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sldIdLst>
    <p:sldId id="256" r:id="rId2"/>
    <p:sldId id="257" r:id="rId3"/>
    <p:sldId id="258" r:id="rId4"/>
    <p:sldId id="260" r:id="rId5"/>
    <p:sldId id="262" r:id="rId6"/>
    <p:sldId id="264" r:id="rId7"/>
    <p:sldId id="266" r:id="rId8"/>
    <p:sldId id="268" r:id="rId9"/>
    <p:sldId id="269" r:id="rId10"/>
    <p:sldId id="271" r:id="rId11"/>
    <p:sldId id="273" r:id="rId12"/>
    <p:sldId id="275" r:id="rId13"/>
    <p:sldId id="277" r:id="rId14"/>
    <p:sldId id="279" r:id="rId15"/>
    <p:sldId id="280" r:id="rId16"/>
    <p:sldId id="282" r:id="rId17"/>
    <p:sldId id="284" r:id="rId18"/>
    <p:sldId id="286" r:id="rId19"/>
    <p:sldId id="288" r:id="rId20"/>
    <p:sldId id="290" r:id="rId21"/>
    <p:sldId id="291" r:id="rId22"/>
    <p:sldId id="293" r:id="rId23"/>
    <p:sldId id="295" r:id="rId24"/>
    <p:sldId id="297" r:id="rId25"/>
    <p:sldId id="299" r:id="rId26"/>
    <p:sldId id="301" r:id="rId27"/>
    <p:sldId id="302" r:id="rId28"/>
    <p:sldId id="304" r:id="rId29"/>
    <p:sldId id="306" r:id="rId30"/>
    <p:sldId id="308" r:id="rId31"/>
    <p:sldId id="310" r:id="rId32"/>
    <p:sldId id="312" r:id="rId33"/>
    <p:sldId id="313" r:id="rId34"/>
    <p:sldId id="315" r:id="rId35"/>
    <p:sldId id="317" r:id="rId36"/>
    <p:sldId id="319" r:id="rId37"/>
    <p:sldId id="321" r:id="rId38"/>
    <p:sldId id="323" r:id="rId39"/>
    <p:sldId id="324" r:id="rId40"/>
    <p:sldId id="326" r:id="rId41"/>
    <p:sldId id="328" r:id="rId42"/>
    <p:sldId id="330" r:id="rId43"/>
    <p:sldId id="332" r:id="rId4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p:scale>
          <a:sx n="83" d="100"/>
          <a:sy n="83" d="100"/>
        </p:scale>
        <p:origin x="-1374" y="-12"/>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5125628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Daily Math Review"/>
          <p:cNvSpPr txBox="1">
            <a:spLocks noGrp="1"/>
          </p:cNvSpPr>
          <p:nvPr>
            <p:ph type="ctrTitle"/>
          </p:nvPr>
        </p:nvSpPr>
        <p:spPr>
          <a:xfrm>
            <a:off x="1508720" y="1638300"/>
            <a:ext cx="10464801" cy="3302000"/>
          </a:xfrm>
          <a:prstGeom prst="rect">
            <a:avLst/>
          </a:prstGeom>
        </p:spPr>
        <p:txBody>
          <a:bodyPr/>
          <a:lstStyle>
            <a:lvl1pPr>
              <a:defRPr>
                <a:latin typeface="Times"/>
                <a:ea typeface="Times"/>
                <a:cs typeface="Times"/>
                <a:sym typeface="Times"/>
              </a:defRPr>
            </a:lvl1pPr>
          </a:lstStyle>
          <a:p>
            <a:r>
              <a:t>Daily Math Review</a:t>
            </a:r>
          </a:p>
        </p:txBody>
      </p:sp>
      <p:sp>
        <p:nvSpPr>
          <p:cNvPr id="120" name="5th grade…"/>
          <p:cNvSpPr txBox="1">
            <a:spLocks noGrp="1"/>
          </p:cNvSpPr>
          <p:nvPr>
            <p:ph type="subTitle" sz="quarter" idx="1"/>
          </p:nvPr>
        </p:nvSpPr>
        <p:spPr>
          <a:xfrm>
            <a:off x="1270000" y="5041900"/>
            <a:ext cx="10942241" cy="1782895"/>
          </a:xfrm>
          <a:prstGeom prst="rect">
            <a:avLst/>
          </a:prstGeom>
        </p:spPr>
        <p:txBody>
          <a:bodyPr/>
          <a:lstStyle/>
          <a:p>
            <a:pPr>
              <a:defRPr sz="5200">
                <a:latin typeface="Times"/>
                <a:ea typeface="Times"/>
                <a:cs typeface="Times"/>
                <a:sym typeface="Times"/>
              </a:defRPr>
            </a:pPr>
            <a:r>
              <a:t>5th grade</a:t>
            </a:r>
          </a:p>
          <a:p>
            <a:pPr>
              <a:defRPr sz="5200">
                <a:latin typeface="Times"/>
                <a:ea typeface="Times"/>
                <a:cs typeface="Times"/>
                <a:sym typeface="Times"/>
              </a:defRPr>
            </a:pPr>
            <a:r>
              <a:t>Benchmark 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Week 2: Day 2"/>
          <p:cNvSpPr txBox="1">
            <a:spLocks noGrp="1"/>
          </p:cNvSpPr>
          <p:nvPr>
            <p:ph type="title"/>
          </p:nvPr>
        </p:nvSpPr>
        <p:spPr>
          <a:xfrm>
            <a:off x="952500" y="254000"/>
            <a:ext cx="11099800" cy="1920531"/>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2: Day 2</a:t>
            </a:r>
          </a:p>
        </p:txBody>
      </p:sp>
      <p:sp>
        <p:nvSpPr>
          <p:cNvPr id="197" name="1) 350 x 9 =…"/>
          <p:cNvSpPr txBox="1"/>
          <p:nvPr/>
        </p:nvSpPr>
        <p:spPr>
          <a:xfrm>
            <a:off x="692149" y="2493126"/>
            <a:ext cx="11620501" cy="6795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3800" b="0">
                <a:latin typeface="Times"/>
                <a:ea typeface="Times"/>
                <a:cs typeface="Times"/>
                <a:sym typeface="Times"/>
              </a:defRPr>
            </a:pPr>
            <a:r>
              <a:rPr dirty="0"/>
              <a:t>1) 350 x 9 =</a:t>
            </a:r>
          </a:p>
          <a:p>
            <a:pPr algn="l">
              <a:spcBef>
                <a:spcPts val="2800"/>
              </a:spcBef>
              <a:defRPr sz="3800" b="0">
                <a:latin typeface="Times"/>
                <a:ea typeface="Times"/>
                <a:cs typeface="Times"/>
                <a:sym typeface="Times"/>
              </a:defRPr>
            </a:pPr>
            <a:r>
              <a:rPr dirty="0"/>
              <a:t>2) 49,087 - 982 =</a:t>
            </a:r>
          </a:p>
          <a:p>
            <a:pPr algn="l">
              <a:spcBef>
                <a:spcPts val="2800"/>
              </a:spcBef>
              <a:defRPr sz="3800" b="0">
                <a:latin typeface="Times"/>
                <a:ea typeface="Times"/>
                <a:cs typeface="Times"/>
                <a:sym typeface="Times"/>
              </a:defRPr>
            </a:pPr>
            <a:r>
              <a:rPr dirty="0"/>
              <a:t>3) 48 ÷ 7 =</a:t>
            </a:r>
          </a:p>
          <a:p>
            <a:pPr algn="l">
              <a:spcBef>
                <a:spcPts val="2800"/>
              </a:spcBef>
              <a:defRPr sz="3800" b="0">
                <a:latin typeface="Times"/>
                <a:ea typeface="Times"/>
                <a:cs typeface="Times"/>
                <a:sym typeface="Times"/>
              </a:defRPr>
            </a:pPr>
            <a:r>
              <a:rPr dirty="0"/>
              <a:t>4) Which of the following fractions is greater than 1/2?</a:t>
            </a:r>
          </a:p>
          <a:p>
            <a:pPr lvl="1" indent="0" algn="l">
              <a:spcBef>
                <a:spcPts val="2800"/>
              </a:spcBef>
              <a:defRPr sz="3800" b="0">
                <a:latin typeface="Times"/>
                <a:ea typeface="Times"/>
                <a:cs typeface="Times"/>
                <a:sym typeface="Times"/>
              </a:defRPr>
            </a:pPr>
            <a:r>
              <a:rPr dirty="0"/>
              <a:t>a) 4/5   b) 1/3   c) 2/8   d) 4/10</a:t>
            </a:r>
          </a:p>
          <a:p>
            <a:pPr algn="l">
              <a:spcBef>
                <a:spcPts val="2800"/>
              </a:spcBef>
              <a:defRPr sz="3800" b="0">
                <a:latin typeface="Times"/>
                <a:ea typeface="Times"/>
                <a:cs typeface="Times"/>
                <a:sym typeface="Times"/>
              </a:defRPr>
            </a:pPr>
            <a:r>
              <a:rPr dirty="0"/>
              <a:t>5) Paulina is thinking of a shape that has four congruent sides, opposite sides parallel.  It also has right angles.  What 2D shape is Paulina thinking of?</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Week 2: Day 3"/>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2: Day 3</a:t>
            </a:r>
          </a:p>
        </p:txBody>
      </p:sp>
      <p:sp>
        <p:nvSpPr>
          <p:cNvPr id="208" name="1) 425 x 13 =…"/>
          <p:cNvSpPr txBox="1">
            <a:spLocks noGrp="1"/>
          </p:cNvSpPr>
          <p:nvPr>
            <p:ph type="body" idx="1"/>
          </p:nvPr>
        </p:nvSpPr>
        <p:spPr>
          <a:xfrm>
            <a:off x="1167169" y="2598395"/>
            <a:ext cx="11099801" cy="6286500"/>
          </a:xfrm>
          <a:prstGeom prst="rect">
            <a:avLst/>
          </a:prstGeom>
        </p:spPr>
        <p:txBody>
          <a:bodyPr/>
          <a:lstStyle/>
          <a:p>
            <a:pPr marL="0" indent="0" defTabSz="473201">
              <a:spcBef>
                <a:spcPts val="3400"/>
              </a:spcBef>
              <a:buSzTx/>
              <a:buNone/>
              <a:defRPr sz="3240">
                <a:latin typeface="Times"/>
                <a:ea typeface="Times"/>
                <a:cs typeface="Times"/>
                <a:sym typeface="Times"/>
              </a:defRPr>
            </a:pPr>
            <a:r>
              <a:rPr dirty="0"/>
              <a:t>1) 425 x 13 =</a:t>
            </a:r>
          </a:p>
          <a:p>
            <a:pPr marL="0" indent="0" defTabSz="473201">
              <a:spcBef>
                <a:spcPts val="3400"/>
              </a:spcBef>
              <a:buSzTx/>
              <a:buNone/>
              <a:defRPr sz="3240">
                <a:latin typeface="Times"/>
                <a:ea typeface="Times"/>
                <a:cs typeface="Times"/>
                <a:sym typeface="Times"/>
              </a:defRPr>
            </a:pPr>
            <a:r>
              <a:rPr dirty="0"/>
              <a:t>2) Maria’s garden is rectangular.  The width is 7 ft and the total area of her garden is 56 square feet.  What is the length of Maria’s garden? </a:t>
            </a:r>
          </a:p>
          <a:p>
            <a:pPr marL="0" indent="0" defTabSz="473201">
              <a:spcBef>
                <a:spcPts val="3400"/>
              </a:spcBef>
              <a:buSzTx/>
              <a:buNone/>
              <a:defRPr sz="3240">
                <a:latin typeface="Times"/>
                <a:ea typeface="Times"/>
                <a:cs typeface="Times"/>
                <a:sym typeface="Times"/>
              </a:defRPr>
            </a:pPr>
            <a:r>
              <a:rPr dirty="0"/>
              <a:t>3) 410 ÷ 3 =</a:t>
            </a:r>
          </a:p>
          <a:p>
            <a:pPr marL="0" indent="0" defTabSz="473201">
              <a:spcBef>
                <a:spcPts val="3400"/>
              </a:spcBef>
              <a:buSzTx/>
              <a:buNone/>
              <a:defRPr sz="3240">
                <a:latin typeface="Times"/>
                <a:ea typeface="Times"/>
                <a:cs typeface="Times"/>
                <a:sym typeface="Times"/>
              </a:defRPr>
            </a:pPr>
            <a:r>
              <a:rPr dirty="0"/>
              <a:t>4) The recent census stated New York City has a population of 134,623,201 while Chicago’s population is 39,512,623.  How many more people live in New York than Chicago? </a:t>
            </a:r>
          </a:p>
          <a:p>
            <a:pPr marL="0" indent="0" defTabSz="473201">
              <a:spcBef>
                <a:spcPts val="3400"/>
              </a:spcBef>
              <a:buSzTx/>
              <a:buNone/>
              <a:defRPr sz="3240">
                <a:latin typeface="Times"/>
                <a:ea typeface="Times"/>
                <a:cs typeface="Times"/>
                <a:sym typeface="Times"/>
              </a:defRPr>
            </a:pPr>
            <a:r>
              <a:rPr dirty="0"/>
              <a:t>5) Compare.  4/5        2/3 </a:t>
            </a:r>
          </a:p>
        </p:txBody>
      </p:sp>
      <p:sp>
        <p:nvSpPr>
          <p:cNvPr id="209" name="Oval"/>
          <p:cNvSpPr/>
          <p:nvPr/>
        </p:nvSpPr>
        <p:spPr>
          <a:xfrm>
            <a:off x="4093653" y="8203510"/>
            <a:ext cx="623442" cy="681385"/>
          </a:xfrm>
          <a:prstGeom prst="ellipse">
            <a:avLst/>
          </a:prstGeom>
          <a:ln w="25400">
            <a:solidFill>
              <a:srgbClr val="000000"/>
            </a:solidFill>
            <a:miter lim="400000"/>
          </a:ln>
        </p:spPr>
        <p:txBody>
          <a:bodyPr lIns="50800" tIns="50800" rIns="50800" bIns="50800" anchor="ctr"/>
          <a:lstStyle/>
          <a:p>
            <a:pPr>
              <a:defRPr sz="2200" b="0">
                <a:solidFill>
                  <a:srgbClr val="FFFFFF"/>
                </a:solidFill>
                <a:latin typeface="Times"/>
                <a:ea typeface="Times"/>
                <a:cs typeface="Times"/>
                <a:sym typeface="Times"/>
              </a:defRPr>
            </a:pPr>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Week 2: Day 4"/>
          <p:cNvSpPr txBox="1">
            <a:spLocks noGrp="1"/>
          </p:cNvSpPr>
          <p:nvPr>
            <p:ph type="title"/>
          </p:nvPr>
        </p:nvSpPr>
        <p:spPr>
          <a:xfrm>
            <a:off x="952500" y="254000"/>
            <a:ext cx="11099800" cy="1810904"/>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2: Day 4</a:t>
            </a:r>
          </a:p>
        </p:txBody>
      </p:sp>
      <p:sp>
        <p:nvSpPr>
          <p:cNvPr id="221" name="1) Your teacher puts $256 a month into the bank. How much will your teacher have put in after six months?…"/>
          <p:cNvSpPr txBox="1"/>
          <p:nvPr/>
        </p:nvSpPr>
        <p:spPr>
          <a:xfrm>
            <a:off x="317554" y="1880328"/>
            <a:ext cx="12402941" cy="7619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3600" b="0">
                <a:latin typeface="Times"/>
                <a:ea typeface="Times"/>
                <a:cs typeface="Times"/>
                <a:sym typeface="Times"/>
              </a:defRPr>
            </a:pPr>
            <a:r>
              <a:rPr dirty="0"/>
              <a:t>1) Your teacher puts $256 a month into the bank. How much will your teacher have put in after six months?</a:t>
            </a:r>
          </a:p>
          <a:p>
            <a:pPr algn="l">
              <a:spcBef>
                <a:spcPts val="2800"/>
              </a:spcBef>
              <a:defRPr sz="3600" b="0">
                <a:latin typeface="Times"/>
                <a:ea typeface="Times"/>
                <a:cs typeface="Times"/>
                <a:sym typeface="Times"/>
              </a:defRPr>
            </a:pPr>
            <a:r>
              <a:rPr dirty="0"/>
              <a:t>2) 5,524 x 34</a:t>
            </a:r>
          </a:p>
          <a:p>
            <a:pPr algn="l">
              <a:spcBef>
                <a:spcPts val="2800"/>
              </a:spcBef>
              <a:defRPr sz="3600" b="0">
                <a:latin typeface="Times"/>
                <a:ea typeface="Times"/>
                <a:cs typeface="Times"/>
                <a:sym typeface="Times"/>
              </a:defRPr>
            </a:pPr>
            <a:r>
              <a:rPr dirty="0"/>
              <a:t>3) The total cost for 8 new windows in a house is $435. If each window costs the same amount, </a:t>
            </a:r>
            <a:r>
              <a:rPr i="1" u="sng" dirty="0"/>
              <a:t>about</a:t>
            </a:r>
            <a:r>
              <a:rPr dirty="0"/>
              <a:t> how much was the cost per window?</a:t>
            </a:r>
          </a:p>
          <a:p>
            <a:pPr algn="l">
              <a:spcBef>
                <a:spcPts val="2800"/>
              </a:spcBef>
              <a:defRPr sz="3600" b="0">
                <a:latin typeface="Times"/>
                <a:ea typeface="Times"/>
                <a:cs typeface="Times"/>
                <a:sym typeface="Times"/>
              </a:defRPr>
            </a:pPr>
            <a:r>
              <a:rPr dirty="0"/>
              <a:t>4) Explain the pattern: 7, 70, 700, 7,000, 70,000</a:t>
            </a:r>
          </a:p>
          <a:p>
            <a:pPr algn="l">
              <a:spcBef>
                <a:spcPts val="2800"/>
              </a:spcBef>
              <a:defRPr sz="3600" b="0">
                <a:latin typeface="Times"/>
                <a:ea typeface="Times"/>
                <a:cs typeface="Times"/>
                <a:sym typeface="Times"/>
              </a:defRPr>
            </a:pPr>
            <a:r>
              <a:rPr dirty="0"/>
              <a:t>5) Josie’s bedroom wall is rectangular with dimensions of 30 ft and 45 ft.  If she wants to paint the wall, how much square feet of paint will she need?</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Friday Five"/>
          <p:cNvSpPr txBox="1">
            <a:spLocks noGrp="1"/>
          </p:cNvSpPr>
          <p:nvPr>
            <p:ph type="title"/>
          </p:nvPr>
        </p:nvSpPr>
        <p:spPr>
          <a:xfrm>
            <a:off x="952500" y="233763"/>
            <a:ext cx="11099800" cy="1571925"/>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Friday Five</a:t>
            </a:r>
          </a:p>
        </p:txBody>
      </p:sp>
      <p:sp>
        <p:nvSpPr>
          <p:cNvPr id="232" name="1) Round 34,582 to the nearest thousand.…"/>
          <p:cNvSpPr txBox="1"/>
          <p:nvPr/>
        </p:nvSpPr>
        <p:spPr>
          <a:xfrm>
            <a:off x="692149" y="1536350"/>
            <a:ext cx="11620502" cy="78971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Round 34,582 to the nearest thousand. </a:t>
            </a:r>
          </a:p>
          <a:p>
            <a:pPr algn="l">
              <a:spcBef>
                <a:spcPts val="2800"/>
              </a:spcBef>
              <a:defRPr sz="4000" b="0">
                <a:latin typeface="Times"/>
                <a:ea typeface="Times"/>
                <a:cs typeface="Times"/>
                <a:sym typeface="Times"/>
              </a:defRPr>
            </a:pPr>
            <a:r>
              <a:t>2) 49,087 - 982 =</a:t>
            </a:r>
          </a:p>
          <a:p>
            <a:pPr algn="l">
              <a:spcBef>
                <a:spcPts val="2800"/>
              </a:spcBef>
              <a:defRPr sz="4000" b="0">
                <a:latin typeface="Times"/>
                <a:ea typeface="Times"/>
                <a:cs typeface="Times"/>
                <a:sym typeface="Times"/>
              </a:defRPr>
            </a:pPr>
            <a:r>
              <a:t>3) 425 x 13 = </a:t>
            </a:r>
          </a:p>
          <a:p>
            <a:pPr algn="l">
              <a:spcBef>
                <a:spcPts val="2800"/>
              </a:spcBef>
              <a:defRPr sz="4000" b="0">
                <a:latin typeface="Times"/>
                <a:ea typeface="Times"/>
                <a:cs typeface="Times"/>
                <a:sym typeface="Times"/>
              </a:defRPr>
            </a:pPr>
            <a:r>
              <a:t>4) The total cost for 8 new windows in a house is $435. If each window costs the same amount, </a:t>
            </a:r>
            <a:r>
              <a:rPr i="1" u="sng"/>
              <a:t>about</a:t>
            </a:r>
            <a:r>
              <a:t> how much was the cost per window?</a:t>
            </a:r>
          </a:p>
          <a:p>
            <a:pPr algn="l">
              <a:spcBef>
                <a:spcPts val="2800"/>
              </a:spcBef>
              <a:defRPr sz="4000" b="0">
                <a:latin typeface="Times"/>
                <a:ea typeface="Times"/>
                <a:cs typeface="Times"/>
                <a:sym typeface="Times"/>
              </a:defRPr>
            </a:pPr>
            <a:r>
              <a:t>5) Which of the following fractions is greater than 1/2?</a:t>
            </a:r>
          </a:p>
          <a:p>
            <a:pPr lvl="1" indent="0" algn="l">
              <a:spcBef>
                <a:spcPts val="2800"/>
              </a:spcBef>
              <a:defRPr sz="4000" b="0">
                <a:latin typeface="Times"/>
                <a:ea typeface="Times"/>
                <a:cs typeface="Times"/>
                <a:sym typeface="Times"/>
              </a:defRPr>
            </a:pPr>
            <a:r>
              <a:t>a) 4/5   b) 1/3   c) 2/8   d) 4/10</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Daily Math Review"/>
          <p:cNvSpPr txBox="1">
            <a:spLocks noGrp="1"/>
          </p:cNvSpPr>
          <p:nvPr>
            <p:ph type="ctrTitle"/>
          </p:nvPr>
        </p:nvSpPr>
        <p:spPr>
          <a:xfrm>
            <a:off x="1405904" y="1358774"/>
            <a:ext cx="10464801" cy="3302001"/>
          </a:xfrm>
          <a:prstGeom prst="rect">
            <a:avLst/>
          </a:prstGeom>
        </p:spPr>
        <p:txBody>
          <a:bodyPr/>
          <a:lstStyle>
            <a:lvl1pPr>
              <a:defRPr>
                <a:latin typeface="Times"/>
                <a:ea typeface="Times"/>
                <a:cs typeface="Times"/>
                <a:sym typeface="Times"/>
              </a:defRPr>
            </a:lvl1pPr>
          </a:lstStyle>
          <a:p>
            <a:r>
              <a:t>Daily Math Review</a:t>
            </a:r>
          </a:p>
        </p:txBody>
      </p:sp>
      <p:sp>
        <p:nvSpPr>
          <p:cNvPr id="243" name="5th grade…"/>
          <p:cNvSpPr txBox="1">
            <a:spLocks noGrp="1"/>
          </p:cNvSpPr>
          <p:nvPr>
            <p:ph type="subTitle" sz="quarter" idx="1"/>
          </p:nvPr>
        </p:nvSpPr>
        <p:spPr>
          <a:xfrm>
            <a:off x="1270000" y="5041900"/>
            <a:ext cx="10736609" cy="2062745"/>
          </a:xfrm>
          <a:prstGeom prst="rect">
            <a:avLst/>
          </a:prstGeom>
        </p:spPr>
        <p:txBody>
          <a:bodyPr/>
          <a:lstStyle/>
          <a:p>
            <a:pPr>
              <a:defRPr sz="4000">
                <a:latin typeface="Times"/>
                <a:ea typeface="Times"/>
                <a:cs typeface="Times"/>
                <a:sym typeface="Times"/>
              </a:defRPr>
            </a:pPr>
            <a:r>
              <a:t>5th grade</a:t>
            </a:r>
          </a:p>
          <a:p>
            <a:pPr>
              <a:defRPr sz="4000">
                <a:latin typeface="Times"/>
                <a:ea typeface="Times"/>
                <a:cs typeface="Times"/>
                <a:sym typeface="Times"/>
              </a:defRPr>
            </a:pPr>
            <a:r>
              <a:t>Benchmark 1</a:t>
            </a:r>
          </a:p>
          <a:p>
            <a:pPr>
              <a:defRPr sz="4000">
                <a:latin typeface="Times"/>
                <a:ea typeface="Times"/>
                <a:cs typeface="Times"/>
                <a:sym typeface="Times"/>
              </a:defRPr>
            </a:pPr>
            <a:r>
              <a:t>Week 3</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Week 3: Day 1"/>
          <p:cNvSpPr txBox="1">
            <a:spLocks noGrp="1"/>
          </p:cNvSpPr>
          <p:nvPr>
            <p:ph type="title"/>
          </p:nvPr>
        </p:nvSpPr>
        <p:spPr>
          <a:xfrm>
            <a:off x="952500" y="254000"/>
            <a:ext cx="11099800" cy="1840313"/>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3: Day 1</a:t>
            </a:r>
          </a:p>
        </p:txBody>
      </p:sp>
      <p:sp>
        <p:nvSpPr>
          <p:cNvPr id="246" name="1) 248 ÷ 3 =…"/>
          <p:cNvSpPr txBox="1">
            <a:spLocks noGrp="1"/>
          </p:cNvSpPr>
          <p:nvPr>
            <p:ph type="body" idx="1"/>
          </p:nvPr>
        </p:nvSpPr>
        <p:spPr>
          <a:xfrm>
            <a:off x="1085505" y="2377124"/>
            <a:ext cx="11099801" cy="6286501"/>
          </a:xfrm>
          <a:prstGeom prst="rect">
            <a:avLst/>
          </a:prstGeom>
        </p:spPr>
        <p:txBody>
          <a:bodyPr/>
          <a:lstStyle/>
          <a:p>
            <a:pPr marL="0" indent="0" defTabSz="473201">
              <a:spcBef>
                <a:spcPts val="3400"/>
              </a:spcBef>
              <a:buSzTx/>
              <a:buNone/>
              <a:defRPr sz="3240">
                <a:latin typeface="Times"/>
                <a:ea typeface="Times"/>
                <a:cs typeface="Times"/>
                <a:sym typeface="Times"/>
              </a:defRPr>
            </a:pPr>
            <a:r>
              <a:rPr dirty="0"/>
              <a:t>1) 248 ÷ 3 =</a:t>
            </a:r>
          </a:p>
          <a:p>
            <a:pPr marL="0" indent="0" defTabSz="473201">
              <a:spcBef>
                <a:spcPts val="3400"/>
              </a:spcBef>
              <a:buSzTx/>
              <a:buNone/>
              <a:defRPr sz="3240">
                <a:latin typeface="Times"/>
                <a:ea typeface="Times"/>
                <a:cs typeface="Times"/>
                <a:sym typeface="Times"/>
              </a:defRPr>
            </a:pPr>
            <a:r>
              <a:rPr dirty="0"/>
              <a:t>2) 275 x 39 =</a:t>
            </a:r>
          </a:p>
          <a:p>
            <a:pPr marL="0" indent="0" defTabSz="473201">
              <a:spcBef>
                <a:spcPts val="3400"/>
              </a:spcBef>
              <a:buSzTx/>
              <a:buNone/>
              <a:defRPr sz="3240">
                <a:latin typeface="Times"/>
                <a:ea typeface="Times"/>
                <a:cs typeface="Times"/>
                <a:sym typeface="Times"/>
              </a:defRPr>
            </a:pPr>
            <a:r>
              <a:rPr dirty="0"/>
              <a:t>3) Mr. Baker ordered 54 cases of new pencils for the students.  Each case holds 177 pencils.  How many pencils did Mr. Baker purchase in all? </a:t>
            </a:r>
          </a:p>
          <a:p>
            <a:pPr marL="0" indent="0" defTabSz="473201">
              <a:spcBef>
                <a:spcPts val="3400"/>
              </a:spcBef>
              <a:buSzTx/>
              <a:buNone/>
              <a:defRPr sz="3240">
                <a:latin typeface="Times"/>
                <a:ea typeface="Times"/>
                <a:cs typeface="Times"/>
                <a:sym typeface="Times"/>
              </a:defRPr>
            </a:pPr>
            <a:r>
              <a:rPr dirty="0"/>
              <a:t>4) Mrs. Gonzalez wishes to share 77 cookies with her 12 friends.  How many cookies will each friend get?  How many cookies are left over?  </a:t>
            </a:r>
          </a:p>
          <a:p>
            <a:pPr marL="0" indent="0" defTabSz="473201">
              <a:spcBef>
                <a:spcPts val="3400"/>
              </a:spcBef>
              <a:buSzTx/>
              <a:buNone/>
              <a:defRPr sz="3240">
                <a:latin typeface="Times"/>
                <a:ea typeface="Times"/>
                <a:cs typeface="Times"/>
                <a:sym typeface="Times"/>
              </a:defRPr>
            </a:pPr>
            <a:r>
              <a:rPr dirty="0"/>
              <a:t>5) Decompose 1     into a sum of its parts.</a:t>
            </a:r>
          </a:p>
        </p:txBody>
      </p:sp>
      <p:grpSp>
        <p:nvGrpSpPr>
          <p:cNvPr id="249" name="Group"/>
          <p:cNvGrpSpPr/>
          <p:nvPr/>
        </p:nvGrpSpPr>
        <p:grpSpPr>
          <a:xfrm>
            <a:off x="3767946" y="7855012"/>
            <a:ext cx="453238" cy="782792"/>
            <a:chOff x="-17068" y="-1929"/>
            <a:chExt cx="453237" cy="782791"/>
          </a:xfrm>
        </p:grpSpPr>
        <p:sp>
          <p:nvSpPr>
            <p:cNvPr id="247" name="3"/>
            <p:cNvSpPr txBox="1"/>
            <p:nvPr/>
          </p:nvSpPr>
          <p:spPr>
            <a:xfrm>
              <a:off x="67665" y="-1930"/>
              <a:ext cx="283770" cy="4610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u="sng"/>
              </a:lvl1pPr>
            </a:lstStyle>
            <a:p>
              <a:r>
                <a:rPr dirty="0"/>
                <a:t>3</a:t>
              </a:r>
            </a:p>
          </p:txBody>
        </p:sp>
        <p:sp>
          <p:nvSpPr>
            <p:cNvPr id="248" name="12"/>
            <p:cNvSpPr txBox="1"/>
            <p:nvPr/>
          </p:nvSpPr>
          <p:spPr>
            <a:xfrm>
              <a:off x="-17069" y="319803"/>
              <a:ext cx="453238" cy="4610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p>
              <a:r>
                <a:rPr dirty="0"/>
                <a:t>12</a:t>
              </a:r>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Week 3: Day 2"/>
          <p:cNvSpPr txBox="1">
            <a:spLocks noGrp="1"/>
          </p:cNvSpPr>
          <p:nvPr>
            <p:ph type="title"/>
          </p:nvPr>
        </p:nvSpPr>
        <p:spPr>
          <a:xfrm>
            <a:off x="952500" y="254000"/>
            <a:ext cx="11099800" cy="1782806"/>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3: Day 2</a:t>
            </a:r>
          </a:p>
        </p:txBody>
      </p:sp>
      <p:sp>
        <p:nvSpPr>
          <p:cNvPr id="263" name="1) Matt has 25 dollars in five dollar bills. How many five dollar bills does he have?…"/>
          <p:cNvSpPr txBox="1"/>
          <p:nvPr/>
        </p:nvSpPr>
        <p:spPr>
          <a:xfrm>
            <a:off x="483175" y="1999698"/>
            <a:ext cx="12204700" cy="7481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3000" b="0">
                <a:latin typeface="Times"/>
                <a:ea typeface="Times"/>
                <a:cs typeface="Times"/>
                <a:sym typeface="Times"/>
              </a:defRPr>
            </a:pPr>
            <a:r>
              <a:rPr dirty="0"/>
              <a:t>1) Matt has 25 dollars in five dollar bills. How many five dollar bills does he have?</a:t>
            </a:r>
          </a:p>
          <a:p>
            <a:pPr algn="l">
              <a:spcBef>
                <a:spcPts val="2800"/>
              </a:spcBef>
              <a:defRPr sz="3000" b="0">
                <a:latin typeface="Times"/>
                <a:ea typeface="Times"/>
                <a:cs typeface="Times"/>
                <a:sym typeface="Times"/>
              </a:defRPr>
            </a:pPr>
            <a:r>
              <a:rPr dirty="0"/>
              <a:t>2) 432 x 46</a:t>
            </a:r>
          </a:p>
          <a:p>
            <a:pPr algn="l">
              <a:spcBef>
                <a:spcPts val="2800"/>
              </a:spcBef>
              <a:defRPr sz="3000" b="0">
                <a:latin typeface="Times"/>
                <a:ea typeface="Times"/>
                <a:cs typeface="Times"/>
                <a:sym typeface="Times"/>
              </a:defRPr>
            </a:pPr>
            <a:r>
              <a:rPr dirty="0"/>
              <a:t>        a) 19,872   b) 18,872   c) 4,320    d) 2,592  </a:t>
            </a:r>
          </a:p>
          <a:p>
            <a:pPr algn="l">
              <a:spcBef>
                <a:spcPts val="2800"/>
              </a:spcBef>
              <a:defRPr sz="3000" b="0">
                <a:latin typeface="Times"/>
                <a:ea typeface="Times"/>
                <a:cs typeface="Times"/>
                <a:sym typeface="Times"/>
              </a:defRPr>
            </a:pPr>
            <a:r>
              <a:rPr dirty="0"/>
              <a:t>3) Rachel brought $53 in allowance money and Monica brought $51.  Together, they want to buy a new board game that costs $100.  How much money will the girls have left over after their purchase?</a:t>
            </a:r>
          </a:p>
          <a:p>
            <a:pPr algn="l">
              <a:spcBef>
                <a:spcPts val="2800"/>
              </a:spcBef>
              <a:defRPr sz="3000" b="0">
                <a:latin typeface="Times"/>
                <a:ea typeface="Times"/>
                <a:cs typeface="Times"/>
                <a:sym typeface="Times"/>
              </a:defRPr>
            </a:pPr>
            <a:r>
              <a:rPr dirty="0"/>
              <a:t>4) 984 ÷ 7</a:t>
            </a:r>
          </a:p>
          <a:p>
            <a:pPr lvl="1" indent="0" algn="l">
              <a:spcBef>
                <a:spcPts val="2800"/>
              </a:spcBef>
              <a:defRPr sz="3000" b="0">
                <a:latin typeface="Times"/>
                <a:ea typeface="Times"/>
                <a:cs typeface="Times"/>
                <a:sym typeface="Times"/>
              </a:defRPr>
            </a:pPr>
            <a:r>
              <a:rPr dirty="0"/>
              <a:t>      a) 140 r4   b) 137 r2   c) 140   d) 137</a:t>
            </a:r>
          </a:p>
          <a:p>
            <a:pPr algn="l">
              <a:spcBef>
                <a:spcPts val="2800"/>
              </a:spcBef>
              <a:defRPr sz="3000" b="0">
                <a:latin typeface="Times"/>
                <a:ea typeface="Times"/>
                <a:cs typeface="Times"/>
                <a:sym typeface="Times"/>
              </a:defRPr>
            </a:pPr>
            <a:r>
              <a:rPr dirty="0"/>
              <a:t>5) Solve: 4/10 + 5/100</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Week 3: Day 3"/>
          <p:cNvSpPr txBox="1">
            <a:spLocks noGrp="1"/>
          </p:cNvSpPr>
          <p:nvPr>
            <p:ph type="title"/>
          </p:nvPr>
        </p:nvSpPr>
        <p:spPr>
          <a:xfrm>
            <a:off x="952500" y="254000"/>
            <a:ext cx="11099800" cy="1927664"/>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3: Day 3</a:t>
            </a:r>
          </a:p>
        </p:txBody>
      </p:sp>
      <p:sp>
        <p:nvSpPr>
          <p:cNvPr id="274" name="1) A tiger eats 17 pounds of flesh per day. How many pounds of flesh will the tiger eat in 35 days?…"/>
          <p:cNvSpPr txBox="1"/>
          <p:nvPr/>
        </p:nvSpPr>
        <p:spPr>
          <a:xfrm>
            <a:off x="836121" y="2503398"/>
            <a:ext cx="11976100"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3600" b="0">
                <a:latin typeface="Times"/>
                <a:ea typeface="Times"/>
                <a:cs typeface="Times"/>
                <a:sym typeface="Times"/>
              </a:defRPr>
            </a:pPr>
            <a:r>
              <a:rPr dirty="0"/>
              <a:t>1) A tiger eats 17 pounds of flesh per day. How many pounds of flesh will the tiger eat in 35 days?</a:t>
            </a:r>
          </a:p>
          <a:p>
            <a:pPr algn="l">
              <a:spcBef>
                <a:spcPts val="2800"/>
              </a:spcBef>
              <a:defRPr sz="3600" b="0">
                <a:latin typeface="Times"/>
                <a:ea typeface="Times"/>
                <a:cs typeface="Times"/>
                <a:sym typeface="Times"/>
              </a:defRPr>
            </a:pPr>
            <a:r>
              <a:rPr dirty="0"/>
              <a:t>2) Kyle uses his iPad for 12 hours. If the average power consumption of an iPad per hour is 299 watt, how much power did Kyle use?</a:t>
            </a:r>
          </a:p>
          <a:p>
            <a:pPr algn="l">
              <a:spcBef>
                <a:spcPts val="2800"/>
              </a:spcBef>
              <a:defRPr sz="3600" b="0">
                <a:latin typeface="Times"/>
                <a:ea typeface="Times"/>
                <a:cs typeface="Times"/>
                <a:sym typeface="Times"/>
              </a:defRPr>
            </a:pPr>
            <a:r>
              <a:rPr dirty="0"/>
              <a:t>3) Will solved the following problem 533 ÷ 6 and gets no remainder.  Is Will correct? If not, what is the remainder? </a:t>
            </a:r>
          </a:p>
          <a:p>
            <a:pPr algn="l">
              <a:spcBef>
                <a:spcPts val="2800"/>
              </a:spcBef>
              <a:defRPr sz="3600" b="0">
                <a:latin typeface="Times"/>
                <a:ea typeface="Times"/>
                <a:cs typeface="Times"/>
                <a:sym typeface="Times"/>
              </a:defRPr>
            </a:pPr>
            <a:r>
              <a:rPr dirty="0"/>
              <a:t>4) Is 45 a prime or composite number?  How do you know?</a:t>
            </a:r>
          </a:p>
          <a:p>
            <a:pPr algn="l">
              <a:spcBef>
                <a:spcPts val="2800"/>
              </a:spcBef>
              <a:defRPr sz="3600" b="0">
                <a:latin typeface="Times"/>
                <a:ea typeface="Times"/>
                <a:cs typeface="Times"/>
                <a:sym typeface="Times"/>
              </a:defRPr>
            </a:pPr>
            <a:r>
              <a:rPr dirty="0"/>
              <a:t>5) 5   + 6   = </a:t>
            </a:r>
          </a:p>
        </p:txBody>
      </p:sp>
      <p:grpSp>
        <p:nvGrpSpPr>
          <p:cNvPr id="277" name="Group"/>
          <p:cNvGrpSpPr/>
          <p:nvPr/>
        </p:nvGrpSpPr>
        <p:grpSpPr>
          <a:xfrm>
            <a:off x="1677271" y="8300294"/>
            <a:ext cx="266701" cy="791634"/>
            <a:chOff x="0" y="-6350"/>
            <a:chExt cx="266700" cy="791633"/>
          </a:xfrm>
        </p:grpSpPr>
        <p:sp>
          <p:nvSpPr>
            <p:cNvPr id="275" name="3"/>
            <p:cNvSpPr txBox="1"/>
            <p:nvPr/>
          </p:nvSpPr>
          <p:spPr>
            <a:xfrm>
              <a:off x="0" y="-6351"/>
              <a:ext cx="266701" cy="4699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u="sng">
                  <a:latin typeface="Times"/>
                  <a:ea typeface="Times"/>
                  <a:cs typeface="Times"/>
                  <a:sym typeface="Times"/>
                </a:defRPr>
              </a:lvl1pPr>
            </a:lstStyle>
            <a:p>
              <a:r>
                <a:t>3</a:t>
              </a:r>
            </a:p>
          </p:txBody>
        </p:sp>
        <p:sp>
          <p:nvSpPr>
            <p:cNvPr id="276" name="5"/>
            <p:cNvSpPr txBox="1"/>
            <p:nvPr/>
          </p:nvSpPr>
          <p:spPr>
            <a:xfrm>
              <a:off x="0" y="315383"/>
              <a:ext cx="266701" cy="4699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a:latin typeface="Times"/>
                  <a:ea typeface="Times"/>
                  <a:cs typeface="Times"/>
                  <a:sym typeface="Times"/>
                </a:defRPr>
              </a:lvl1pPr>
            </a:lstStyle>
            <a:p>
              <a:r>
                <a:t>5</a:t>
              </a:r>
            </a:p>
          </p:txBody>
        </p:sp>
      </p:grpSp>
      <p:grpSp>
        <p:nvGrpSpPr>
          <p:cNvPr id="280" name="Group"/>
          <p:cNvGrpSpPr/>
          <p:nvPr/>
        </p:nvGrpSpPr>
        <p:grpSpPr>
          <a:xfrm>
            <a:off x="2641600" y="8282516"/>
            <a:ext cx="266701" cy="791634"/>
            <a:chOff x="0" y="-6350"/>
            <a:chExt cx="266700" cy="791633"/>
          </a:xfrm>
        </p:grpSpPr>
        <p:sp>
          <p:nvSpPr>
            <p:cNvPr id="278" name="2"/>
            <p:cNvSpPr txBox="1"/>
            <p:nvPr/>
          </p:nvSpPr>
          <p:spPr>
            <a:xfrm>
              <a:off x="0" y="-6351"/>
              <a:ext cx="266701" cy="4699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u="sng">
                  <a:latin typeface="Times"/>
                  <a:ea typeface="Times"/>
                  <a:cs typeface="Times"/>
                  <a:sym typeface="Times"/>
                </a:defRPr>
              </a:lvl1pPr>
            </a:lstStyle>
            <a:p>
              <a:r>
                <a:t>2</a:t>
              </a:r>
            </a:p>
          </p:txBody>
        </p:sp>
        <p:sp>
          <p:nvSpPr>
            <p:cNvPr id="279" name="5"/>
            <p:cNvSpPr txBox="1"/>
            <p:nvPr/>
          </p:nvSpPr>
          <p:spPr>
            <a:xfrm>
              <a:off x="0" y="315383"/>
              <a:ext cx="266701" cy="4699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a:latin typeface="Times"/>
                  <a:ea typeface="Times"/>
                  <a:cs typeface="Times"/>
                  <a:sym typeface="Times"/>
                </a:defRPr>
              </a:lvl1pPr>
            </a:lstStyle>
            <a:p>
              <a:r>
                <a:t>5</a:t>
              </a:r>
            </a:p>
          </p:txBody>
        </p:sp>
      </p:gr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Week 3: Day 4"/>
          <p:cNvSpPr txBox="1">
            <a:spLocks noGrp="1"/>
          </p:cNvSpPr>
          <p:nvPr>
            <p:ph type="title"/>
          </p:nvPr>
        </p:nvSpPr>
        <p:spPr>
          <a:xfrm>
            <a:off x="952500" y="254000"/>
            <a:ext cx="11099800" cy="1852396"/>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3: Day 4</a:t>
            </a:r>
          </a:p>
        </p:txBody>
      </p:sp>
      <p:sp>
        <p:nvSpPr>
          <p:cNvPr id="297" name="1) 982,087 + 967,999 =…"/>
          <p:cNvSpPr txBox="1"/>
          <p:nvPr/>
        </p:nvSpPr>
        <p:spPr>
          <a:xfrm>
            <a:off x="811501" y="2590800"/>
            <a:ext cx="11381798" cy="6299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spcBef>
                <a:spcPts val="2800"/>
              </a:spcBef>
              <a:defRPr sz="3800" b="0">
                <a:latin typeface="Times"/>
                <a:ea typeface="Times"/>
                <a:cs typeface="Times"/>
                <a:sym typeface="Times"/>
              </a:defRPr>
            </a:pPr>
            <a:r>
              <a:t>1) 982,087 + 967,999 =</a:t>
            </a:r>
          </a:p>
          <a:p>
            <a:pPr algn="l">
              <a:spcBef>
                <a:spcPts val="2800"/>
              </a:spcBef>
              <a:defRPr sz="3800" b="0">
                <a:latin typeface="Times"/>
                <a:ea typeface="Times"/>
                <a:cs typeface="Times"/>
                <a:sym typeface="Times"/>
              </a:defRPr>
            </a:pPr>
            <a:r>
              <a:t>2) 41,000 - 2,999 =</a:t>
            </a:r>
          </a:p>
          <a:p>
            <a:pPr algn="l">
              <a:spcBef>
                <a:spcPts val="2800"/>
              </a:spcBef>
              <a:defRPr sz="3800" b="0">
                <a:latin typeface="Times"/>
                <a:ea typeface="Times"/>
                <a:cs typeface="Times"/>
                <a:sym typeface="Times"/>
              </a:defRPr>
            </a:pPr>
            <a:r>
              <a:t>3) Solve 245 ÷ 19. </a:t>
            </a:r>
          </a:p>
          <a:p>
            <a:pPr algn="l">
              <a:spcBef>
                <a:spcPts val="2800"/>
              </a:spcBef>
              <a:defRPr sz="3800" b="0">
                <a:latin typeface="Times"/>
                <a:ea typeface="Times"/>
                <a:cs typeface="Times"/>
                <a:sym typeface="Times"/>
              </a:defRPr>
            </a:pPr>
            <a:r>
              <a:t>4) Solve 289 x 40. </a:t>
            </a:r>
          </a:p>
          <a:p>
            <a:pPr algn="l">
              <a:spcBef>
                <a:spcPts val="2800"/>
              </a:spcBef>
              <a:defRPr sz="3800" b="0">
                <a:latin typeface="Times"/>
                <a:ea typeface="Times"/>
                <a:cs typeface="Times"/>
                <a:sym typeface="Times"/>
              </a:defRPr>
            </a:pPr>
            <a:r>
              <a:t>5) You finally get an allowance! You put $2 away in January, $4 away in February, $8 away in March $16 away in April and followed this savings pattern through to December. How much do you have at the end of the year?</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Friday Five"/>
          <p:cNvSpPr txBox="1">
            <a:spLocks noGrp="1"/>
          </p:cNvSpPr>
          <p:nvPr>
            <p:ph type="title"/>
          </p:nvPr>
        </p:nvSpPr>
        <p:spPr>
          <a:xfrm>
            <a:off x="952500" y="254000"/>
            <a:ext cx="11099800" cy="1969593"/>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Friday Five</a:t>
            </a:r>
          </a:p>
        </p:txBody>
      </p:sp>
      <p:sp>
        <p:nvSpPr>
          <p:cNvPr id="308" name="1) 248 ÷ 3 =…"/>
          <p:cNvSpPr txBox="1"/>
          <p:nvPr/>
        </p:nvSpPr>
        <p:spPr>
          <a:xfrm>
            <a:off x="711969" y="2102752"/>
            <a:ext cx="11976101" cy="70653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rPr dirty="0"/>
              <a:t>1) 248 ÷ 3 =</a:t>
            </a:r>
          </a:p>
          <a:p>
            <a:pPr algn="l">
              <a:spcBef>
                <a:spcPts val="2800"/>
              </a:spcBef>
              <a:defRPr sz="4000" b="0">
                <a:latin typeface="Times"/>
                <a:ea typeface="Times"/>
                <a:cs typeface="Times"/>
                <a:sym typeface="Times"/>
              </a:defRPr>
            </a:pPr>
            <a:r>
              <a:rPr dirty="0"/>
              <a:t>2) 432 x 46</a:t>
            </a:r>
          </a:p>
          <a:p>
            <a:pPr algn="l">
              <a:spcBef>
                <a:spcPts val="2800"/>
              </a:spcBef>
              <a:defRPr sz="4000" b="0">
                <a:latin typeface="Times"/>
                <a:ea typeface="Times"/>
                <a:cs typeface="Times"/>
                <a:sym typeface="Times"/>
              </a:defRPr>
            </a:pPr>
            <a:r>
              <a:rPr dirty="0"/>
              <a:t>        a) 19,872   b) 18,872   c) 4,320    d) 2,592  </a:t>
            </a:r>
          </a:p>
          <a:p>
            <a:pPr algn="l">
              <a:spcBef>
                <a:spcPts val="2800"/>
              </a:spcBef>
              <a:defRPr sz="4000" b="0">
                <a:latin typeface="Times"/>
                <a:ea typeface="Times"/>
                <a:cs typeface="Times"/>
                <a:sym typeface="Times"/>
              </a:defRPr>
            </a:pPr>
            <a:r>
              <a:rPr dirty="0"/>
              <a:t>3) Will solved the following problem 533 ÷ 6 and gets no remainder.  Is Will correct? If not, what is the remainder? </a:t>
            </a:r>
          </a:p>
          <a:p>
            <a:pPr algn="l">
              <a:spcBef>
                <a:spcPts val="2800"/>
              </a:spcBef>
              <a:defRPr sz="4000" b="0">
                <a:latin typeface="Times"/>
                <a:ea typeface="Times"/>
                <a:cs typeface="Times"/>
                <a:sym typeface="Times"/>
              </a:defRPr>
            </a:pPr>
            <a:r>
              <a:rPr dirty="0"/>
              <a:t>4) 41,000 - 2,999 =</a:t>
            </a:r>
          </a:p>
          <a:p>
            <a:pPr algn="l">
              <a:spcBef>
                <a:spcPts val="2800"/>
              </a:spcBef>
              <a:defRPr sz="4000" b="0">
                <a:latin typeface="Times"/>
                <a:ea typeface="Times"/>
                <a:cs typeface="Times"/>
                <a:sym typeface="Times"/>
              </a:defRPr>
            </a:pPr>
            <a:r>
              <a:rPr dirty="0"/>
              <a:t>5) Decompose 1   into a sum of its parts.</a:t>
            </a:r>
          </a:p>
        </p:txBody>
      </p:sp>
      <p:grpSp>
        <p:nvGrpSpPr>
          <p:cNvPr id="311" name="Group"/>
          <p:cNvGrpSpPr/>
          <p:nvPr/>
        </p:nvGrpSpPr>
        <p:grpSpPr>
          <a:xfrm>
            <a:off x="4049536" y="7890076"/>
            <a:ext cx="419101" cy="791634"/>
            <a:chOff x="0" y="-6350"/>
            <a:chExt cx="419100" cy="791633"/>
          </a:xfrm>
        </p:grpSpPr>
        <p:sp>
          <p:nvSpPr>
            <p:cNvPr id="309" name="3"/>
            <p:cNvSpPr txBox="1"/>
            <p:nvPr/>
          </p:nvSpPr>
          <p:spPr>
            <a:xfrm>
              <a:off x="76200" y="-6351"/>
              <a:ext cx="266701" cy="4699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u="sng">
                  <a:latin typeface="Times"/>
                  <a:ea typeface="Times"/>
                  <a:cs typeface="Times"/>
                  <a:sym typeface="Times"/>
                </a:defRPr>
              </a:lvl1pPr>
            </a:lstStyle>
            <a:p>
              <a:r>
                <a:t>3</a:t>
              </a:r>
            </a:p>
          </p:txBody>
        </p:sp>
        <p:sp>
          <p:nvSpPr>
            <p:cNvPr id="310" name="12"/>
            <p:cNvSpPr txBox="1"/>
            <p:nvPr/>
          </p:nvSpPr>
          <p:spPr>
            <a:xfrm>
              <a:off x="-1" y="315383"/>
              <a:ext cx="419101" cy="4699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a:latin typeface="Times"/>
                  <a:ea typeface="Times"/>
                  <a:cs typeface="Times"/>
                  <a:sym typeface="Times"/>
                </a:defRPr>
              </a:lvl1pPr>
            </a:lstStyle>
            <a:p>
              <a:r>
                <a:rPr dirty="0"/>
                <a:t>12</a:t>
              </a:r>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Daily Math Review"/>
          <p:cNvSpPr txBox="1">
            <a:spLocks noGrp="1"/>
          </p:cNvSpPr>
          <p:nvPr>
            <p:ph type="ctrTitle"/>
          </p:nvPr>
        </p:nvSpPr>
        <p:spPr>
          <a:xfrm>
            <a:off x="1418232" y="1164166"/>
            <a:ext cx="10464801" cy="3302001"/>
          </a:xfrm>
          <a:prstGeom prst="rect">
            <a:avLst/>
          </a:prstGeom>
        </p:spPr>
        <p:txBody>
          <a:bodyPr/>
          <a:lstStyle>
            <a:lvl1pPr>
              <a:defRPr>
                <a:latin typeface="Times"/>
                <a:ea typeface="Times"/>
                <a:cs typeface="Times"/>
                <a:sym typeface="Times"/>
              </a:defRPr>
            </a:lvl1pPr>
          </a:lstStyle>
          <a:p>
            <a:r>
              <a:t>Daily Math Review</a:t>
            </a:r>
          </a:p>
        </p:txBody>
      </p:sp>
      <p:sp>
        <p:nvSpPr>
          <p:cNvPr id="123" name="5th grade…"/>
          <p:cNvSpPr txBox="1">
            <a:spLocks noGrp="1"/>
          </p:cNvSpPr>
          <p:nvPr>
            <p:ph type="subTitle" sz="half" idx="1"/>
          </p:nvPr>
        </p:nvSpPr>
        <p:spPr>
          <a:xfrm>
            <a:off x="1121767" y="4770966"/>
            <a:ext cx="11057732" cy="2388990"/>
          </a:xfrm>
          <a:prstGeom prst="rect">
            <a:avLst/>
          </a:prstGeom>
        </p:spPr>
        <p:txBody>
          <a:bodyPr/>
          <a:lstStyle/>
          <a:p>
            <a:pPr>
              <a:defRPr sz="4600">
                <a:latin typeface="Times"/>
                <a:ea typeface="Times"/>
                <a:cs typeface="Times"/>
                <a:sym typeface="Times"/>
              </a:defRPr>
            </a:pPr>
            <a:r>
              <a:t>5th grade</a:t>
            </a:r>
          </a:p>
          <a:p>
            <a:pPr>
              <a:defRPr sz="4600">
                <a:latin typeface="Times"/>
                <a:ea typeface="Times"/>
                <a:cs typeface="Times"/>
                <a:sym typeface="Times"/>
              </a:defRPr>
            </a:pPr>
            <a:r>
              <a:t>Benchmark 1 </a:t>
            </a:r>
          </a:p>
          <a:p>
            <a:pPr>
              <a:defRPr sz="4600">
                <a:latin typeface="Times"/>
                <a:ea typeface="Times"/>
                <a:cs typeface="Times"/>
                <a:sym typeface="Times"/>
              </a:defRPr>
            </a:pPr>
            <a:r>
              <a:t>Week 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Daily Math Review"/>
          <p:cNvSpPr txBox="1">
            <a:spLocks noGrp="1"/>
          </p:cNvSpPr>
          <p:nvPr>
            <p:ph type="ctrTitle"/>
          </p:nvPr>
        </p:nvSpPr>
        <p:spPr>
          <a:prstGeom prst="rect">
            <a:avLst/>
          </a:prstGeom>
        </p:spPr>
        <p:txBody>
          <a:bodyPr/>
          <a:lstStyle>
            <a:lvl1pPr>
              <a:defRPr>
                <a:latin typeface="Times"/>
                <a:ea typeface="Times"/>
                <a:cs typeface="Times"/>
                <a:sym typeface="Times"/>
              </a:defRPr>
            </a:lvl1pPr>
          </a:lstStyle>
          <a:p>
            <a:r>
              <a:t>Daily Math Review</a:t>
            </a:r>
          </a:p>
        </p:txBody>
      </p:sp>
      <p:sp>
        <p:nvSpPr>
          <p:cNvPr id="324" name="5th grade…"/>
          <p:cNvSpPr txBox="1">
            <a:spLocks noGrp="1"/>
          </p:cNvSpPr>
          <p:nvPr>
            <p:ph type="subTitle" sz="quarter" idx="1"/>
          </p:nvPr>
        </p:nvSpPr>
        <p:spPr>
          <a:xfrm>
            <a:off x="1270000" y="5041900"/>
            <a:ext cx="11003178" cy="2278174"/>
          </a:xfrm>
          <a:prstGeom prst="rect">
            <a:avLst/>
          </a:prstGeom>
        </p:spPr>
        <p:txBody>
          <a:bodyPr/>
          <a:lstStyle/>
          <a:p>
            <a:pPr>
              <a:defRPr>
                <a:latin typeface="Times"/>
                <a:ea typeface="Times"/>
                <a:cs typeface="Times"/>
                <a:sym typeface="Times"/>
              </a:defRPr>
            </a:pPr>
            <a:r>
              <a:t>5th grade</a:t>
            </a:r>
          </a:p>
          <a:p>
            <a:pPr>
              <a:defRPr>
                <a:latin typeface="Times"/>
                <a:ea typeface="Times"/>
                <a:cs typeface="Times"/>
                <a:sym typeface="Times"/>
              </a:defRPr>
            </a:pPr>
            <a:r>
              <a:t>Benchmark 1</a:t>
            </a:r>
          </a:p>
          <a:p>
            <a:pPr>
              <a:defRPr>
                <a:latin typeface="Times"/>
                <a:ea typeface="Times"/>
                <a:cs typeface="Times"/>
                <a:sym typeface="Times"/>
              </a:defRPr>
            </a:pPr>
            <a:r>
              <a:t>Week 4</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Week 4: Day 1"/>
          <p:cNvSpPr txBox="1">
            <a:spLocks noGrp="1"/>
          </p:cNvSpPr>
          <p:nvPr>
            <p:ph type="title"/>
          </p:nvPr>
        </p:nvSpPr>
        <p:spPr>
          <a:xfrm>
            <a:off x="952500" y="254000"/>
            <a:ext cx="11099800" cy="1826118"/>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4: Day 1</a:t>
            </a:r>
          </a:p>
        </p:txBody>
      </p:sp>
      <p:sp>
        <p:nvSpPr>
          <p:cNvPr id="327" name="1) Write 2.34 in words.…"/>
          <p:cNvSpPr txBox="1"/>
          <p:nvPr/>
        </p:nvSpPr>
        <p:spPr>
          <a:xfrm>
            <a:off x="514350" y="2022452"/>
            <a:ext cx="11976100" cy="71081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Write 2.34 in words.</a:t>
            </a:r>
          </a:p>
          <a:p>
            <a:pPr algn="l">
              <a:spcBef>
                <a:spcPts val="2800"/>
              </a:spcBef>
              <a:defRPr sz="4000" b="0">
                <a:latin typeface="Times"/>
                <a:ea typeface="Times"/>
                <a:cs typeface="Times"/>
                <a:sym typeface="Times"/>
              </a:defRPr>
            </a:pPr>
            <a:r>
              <a:t>2) Find the product of 68 and 4,523.</a:t>
            </a:r>
          </a:p>
          <a:p>
            <a:pPr algn="l">
              <a:spcBef>
                <a:spcPts val="2800"/>
              </a:spcBef>
              <a:defRPr sz="4000" b="0">
                <a:latin typeface="Times"/>
                <a:ea typeface="Times"/>
                <a:cs typeface="Times"/>
                <a:sym typeface="Times"/>
              </a:defRPr>
            </a:pPr>
            <a:r>
              <a:t>3) Solve: 1256 ÷ 4  </a:t>
            </a:r>
          </a:p>
          <a:p>
            <a:pPr algn="l">
              <a:spcBef>
                <a:spcPts val="2800"/>
              </a:spcBef>
              <a:defRPr sz="4000" b="0">
                <a:latin typeface="Times"/>
                <a:ea typeface="Times"/>
                <a:cs typeface="Times"/>
                <a:sym typeface="Times"/>
              </a:defRPr>
            </a:pPr>
            <a:r>
              <a:t>4) Write the following in numerical form: </a:t>
            </a:r>
            <a:r>
              <a:rPr i="1"/>
              <a:t>seventy-seven hundredths</a:t>
            </a:r>
          </a:p>
          <a:p>
            <a:pPr algn="l">
              <a:defRPr sz="4000" b="0">
                <a:latin typeface="Times"/>
                <a:ea typeface="Times"/>
                <a:cs typeface="Times"/>
                <a:sym typeface="Times"/>
              </a:defRPr>
            </a:pPr>
            <a:r>
              <a:t>5) How are the values of each 6 different in the number below?</a:t>
            </a:r>
          </a:p>
          <a:p>
            <a:pPr>
              <a:spcBef>
                <a:spcPts val="2800"/>
              </a:spcBef>
              <a:defRPr sz="4000" b="0">
                <a:latin typeface="Times"/>
                <a:ea typeface="Times"/>
                <a:cs typeface="Times"/>
                <a:sym typeface="Times"/>
              </a:defRPr>
            </a:pPr>
            <a:r>
              <a:t>85,697.63</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Week 4: Day 2"/>
          <p:cNvSpPr txBox="1">
            <a:spLocks noGrp="1"/>
          </p:cNvSpPr>
          <p:nvPr>
            <p:ph type="title"/>
          </p:nvPr>
        </p:nvSpPr>
        <p:spPr>
          <a:xfrm>
            <a:off x="952500" y="254000"/>
            <a:ext cx="11099800" cy="1999729"/>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4: Day 2</a:t>
            </a:r>
          </a:p>
        </p:txBody>
      </p:sp>
      <p:sp>
        <p:nvSpPr>
          <p:cNvPr id="338" name="1) Which number is larger, 3.45 or 3.045?…"/>
          <p:cNvSpPr txBox="1"/>
          <p:nvPr/>
        </p:nvSpPr>
        <p:spPr>
          <a:xfrm>
            <a:off x="514350" y="2514600"/>
            <a:ext cx="11976100"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Which number is larger, 3.45 or 3.045?</a:t>
            </a:r>
          </a:p>
          <a:p>
            <a:pPr algn="l">
              <a:spcBef>
                <a:spcPts val="2800"/>
              </a:spcBef>
              <a:defRPr sz="4000" b="0">
                <a:latin typeface="Times"/>
                <a:ea typeface="Times"/>
                <a:cs typeface="Times"/>
                <a:sym typeface="Times"/>
              </a:defRPr>
            </a:pPr>
            <a:r>
              <a:t>2) Write the following in expanded notation: 32.087</a:t>
            </a:r>
          </a:p>
          <a:p>
            <a:pPr algn="l">
              <a:spcBef>
                <a:spcPts val="2800"/>
              </a:spcBef>
              <a:defRPr sz="4000" b="0">
                <a:latin typeface="Times"/>
                <a:ea typeface="Times"/>
                <a:cs typeface="Times"/>
                <a:sym typeface="Times"/>
              </a:defRPr>
            </a:pPr>
            <a:r>
              <a:t>3) Write two thousand and fourteen hundredths in number form. </a:t>
            </a:r>
          </a:p>
          <a:p>
            <a:pPr algn="l">
              <a:spcBef>
                <a:spcPts val="2800"/>
              </a:spcBef>
              <a:defRPr sz="4000" b="0">
                <a:latin typeface="Times"/>
                <a:ea typeface="Times"/>
                <a:cs typeface="Times"/>
                <a:sym typeface="Times"/>
              </a:defRPr>
            </a:pPr>
            <a:r>
              <a:t>4) True or False? 23 x 923 = 4,615</a:t>
            </a:r>
          </a:p>
          <a:p>
            <a:pPr algn="l">
              <a:spcBef>
                <a:spcPts val="2800"/>
              </a:spcBef>
              <a:defRPr sz="4000" b="0">
                <a:latin typeface="Times"/>
                <a:ea typeface="Times"/>
                <a:cs typeface="Times"/>
                <a:sym typeface="Times"/>
              </a:defRPr>
            </a:pPr>
            <a:r>
              <a:t>5) Stella had 450 crayons to evenly distribute among 18 teachers.  How many crayons did each teacher receive?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Week 4: Day 3"/>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4: Day 3</a:t>
            </a:r>
          </a:p>
        </p:txBody>
      </p:sp>
      <p:sp>
        <p:nvSpPr>
          <p:cNvPr id="349" name="1) 512 x 94 =…"/>
          <p:cNvSpPr txBox="1"/>
          <p:nvPr/>
        </p:nvSpPr>
        <p:spPr>
          <a:xfrm>
            <a:off x="514350" y="2514600"/>
            <a:ext cx="11976100"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lnSpc>
                <a:spcPct val="150000"/>
              </a:lnSpc>
              <a:spcBef>
                <a:spcPts val="2800"/>
              </a:spcBef>
              <a:defRPr sz="4000" b="0">
                <a:latin typeface="Times"/>
                <a:ea typeface="Times"/>
                <a:cs typeface="Times"/>
                <a:sym typeface="Times"/>
              </a:defRPr>
            </a:pPr>
            <a:r>
              <a:t>1) 512 x 94 = </a:t>
            </a:r>
          </a:p>
          <a:p>
            <a:pPr algn="l">
              <a:lnSpc>
                <a:spcPct val="150000"/>
              </a:lnSpc>
              <a:spcBef>
                <a:spcPts val="2800"/>
              </a:spcBef>
              <a:defRPr sz="4000" b="0">
                <a:latin typeface="Times"/>
                <a:ea typeface="Times"/>
                <a:cs typeface="Times"/>
                <a:sym typeface="Times"/>
              </a:defRPr>
            </a:pPr>
            <a:r>
              <a:t>2) Write this number in expanded form: 245.5</a:t>
            </a:r>
          </a:p>
          <a:p>
            <a:pPr algn="l">
              <a:lnSpc>
                <a:spcPct val="150000"/>
              </a:lnSpc>
              <a:spcBef>
                <a:spcPts val="2800"/>
              </a:spcBef>
              <a:defRPr sz="4000" b="0">
                <a:latin typeface="Times"/>
                <a:ea typeface="Times"/>
                <a:cs typeface="Times"/>
                <a:sym typeface="Times"/>
              </a:defRPr>
            </a:pPr>
            <a:r>
              <a:t>3) Write this decimal in word form: 4.007 </a:t>
            </a:r>
          </a:p>
          <a:p>
            <a:pPr algn="l">
              <a:lnSpc>
                <a:spcPct val="150000"/>
              </a:lnSpc>
              <a:spcBef>
                <a:spcPts val="2800"/>
              </a:spcBef>
              <a:defRPr sz="4000" b="0">
                <a:latin typeface="Times"/>
                <a:ea typeface="Times"/>
                <a:cs typeface="Times"/>
                <a:sym typeface="Times"/>
              </a:defRPr>
            </a:pPr>
            <a:r>
              <a:t>4) Find the quotient.  6,873 ÷ 34</a:t>
            </a:r>
          </a:p>
          <a:p>
            <a:pPr algn="l">
              <a:lnSpc>
                <a:spcPct val="150000"/>
              </a:lnSpc>
              <a:spcBef>
                <a:spcPts val="2800"/>
              </a:spcBef>
              <a:defRPr sz="4000" b="0">
                <a:latin typeface="Times"/>
                <a:ea typeface="Times"/>
                <a:cs typeface="Times"/>
                <a:sym typeface="Times"/>
              </a:defRPr>
            </a:pPr>
            <a:r>
              <a:t>5) Round to the nearest whole 598. 9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Week 4: Day 4"/>
          <p:cNvSpPr txBox="1">
            <a:spLocks noGrp="1"/>
          </p:cNvSpPr>
          <p:nvPr>
            <p:ph type="title"/>
          </p:nvPr>
        </p:nvSpPr>
        <p:spPr>
          <a:xfrm>
            <a:off x="952500" y="254000"/>
            <a:ext cx="11099800" cy="1919002"/>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4: Day 4</a:t>
            </a:r>
          </a:p>
        </p:txBody>
      </p:sp>
      <p:sp>
        <p:nvSpPr>
          <p:cNvPr id="360" name="1)  Compare:  6.18 _____  6.81…"/>
          <p:cNvSpPr txBox="1"/>
          <p:nvPr/>
        </p:nvSpPr>
        <p:spPr>
          <a:xfrm>
            <a:off x="514350" y="2493126"/>
            <a:ext cx="11976100"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Compare:  6.18 _____  6.81</a:t>
            </a:r>
          </a:p>
          <a:p>
            <a:pPr algn="l">
              <a:spcBef>
                <a:spcPts val="2800"/>
              </a:spcBef>
              <a:defRPr sz="4000" b="0">
                <a:latin typeface="Times"/>
                <a:ea typeface="Times"/>
                <a:cs typeface="Times"/>
                <a:sym typeface="Times"/>
              </a:defRPr>
            </a:pPr>
            <a:r>
              <a:t>2) Use division to find the missing factor.  </a:t>
            </a:r>
          </a:p>
          <a:p>
            <a:pPr>
              <a:defRPr sz="4000" b="0">
                <a:latin typeface="Times"/>
                <a:ea typeface="Times"/>
                <a:cs typeface="Times"/>
                <a:sym typeface="Times"/>
              </a:defRPr>
            </a:pPr>
            <a:r>
              <a:t>45 x ___ = 2835</a:t>
            </a:r>
          </a:p>
          <a:p>
            <a:pPr algn="l">
              <a:spcBef>
                <a:spcPts val="2800"/>
              </a:spcBef>
              <a:defRPr sz="4000" b="0">
                <a:latin typeface="Times"/>
                <a:ea typeface="Times"/>
                <a:cs typeface="Times"/>
                <a:sym typeface="Times"/>
              </a:defRPr>
            </a:pPr>
            <a:r>
              <a:t>3) Place the following in order from least to greatest:</a:t>
            </a:r>
          </a:p>
          <a:p>
            <a:pPr lvl="1" indent="0" algn="l">
              <a:spcBef>
                <a:spcPts val="2800"/>
              </a:spcBef>
              <a:defRPr sz="4000" b="0">
                <a:latin typeface="Times"/>
                <a:ea typeface="Times"/>
                <a:cs typeface="Times"/>
                <a:sym typeface="Times"/>
              </a:defRPr>
            </a:pPr>
            <a:r>
              <a:t>         0.01km    0.11km   0.101km   0.001km</a:t>
            </a:r>
          </a:p>
          <a:p>
            <a:pPr algn="l">
              <a:spcBef>
                <a:spcPts val="2800"/>
              </a:spcBef>
              <a:defRPr sz="4000" b="0">
                <a:latin typeface="Times"/>
                <a:ea typeface="Times"/>
                <a:cs typeface="Times"/>
                <a:sym typeface="Times"/>
              </a:defRPr>
            </a:pPr>
            <a:r>
              <a:t>4) Which digit is in the thousandths place 9,456.783?</a:t>
            </a:r>
          </a:p>
          <a:p>
            <a:pPr algn="l">
              <a:spcBef>
                <a:spcPts val="2800"/>
              </a:spcBef>
              <a:defRPr sz="4000" b="0">
                <a:latin typeface="Times"/>
                <a:ea typeface="Times"/>
                <a:cs typeface="Times"/>
                <a:sym typeface="Times"/>
              </a:defRPr>
            </a:pPr>
            <a:r>
              <a:t>5) Solve:  195 x 354</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Friday Five"/>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Friday Five</a:t>
            </a:r>
          </a:p>
        </p:txBody>
      </p:sp>
      <p:sp>
        <p:nvSpPr>
          <p:cNvPr id="374" name="1) Write 2.34 in words.…"/>
          <p:cNvSpPr txBox="1"/>
          <p:nvPr/>
        </p:nvSpPr>
        <p:spPr>
          <a:xfrm>
            <a:off x="828964" y="2413000"/>
            <a:ext cx="11976100"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lnSpc>
                <a:spcPct val="150000"/>
              </a:lnSpc>
              <a:spcBef>
                <a:spcPts val="2800"/>
              </a:spcBef>
              <a:defRPr sz="4000" b="0">
                <a:latin typeface="Times"/>
                <a:ea typeface="Times"/>
                <a:cs typeface="Times"/>
                <a:sym typeface="Times"/>
              </a:defRPr>
            </a:pPr>
            <a:r>
              <a:rPr dirty="0"/>
              <a:t>1) Write 2.34 in words.</a:t>
            </a:r>
          </a:p>
          <a:p>
            <a:pPr algn="l">
              <a:lnSpc>
                <a:spcPct val="150000"/>
              </a:lnSpc>
              <a:spcBef>
                <a:spcPts val="2800"/>
              </a:spcBef>
              <a:defRPr sz="4000" b="0">
                <a:latin typeface="Times"/>
                <a:ea typeface="Times"/>
                <a:cs typeface="Times"/>
                <a:sym typeface="Times"/>
              </a:defRPr>
            </a:pPr>
            <a:r>
              <a:rPr dirty="0"/>
              <a:t>2) Write the following in expanded notation: 32.087</a:t>
            </a:r>
          </a:p>
          <a:p>
            <a:pPr algn="l">
              <a:lnSpc>
                <a:spcPct val="150000"/>
              </a:lnSpc>
              <a:spcBef>
                <a:spcPts val="2800"/>
              </a:spcBef>
              <a:defRPr sz="4000" b="0">
                <a:latin typeface="Times"/>
                <a:ea typeface="Times"/>
                <a:cs typeface="Times"/>
                <a:sym typeface="Times"/>
              </a:defRPr>
            </a:pPr>
            <a:r>
              <a:rPr dirty="0"/>
              <a:t>3) Find the quotient.  6,873 ÷ 34</a:t>
            </a:r>
          </a:p>
          <a:p>
            <a:pPr algn="l">
              <a:lnSpc>
                <a:spcPct val="150000"/>
              </a:lnSpc>
              <a:spcBef>
                <a:spcPts val="2800"/>
              </a:spcBef>
              <a:defRPr sz="4000" b="0">
                <a:latin typeface="Times"/>
                <a:ea typeface="Times"/>
                <a:cs typeface="Times"/>
                <a:sym typeface="Times"/>
              </a:defRPr>
            </a:pPr>
            <a:r>
              <a:rPr dirty="0"/>
              <a:t>4) Compare:  24.72 ______  24.07</a:t>
            </a:r>
          </a:p>
          <a:p>
            <a:pPr algn="l">
              <a:lnSpc>
                <a:spcPct val="150000"/>
              </a:lnSpc>
              <a:spcBef>
                <a:spcPts val="2800"/>
              </a:spcBef>
              <a:defRPr sz="4000" b="0">
                <a:latin typeface="Times"/>
                <a:ea typeface="Times"/>
                <a:cs typeface="Times"/>
                <a:sym typeface="Times"/>
              </a:defRPr>
            </a:pPr>
            <a:r>
              <a:rPr dirty="0"/>
              <a:t>5) Round to the nearest whole 598.9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Daily Math Review"/>
          <p:cNvSpPr txBox="1">
            <a:spLocks noGrp="1"/>
          </p:cNvSpPr>
          <p:nvPr>
            <p:ph type="ctrTitle"/>
          </p:nvPr>
        </p:nvSpPr>
        <p:spPr>
          <a:prstGeom prst="rect">
            <a:avLst/>
          </a:prstGeom>
        </p:spPr>
        <p:txBody>
          <a:bodyPr/>
          <a:lstStyle>
            <a:lvl1pPr>
              <a:defRPr>
                <a:latin typeface="Times"/>
                <a:ea typeface="Times"/>
                <a:cs typeface="Times"/>
                <a:sym typeface="Times"/>
              </a:defRPr>
            </a:lvl1pPr>
          </a:lstStyle>
          <a:p>
            <a:r>
              <a:t>Daily Math Review</a:t>
            </a:r>
          </a:p>
        </p:txBody>
      </p:sp>
      <p:sp>
        <p:nvSpPr>
          <p:cNvPr id="385" name="5th grade…"/>
          <p:cNvSpPr txBox="1">
            <a:spLocks noGrp="1"/>
          </p:cNvSpPr>
          <p:nvPr>
            <p:ph type="subTitle" sz="quarter" idx="1"/>
          </p:nvPr>
        </p:nvSpPr>
        <p:spPr>
          <a:xfrm>
            <a:off x="1374567" y="5041899"/>
            <a:ext cx="10255666" cy="2018449"/>
          </a:xfrm>
          <a:prstGeom prst="rect">
            <a:avLst/>
          </a:prstGeom>
        </p:spPr>
        <p:txBody>
          <a:bodyPr/>
          <a:lstStyle/>
          <a:p>
            <a:pPr defTabSz="566674">
              <a:defRPr sz="4171">
                <a:latin typeface="Times"/>
                <a:ea typeface="Times"/>
                <a:cs typeface="Times"/>
                <a:sym typeface="Times"/>
              </a:defRPr>
            </a:pPr>
            <a:r>
              <a:t>5th grade</a:t>
            </a:r>
          </a:p>
          <a:p>
            <a:pPr defTabSz="566674">
              <a:defRPr sz="4171">
                <a:latin typeface="Times"/>
                <a:ea typeface="Times"/>
                <a:cs typeface="Times"/>
                <a:sym typeface="Times"/>
              </a:defRPr>
            </a:pPr>
            <a:r>
              <a:t>Benchmark 1</a:t>
            </a:r>
          </a:p>
          <a:p>
            <a:pPr defTabSz="566674">
              <a:defRPr sz="4171">
                <a:latin typeface="Times"/>
                <a:ea typeface="Times"/>
                <a:cs typeface="Times"/>
                <a:sym typeface="Times"/>
              </a:defRPr>
            </a:pPr>
            <a:r>
              <a:t>Week 5</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Week 5: Day 1"/>
          <p:cNvSpPr txBox="1">
            <a:spLocks noGrp="1"/>
          </p:cNvSpPr>
          <p:nvPr>
            <p:ph type="title"/>
          </p:nvPr>
        </p:nvSpPr>
        <p:spPr>
          <a:xfrm>
            <a:off x="952500" y="254000"/>
            <a:ext cx="11099800" cy="2028628"/>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5: Day 1</a:t>
            </a:r>
          </a:p>
        </p:txBody>
      </p:sp>
      <p:sp>
        <p:nvSpPr>
          <p:cNvPr id="388" name="1) When rounded to the nearest tenth, 3.14 would fall between which interval?…"/>
          <p:cNvSpPr txBox="1">
            <a:spLocks noGrp="1"/>
          </p:cNvSpPr>
          <p:nvPr>
            <p:ph type="body" idx="1"/>
          </p:nvPr>
        </p:nvSpPr>
        <p:spPr>
          <a:prstGeom prst="rect">
            <a:avLst/>
          </a:prstGeom>
        </p:spPr>
        <p:txBody>
          <a:bodyPr/>
          <a:lstStyle/>
          <a:p>
            <a:pPr marL="0" indent="0" defTabSz="438150">
              <a:spcBef>
                <a:spcPts val="3100"/>
              </a:spcBef>
              <a:buSzTx/>
              <a:buNone/>
              <a:defRPr sz="3000">
                <a:latin typeface="Times"/>
                <a:ea typeface="Times"/>
                <a:cs typeface="Times"/>
                <a:sym typeface="Times"/>
              </a:defRPr>
            </a:pPr>
            <a:r>
              <a:t>1) When rounded to the nearest tenth, 3.14 would fall between which interval?</a:t>
            </a:r>
          </a:p>
          <a:p>
            <a:pPr marL="0" lvl="2" indent="666750" defTabSz="438150">
              <a:spcBef>
                <a:spcPts val="3100"/>
              </a:spcBef>
              <a:buSzTx/>
              <a:buNone/>
              <a:defRPr sz="3000">
                <a:latin typeface="Times"/>
                <a:ea typeface="Times"/>
                <a:cs typeface="Times"/>
                <a:sym typeface="Times"/>
              </a:defRPr>
            </a:pPr>
            <a:r>
              <a:t>a) 3.0-3.5    b) 3.4-3.8   c) 3.14-3.15   d) 4.0-5.0 </a:t>
            </a:r>
          </a:p>
          <a:p>
            <a:pPr marL="0" indent="0" defTabSz="438150">
              <a:spcBef>
                <a:spcPts val="3100"/>
              </a:spcBef>
              <a:buSzTx/>
              <a:buNone/>
              <a:defRPr sz="3000">
                <a:latin typeface="Times"/>
                <a:ea typeface="Times"/>
                <a:cs typeface="Times"/>
                <a:sym typeface="Times"/>
              </a:defRPr>
            </a:pPr>
            <a:r>
              <a:t>2) Find the difference of 17.04 and 9.1</a:t>
            </a:r>
          </a:p>
          <a:p>
            <a:pPr marL="0" indent="0" defTabSz="438150">
              <a:spcBef>
                <a:spcPts val="3100"/>
              </a:spcBef>
              <a:buSzTx/>
              <a:buNone/>
              <a:defRPr sz="3000">
                <a:latin typeface="Times"/>
                <a:ea typeface="Times"/>
                <a:cs typeface="Times"/>
                <a:sym typeface="Times"/>
              </a:defRPr>
            </a:pPr>
            <a:r>
              <a:t>3) Which problem has the product of 3,024?</a:t>
            </a:r>
          </a:p>
          <a:p>
            <a:pPr marL="0" lvl="2" indent="666750" defTabSz="438150">
              <a:spcBef>
                <a:spcPts val="3100"/>
              </a:spcBef>
              <a:buSzTx/>
              <a:buNone/>
              <a:defRPr sz="3000">
                <a:latin typeface="Times"/>
                <a:ea typeface="Times"/>
                <a:cs typeface="Times"/>
                <a:sym typeface="Times"/>
              </a:defRPr>
            </a:pPr>
            <a:r>
              <a:t>a) 63 x 48   b) 65 x 34   c) 42 x 60   d) 39 x 69 </a:t>
            </a:r>
          </a:p>
          <a:p>
            <a:pPr marL="0" indent="0" defTabSz="438150">
              <a:spcBef>
                <a:spcPts val="3100"/>
              </a:spcBef>
              <a:buSzTx/>
              <a:buNone/>
              <a:defRPr sz="3000">
                <a:latin typeface="Times"/>
                <a:ea typeface="Times"/>
                <a:cs typeface="Times"/>
                <a:sym typeface="Times"/>
              </a:defRPr>
            </a:pPr>
            <a:r>
              <a:t>4) Find the sum.  5.4 + 13.7 + 0.116 </a:t>
            </a:r>
          </a:p>
          <a:p>
            <a:pPr marL="0" indent="0" defTabSz="438150">
              <a:spcBef>
                <a:spcPts val="3100"/>
              </a:spcBef>
              <a:buSzTx/>
              <a:buNone/>
              <a:defRPr sz="3000">
                <a:latin typeface="Times"/>
                <a:ea typeface="Times"/>
                <a:cs typeface="Times"/>
                <a:sym typeface="Times"/>
              </a:defRPr>
            </a:pPr>
            <a:r>
              <a:t>5) Write in numerical form: </a:t>
            </a:r>
            <a:r>
              <a:rPr i="1"/>
              <a:t>twenty-five thousandths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Week 5: Day 2"/>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5: Day 2</a:t>
            </a:r>
          </a:p>
        </p:txBody>
      </p:sp>
      <p:sp>
        <p:nvSpPr>
          <p:cNvPr id="399" name="1) Round 3.569 to the nearest tenth and the nearest hundredth.…"/>
          <p:cNvSpPr txBox="1"/>
          <p:nvPr/>
        </p:nvSpPr>
        <p:spPr>
          <a:xfrm>
            <a:off x="514349" y="2514599"/>
            <a:ext cx="11976101" cy="6451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Round 3.569 to the nearest tenth and the nearest hundredth. </a:t>
            </a:r>
          </a:p>
          <a:p>
            <a:pPr algn="l">
              <a:spcBef>
                <a:spcPts val="2800"/>
              </a:spcBef>
              <a:defRPr sz="4000" b="0">
                <a:latin typeface="Times"/>
                <a:ea typeface="Times"/>
                <a:cs typeface="Times"/>
                <a:sym typeface="Times"/>
              </a:defRPr>
            </a:pPr>
            <a:r>
              <a:t>2) Megan jumped 5.456 ft, Allie jumped 5.465 ft, and Sam jumped 5.645 ft in their long jump contest.  Who jumped the farthest?</a:t>
            </a:r>
          </a:p>
          <a:p>
            <a:pPr algn="l">
              <a:spcBef>
                <a:spcPts val="2800"/>
              </a:spcBef>
              <a:defRPr sz="4000" b="0">
                <a:latin typeface="Times"/>
                <a:ea typeface="Times"/>
                <a:cs typeface="Times"/>
                <a:sym typeface="Times"/>
              </a:defRPr>
            </a:pPr>
            <a:r>
              <a:t>3) 4.5 x 3.4 =  </a:t>
            </a:r>
          </a:p>
          <a:p>
            <a:pPr algn="l">
              <a:spcBef>
                <a:spcPts val="2800"/>
              </a:spcBef>
              <a:defRPr sz="4000" b="0">
                <a:latin typeface="Times"/>
                <a:ea typeface="Times"/>
                <a:cs typeface="Times"/>
                <a:sym typeface="Times"/>
              </a:defRPr>
            </a:pPr>
            <a:r>
              <a:t>4) 783 ÷ 24</a:t>
            </a:r>
          </a:p>
          <a:p>
            <a:pPr algn="l">
              <a:spcBef>
                <a:spcPts val="2800"/>
              </a:spcBef>
              <a:defRPr sz="4000" b="0">
                <a:latin typeface="Times"/>
                <a:ea typeface="Times"/>
                <a:cs typeface="Times"/>
                <a:sym typeface="Times"/>
              </a:defRPr>
            </a:pPr>
            <a:r>
              <a:t>5) What is the value of the underlined digit? 4.9</a:t>
            </a:r>
            <a:r>
              <a:rPr u="sng"/>
              <a:t>7</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Week 5: Day 3"/>
          <p:cNvSpPr txBox="1">
            <a:spLocks noGrp="1"/>
          </p:cNvSpPr>
          <p:nvPr>
            <p:ph type="title"/>
          </p:nvPr>
        </p:nvSpPr>
        <p:spPr>
          <a:xfrm>
            <a:off x="952500" y="254000"/>
            <a:ext cx="11099800" cy="1986117"/>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5: Day 3</a:t>
            </a:r>
          </a:p>
        </p:txBody>
      </p:sp>
      <p:sp>
        <p:nvSpPr>
          <p:cNvPr id="410" name="Write a decimal to fill in the blanks so the order is least to greatest. ________, 0.705, ________…"/>
          <p:cNvSpPr txBox="1"/>
          <p:nvPr/>
        </p:nvSpPr>
        <p:spPr>
          <a:xfrm>
            <a:off x="659457" y="2393950"/>
            <a:ext cx="11470978" cy="679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694531" indent="-694531" algn="l">
              <a:spcBef>
                <a:spcPts val="2800"/>
              </a:spcBef>
              <a:buSzPct val="100000"/>
              <a:buAutoNum type="arabicParenR"/>
              <a:defRPr sz="3600" b="0">
                <a:latin typeface="Times"/>
                <a:ea typeface="Times"/>
                <a:cs typeface="Times"/>
                <a:sym typeface="Times"/>
              </a:defRPr>
            </a:pPr>
            <a:r>
              <a:t>Write a decimal to fill in the blanks so the order is least to greatest. ________, 0.705, ________</a:t>
            </a:r>
          </a:p>
          <a:p>
            <a:pPr marL="694531" indent="-694531" algn="l">
              <a:spcBef>
                <a:spcPts val="2800"/>
              </a:spcBef>
              <a:buSzPct val="100000"/>
              <a:buAutoNum type="arabicParenR"/>
              <a:defRPr sz="3600" b="0">
                <a:latin typeface="Times"/>
                <a:ea typeface="Times"/>
                <a:cs typeface="Times"/>
                <a:sym typeface="Times"/>
              </a:defRPr>
            </a:pPr>
            <a:r>
              <a:t>What is the standard form of the number below?</a:t>
            </a:r>
          </a:p>
          <a:p>
            <a:pPr lvl="7" indent="0" algn="l">
              <a:spcBef>
                <a:spcPts val="2800"/>
              </a:spcBef>
              <a:defRPr sz="3600" b="0">
                <a:latin typeface="Times"/>
                <a:ea typeface="Times"/>
                <a:cs typeface="Times"/>
                <a:sym typeface="Times"/>
              </a:defRPr>
            </a:pPr>
            <a:r>
              <a:t>              (4 x 100) + (1 x 1/10) + (2 x 1/1,000)</a:t>
            </a:r>
          </a:p>
          <a:p>
            <a:pPr marL="694531" indent="-694531" algn="l">
              <a:spcBef>
                <a:spcPts val="2800"/>
              </a:spcBef>
              <a:buSzPct val="100000"/>
              <a:buAutoNum type="arabicParenR"/>
              <a:defRPr sz="3600" b="0">
                <a:latin typeface="Times"/>
                <a:ea typeface="Times"/>
                <a:cs typeface="Times"/>
                <a:sym typeface="Times"/>
              </a:defRPr>
            </a:pPr>
            <a:r>
              <a:t>Multiply 4,908 x 63</a:t>
            </a:r>
          </a:p>
          <a:p>
            <a:pPr marL="694531" indent="-694531" algn="l">
              <a:spcBef>
                <a:spcPts val="2800"/>
              </a:spcBef>
              <a:buSzPct val="100000"/>
              <a:buAutoNum type="arabicParenR"/>
              <a:defRPr sz="3600" b="0">
                <a:latin typeface="Times"/>
                <a:ea typeface="Times"/>
                <a:cs typeface="Times"/>
                <a:sym typeface="Times"/>
              </a:defRPr>
            </a:pPr>
            <a:r>
              <a:t>There were 2,045 students in a national research project.  The project leaders formed teams of 15 students.  How many teams did they form?</a:t>
            </a:r>
          </a:p>
          <a:p>
            <a:pPr marL="694531" indent="-694531" algn="l">
              <a:spcBef>
                <a:spcPts val="2800"/>
              </a:spcBef>
              <a:buSzPct val="100000"/>
              <a:buAutoNum type="arabicParenR"/>
              <a:defRPr sz="3600" b="0">
                <a:latin typeface="Times"/>
                <a:ea typeface="Times"/>
                <a:cs typeface="Times"/>
                <a:sym typeface="Times"/>
              </a:defRPr>
            </a:pPr>
            <a:r>
              <a:t>Find the sum:  12,345.99 + 23.7</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Week 1: Day 1"/>
          <p:cNvSpPr txBox="1">
            <a:spLocks noGrp="1"/>
          </p:cNvSpPr>
          <p:nvPr>
            <p:ph type="title"/>
          </p:nvPr>
        </p:nvSpPr>
        <p:spPr>
          <a:xfrm>
            <a:off x="952500" y="254000"/>
            <a:ext cx="11099800" cy="1790502"/>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1: Day 1</a:t>
            </a:r>
          </a:p>
        </p:txBody>
      </p:sp>
      <p:sp>
        <p:nvSpPr>
          <p:cNvPr id="126" name="1) Which number has a 7 in the ten thousands place?…"/>
          <p:cNvSpPr txBox="1"/>
          <p:nvPr/>
        </p:nvSpPr>
        <p:spPr>
          <a:xfrm>
            <a:off x="893233" y="2159000"/>
            <a:ext cx="11620501" cy="688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3800" b="0">
                <a:latin typeface="Times"/>
                <a:ea typeface="Times"/>
                <a:cs typeface="Times"/>
                <a:sym typeface="Times"/>
              </a:defRPr>
            </a:pPr>
            <a:r>
              <a:t>1) Which number has a 7 in the ten thousands place?</a:t>
            </a:r>
          </a:p>
          <a:p>
            <a:pPr lvl="3" indent="889000" algn="l">
              <a:spcBef>
                <a:spcPts val="2800"/>
              </a:spcBef>
              <a:defRPr sz="3800" b="0">
                <a:latin typeface="Times"/>
                <a:ea typeface="Times"/>
                <a:cs typeface="Times"/>
                <a:sym typeface="Times"/>
              </a:defRPr>
            </a:pPr>
            <a:r>
              <a:t>A. 253,170               B. 179,462</a:t>
            </a:r>
          </a:p>
          <a:p>
            <a:pPr lvl="3" indent="889000" algn="l">
              <a:spcBef>
                <a:spcPts val="2800"/>
              </a:spcBef>
              <a:defRPr sz="3800" b="0">
                <a:latin typeface="Times"/>
                <a:ea typeface="Times"/>
                <a:cs typeface="Times"/>
                <a:sym typeface="Times"/>
              </a:defRPr>
            </a:pPr>
            <a:r>
              <a:t>C. 784,539               D. 207,605</a:t>
            </a:r>
          </a:p>
          <a:p>
            <a:pPr algn="l">
              <a:spcBef>
                <a:spcPts val="3300"/>
              </a:spcBef>
              <a:defRPr sz="3800" b="0">
                <a:latin typeface="Times"/>
                <a:ea typeface="Times"/>
                <a:cs typeface="Times"/>
                <a:sym typeface="Times"/>
              </a:defRPr>
            </a:pPr>
            <a:r>
              <a:t>2) 2 dimes + 1 nickel + 1 penny =</a:t>
            </a:r>
          </a:p>
          <a:p>
            <a:pPr algn="l">
              <a:spcBef>
                <a:spcPts val="3300"/>
              </a:spcBef>
              <a:defRPr sz="3800" b="0">
                <a:latin typeface="Times"/>
                <a:ea typeface="Times"/>
                <a:cs typeface="Times"/>
                <a:sym typeface="Times"/>
              </a:defRPr>
            </a:pPr>
            <a:r>
              <a:t>3) 357,244 + 24, 798= </a:t>
            </a:r>
          </a:p>
          <a:p>
            <a:pPr algn="l">
              <a:spcBef>
                <a:spcPts val="3300"/>
              </a:spcBef>
              <a:defRPr sz="3800" b="0">
                <a:latin typeface="Times"/>
                <a:ea typeface="Times"/>
                <a:cs typeface="Times"/>
                <a:sym typeface="Times"/>
              </a:defRPr>
            </a:pPr>
            <a:r>
              <a:t>4) 12 x 8 =</a:t>
            </a:r>
          </a:p>
          <a:p>
            <a:pPr algn="l">
              <a:spcBef>
                <a:spcPts val="3300"/>
              </a:spcBef>
              <a:defRPr sz="3800" b="0">
                <a:latin typeface="Times"/>
                <a:ea typeface="Times"/>
                <a:cs typeface="Times"/>
                <a:sym typeface="Times"/>
              </a:defRPr>
            </a:pPr>
            <a:r>
              <a:t>5) What is the value of the 5 in 175.43?</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Week 5: Day 4"/>
          <p:cNvSpPr txBox="1">
            <a:spLocks noGrp="1"/>
          </p:cNvSpPr>
          <p:nvPr>
            <p:ph type="title"/>
          </p:nvPr>
        </p:nvSpPr>
        <p:spPr>
          <a:xfrm>
            <a:off x="952500" y="254000"/>
            <a:ext cx="11099800" cy="1951686"/>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5: Day 4</a:t>
            </a:r>
          </a:p>
        </p:txBody>
      </p:sp>
      <p:sp>
        <p:nvSpPr>
          <p:cNvPr id="422" name="Which decimal is the largest?…"/>
          <p:cNvSpPr txBox="1"/>
          <p:nvPr/>
        </p:nvSpPr>
        <p:spPr>
          <a:xfrm>
            <a:off x="608139" y="2489200"/>
            <a:ext cx="11788522" cy="660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617361" indent="-617361" algn="l">
              <a:spcBef>
                <a:spcPts val="2800"/>
              </a:spcBef>
              <a:buSzPct val="100000"/>
              <a:buAutoNum type="arabicParenR"/>
              <a:defRPr sz="3600" b="0">
                <a:latin typeface="Times"/>
                <a:ea typeface="Times"/>
                <a:cs typeface="Times"/>
                <a:sym typeface="Times"/>
              </a:defRPr>
            </a:pPr>
            <a:r>
              <a:t>Which decimal is the largest?</a:t>
            </a:r>
          </a:p>
          <a:p>
            <a:pPr algn="l">
              <a:spcBef>
                <a:spcPts val="2800"/>
              </a:spcBef>
              <a:defRPr sz="3600" b="0">
                <a:latin typeface="Times"/>
                <a:ea typeface="Times"/>
                <a:cs typeface="Times"/>
                <a:sym typeface="Times"/>
              </a:defRPr>
            </a:pPr>
            <a:r>
              <a:t>            a. 0.08          b. 0.80       c.0.008</a:t>
            </a:r>
          </a:p>
          <a:p>
            <a:pPr algn="l">
              <a:spcBef>
                <a:spcPts val="2800"/>
              </a:spcBef>
              <a:defRPr sz="3600" b="0">
                <a:latin typeface="Times"/>
                <a:ea typeface="Times"/>
                <a:cs typeface="Times"/>
                <a:sym typeface="Times"/>
              </a:defRPr>
            </a:pPr>
            <a:r>
              <a:t>2) Which is a true comparison?</a:t>
            </a:r>
          </a:p>
          <a:p>
            <a:pPr algn="l">
              <a:spcBef>
                <a:spcPts val="2800"/>
              </a:spcBef>
              <a:defRPr sz="3600" b="0">
                <a:latin typeface="Times"/>
                <a:ea typeface="Times"/>
                <a:cs typeface="Times"/>
                <a:sym typeface="Times"/>
              </a:defRPr>
            </a:pPr>
            <a:r>
              <a:t>   a) 85.934 &lt; 85.92   b) 638.35 &lt; 69.403  c) 567.602 &lt; 567.62</a:t>
            </a:r>
          </a:p>
          <a:p>
            <a:pPr algn="l">
              <a:spcBef>
                <a:spcPts val="2800"/>
              </a:spcBef>
              <a:defRPr sz="3600" b="0">
                <a:latin typeface="Times"/>
                <a:ea typeface="Times"/>
                <a:cs typeface="Times"/>
                <a:sym typeface="Times"/>
              </a:defRPr>
            </a:pPr>
            <a:r>
              <a:t>3) Find 1,236 ÷ 19</a:t>
            </a:r>
          </a:p>
          <a:p>
            <a:pPr algn="l">
              <a:spcBef>
                <a:spcPts val="2800"/>
              </a:spcBef>
              <a:defRPr sz="3600" b="0">
                <a:latin typeface="Times"/>
                <a:ea typeface="Times"/>
                <a:cs typeface="Times"/>
                <a:sym typeface="Times"/>
              </a:defRPr>
            </a:pPr>
            <a:r>
              <a:t>4) Multiply 125 x 142</a:t>
            </a:r>
          </a:p>
          <a:p>
            <a:pPr algn="l">
              <a:spcBef>
                <a:spcPts val="2800"/>
              </a:spcBef>
              <a:defRPr sz="3600" b="0">
                <a:latin typeface="Times"/>
                <a:ea typeface="Times"/>
                <a:cs typeface="Times"/>
                <a:sym typeface="Times"/>
              </a:defRPr>
            </a:pPr>
            <a:r>
              <a:t>5) A price of a bag of gum drops is $1.29.  How much does four bags cost?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Friday Five"/>
          <p:cNvSpPr txBox="1">
            <a:spLocks noGrp="1"/>
          </p:cNvSpPr>
          <p:nvPr>
            <p:ph type="title"/>
          </p:nvPr>
        </p:nvSpPr>
        <p:spPr>
          <a:xfrm>
            <a:off x="952500" y="254000"/>
            <a:ext cx="11099800" cy="1989829"/>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Friday Five</a:t>
            </a:r>
          </a:p>
        </p:txBody>
      </p:sp>
      <p:sp>
        <p:nvSpPr>
          <p:cNvPr id="433" name="1) Round 6.17 to the nearest tenth.…"/>
          <p:cNvSpPr txBox="1">
            <a:spLocks noGrp="1"/>
          </p:cNvSpPr>
          <p:nvPr>
            <p:ph type="body" idx="1"/>
          </p:nvPr>
        </p:nvSpPr>
        <p:spPr>
          <a:xfrm>
            <a:off x="717560" y="2503792"/>
            <a:ext cx="11569680" cy="6473216"/>
          </a:xfrm>
          <a:prstGeom prst="rect">
            <a:avLst/>
          </a:prstGeom>
        </p:spPr>
        <p:txBody>
          <a:bodyPr/>
          <a:lstStyle/>
          <a:p>
            <a:pPr marL="0" indent="0" defTabSz="531622">
              <a:spcBef>
                <a:spcPts val="3800"/>
              </a:spcBef>
              <a:buSzTx/>
              <a:buNone/>
              <a:defRPr sz="3367">
                <a:latin typeface="Times"/>
                <a:ea typeface="Times"/>
                <a:cs typeface="Times"/>
                <a:sym typeface="Times"/>
              </a:defRPr>
            </a:pPr>
            <a:r>
              <a:t>1) Round 6.17 to the nearest tenth. </a:t>
            </a:r>
          </a:p>
          <a:p>
            <a:pPr marL="0" indent="0" defTabSz="531622">
              <a:spcBef>
                <a:spcPts val="3800"/>
              </a:spcBef>
              <a:buSzTx/>
              <a:buNone/>
              <a:defRPr sz="3367">
                <a:latin typeface="Times"/>
                <a:ea typeface="Times"/>
                <a:cs typeface="Times"/>
                <a:sym typeface="Times"/>
              </a:defRPr>
            </a:pPr>
            <a:r>
              <a:t>2) Round 45.823 to the nearest hundredth.</a:t>
            </a:r>
          </a:p>
          <a:p>
            <a:pPr marL="0" indent="0" defTabSz="531622">
              <a:spcBef>
                <a:spcPts val="3800"/>
              </a:spcBef>
              <a:buSzTx/>
              <a:buNone/>
              <a:defRPr sz="3367">
                <a:latin typeface="Times"/>
                <a:ea typeface="Times"/>
                <a:cs typeface="Times"/>
                <a:sym typeface="Times"/>
              </a:defRPr>
            </a:pPr>
            <a:r>
              <a:t>3) Megan jumped 5.456 ft, Allie jumped 5.465 ft, and Sam jumped 5.645 ft in their long jump contest.  Who jumped the farthest?</a:t>
            </a:r>
          </a:p>
          <a:p>
            <a:pPr marL="0" indent="0" defTabSz="531622">
              <a:spcBef>
                <a:spcPts val="3800"/>
              </a:spcBef>
              <a:buSzTx/>
              <a:buNone/>
              <a:defRPr sz="3367">
                <a:latin typeface="Times"/>
                <a:ea typeface="Times"/>
                <a:cs typeface="Times"/>
                <a:sym typeface="Times"/>
              </a:defRPr>
            </a:pPr>
            <a:r>
              <a:t>4) What is the standard form of the number below?</a:t>
            </a:r>
          </a:p>
          <a:p>
            <a:pPr marL="0" lvl="3" indent="0" algn="ctr" defTabSz="531622">
              <a:spcBef>
                <a:spcPts val="2500"/>
              </a:spcBef>
              <a:buSzTx/>
              <a:buNone/>
              <a:defRPr sz="3367">
                <a:latin typeface="Times"/>
                <a:ea typeface="Times"/>
                <a:cs typeface="Times"/>
                <a:sym typeface="Times"/>
              </a:defRPr>
            </a:pPr>
            <a:r>
              <a:t>         (4 x 100) + (1 x 1/10) + (2 x 1/1,000)</a:t>
            </a:r>
          </a:p>
          <a:p>
            <a:pPr marL="0" indent="0" defTabSz="531622">
              <a:spcBef>
                <a:spcPts val="3800"/>
              </a:spcBef>
              <a:buSzTx/>
              <a:buNone/>
              <a:defRPr sz="3367">
                <a:latin typeface="Times"/>
                <a:ea typeface="Times"/>
                <a:cs typeface="Times"/>
                <a:sym typeface="Times"/>
              </a:defRPr>
            </a:pPr>
            <a:r>
              <a:t>5) Multiply 125 x 142</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 name="Daily Math Review"/>
          <p:cNvSpPr txBox="1">
            <a:spLocks noGrp="1"/>
          </p:cNvSpPr>
          <p:nvPr>
            <p:ph type="ctrTitle"/>
          </p:nvPr>
        </p:nvSpPr>
        <p:spPr>
          <a:xfrm>
            <a:off x="1269999" y="1489219"/>
            <a:ext cx="10464801" cy="3302001"/>
          </a:xfrm>
          <a:prstGeom prst="rect">
            <a:avLst/>
          </a:prstGeom>
        </p:spPr>
        <p:txBody>
          <a:bodyPr/>
          <a:lstStyle>
            <a:lvl1pPr>
              <a:defRPr>
                <a:latin typeface="Times"/>
                <a:ea typeface="Times"/>
                <a:cs typeface="Times"/>
                <a:sym typeface="Times"/>
              </a:defRPr>
            </a:lvl1pPr>
          </a:lstStyle>
          <a:p>
            <a:r>
              <a:t>Daily Math Review</a:t>
            </a:r>
          </a:p>
        </p:txBody>
      </p:sp>
      <p:sp>
        <p:nvSpPr>
          <p:cNvPr id="444" name="5th grade…"/>
          <p:cNvSpPr txBox="1">
            <a:spLocks noGrp="1"/>
          </p:cNvSpPr>
          <p:nvPr>
            <p:ph type="subTitle" sz="quarter" idx="1"/>
          </p:nvPr>
        </p:nvSpPr>
        <p:spPr>
          <a:xfrm>
            <a:off x="1085687" y="5041900"/>
            <a:ext cx="10833426" cy="2078575"/>
          </a:xfrm>
          <a:prstGeom prst="rect">
            <a:avLst/>
          </a:prstGeom>
        </p:spPr>
        <p:txBody>
          <a:bodyPr/>
          <a:lstStyle/>
          <a:p>
            <a:pPr>
              <a:defRPr sz="4300">
                <a:latin typeface="Times"/>
                <a:ea typeface="Times"/>
                <a:cs typeface="Times"/>
                <a:sym typeface="Times"/>
              </a:defRPr>
            </a:pPr>
            <a:r>
              <a:t>5th grade</a:t>
            </a:r>
          </a:p>
          <a:p>
            <a:pPr>
              <a:defRPr sz="4300">
                <a:latin typeface="Times"/>
                <a:ea typeface="Times"/>
                <a:cs typeface="Times"/>
                <a:sym typeface="Times"/>
              </a:defRPr>
            </a:pPr>
            <a:r>
              <a:t>Benchmark 1</a:t>
            </a:r>
          </a:p>
          <a:p>
            <a:pPr>
              <a:defRPr sz="4300">
                <a:latin typeface="Times"/>
                <a:ea typeface="Times"/>
                <a:cs typeface="Times"/>
                <a:sym typeface="Times"/>
              </a:defRPr>
            </a:pPr>
            <a:r>
              <a:t>Week 6</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Week 6: Day 1"/>
          <p:cNvSpPr txBox="1">
            <a:spLocks noGrp="1"/>
          </p:cNvSpPr>
          <p:nvPr>
            <p:ph type="title"/>
          </p:nvPr>
        </p:nvSpPr>
        <p:spPr>
          <a:xfrm>
            <a:off x="952500" y="254000"/>
            <a:ext cx="11099800" cy="2018073"/>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6: Day 1</a:t>
            </a:r>
          </a:p>
        </p:txBody>
      </p:sp>
      <p:sp>
        <p:nvSpPr>
          <p:cNvPr id="447" name="1) 3.45 + 2.009…"/>
          <p:cNvSpPr txBox="1">
            <a:spLocks noGrp="1"/>
          </p:cNvSpPr>
          <p:nvPr>
            <p:ph type="body" idx="1"/>
          </p:nvPr>
        </p:nvSpPr>
        <p:spPr>
          <a:xfrm>
            <a:off x="592365" y="2580524"/>
            <a:ext cx="12252332" cy="6286501"/>
          </a:xfrm>
          <a:prstGeom prst="rect">
            <a:avLst/>
          </a:prstGeom>
        </p:spPr>
        <p:txBody>
          <a:bodyPr/>
          <a:lstStyle/>
          <a:p>
            <a:pPr marL="0" indent="0" defTabSz="502412">
              <a:spcBef>
                <a:spcPts val="3600"/>
              </a:spcBef>
              <a:buSzTx/>
              <a:buNone/>
              <a:defRPr sz="3268">
                <a:latin typeface="Times"/>
                <a:ea typeface="Times"/>
                <a:cs typeface="Times"/>
                <a:sym typeface="Times"/>
              </a:defRPr>
            </a:pPr>
            <a:r>
              <a:rPr dirty="0"/>
              <a:t>1) 3.45 + 2.009 </a:t>
            </a:r>
          </a:p>
          <a:p>
            <a:pPr marL="0" indent="0" defTabSz="502412">
              <a:spcBef>
                <a:spcPts val="3600"/>
              </a:spcBef>
              <a:buSzTx/>
              <a:buNone/>
              <a:defRPr sz="3268">
                <a:latin typeface="Times"/>
                <a:ea typeface="Times"/>
                <a:cs typeface="Times"/>
                <a:sym typeface="Times"/>
              </a:defRPr>
            </a:pPr>
            <a:r>
              <a:rPr dirty="0"/>
              <a:t>2) Elise’s bill at a diner was $19.54. How much change should she receive if she paid with $20?</a:t>
            </a:r>
          </a:p>
          <a:p>
            <a:pPr marL="0" indent="0" defTabSz="502412">
              <a:spcBef>
                <a:spcPts val="3600"/>
              </a:spcBef>
              <a:buSzTx/>
              <a:buNone/>
              <a:defRPr sz="3268">
                <a:latin typeface="Times"/>
                <a:ea typeface="Times"/>
                <a:cs typeface="Times"/>
                <a:sym typeface="Times"/>
              </a:defRPr>
            </a:pPr>
            <a:r>
              <a:rPr dirty="0"/>
              <a:t>3) Which number makes the equation true?</a:t>
            </a:r>
          </a:p>
          <a:p>
            <a:pPr marL="0" indent="0" defTabSz="502412">
              <a:spcBef>
                <a:spcPts val="3600"/>
              </a:spcBef>
              <a:buSzTx/>
              <a:buNone/>
              <a:defRPr sz="3268">
                <a:latin typeface="Times"/>
                <a:ea typeface="Times"/>
                <a:cs typeface="Times"/>
                <a:sym typeface="Times"/>
              </a:defRPr>
            </a:pPr>
            <a:r>
              <a:rPr dirty="0"/>
              <a:t>           6.1 x _____ = 25.376</a:t>
            </a:r>
          </a:p>
          <a:p>
            <a:pPr marL="0" indent="0" defTabSz="502412">
              <a:spcBef>
                <a:spcPts val="3600"/>
              </a:spcBef>
              <a:buSzTx/>
              <a:buNone/>
              <a:defRPr sz="3268">
                <a:latin typeface="Times"/>
                <a:ea typeface="Times"/>
                <a:cs typeface="Times"/>
                <a:sym typeface="Times"/>
              </a:defRPr>
            </a:pPr>
            <a:r>
              <a:rPr dirty="0"/>
              <a:t>4) How many decimal places would be in the product of 3.12 and 4.9?</a:t>
            </a:r>
          </a:p>
          <a:p>
            <a:pPr marL="0" indent="0" defTabSz="502412">
              <a:spcBef>
                <a:spcPts val="3600"/>
              </a:spcBef>
              <a:buSzTx/>
              <a:buNone/>
              <a:defRPr sz="3268">
                <a:latin typeface="Times"/>
                <a:ea typeface="Times"/>
                <a:cs typeface="Times"/>
                <a:sym typeface="Times"/>
              </a:defRPr>
            </a:pPr>
            <a:r>
              <a:rPr dirty="0"/>
              <a:t>5) Write 4.01 in word form.</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Week 6: Day 2"/>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6: Day 2</a:t>
            </a:r>
          </a:p>
        </p:txBody>
      </p:sp>
      <p:sp>
        <p:nvSpPr>
          <p:cNvPr id="458" name="1) 7.45 x .06…"/>
          <p:cNvSpPr txBox="1">
            <a:spLocks noGrp="1"/>
          </p:cNvSpPr>
          <p:nvPr>
            <p:ph type="body" idx="1"/>
          </p:nvPr>
        </p:nvSpPr>
        <p:spPr>
          <a:xfrm>
            <a:off x="670474" y="2459498"/>
            <a:ext cx="11663852" cy="6561804"/>
          </a:xfrm>
          <a:prstGeom prst="rect">
            <a:avLst/>
          </a:prstGeom>
        </p:spPr>
        <p:txBody>
          <a:bodyPr/>
          <a:lstStyle/>
          <a:p>
            <a:pPr marL="0" indent="0" defTabSz="560831">
              <a:spcBef>
                <a:spcPts val="4000"/>
              </a:spcBef>
              <a:buSzTx/>
              <a:buNone/>
              <a:defRPr sz="3648">
                <a:latin typeface="Times"/>
                <a:ea typeface="Times"/>
                <a:cs typeface="Times"/>
                <a:sym typeface="Times"/>
              </a:defRPr>
            </a:pPr>
            <a:r>
              <a:t>1) 7.45 x .06 </a:t>
            </a:r>
          </a:p>
          <a:p>
            <a:pPr marL="0" indent="0" defTabSz="560831">
              <a:spcBef>
                <a:spcPts val="4000"/>
              </a:spcBef>
              <a:buSzTx/>
              <a:buNone/>
              <a:defRPr sz="3648">
                <a:latin typeface="Times"/>
                <a:ea typeface="Times"/>
                <a:cs typeface="Times"/>
                <a:sym typeface="Times"/>
              </a:defRPr>
            </a:pPr>
            <a:r>
              <a:t>2) 17.19 ÷ .03</a:t>
            </a:r>
          </a:p>
          <a:p>
            <a:pPr marL="0" indent="0" defTabSz="560831">
              <a:spcBef>
                <a:spcPts val="4000"/>
              </a:spcBef>
              <a:buSzTx/>
              <a:buNone/>
              <a:defRPr sz="3648">
                <a:latin typeface="Times"/>
                <a:ea typeface="Times"/>
                <a:cs typeface="Times"/>
                <a:sym typeface="Times"/>
              </a:defRPr>
            </a:pPr>
            <a:r>
              <a:t>3) Which decimals are greater than 543.285?</a:t>
            </a:r>
          </a:p>
          <a:p>
            <a:pPr marL="0" lvl="1" indent="426719" defTabSz="560831">
              <a:spcBef>
                <a:spcPts val="4000"/>
              </a:spcBef>
              <a:buSzTx/>
              <a:buNone/>
              <a:defRPr sz="3648">
                <a:latin typeface="Times"/>
                <a:ea typeface="Times"/>
                <a:cs typeface="Times"/>
                <a:sym typeface="Times"/>
              </a:defRPr>
            </a:pPr>
            <a:r>
              <a:t>a) 654.328  b) 54.285  c) 543.085  d) 543.298  e) 543.285</a:t>
            </a:r>
          </a:p>
          <a:p>
            <a:pPr marL="0" indent="0" defTabSz="560831">
              <a:spcBef>
                <a:spcPts val="4000"/>
              </a:spcBef>
              <a:buSzTx/>
              <a:buNone/>
              <a:defRPr sz="3648">
                <a:latin typeface="Times"/>
                <a:ea typeface="Times"/>
                <a:cs typeface="Times"/>
                <a:sym typeface="Times"/>
              </a:defRPr>
            </a:pPr>
            <a:r>
              <a:t>4) What is another way to write the decimal 30.425?</a:t>
            </a:r>
          </a:p>
          <a:p>
            <a:pPr marL="0" indent="0" defTabSz="560831">
              <a:spcBef>
                <a:spcPts val="4000"/>
              </a:spcBef>
              <a:buSzTx/>
              <a:buNone/>
              <a:defRPr sz="3648">
                <a:latin typeface="Times"/>
                <a:ea typeface="Times"/>
                <a:cs typeface="Times"/>
                <a:sym typeface="Times"/>
              </a:defRPr>
            </a:pPr>
            <a:r>
              <a:t>5) Multiply 3,218 x 456</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 name="Week 6: Day 3"/>
          <p:cNvSpPr txBox="1">
            <a:spLocks noGrp="1"/>
          </p:cNvSpPr>
          <p:nvPr>
            <p:ph type="title"/>
          </p:nvPr>
        </p:nvSpPr>
        <p:spPr>
          <a:xfrm>
            <a:off x="952500" y="254000"/>
            <a:ext cx="11099800" cy="1953655"/>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6: Day 3</a:t>
            </a:r>
          </a:p>
        </p:txBody>
      </p:sp>
      <p:sp>
        <p:nvSpPr>
          <p:cNvPr id="470" name="1) 247 + 5.09…"/>
          <p:cNvSpPr txBox="1">
            <a:spLocks noGrp="1"/>
          </p:cNvSpPr>
          <p:nvPr>
            <p:ph type="body" idx="1"/>
          </p:nvPr>
        </p:nvSpPr>
        <p:spPr>
          <a:xfrm>
            <a:off x="751739" y="2528773"/>
            <a:ext cx="11501322" cy="6423254"/>
          </a:xfrm>
          <a:prstGeom prst="rect">
            <a:avLst/>
          </a:prstGeom>
        </p:spPr>
        <p:txBody>
          <a:bodyPr/>
          <a:lstStyle/>
          <a:p>
            <a:pPr marL="0" indent="0" defTabSz="537463">
              <a:spcBef>
                <a:spcPts val="3800"/>
              </a:spcBef>
              <a:buSzTx/>
              <a:buNone/>
              <a:defRPr sz="3496">
                <a:latin typeface="Times"/>
                <a:ea typeface="Times"/>
                <a:cs typeface="Times"/>
                <a:sym typeface="Times"/>
              </a:defRPr>
            </a:pPr>
            <a:r>
              <a:rPr dirty="0"/>
              <a:t>1) 247 + 5.09</a:t>
            </a:r>
          </a:p>
          <a:p>
            <a:pPr marL="0" indent="0" defTabSz="537463">
              <a:spcBef>
                <a:spcPts val="3800"/>
              </a:spcBef>
              <a:buSzTx/>
              <a:buNone/>
              <a:defRPr sz="3496">
                <a:latin typeface="Times"/>
                <a:ea typeface="Times"/>
                <a:cs typeface="Times"/>
                <a:sym typeface="Times"/>
              </a:defRPr>
            </a:pPr>
            <a:r>
              <a:rPr dirty="0"/>
              <a:t>2) 47 - .098</a:t>
            </a:r>
          </a:p>
          <a:p>
            <a:pPr marL="0" indent="0" defTabSz="537463">
              <a:spcBef>
                <a:spcPts val="3800"/>
              </a:spcBef>
              <a:buSzTx/>
              <a:buNone/>
              <a:defRPr sz="3496">
                <a:latin typeface="Times"/>
                <a:ea typeface="Times"/>
                <a:cs typeface="Times"/>
                <a:sym typeface="Times"/>
              </a:defRPr>
            </a:pPr>
            <a:r>
              <a:rPr dirty="0"/>
              <a:t>3) Elephants can eat up to 375 </a:t>
            </a:r>
            <a:r>
              <a:rPr dirty="0" err="1"/>
              <a:t>lbs</a:t>
            </a:r>
            <a:r>
              <a:rPr dirty="0"/>
              <a:t> of food and drink up to 40 gallons of water each day.  How much food could an elephant eat in a year?</a:t>
            </a:r>
          </a:p>
          <a:p>
            <a:pPr marL="0" indent="0" defTabSz="537463">
              <a:spcBef>
                <a:spcPts val="3800"/>
              </a:spcBef>
              <a:buSzTx/>
              <a:buNone/>
              <a:defRPr sz="3496">
                <a:latin typeface="Times"/>
                <a:ea typeface="Times"/>
                <a:cs typeface="Times"/>
                <a:sym typeface="Times"/>
              </a:defRPr>
            </a:pPr>
            <a:r>
              <a:rPr dirty="0"/>
              <a:t>4) 1,445 ÷ 17</a:t>
            </a:r>
          </a:p>
          <a:p>
            <a:pPr marL="0" indent="0" defTabSz="537463">
              <a:spcBef>
                <a:spcPts val="3800"/>
              </a:spcBef>
              <a:buSzTx/>
              <a:buNone/>
              <a:defRPr sz="3496">
                <a:latin typeface="Times"/>
                <a:ea typeface="Times"/>
                <a:cs typeface="Times"/>
                <a:sym typeface="Times"/>
              </a:defRPr>
            </a:pPr>
            <a:r>
              <a:rPr dirty="0"/>
              <a:t>5) Margo walked 1.2 times around a trail at her park. The trail is 1.3 miles long.  How far did Margo walk?</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 name="Week 6: Day 4"/>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6: Day 4</a:t>
            </a:r>
          </a:p>
        </p:txBody>
      </p:sp>
      <p:sp>
        <p:nvSpPr>
          <p:cNvPr id="481" name="1) Will the following two division problems have the same quotient?  92.5 ÷ 7.4 and 925 ÷ 74  How do you know?…"/>
          <p:cNvSpPr txBox="1">
            <a:spLocks noGrp="1"/>
          </p:cNvSpPr>
          <p:nvPr>
            <p:ph type="body" idx="1"/>
          </p:nvPr>
        </p:nvSpPr>
        <p:spPr>
          <a:xfrm>
            <a:off x="952500" y="2597149"/>
            <a:ext cx="11099800" cy="6286501"/>
          </a:xfrm>
          <a:prstGeom prst="rect">
            <a:avLst/>
          </a:prstGeom>
        </p:spPr>
        <p:txBody>
          <a:bodyPr/>
          <a:lstStyle/>
          <a:p>
            <a:pPr marL="0" indent="0" defTabSz="508254">
              <a:spcBef>
                <a:spcPts val="3600"/>
              </a:spcBef>
              <a:buSzTx/>
              <a:buNone/>
              <a:defRPr sz="3306">
                <a:latin typeface="Times"/>
                <a:ea typeface="Times"/>
                <a:cs typeface="Times"/>
                <a:sym typeface="Times"/>
              </a:defRPr>
            </a:pPr>
            <a:r>
              <a:t>1) Will the following two division problems have the same quotient?  92.5 ÷ 7.4 and 925 ÷ 74  How do you know?  </a:t>
            </a:r>
          </a:p>
          <a:p>
            <a:pPr marL="0" indent="0" defTabSz="508254">
              <a:spcBef>
                <a:spcPts val="3600"/>
              </a:spcBef>
              <a:buSzTx/>
              <a:buNone/>
              <a:defRPr sz="3306">
                <a:latin typeface="Times"/>
                <a:ea typeface="Times"/>
                <a:cs typeface="Times"/>
                <a:sym typeface="Times"/>
              </a:defRPr>
            </a:pPr>
            <a:r>
              <a:t>2) 9 bottles of apple juice cost Genevieve $16.56.  How much was the price for one bottle of juice?</a:t>
            </a:r>
          </a:p>
          <a:p>
            <a:pPr marL="0" indent="0" defTabSz="508254">
              <a:spcBef>
                <a:spcPts val="3600"/>
              </a:spcBef>
              <a:buSzTx/>
              <a:buNone/>
              <a:defRPr sz="3306">
                <a:latin typeface="Times"/>
                <a:ea typeface="Times"/>
                <a:cs typeface="Times"/>
                <a:sym typeface="Times"/>
              </a:defRPr>
            </a:pPr>
            <a:r>
              <a:t>3) Multiply 4,908 x 63</a:t>
            </a:r>
          </a:p>
          <a:p>
            <a:pPr marL="0" indent="0" defTabSz="508254">
              <a:spcBef>
                <a:spcPts val="3600"/>
              </a:spcBef>
              <a:buSzTx/>
              <a:buNone/>
              <a:defRPr sz="3306">
                <a:latin typeface="Times"/>
                <a:ea typeface="Times"/>
                <a:cs typeface="Times"/>
                <a:sym typeface="Times"/>
              </a:defRPr>
            </a:pPr>
            <a:r>
              <a:t>4) Find the difference: 14.76 - 3.3</a:t>
            </a:r>
          </a:p>
          <a:p>
            <a:pPr marL="0" indent="0" defTabSz="508254">
              <a:spcBef>
                <a:spcPts val="3600"/>
              </a:spcBef>
              <a:buSzTx/>
              <a:buNone/>
              <a:defRPr sz="3306">
                <a:latin typeface="Times"/>
                <a:ea typeface="Times"/>
                <a:cs typeface="Times"/>
                <a:sym typeface="Times"/>
              </a:defRPr>
            </a:pPr>
            <a:r>
              <a:t>5) Naomi has 11.85 meters of green ribbon and 13.4 meters of pink ribbon.  How many meters of ribbon does she have in all?</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Friday Five"/>
          <p:cNvSpPr txBox="1">
            <a:spLocks noGrp="1"/>
          </p:cNvSpPr>
          <p:nvPr>
            <p:ph type="title"/>
          </p:nvPr>
        </p:nvSpPr>
        <p:spPr>
          <a:xfrm>
            <a:off x="952500" y="254000"/>
            <a:ext cx="11099800" cy="2019134"/>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Friday Five</a:t>
            </a:r>
          </a:p>
        </p:txBody>
      </p:sp>
      <p:sp>
        <p:nvSpPr>
          <p:cNvPr id="492" name="1) Multiply 4,908 x 63…"/>
          <p:cNvSpPr txBox="1">
            <a:spLocks noGrp="1"/>
          </p:cNvSpPr>
          <p:nvPr>
            <p:ph type="body" idx="1"/>
          </p:nvPr>
        </p:nvSpPr>
        <p:spPr>
          <a:prstGeom prst="rect">
            <a:avLst/>
          </a:prstGeom>
        </p:spPr>
        <p:txBody>
          <a:bodyPr>
            <a:normAutofit lnSpcReduction="10000"/>
          </a:bodyPr>
          <a:lstStyle/>
          <a:p>
            <a:pPr marL="0" indent="0" defTabSz="257047">
              <a:lnSpc>
                <a:spcPct val="150000"/>
              </a:lnSpc>
              <a:spcBef>
                <a:spcPts val="1800"/>
              </a:spcBef>
              <a:buSzTx/>
              <a:buNone/>
              <a:defRPr sz="3740">
                <a:latin typeface="Times"/>
                <a:ea typeface="Times"/>
                <a:cs typeface="Times"/>
                <a:sym typeface="Times"/>
              </a:defRPr>
            </a:pPr>
            <a:r>
              <a:t>1) Multiply 4,908 x 63</a:t>
            </a:r>
          </a:p>
          <a:p>
            <a:pPr marL="0" indent="0" defTabSz="257047">
              <a:lnSpc>
                <a:spcPct val="150000"/>
              </a:lnSpc>
              <a:spcBef>
                <a:spcPts val="1800"/>
              </a:spcBef>
              <a:buSzTx/>
              <a:buNone/>
              <a:defRPr sz="3740">
                <a:latin typeface="Times"/>
                <a:ea typeface="Times"/>
                <a:cs typeface="Times"/>
                <a:sym typeface="Times"/>
              </a:defRPr>
            </a:pPr>
            <a:r>
              <a:t>2) 47 - .098</a:t>
            </a:r>
          </a:p>
          <a:p>
            <a:pPr marL="0" indent="0" defTabSz="257047">
              <a:lnSpc>
                <a:spcPct val="150000"/>
              </a:lnSpc>
              <a:spcBef>
                <a:spcPts val="1800"/>
              </a:spcBef>
              <a:buSzTx/>
              <a:buNone/>
              <a:defRPr sz="3740">
                <a:latin typeface="Times"/>
                <a:ea typeface="Times"/>
                <a:cs typeface="Times"/>
                <a:sym typeface="Times"/>
              </a:defRPr>
            </a:pPr>
            <a:r>
              <a:t>3) What is another way to write the decimal 30.425?</a:t>
            </a:r>
          </a:p>
          <a:p>
            <a:pPr marL="0" indent="0" defTabSz="257047">
              <a:lnSpc>
                <a:spcPct val="150000"/>
              </a:lnSpc>
              <a:spcBef>
                <a:spcPts val="1800"/>
              </a:spcBef>
              <a:buSzTx/>
              <a:buNone/>
              <a:defRPr sz="3740">
                <a:latin typeface="Times"/>
                <a:ea typeface="Times"/>
                <a:cs typeface="Times"/>
                <a:sym typeface="Times"/>
              </a:defRPr>
            </a:pPr>
            <a:r>
              <a:t>4) Which number makes the equation true?</a:t>
            </a:r>
          </a:p>
          <a:p>
            <a:pPr marL="0" lvl="3" indent="586740" defTabSz="257047">
              <a:lnSpc>
                <a:spcPct val="150000"/>
              </a:lnSpc>
              <a:spcBef>
                <a:spcPts val="1800"/>
              </a:spcBef>
              <a:buSzTx/>
              <a:buNone/>
              <a:defRPr sz="3740">
                <a:latin typeface="Times"/>
                <a:ea typeface="Times"/>
                <a:cs typeface="Times"/>
                <a:sym typeface="Times"/>
              </a:defRPr>
            </a:pPr>
            <a:r>
              <a:t>     6.1 x _____ = 25.376 </a:t>
            </a:r>
          </a:p>
          <a:p>
            <a:pPr marL="0" indent="0" defTabSz="257047">
              <a:lnSpc>
                <a:spcPct val="150000"/>
              </a:lnSpc>
              <a:spcBef>
                <a:spcPts val="1800"/>
              </a:spcBef>
              <a:buSzTx/>
              <a:buNone/>
              <a:defRPr sz="3740">
                <a:latin typeface="Times"/>
                <a:ea typeface="Times"/>
                <a:cs typeface="Times"/>
                <a:sym typeface="Times"/>
              </a:defRPr>
            </a:pPr>
            <a:r>
              <a:t>5) 17.19 ÷ .03</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Daily Math Review"/>
          <p:cNvSpPr txBox="1">
            <a:spLocks noGrp="1"/>
          </p:cNvSpPr>
          <p:nvPr>
            <p:ph type="ctrTitle"/>
          </p:nvPr>
        </p:nvSpPr>
        <p:spPr>
          <a:prstGeom prst="rect">
            <a:avLst/>
          </a:prstGeom>
        </p:spPr>
        <p:txBody>
          <a:bodyPr/>
          <a:lstStyle>
            <a:lvl1pPr>
              <a:defRPr>
                <a:latin typeface="Times"/>
                <a:ea typeface="Times"/>
                <a:cs typeface="Times"/>
                <a:sym typeface="Times"/>
              </a:defRPr>
            </a:lvl1pPr>
          </a:lstStyle>
          <a:p>
            <a:r>
              <a:t>Daily Math Review</a:t>
            </a:r>
          </a:p>
        </p:txBody>
      </p:sp>
      <p:sp>
        <p:nvSpPr>
          <p:cNvPr id="503" name="5th grade…"/>
          <p:cNvSpPr txBox="1">
            <a:spLocks noGrp="1"/>
          </p:cNvSpPr>
          <p:nvPr>
            <p:ph type="subTitle" sz="half" idx="1"/>
          </p:nvPr>
        </p:nvSpPr>
        <p:spPr>
          <a:xfrm>
            <a:off x="1143973" y="5041900"/>
            <a:ext cx="10716854" cy="2499469"/>
          </a:xfrm>
          <a:prstGeom prst="rect">
            <a:avLst/>
          </a:prstGeom>
        </p:spPr>
        <p:txBody>
          <a:bodyPr/>
          <a:lstStyle/>
          <a:p>
            <a:pPr defTabSz="385572">
              <a:defRPr sz="5214">
                <a:latin typeface="Times"/>
                <a:ea typeface="Times"/>
                <a:cs typeface="Times"/>
                <a:sym typeface="Times"/>
              </a:defRPr>
            </a:pPr>
            <a:r>
              <a:t>5th grade</a:t>
            </a:r>
          </a:p>
          <a:p>
            <a:pPr defTabSz="385572">
              <a:defRPr sz="5214">
                <a:latin typeface="Times"/>
                <a:ea typeface="Times"/>
                <a:cs typeface="Times"/>
                <a:sym typeface="Times"/>
              </a:defRPr>
            </a:pPr>
            <a:r>
              <a:t>Benchmark 1</a:t>
            </a:r>
          </a:p>
          <a:p>
            <a:pPr defTabSz="385572">
              <a:defRPr sz="5214">
                <a:latin typeface="Times"/>
                <a:ea typeface="Times"/>
                <a:cs typeface="Times"/>
                <a:sym typeface="Times"/>
              </a:defRPr>
            </a:pPr>
            <a:r>
              <a:t>Week 7</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 name="Week 7: Day 1"/>
          <p:cNvSpPr txBox="1">
            <a:spLocks noGrp="1"/>
          </p:cNvSpPr>
          <p:nvPr>
            <p:ph type="title"/>
          </p:nvPr>
        </p:nvSpPr>
        <p:spPr>
          <a:xfrm>
            <a:off x="952500" y="254000"/>
            <a:ext cx="11099800" cy="1947601"/>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7: Day 1</a:t>
            </a:r>
          </a:p>
        </p:txBody>
      </p:sp>
      <p:sp>
        <p:nvSpPr>
          <p:cNvPr id="506" name="1) Is 0.8 the same as 0.08? Why or why not?…"/>
          <p:cNvSpPr txBox="1"/>
          <p:nvPr/>
        </p:nvSpPr>
        <p:spPr>
          <a:xfrm>
            <a:off x="514350" y="2120925"/>
            <a:ext cx="11976101" cy="72389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3600" b="0">
                <a:latin typeface="Times"/>
                <a:ea typeface="Times"/>
                <a:cs typeface="Times"/>
                <a:sym typeface="Times"/>
              </a:defRPr>
            </a:pPr>
            <a:r>
              <a:t>1) Is 0.8 the same as 0.08? Why or why not?</a:t>
            </a:r>
          </a:p>
          <a:p>
            <a:pPr algn="l">
              <a:spcBef>
                <a:spcPts val="2800"/>
              </a:spcBef>
              <a:defRPr sz="3600" b="0">
                <a:latin typeface="Times"/>
                <a:ea typeface="Times"/>
                <a:cs typeface="Times"/>
                <a:sym typeface="Times"/>
              </a:defRPr>
            </a:pPr>
            <a:r>
              <a:t>2) Justin and Kim each wrote a sentence on the board.  Whose sentence is correctly written?</a:t>
            </a:r>
          </a:p>
          <a:p>
            <a:pPr algn="l">
              <a:spcBef>
                <a:spcPts val="2800"/>
              </a:spcBef>
              <a:defRPr sz="3600" b="0">
                <a:latin typeface="Times"/>
                <a:ea typeface="Times"/>
                <a:cs typeface="Times"/>
                <a:sym typeface="Times"/>
              </a:defRPr>
            </a:pPr>
            <a:r>
              <a:t>Justin: 458.308 &gt; 458.38   Kim: 458.308 &lt; 458.38</a:t>
            </a:r>
          </a:p>
          <a:p>
            <a:pPr algn="l">
              <a:spcBef>
                <a:spcPts val="2800"/>
              </a:spcBef>
              <a:defRPr sz="3600" b="0">
                <a:latin typeface="Times"/>
                <a:ea typeface="Times"/>
                <a:cs typeface="Times"/>
                <a:sym typeface="Times"/>
              </a:defRPr>
            </a:pPr>
            <a:r>
              <a:t>3) $478 x 52 =</a:t>
            </a:r>
          </a:p>
          <a:p>
            <a:pPr algn="l">
              <a:spcBef>
                <a:spcPts val="2800"/>
              </a:spcBef>
              <a:defRPr sz="3600" b="0">
                <a:latin typeface="Times"/>
                <a:ea typeface="Times"/>
                <a:cs typeface="Times"/>
                <a:sym typeface="Times"/>
              </a:defRPr>
            </a:pPr>
            <a:r>
              <a:t>4) 4,335 ÷ 17</a:t>
            </a:r>
          </a:p>
          <a:p>
            <a:pPr algn="l">
              <a:spcBef>
                <a:spcPts val="2800"/>
              </a:spcBef>
              <a:defRPr sz="3600" b="0">
                <a:latin typeface="Times"/>
                <a:ea typeface="Times"/>
                <a:cs typeface="Times"/>
                <a:sym typeface="Times"/>
              </a:defRPr>
            </a:pPr>
            <a:r>
              <a:t>5) An opossum can sleep 18 hours a day while a cow only sleeps 3.9 hours.  What is the difference in the amount of sleep each animal gets?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Week 1: Day 2"/>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1: Day 2</a:t>
            </a:r>
          </a:p>
        </p:txBody>
      </p:sp>
      <p:sp>
        <p:nvSpPr>
          <p:cNvPr id="137" name="1) 48 ÷ 4 =…"/>
          <p:cNvSpPr txBox="1"/>
          <p:nvPr/>
        </p:nvSpPr>
        <p:spPr>
          <a:xfrm>
            <a:off x="1172633" y="2307166"/>
            <a:ext cx="7597578" cy="6451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48 ÷ 4 =</a:t>
            </a:r>
          </a:p>
          <a:p>
            <a:pPr algn="l">
              <a:spcBef>
                <a:spcPts val="2800"/>
              </a:spcBef>
              <a:defRPr sz="4000" b="0">
                <a:latin typeface="Times"/>
                <a:ea typeface="Times"/>
                <a:cs typeface="Times"/>
                <a:sym typeface="Times"/>
              </a:defRPr>
            </a:pPr>
            <a:r>
              <a:t>2) 374 x 6 =</a:t>
            </a:r>
          </a:p>
          <a:p>
            <a:pPr algn="l">
              <a:spcBef>
                <a:spcPts val="2800"/>
              </a:spcBef>
              <a:defRPr sz="4000" b="0">
                <a:latin typeface="Times"/>
                <a:ea typeface="Times"/>
                <a:cs typeface="Times"/>
                <a:sym typeface="Times"/>
              </a:defRPr>
            </a:pPr>
            <a:r>
              <a:t>3) 679,812 + 41,389 =</a:t>
            </a:r>
          </a:p>
          <a:p>
            <a:pPr algn="l">
              <a:spcBef>
                <a:spcPts val="2800"/>
              </a:spcBef>
              <a:defRPr sz="4000" b="0">
                <a:latin typeface="Times"/>
                <a:ea typeface="Times"/>
                <a:cs typeface="Times"/>
                <a:sym typeface="Times"/>
              </a:defRPr>
            </a:pPr>
            <a:r>
              <a:t>4) 52,703 - 19,284 =</a:t>
            </a:r>
          </a:p>
          <a:p>
            <a:pPr algn="l">
              <a:spcBef>
                <a:spcPts val="2800"/>
              </a:spcBef>
              <a:defRPr sz="4000" b="0">
                <a:latin typeface="Times"/>
                <a:ea typeface="Times"/>
                <a:cs typeface="Times"/>
                <a:sym typeface="Times"/>
              </a:defRPr>
            </a:pPr>
            <a:r>
              <a:t>5) 7 x 8 =</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Week 7: Day 2"/>
          <p:cNvSpPr txBox="1">
            <a:spLocks noGrp="1"/>
          </p:cNvSpPr>
          <p:nvPr>
            <p:ph type="title"/>
          </p:nvPr>
        </p:nvSpPr>
        <p:spPr>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7: Day 2</a:t>
            </a:r>
          </a:p>
        </p:txBody>
      </p:sp>
      <p:sp>
        <p:nvSpPr>
          <p:cNvPr id="516" name="1) Your class has 32 students. Each student will receive 3 dozen pencils. How many pencils will your teacher give out?…"/>
          <p:cNvSpPr txBox="1"/>
          <p:nvPr/>
        </p:nvSpPr>
        <p:spPr>
          <a:xfrm>
            <a:off x="514350" y="2207793"/>
            <a:ext cx="11976101" cy="70652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3600" b="0">
                <a:latin typeface="Times"/>
                <a:ea typeface="Times"/>
                <a:cs typeface="Times"/>
                <a:sym typeface="Times"/>
              </a:defRPr>
            </a:pPr>
            <a:r>
              <a:t>1) Your class has 32 students. Each student will receive 3 dozen pencils. How many pencils will your teacher give out?</a:t>
            </a:r>
          </a:p>
          <a:p>
            <a:pPr algn="l">
              <a:spcBef>
                <a:spcPts val="2800"/>
              </a:spcBef>
              <a:defRPr sz="3600" b="0">
                <a:latin typeface="Times"/>
                <a:ea typeface="Times"/>
                <a:cs typeface="Times"/>
                <a:sym typeface="Times"/>
              </a:defRPr>
            </a:pPr>
            <a:r>
              <a:t>2) Your sister, Elizabeth, purchased a yearly swimming pass that was $144. If she makes equal monthly payments, how much should she pay per month?</a:t>
            </a:r>
          </a:p>
          <a:p>
            <a:pPr algn="l">
              <a:spcBef>
                <a:spcPts val="2800"/>
              </a:spcBef>
              <a:defRPr sz="3600" b="0">
                <a:latin typeface="Times"/>
                <a:ea typeface="Times"/>
                <a:cs typeface="Times"/>
                <a:sym typeface="Times"/>
              </a:defRPr>
            </a:pPr>
            <a:r>
              <a:t>3) Round 345.678 to the nearest hundredths. </a:t>
            </a:r>
          </a:p>
          <a:p>
            <a:pPr algn="l">
              <a:spcBef>
                <a:spcPts val="2800"/>
              </a:spcBef>
              <a:defRPr sz="3600" b="0">
                <a:latin typeface="Times"/>
                <a:ea typeface="Times"/>
                <a:cs typeface="Times"/>
                <a:sym typeface="Times"/>
              </a:defRPr>
            </a:pPr>
            <a:r>
              <a:t>4) A binder cost $12.76.  The cashier gave $11.86 in change after the buyer paid with $20.  Was that correct change? </a:t>
            </a:r>
          </a:p>
          <a:p>
            <a:pPr algn="l">
              <a:spcBef>
                <a:spcPts val="2800"/>
              </a:spcBef>
              <a:defRPr sz="3600" b="0">
                <a:latin typeface="Times"/>
                <a:ea typeface="Times"/>
                <a:cs typeface="Times"/>
                <a:sym typeface="Times"/>
              </a:defRPr>
            </a:pPr>
            <a:r>
              <a:t>5) $32.18 + $19.86</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Week 7: Day 3"/>
          <p:cNvSpPr txBox="1">
            <a:spLocks noGrp="1"/>
          </p:cNvSpPr>
          <p:nvPr>
            <p:ph type="title"/>
          </p:nvPr>
        </p:nvSpPr>
        <p:spPr>
          <a:xfrm>
            <a:off x="952500" y="254000"/>
            <a:ext cx="11099800" cy="2067140"/>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7: Day 3</a:t>
            </a:r>
          </a:p>
        </p:txBody>
      </p:sp>
      <p:sp>
        <p:nvSpPr>
          <p:cNvPr id="527" name="1) 6.789 + 5.093…"/>
          <p:cNvSpPr txBox="1">
            <a:spLocks noGrp="1"/>
          </p:cNvSpPr>
          <p:nvPr>
            <p:ph type="body" idx="1"/>
          </p:nvPr>
        </p:nvSpPr>
        <p:spPr>
          <a:xfrm>
            <a:off x="809087" y="2414986"/>
            <a:ext cx="11386626" cy="6650828"/>
          </a:xfrm>
          <a:prstGeom prst="rect">
            <a:avLst/>
          </a:prstGeom>
        </p:spPr>
        <p:txBody>
          <a:bodyPr/>
          <a:lstStyle/>
          <a:p>
            <a:pPr marL="0" indent="0" defTabSz="543305">
              <a:spcBef>
                <a:spcPts val="3900"/>
              </a:spcBef>
              <a:buSzTx/>
              <a:buNone/>
              <a:defRPr sz="3720">
                <a:latin typeface="Times"/>
                <a:ea typeface="Times"/>
                <a:cs typeface="Times"/>
                <a:sym typeface="Times"/>
              </a:defRPr>
            </a:pPr>
            <a:r>
              <a:t>1) 6.789 + 5.093</a:t>
            </a:r>
          </a:p>
          <a:p>
            <a:pPr marL="0" indent="0" defTabSz="543305">
              <a:spcBef>
                <a:spcPts val="3900"/>
              </a:spcBef>
              <a:buSzTx/>
              <a:buNone/>
              <a:defRPr sz="3720">
                <a:latin typeface="Times"/>
                <a:ea typeface="Times"/>
                <a:cs typeface="Times"/>
                <a:sym typeface="Times"/>
              </a:defRPr>
            </a:pPr>
            <a:r>
              <a:t>2) 413.009 - 2.975</a:t>
            </a:r>
          </a:p>
          <a:p>
            <a:pPr marL="0" indent="0" defTabSz="543305">
              <a:spcBef>
                <a:spcPts val="3900"/>
              </a:spcBef>
              <a:buSzTx/>
              <a:buNone/>
              <a:defRPr sz="3720">
                <a:latin typeface="Times"/>
                <a:ea typeface="Times"/>
                <a:cs typeface="Times"/>
                <a:sym typeface="Times"/>
              </a:defRPr>
            </a:pPr>
            <a:r>
              <a:t>3) 9.5 x .37</a:t>
            </a:r>
          </a:p>
          <a:p>
            <a:pPr marL="0" indent="0" defTabSz="543305">
              <a:spcBef>
                <a:spcPts val="3900"/>
              </a:spcBef>
              <a:buSzTx/>
              <a:buNone/>
              <a:defRPr sz="3720">
                <a:latin typeface="Times"/>
                <a:ea typeface="Times"/>
                <a:cs typeface="Times"/>
                <a:sym typeface="Times"/>
              </a:defRPr>
            </a:pPr>
            <a:r>
              <a:t>4) 7.65 ÷ .5</a:t>
            </a:r>
          </a:p>
          <a:p>
            <a:pPr marL="0" indent="0" defTabSz="543305">
              <a:spcBef>
                <a:spcPts val="3900"/>
              </a:spcBef>
              <a:buSzTx/>
              <a:buNone/>
              <a:defRPr sz="3720">
                <a:latin typeface="Times"/>
                <a:ea typeface="Times"/>
                <a:cs typeface="Times"/>
                <a:sym typeface="Times"/>
              </a:defRPr>
            </a:pPr>
            <a:r>
              <a:t>5) Justine correctly multiplied the decimals shown.  How can the product be correct without three decimal places?</a:t>
            </a:r>
          </a:p>
          <a:p>
            <a:pPr marL="0" lvl="8" indent="3307079" defTabSz="543305">
              <a:spcBef>
                <a:spcPts val="3900"/>
              </a:spcBef>
              <a:buSzTx/>
              <a:buNone/>
              <a:defRPr sz="3720">
                <a:latin typeface="Times"/>
                <a:ea typeface="Times"/>
                <a:cs typeface="Times"/>
                <a:sym typeface="Times"/>
              </a:defRPr>
            </a:pPr>
            <a:r>
              <a:t>8.5 x 2.34 = 19.890</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 name="Week 7: Day 4"/>
          <p:cNvSpPr txBox="1">
            <a:spLocks noGrp="1"/>
          </p:cNvSpPr>
          <p:nvPr>
            <p:ph type="title"/>
          </p:nvPr>
        </p:nvSpPr>
        <p:spPr>
          <a:xfrm>
            <a:off x="952500" y="254000"/>
            <a:ext cx="11099800" cy="1812319"/>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7: Day 4</a:t>
            </a:r>
          </a:p>
        </p:txBody>
      </p:sp>
      <p:sp>
        <p:nvSpPr>
          <p:cNvPr id="538" name="1) 3,451 x 99 =…"/>
          <p:cNvSpPr txBox="1"/>
          <p:nvPr/>
        </p:nvSpPr>
        <p:spPr>
          <a:xfrm>
            <a:off x="730480" y="2066319"/>
            <a:ext cx="11976101" cy="7191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rPr dirty="0"/>
              <a:t>1) 3,451 x 99 =</a:t>
            </a:r>
          </a:p>
          <a:p>
            <a:pPr algn="l">
              <a:spcBef>
                <a:spcPts val="2800"/>
              </a:spcBef>
              <a:defRPr sz="4000" b="0">
                <a:latin typeface="Times"/>
                <a:ea typeface="Times"/>
                <a:cs typeface="Times"/>
                <a:sym typeface="Times"/>
              </a:defRPr>
            </a:pPr>
            <a:r>
              <a:rPr dirty="0"/>
              <a:t>2) 2,319 ÷ 15 =</a:t>
            </a:r>
          </a:p>
          <a:p>
            <a:pPr algn="l">
              <a:spcBef>
                <a:spcPts val="2800"/>
              </a:spcBef>
              <a:defRPr sz="4000" b="0">
                <a:latin typeface="Times"/>
                <a:ea typeface="Times"/>
                <a:cs typeface="Times"/>
                <a:sym typeface="Times"/>
              </a:defRPr>
            </a:pPr>
            <a:r>
              <a:rPr dirty="0"/>
              <a:t>3) Round 189.324 to the nearest hundredths. </a:t>
            </a:r>
          </a:p>
          <a:p>
            <a:pPr algn="l">
              <a:spcBef>
                <a:spcPts val="2800"/>
              </a:spcBef>
              <a:defRPr sz="4000" b="0">
                <a:latin typeface="Times"/>
                <a:ea typeface="Times"/>
                <a:cs typeface="Times"/>
                <a:sym typeface="Times"/>
              </a:defRPr>
            </a:pPr>
            <a:r>
              <a:rPr dirty="0"/>
              <a:t>4) 1.34         1.034 </a:t>
            </a:r>
          </a:p>
          <a:p>
            <a:pPr algn="l">
              <a:spcBef>
                <a:spcPts val="2800"/>
              </a:spcBef>
              <a:defRPr sz="4000" b="0">
                <a:latin typeface="Times"/>
                <a:ea typeface="Times"/>
                <a:cs typeface="Times"/>
                <a:sym typeface="Times"/>
              </a:defRPr>
            </a:pPr>
            <a:r>
              <a:rPr dirty="0"/>
              <a:t>5) Tom, Joe, Bill and Sue ran a race. Tom’s time was 23.45 seconds, Joe’s time was 23.12 seconds, Bill’s time was 23.89 seconds and Sue’s time was 22.99 seconds. Put the times in order from least to greatest. Who won the race?</a:t>
            </a:r>
          </a:p>
        </p:txBody>
      </p:sp>
      <p:sp>
        <p:nvSpPr>
          <p:cNvPr id="539" name="Oval"/>
          <p:cNvSpPr/>
          <p:nvPr/>
        </p:nvSpPr>
        <p:spPr>
          <a:xfrm>
            <a:off x="2458082" y="5038810"/>
            <a:ext cx="749301" cy="711201"/>
          </a:xfrm>
          <a:prstGeom prst="ellipse">
            <a:avLst/>
          </a:prstGeom>
          <a:ln w="25400">
            <a:solidFill>
              <a:srgbClr val="000000"/>
            </a:solidFill>
            <a:miter lim="400000"/>
          </a:ln>
        </p:spPr>
        <p:txBody>
          <a:bodyPr lIns="50800" tIns="50800" rIns="50800" bIns="50800" anchor="ctr"/>
          <a:lstStyle/>
          <a:p>
            <a:pPr>
              <a:defRPr sz="2200">
                <a:solidFill>
                  <a:srgbClr val="FFFFFF"/>
                </a:solidFill>
                <a:latin typeface="Times"/>
                <a:ea typeface="Times"/>
                <a:cs typeface="Times"/>
                <a:sym typeface="Times"/>
              </a:defRPr>
            </a:pPr>
            <a:endParaRP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 name="Friday Five"/>
          <p:cNvSpPr txBox="1">
            <a:spLocks noGrp="1"/>
          </p:cNvSpPr>
          <p:nvPr>
            <p:ph type="title"/>
          </p:nvPr>
        </p:nvSpPr>
        <p:spPr>
          <a:xfrm>
            <a:off x="952500" y="254000"/>
            <a:ext cx="11099800" cy="2043699"/>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Friday Five</a:t>
            </a:r>
          </a:p>
        </p:txBody>
      </p:sp>
      <p:sp>
        <p:nvSpPr>
          <p:cNvPr id="550" name="1) 7.65 ÷ .5…"/>
          <p:cNvSpPr txBox="1"/>
          <p:nvPr/>
        </p:nvSpPr>
        <p:spPr>
          <a:xfrm>
            <a:off x="514350" y="2514600"/>
            <a:ext cx="11976101"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7.65 ÷ .5 </a:t>
            </a:r>
          </a:p>
          <a:p>
            <a:pPr algn="l">
              <a:spcBef>
                <a:spcPts val="2800"/>
              </a:spcBef>
              <a:defRPr sz="4000" b="0">
                <a:latin typeface="Times"/>
                <a:ea typeface="Times"/>
                <a:cs typeface="Times"/>
                <a:sym typeface="Times"/>
              </a:defRPr>
            </a:pPr>
            <a:r>
              <a:t>2) Your sister, Elizabeth, purchased a yearly swimming pass that was $144. If she makes equal monthly payments, how much should she pay per month? </a:t>
            </a:r>
          </a:p>
          <a:p>
            <a:pPr algn="l">
              <a:spcBef>
                <a:spcPts val="2800"/>
              </a:spcBef>
              <a:defRPr sz="4000" b="0">
                <a:latin typeface="Times"/>
                <a:ea typeface="Times"/>
                <a:cs typeface="Times"/>
                <a:sym typeface="Times"/>
              </a:defRPr>
            </a:pPr>
            <a:r>
              <a:t>3) Round 345.678 to the nearest hundredth.</a:t>
            </a:r>
          </a:p>
          <a:p>
            <a:pPr algn="l">
              <a:spcBef>
                <a:spcPts val="2800"/>
              </a:spcBef>
              <a:defRPr sz="4000" b="0">
                <a:latin typeface="Times"/>
                <a:ea typeface="Times"/>
                <a:cs typeface="Times"/>
                <a:sym typeface="Times"/>
              </a:defRPr>
            </a:pPr>
            <a:r>
              <a:t>4) 2,319 ÷ 15 = </a:t>
            </a:r>
          </a:p>
          <a:p>
            <a:pPr algn="l">
              <a:spcBef>
                <a:spcPts val="2800"/>
              </a:spcBef>
              <a:defRPr sz="4000" b="0">
                <a:latin typeface="Times"/>
                <a:ea typeface="Times"/>
                <a:cs typeface="Times"/>
                <a:sym typeface="Times"/>
              </a:defRPr>
            </a:pPr>
            <a:r>
              <a:t>5) 3,451 x 99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1) 9 x 7 =…"/>
          <p:cNvSpPr txBox="1"/>
          <p:nvPr/>
        </p:nvSpPr>
        <p:spPr>
          <a:xfrm>
            <a:off x="827806" y="2476500"/>
            <a:ext cx="11620500"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rPr dirty="0"/>
              <a:t>1) 9 x 7 =</a:t>
            </a:r>
          </a:p>
          <a:p>
            <a:pPr algn="l">
              <a:spcBef>
                <a:spcPts val="2800"/>
              </a:spcBef>
              <a:defRPr sz="4000" b="0">
                <a:latin typeface="Times"/>
                <a:ea typeface="Times"/>
                <a:cs typeface="Times"/>
                <a:sym typeface="Times"/>
              </a:defRPr>
            </a:pPr>
            <a:r>
              <a:rPr dirty="0"/>
              <a:t>2) 108,524 - 36,792 =</a:t>
            </a:r>
          </a:p>
          <a:p>
            <a:pPr algn="l">
              <a:spcBef>
                <a:spcPts val="2800"/>
              </a:spcBef>
              <a:defRPr sz="4000" b="0">
                <a:latin typeface="Times"/>
                <a:ea typeface="Times"/>
                <a:cs typeface="Times"/>
                <a:sym typeface="Times"/>
              </a:defRPr>
            </a:pPr>
            <a:r>
              <a:rPr dirty="0"/>
              <a:t>3) 537 x 6 =</a:t>
            </a:r>
          </a:p>
          <a:p>
            <a:pPr algn="l">
              <a:spcBef>
                <a:spcPts val="2800"/>
              </a:spcBef>
              <a:defRPr sz="4000" b="0">
                <a:latin typeface="Times"/>
                <a:ea typeface="Times"/>
                <a:cs typeface="Times"/>
                <a:sym typeface="Times"/>
              </a:defRPr>
            </a:pPr>
            <a:r>
              <a:rPr dirty="0"/>
              <a:t>4) 36 ÷ 4 =</a:t>
            </a:r>
          </a:p>
          <a:p>
            <a:pPr algn="l">
              <a:spcBef>
                <a:spcPts val="2800"/>
              </a:spcBef>
              <a:defRPr sz="4000" b="0">
                <a:latin typeface="Times"/>
                <a:ea typeface="Times"/>
                <a:cs typeface="Times"/>
                <a:sym typeface="Times"/>
              </a:defRPr>
            </a:pPr>
            <a:r>
              <a:rPr dirty="0"/>
              <a:t>5) Compare with &lt;, &gt;, or =</a:t>
            </a:r>
          </a:p>
          <a:p>
            <a:pPr algn="l">
              <a:spcBef>
                <a:spcPts val="2800"/>
              </a:spcBef>
              <a:defRPr sz="4000" b="0">
                <a:latin typeface="Times"/>
                <a:ea typeface="Times"/>
                <a:cs typeface="Times"/>
                <a:sym typeface="Times"/>
              </a:defRPr>
            </a:pPr>
            <a:r>
              <a:rPr dirty="0"/>
              <a:t>385,437          385,347</a:t>
            </a:r>
          </a:p>
        </p:txBody>
      </p:sp>
      <p:sp>
        <p:nvSpPr>
          <p:cNvPr id="148" name="Oval"/>
          <p:cNvSpPr/>
          <p:nvPr/>
        </p:nvSpPr>
        <p:spPr>
          <a:xfrm>
            <a:off x="2840566" y="7776633"/>
            <a:ext cx="749301" cy="711201"/>
          </a:xfrm>
          <a:prstGeom prst="ellipse">
            <a:avLst/>
          </a:prstGeom>
          <a:ln w="25400">
            <a:solidFill>
              <a:srgbClr val="000000"/>
            </a:solidFill>
            <a:miter lim="400000"/>
          </a:ln>
        </p:spPr>
        <p:txBody>
          <a:bodyPr lIns="50800" tIns="50800" rIns="50800" bIns="50800" anchor="ctr"/>
          <a:lstStyle/>
          <a:p>
            <a:pPr>
              <a:defRPr sz="2200">
                <a:solidFill>
                  <a:srgbClr val="FFFFFF"/>
                </a:solidFill>
                <a:latin typeface="Times"/>
                <a:ea typeface="Times"/>
                <a:cs typeface="Times"/>
                <a:sym typeface="Times"/>
              </a:defRPr>
            </a:pPr>
            <a:endParaRPr/>
          </a:p>
        </p:txBody>
      </p:sp>
      <p:sp>
        <p:nvSpPr>
          <p:cNvPr id="149" name="Week 1: Day 3"/>
          <p:cNvSpPr txBox="1"/>
          <p:nvPr/>
        </p:nvSpPr>
        <p:spPr>
          <a:xfrm>
            <a:off x="1143000" y="800100"/>
            <a:ext cx="10718800" cy="1524000"/>
          </a:xfrm>
          <a:prstGeom prst="rect">
            <a:avLst/>
          </a:prstGeom>
          <a:ln w="25400">
            <a:solidFill>
              <a:srgbClr val="000000"/>
            </a:solidFill>
            <a:prstDash val="sysDot"/>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8000">
                <a:latin typeface="Times"/>
                <a:ea typeface="Times"/>
                <a:cs typeface="Times"/>
                <a:sym typeface="Times"/>
              </a:defRPr>
            </a:lvl1pPr>
          </a:lstStyle>
          <a:p>
            <a:r>
              <a:t>Week 1: Day 3</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1) 6 x 9 =…"/>
          <p:cNvSpPr txBox="1"/>
          <p:nvPr/>
        </p:nvSpPr>
        <p:spPr>
          <a:xfrm>
            <a:off x="524933" y="2514600"/>
            <a:ext cx="11620501" cy="645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6 x 9 =</a:t>
            </a:r>
          </a:p>
          <a:p>
            <a:pPr algn="l">
              <a:spcBef>
                <a:spcPts val="2800"/>
              </a:spcBef>
              <a:defRPr sz="4000" b="0">
                <a:latin typeface="Times"/>
                <a:ea typeface="Times"/>
                <a:cs typeface="Times"/>
                <a:sym typeface="Times"/>
              </a:defRPr>
            </a:pPr>
            <a:r>
              <a:t>2) 83 x 64 =</a:t>
            </a:r>
          </a:p>
          <a:p>
            <a:pPr algn="l">
              <a:spcBef>
                <a:spcPts val="2800"/>
              </a:spcBef>
              <a:defRPr sz="4000" b="0">
                <a:latin typeface="Times"/>
                <a:ea typeface="Times"/>
                <a:cs typeface="Times"/>
                <a:sym typeface="Times"/>
              </a:defRPr>
            </a:pPr>
            <a:r>
              <a:t>3) What is the value of the 2 in 8,245,981?</a:t>
            </a:r>
          </a:p>
          <a:p>
            <a:pPr algn="l">
              <a:spcBef>
                <a:spcPts val="2800"/>
              </a:spcBef>
              <a:defRPr sz="4000" b="0">
                <a:latin typeface="Times"/>
                <a:ea typeface="Times"/>
                <a:cs typeface="Times"/>
                <a:sym typeface="Times"/>
              </a:defRPr>
            </a:pPr>
            <a:r>
              <a:t>4) Round 593 to the nearest hundred. </a:t>
            </a:r>
          </a:p>
          <a:p>
            <a:pPr algn="l">
              <a:spcBef>
                <a:spcPts val="2800"/>
              </a:spcBef>
              <a:defRPr sz="4000" b="0">
                <a:latin typeface="Times"/>
                <a:ea typeface="Times"/>
                <a:cs typeface="Times"/>
                <a:sym typeface="Times"/>
              </a:defRPr>
            </a:pPr>
            <a:r>
              <a:t>5) Mr. Thomas gave 4 stickers to each of his 25 students. How many stickers did he give out?</a:t>
            </a:r>
          </a:p>
        </p:txBody>
      </p:sp>
      <p:sp>
        <p:nvSpPr>
          <p:cNvPr id="161" name="Week 1: Day 4"/>
          <p:cNvSpPr txBox="1"/>
          <p:nvPr/>
        </p:nvSpPr>
        <p:spPr>
          <a:xfrm>
            <a:off x="1143000" y="431072"/>
            <a:ext cx="10718801" cy="1689828"/>
          </a:xfrm>
          <a:prstGeom prst="rect">
            <a:avLst/>
          </a:prstGeom>
          <a:ln w="25400">
            <a:solidFill>
              <a:srgbClr val="000000"/>
            </a:solidFill>
            <a:prstDash val="sysDot"/>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8000">
                <a:latin typeface="Times"/>
                <a:ea typeface="Times"/>
                <a:cs typeface="Times"/>
                <a:sym typeface="Times"/>
              </a:defRPr>
            </a:lvl1pPr>
          </a:lstStyle>
          <a:p>
            <a:r>
              <a:t>Week 1: Day 4</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Friday Five"/>
          <p:cNvSpPr txBox="1">
            <a:spLocks noGrp="1"/>
          </p:cNvSpPr>
          <p:nvPr>
            <p:ph type="title"/>
          </p:nvPr>
        </p:nvSpPr>
        <p:spPr>
          <a:xfrm>
            <a:off x="952500" y="254000"/>
            <a:ext cx="11099800" cy="1807192"/>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Friday Five</a:t>
            </a:r>
          </a:p>
        </p:txBody>
      </p:sp>
      <p:sp>
        <p:nvSpPr>
          <p:cNvPr id="172" name="1) 1) Which number has a 7 in the ten thousands place?…"/>
          <p:cNvSpPr txBox="1"/>
          <p:nvPr/>
        </p:nvSpPr>
        <p:spPr>
          <a:xfrm>
            <a:off x="692149" y="2062254"/>
            <a:ext cx="11620502" cy="73562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1) Which number has a 7 in the ten thousands place?</a:t>
            </a:r>
          </a:p>
          <a:p>
            <a:pPr lvl="3" indent="889000" algn="l">
              <a:spcBef>
                <a:spcPts val="2800"/>
              </a:spcBef>
              <a:defRPr sz="4000" b="0">
                <a:latin typeface="Times"/>
                <a:ea typeface="Times"/>
                <a:cs typeface="Times"/>
                <a:sym typeface="Times"/>
              </a:defRPr>
            </a:pPr>
            <a:r>
              <a:t>A. 253,170               B. 179,462</a:t>
            </a:r>
          </a:p>
          <a:p>
            <a:pPr lvl="3" indent="889000" algn="l">
              <a:spcBef>
                <a:spcPts val="2800"/>
              </a:spcBef>
              <a:defRPr sz="4000" b="0">
                <a:latin typeface="Times"/>
                <a:ea typeface="Times"/>
                <a:cs typeface="Times"/>
                <a:sym typeface="Times"/>
              </a:defRPr>
            </a:pPr>
            <a:r>
              <a:t>C. 784,539               D. 207,605</a:t>
            </a:r>
          </a:p>
          <a:p>
            <a:pPr algn="l">
              <a:spcBef>
                <a:spcPts val="2800"/>
              </a:spcBef>
              <a:defRPr sz="4000" b="0">
                <a:latin typeface="Times"/>
                <a:ea typeface="Times"/>
                <a:cs typeface="Times"/>
                <a:sym typeface="Times"/>
              </a:defRPr>
            </a:pPr>
            <a:r>
              <a:t>2) 679,812 + 41,389 =</a:t>
            </a:r>
          </a:p>
          <a:p>
            <a:pPr algn="l">
              <a:spcBef>
                <a:spcPts val="2800"/>
              </a:spcBef>
              <a:defRPr sz="4000" b="0">
                <a:latin typeface="Times"/>
                <a:ea typeface="Times"/>
                <a:cs typeface="Times"/>
                <a:sym typeface="Times"/>
              </a:defRPr>
            </a:pPr>
            <a:r>
              <a:t>3) 9 x 7 =</a:t>
            </a:r>
          </a:p>
          <a:p>
            <a:pPr algn="l">
              <a:spcBef>
                <a:spcPts val="2800"/>
              </a:spcBef>
              <a:defRPr sz="4000" b="0">
                <a:latin typeface="Times"/>
                <a:ea typeface="Times"/>
                <a:cs typeface="Times"/>
                <a:sym typeface="Times"/>
              </a:defRPr>
            </a:pPr>
            <a:r>
              <a:t>4) Mr. Thomas gave 4 stickers to each of his 25 students. How many stickers did he give out?</a:t>
            </a:r>
          </a:p>
          <a:p>
            <a:pPr algn="l">
              <a:spcBef>
                <a:spcPts val="2800"/>
              </a:spcBef>
              <a:defRPr sz="4000" b="0">
                <a:latin typeface="Times"/>
                <a:ea typeface="Times"/>
                <a:cs typeface="Times"/>
                <a:sym typeface="Times"/>
              </a:defRPr>
            </a:pPr>
            <a:r>
              <a:t>5) What is the value of the 2 in 8,245,981?</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Daily Math Review"/>
          <p:cNvSpPr txBox="1">
            <a:spLocks noGrp="1"/>
          </p:cNvSpPr>
          <p:nvPr>
            <p:ph type="ctrTitle"/>
          </p:nvPr>
        </p:nvSpPr>
        <p:spPr>
          <a:xfrm>
            <a:off x="1270000" y="986074"/>
            <a:ext cx="10464800" cy="3302001"/>
          </a:xfrm>
          <a:prstGeom prst="rect">
            <a:avLst/>
          </a:prstGeom>
        </p:spPr>
        <p:txBody>
          <a:bodyPr/>
          <a:lstStyle>
            <a:lvl1pPr>
              <a:defRPr>
                <a:latin typeface="Times"/>
                <a:ea typeface="Times"/>
                <a:cs typeface="Times"/>
                <a:sym typeface="Times"/>
              </a:defRPr>
            </a:lvl1pPr>
          </a:lstStyle>
          <a:p>
            <a:r>
              <a:t>Daily Math Review</a:t>
            </a:r>
          </a:p>
        </p:txBody>
      </p:sp>
      <p:sp>
        <p:nvSpPr>
          <p:cNvPr id="183" name="5th grade…"/>
          <p:cNvSpPr txBox="1">
            <a:spLocks noGrp="1"/>
          </p:cNvSpPr>
          <p:nvPr>
            <p:ph type="subTitle" sz="quarter" idx="1"/>
          </p:nvPr>
        </p:nvSpPr>
        <p:spPr>
          <a:xfrm>
            <a:off x="1270000" y="4472568"/>
            <a:ext cx="10464800" cy="2256264"/>
          </a:xfrm>
          <a:prstGeom prst="rect">
            <a:avLst/>
          </a:prstGeom>
        </p:spPr>
        <p:txBody>
          <a:bodyPr/>
          <a:lstStyle/>
          <a:p>
            <a:pPr>
              <a:defRPr sz="4600">
                <a:latin typeface="Times"/>
                <a:ea typeface="Times"/>
                <a:cs typeface="Times"/>
                <a:sym typeface="Times"/>
              </a:defRPr>
            </a:pPr>
            <a:r>
              <a:t>5th grade</a:t>
            </a:r>
          </a:p>
          <a:p>
            <a:pPr>
              <a:defRPr sz="4600">
                <a:latin typeface="Times"/>
                <a:ea typeface="Times"/>
                <a:cs typeface="Times"/>
                <a:sym typeface="Times"/>
              </a:defRPr>
            </a:pPr>
            <a:r>
              <a:t>Benchmark 1</a:t>
            </a:r>
          </a:p>
          <a:p>
            <a:pPr>
              <a:defRPr sz="4600">
                <a:latin typeface="Times"/>
                <a:ea typeface="Times"/>
                <a:cs typeface="Times"/>
                <a:sym typeface="Times"/>
              </a:defRPr>
            </a:pPr>
            <a:r>
              <a:t>Week 2</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Week 2: Day 1"/>
          <p:cNvSpPr txBox="1">
            <a:spLocks noGrp="1"/>
          </p:cNvSpPr>
          <p:nvPr>
            <p:ph type="title"/>
          </p:nvPr>
        </p:nvSpPr>
        <p:spPr>
          <a:xfrm>
            <a:off x="952500" y="254000"/>
            <a:ext cx="11099800" cy="1847883"/>
          </a:xfrm>
          <a:prstGeom prst="rect">
            <a:avLst/>
          </a:prstGeom>
          <a:ln w="25400">
            <a:solidFill>
              <a:srgbClr val="000000"/>
            </a:solidFill>
            <a:prstDash val="sysDot"/>
          </a:ln>
        </p:spPr>
        <p:txBody>
          <a:bodyPr/>
          <a:lstStyle>
            <a:lvl1pPr>
              <a:defRPr b="1">
                <a:latin typeface="Times"/>
                <a:ea typeface="Times"/>
                <a:cs typeface="Times"/>
                <a:sym typeface="Times"/>
              </a:defRPr>
            </a:lvl1pPr>
          </a:lstStyle>
          <a:p>
            <a:r>
              <a:t>Week 2: Day 1</a:t>
            </a:r>
          </a:p>
        </p:txBody>
      </p:sp>
      <p:sp>
        <p:nvSpPr>
          <p:cNvPr id="186" name="1) Round 34,582 to the nearest thousand.…"/>
          <p:cNvSpPr txBox="1"/>
          <p:nvPr/>
        </p:nvSpPr>
        <p:spPr>
          <a:xfrm>
            <a:off x="539460" y="2346054"/>
            <a:ext cx="11620501" cy="6451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a:spcBef>
                <a:spcPts val="2800"/>
              </a:spcBef>
              <a:defRPr sz="4000" b="0">
                <a:latin typeface="Times"/>
                <a:ea typeface="Times"/>
                <a:cs typeface="Times"/>
                <a:sym typeface="Times"/>
              </a:defRPr>
            </a:pPr>
            <a:r>
              <a:t>1) Round 34,582 to the nearest thousand. </a:t>
            </a:r>
          </a:p>
          <a:p>
            <a:pPr algn="l">
              <a:spcBef>
                <a:spcPts val="2800"/>
              </a:spcBef>
              <a:defRPr sz="4000" b="0">
                <a:latin typeface="Times"/>
                <a:ea typeface="Times"/>
                <a:cs typeface="Times"/>
                <a:sym typeface="Times"/>
              </a:defRPr>
            </a:pPr>
            <a:r>
              <a:t>2) 82 x 24</a:t>
            </a:r>
          </a:p>
          <a:p>
            <a:pPr algn="l">
              <a:spcBef>
                <a:spcPts val="2800"/>
              </a:spcBef>
              <a:defRPr sz="4000" b="0">
                <a:latin typeface="Times"/>
                <a:ea typeface="Times"/>
                <a:cs typeface="Times"/>
                <a:sym typeface="Times"/>
              </a:defRPr>
            </a:pPr>
            <a:r>
              <a:t>3) 324 ÷ 4</a:t>
            </a:r>
          </a:p>
          <a:p>
            <a:pPr algn="l">
              <a:spcBef>
                <a:spcPts val="2800"/>
              </a:spcBef>
              <a:defRPr sz="4000" b="0">
                <a:latin typeface="Times"/>
                <a:ea typeface="Times"/>
                <a:cs typeface="Times"/>
                <a:sym typeface="Times"/>
              </a:defRPr>
            </a:pPr>
            <a:r>
              <a:t>4) Emma places 24 stickers on each page of her 7-page books.  If she has 9 sticker books, how many total stickers does Emma have? </a:t>
            </a:r>
          </a:p>
          <a:p>
            <a:pPr algn="l">
              <a:spcBef>
                <a:spcPts val="2800"/>
              </a:spcBef>
              <a:defRPr sz="4000" b="0">
                <a:latin typeface="Times"/>
                <a:ea typeface="Times"/>
                <a:cs typeface="Times"/>
                <a:sym typeface="Times"/>
              </a:defRPr>
            </a:pPr>
            <a:r>
              <a:t>5) 34,561 + 9,876 =</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TotalTime>
  <Words>2681</Words>
  <Application>Microsoft Office PowerPoint</Application>
  <PresentationFormat>Custom</PresentationFormat>
  <Paragraphs>273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White</vt:lpstr>
      <vt:lpstr>Daily Math Review</vt:lpstr>
      <vt:lpstr>Daily Math Review</vt:lpstr>
      <vt:lpstr>Week 1: Day 1</vt:lpstr>
      <vt:lpstr>Week 1: Day 2</vt:lpstr>
      <vt:lpstr>PowerPoint Presentation</vt:lpstr>
      <vt:lpstr>PowerPoint Presentation</vt:lpstr>
      <vt:lpstr>Friday Five</vt:lpstr>
      <vt:lpstr>Daily Math Review</vt:lpstr>
      <vt:lpstr>Week 2: Day 1</vt:lpstr>
      <vt:lpstr>Week 2: Day 2</vt:lpstr>
      <vt:lpstr>Week 2: Day 3</vt:lpstr>
      <vt:lpstr>Week 2: Day 4</vt:lpstr>
      <vt:lpstr>Friday Five</vt:lpstr>
      <vt:lpstr>Daily Math Review</vt:lpstr>
      <vt:lpstr>Week 3: Day 1</vt:lpstr>
      <vt:lpstr>Week 3: Day 2</vt:lpstr>
      <vt:lpstr>Week 3: Day 3</vt:lpstr>
      <vt:lpstr>Week 3: Day 4</vt:lpstr>
      <vt:lpstr>Friday Five</vt:lpstr>
      <vt:lpstr>Daily Math Review</vt:lpstr>
      <vt:lpstr>Week 4: Day 1</vt:lpstr>
      <vt:lpstr>Week 4: Day 2</vt:lpstr>
      <vt:lpstr>Week 4: Day 3</vt:lpstr>
      <vt:lpstr>Week 4: Day 4</vt:lpstr>
      <vt:lpstr>Friday Five</vt:lpstr>
      <vt:lpstr>Daily Math Review</vt:lpstr>
      <vt:lpstr>Week 5: Day 1</vt:lpstr>
      <vt:lpstr>Week 5: Day 2</vt:lpstr>
      <vt:lpstr>Week 5: Day 3</vt:lpstr>
      <vt:lpstr>Week 5: Day 4</vt:lpstr>
      <vt:lpstr>Friday Five</vt:lpstr>
      <vt:lpstr>Daily Math Review</vt:lpstr>
      <vt:lpstr>Week 6: Day 1</vt:lpstr>
      <vt:lpstr>Week 6: Day 2</vt:lpstr>
      <vt:lpstr>Week 6: Day 3</vt:lpstr>
      <vt:lpstr>Week 6: Day 4</vt:lpstr>
      <vt:lpstr>Friday Five</vt:lpstr>
      <vt:lpstr>Daily Math Review</vt:lpstr>
      <vt:lpstr>Week 7: Day 1</vt:lpstr>
      <vt:lpstr>Week 7: Day 2</vt:lpstr>
      <vt:lpstr>Week 7: Day 3</vt:lpstr>
      <vt:lpstr>Week 7: Day 4</vt:lpstr>
      <vt:lpstr>Friday Five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Math Review</dc:title>
  <dc:creator>Samantha Pahe-Elliott</dc:creator>
  <cp:lastModifiedBy>Samantha Pahe-Elliott</cp:lastModifiedBy>
  <cp:revision>5</cp:revision>
  <dcterms:modified xsi:type="dcterms:W3CDTF">2020-03-18T18:08:34Z</dcterms:modified>
</cp:coreProperties>
</file>