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6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4AF7E-0C15-4DF4-ABDB-CA0EBAA447AF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0BAB6-1829-44F2-8E5F-516B42A9C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823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D0627A-BB02-43A1-9463-4E97A960182A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D879A6-DD31-42DA-AEA0-1A23F945B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69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977D-1043-4701-B620-20F5ADCA86A1}" type="datetime1">
              <a:rPr lang="en-US" smtClean="0"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LBJ/2015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8153-C50B-42C0-BF7B-DE7EAD517C80}" type="datetime1">
              <a:rPr lang="en-US" smtClean="0"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LBJ/2015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E2E1-AC9A-4145-82A9-2AD05E6843A8}" type="datetime1">
              <a:rPr lang="en-US" smtClean="0"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LBJ/2015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7435A-F663-46D8-A104-1BF69639248B}" type="datetime1">
              <a:rPr lang="en-US" smtClean="0"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LBJ/2015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87214-1D61-454C-97BB-5F64B2B4CFC0}" type="datetime1">
              <a:rPr lang="en-US" smtClean="0"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LBJ/2015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4DE2C-D1BC-4934-AE76-F1CA34D7C1EC}" type="datetime1">
              <a:rPr lang="en-US" smtClean="0"/>
              <a:t>10/11/2016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LBJ/2015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F94E-A445-4ED5-8293-39AB8DB165F7}" type="datetime1">
              <a:rPr lang="en-US" smtClean="0"/>
              <a:t>10/11/2016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LBJ/2015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A9880-BBF0-4409-BE32-22493235BF0D}" type="datetime1">
              <a:rPr lang="en-US" smtClean="0"/>
              <a:t>10/11/2016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LBJ/2015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6419-9664-48ED-B20F-7D3D87575D15}" type="datetime1">
              <a:rPr lang="en-US" smtClean="0"/>
              <a:t>10/11/2016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LBJ/2015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AFB6F-8116-4ED8-BE04-01C92D37BEEF}" type="datetime1">
              <a:rPr lang="en-US" smtClean="0"/>
              <a:t>10/11/2016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LBJ/2015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1445-ACC0-4314-A4DC-59B5F5F18DFE}" type="datetime1">
              <a:rPr lang="en-US" smtClean="0"/>
              <a:t>10/11/2016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LBJ/2015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7A3E9B1-DA6D-48B6-B3E6-CE9FAA3AEB6C}" type="datetime1">
              <a:rPr lang="en-US" smtClean="0"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LBJ/2015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dutopia.org/classroom-student-participation-tips" TargetMode="External"/><Relationship Id="rId3" Type="http://schemas.openxmlformats.org/officeDocument/2006/relationships/hyperlink" Target="https://www.teachingchannel.org/videos/big-brain-protocol" TargetMode="External"/><Relationship Id="rId7" Type="http://schemas.openxmlformats.org/officeDocument/2006/relationships/hyperlink" Target="http://www.edutopia.org/student-engagement-resources" TargetMode="External"/><Relationship Id="rId12" Type="http://schemas.openxmlformats.org/officeDocument/2006/relationships/hyperlink" Target="http://ideas.aetn.org/edweb/tess/next-steps/TESS%20Deeper%20Into%20Danielson%20Handout.pdf" TargetMode="External"/><Relationship Id="rId2" Type="http://schemas.openxmlformats.org/officeDocument/2006/relationships/hyperlink" Target="http://www.corwin.com/highimpactinstruction/videos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eachingchannel.org/videos/classroom-morning-meeting" TargetMode="External"/><Relationship Id="rId11" Type="http://schemas.openxmlformats.org/officeDocument/2006/relationships/hyperlink" Target="https://net.educause.edu/ir/library/pdf/erm0553.pdf" TargetMode="External"/><Relationship Id="rId5" Type="http://schemas.openxmlformats.org/officeDocument/2006/relationships/hyperlink" Target="https://www.teachingchannel.org/videos/think-pair-share-lesson-idea" TargetMode="External"/><Relationship Id="rId10" Type="http://schemas.openxmlformats.org/officeDocument/2006/relationships/hyperlink" Target="http://www.ascd.org/publications/educational-leadership/oct12/vol70/num02/The-Many-Uses-of-Exit-Slips.aspx" TargetMode="External"/><Relationship Id="rId4" Type="http://schemas.openxmlformats.org/officeDocument/2006/relationships/hyperlink" Target="https://www.teachingchannel.org/videos/peer-learning-between-students" TargetMode="External"/><Relationship Id="rId9" Type="http://schemas.openxmlformats.org/officeDocument/2006/relationships/hyperlink" Target="http://www.edutopia.org/blog/8-minutes-that-matter-most-brian-sztabni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17402" y="104898"/>
            <a:ext cx="940778" cy="5385593"/>
          </a:xfrm>
        </p:spPr>
        <p:txBody>
          <a:bodyPr vert="wordArtVert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engagement resources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420837" y="215106"/>
            <a:ext cx="7520940" cy="6506308"/>
          </a:xfrm>
          <a:ln w="381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228600" indent="-228600">
              <a:buAutoNum type="arabicPeriod"/>
            </a:pPr>
            <a:r>
              <a:rPr lang="en-US" sz="1200" dirty="0" smtClean="0">
                <a:solidFill>
                  <a:srgbClr val="FF0000"/>
                </a:solidFill>
              </a:rPr>
              <a:t>Corwin- High Impact Instruction:  Video 8.2– </a:t>
            </a:r>
            <a:r>
              <a:rPr lang="en-US" sz="1200" dirty="0" smtClean="0"/>
              <a:t>http</a:t>
            </a:r>
            <a:r>
              <a:rPr lang="en-US" sz="1200" dirty="0"/>
              <a:t>://www.corwin.com/highimpactinstruction/videos.htm</a:t>
            </a:r>
          </a:p>
          <a:p>
            <a:r>
              <a:rPr lang="en-US" sz="1200" dirty="0" smtClean="0">
                <a:solidFill>
                  <a:srgbClr val="FF0000"/>
                </a:solidFill>
              </a:rPr>
              <a:t>2. </a:t>
            </a:r>
            <a:r>
              <a:rPr lang="en-US" sz="1200" dirty="0">
                <a:solidFill>
                  <a:srgbClr val="FF0000"/>
                </a:solidFill>
              </a:rPr>
              <a:t>Corwin- High Impact Instruction: </a:t>
            </a:r>
            <a:r>
              <a:rPr lang="en-US" sz="1200" dirty="0" smtClean="0">
                <a:solidFill>
                  <a:srgbClr val="FF0000"/>
                </a:solidFill>
              </a:rPr>
              <a:t>Video 8.3-</a:t>
            </a:r>
            <a:r>
              <a:rPr lang="en-US" sz="1200" dirty="0" smtClean="0">
                <a:solidFill>
                  <a:srgbClr val="00B050"/>
                </a:solidFill>
              </a:rPr>
              <a:t>-  </a:t>
            </a:r>
            <a:r>
              <a:rPr lang="en-US" sz="1200" dirty="0" smtClean="0">
                <a:hlinkClick r:id="rId2"/>
              </a:rPr>
              <a:t>http</a:t>
            </a:r>
            <a:r>
              <a:rPr lang="en-US" sz="1200" dirty="0">
                <a:hlinkClick r:id="rId2"/>
              </a:rPr>
              <a:t>://</a:t>
            </a:r>
            <a:r>
              <a:rPr lang="en-US" sz="1200" dirty="0" smtClean="0">
                <a:hlinkClick r:id="rId2"/>
              </a:rPr>
              <a:t>www.corwin.com/highimpactinstruction/videos.htm</a:t>
            </a:r>
            <a:endParaRPr lang="en-US" sz="1200" dirty="0" smtClean="0"/>
          </a:p>
          <a:p>
            <a:r>
              <a:rPr lang="en-US" sz="1200" dirty="0" smtClean="0">
                <a:solidFill>
                  <a:srgbClr val="FF0000"/>
                </a:solidFill>
              </a:rPr>
              <a:t>3. </a:t>
            </a:r>
            <a:r>
              <a:rPr lang="en-US" sz="1200" dirty="0">
                <a:solidFill>
                  <a:srgbClr val="FF0000"/>
                </a:solidFill>
              </a:rPr>
              <a:t>Corwin- High Impact Instruction: Video </a:t>
            </a:r>
            <a:r>
              <a:rPr lang="en-US" sz="1200" dirty="0" smtClean="0">
                <a:solidFill>
                  <a:srgbClr val="FF0000"/>
                </a:solidFill>
              </a:rPr>
              <a:t>P2.1- Levels of Engagement</a:t>
            </a:r>
            <a:endParaRPr lang="en-US" sz="1200" dirty="0">
              <a:solidFill>
                <a:srgbClr val="FF0000"/>
              </a:solidFill>
            </a:endParaRPr>
          </a:p>
          <a:p>
            <a:pPr algn="r"/>
            <a:r>
              <a:rPr lang="en-US" sz="1200" dirty="0" smtClean="0">
                <a:hlinkClick r:id="rId2"/>
              </a:rPr>
              <a:t>http</a:t>
            </a:r>
            <a:r>
              <a:rPr lang="en-US" sz="1200" dirty="0">
                <a:hlinkClick r:id="rId2"/>
              </a:rPr>
              <a:t>://</a:t>
            </a:r>
            <a:r>
              <a:rPr lang="en-US" sz="1200" dirty="0" smtClean="0">
                <a:hlinkClick r:id="rId2"/>
              </a:rPr>
              <a:t>www.corwin.com/highimpactinstruction/videos.htm</a:t>
            </a:r>
            <a:endParaRPr lang="en-US" sz="1200" dirty="0" smtClean="0"/>
          </a:p>
          <a:p>
            <a:r>
              <a:rPr lang="en-US" sz="1200" dirty="0" smtClean="0"/>
              <a:t>4. </a:t>
            </a:r>
            <a:r>
              <a:rPr lang="en-US" sz="1200" u="sng" dirty="0">
                <a:hlinkClick r:id="rId3"/>
              </a:rPr>
              <a:t>https://www.teachingchannel.org/videos/big-brain-protocol</a:t>
            </a:r>
            <a:endParaRPr lang="en-US" sz="1200" dirty="0"/>
          </a:p>
          <a:p>
            <a:r>
              <a:rPr lang="en-US" sz="1200" dirty="0" smtClean="0"/>
              <a:t>5. </a:t>
            </a:r>
            <a:r>
              <a:rPr lang="en-US" sz="1200" u="sng" dirty="0">
                <a:hlinkClick r:id="rId4"/>
              </a:rPr>
              <a:t>https://www.teachingchannel.org/videos/peer-learning-between-students</a:t>
            </a:r>
            <a:endParaRPr lang="en-US" sz="1200" dirty="0"/>
          </a:p>
          <a:p>
            <a:r>
              <a:rPr lang="en-US" sz="1200" dirty="0" smtClean="0"/>
              <a:t>6. </a:t>
            </a:r>
            <a:r>
              <a:rPr lang="en-US" sz="1200" u="sng" dirty="0">
                <a:hlinkClick r:id="rId5"/>
              </a:rPr>
              <a:t>https://www.teachingchannel.org/videos/think-pair-share-lesson-idea</a:t>
            </a:r>
            <a:endParaRPr lang="en-US" sz="1200" dirty="0"/>
          </a:p>
          <a:p>
            <a:r>
              <a:rPr lang="en-US" sz="1200" dirty="0" smtClean="0"/>
              <a:t>7.  Morning </a:t>
            </a:r>
            <a:r>
              <a:rPr lang="en-US" sz="1200" dirty="0"/>
              <a:t>Meeting</a:t>
            </a:r>
            <a:r>
              <a:rPr lang="en-US" sz="1200" dirty="0" smtClean="0"/>
              <a:t>: </a:t>
            </a:r>
            <a:r>
              <a:rPr lang="en-US" sz="1200" u="sng" dirty="0" smtClean="0">
                <a:hlinkClick r:id="rId6"/>
              </a:rPr>
              <a:t>https</a:t>
            </a:r>
            <a:r>
              <a:rPr lang="en-US" sz="1200" u="sng" dirty="0">
                <a:hlinkClick r:id="rId6"/>
              </a:rPr>
              <a:t>://www.teachingchannel.org/videos/classroom-morning-meeting</a:t>
            </a:r>
            <a:endParaRPr lang="en-US" sz="1200" dirty="0"/>
          </a:p>
          <a:p>
            <a:r>
              <a:rPr lang="en-US" sz="1200" dirty="0" smtClean="0">
                <a:solidFill>
                  <a:srgbClr val="FF0000"/>
                </a:solidFill>
              </a:rPr>
              <a:t>8. 4. 11.  </a:t>
            </a:r>
            <a:r>
              <a:rPr lang="en-US" sz="1200" u="sng" dirty="0" smtClean="0">
                <a:solidFill>
                  <a:srgbClr val="FF0000"/>
                </a:solidFill>
              </a:rPr>
              <a:t>Corwin- High Impact Instruction Toolkit:  </a:t>
            </a:r>
            <a:r>
              <a:rPr lang="en-US" sz="1200" dirty="0" smtClean="0">
                <a:solidFill>
                  <a:srgbClr val="00B050"/>
                </a:solidFill>
              </a:rPr>
              <a:t>- </a:t>
            </a:r>
            <a:r>
              <a:rPr lang="en-US" sz="1200" dirty="0" smtClean="0"/>
              <a:t>http</a:t>
            </a:r>
            <a:r>
              <a:rPr lang="en-US" sz="1200" dirty="0"/>
              <a:t>://www.corwin.com/highimpactinstruction/toolkit.htm</a:t>
            </a:r>
            <a:endParaRPr lang="en-US" sz="1200" dirty="0" smtClean="0"/>
          </a:p>
          <a:p>
            <a:pPr>
              <a:buFontTx/>
              <a:buChar char="-"/>
            </a:pPr>
            <a:r>
              <a:rPr lang="en-US" sz="1200" dirty="0" smtClean="0"/>
              <a:t>Figure 8.1- </a:t>
            </a:r>
            <a:r>
              <a:rPr lang="en-US" sz="1200" dirty="0"/>
              <a:t>Success Factors                               - Figure 8.4- Think, Pair, Share Checklist</a:t>
            </a:r>
          </a:p>
          <a:p>
            <a:pPr>
              <a:buFontTx/>
              <a:buChar char="-"/>
            </a:pPr>
            <a:r>
              <a:rPr lang="en-US" sz="1200" dirty="0" smtClean="0"/>
              <a:t>Figure 8.3- Turn to Your Neighbor Checklist      - </a:t>
            </a:r>
            <a:r>
              <a:rPr lang="en-US" sz="1200" dirty="0"/>
              <a:t>Figure s 8.5, 8.6, and 8.7</a:t>
            </a:r>
          </a:p>
          <a:p>
            <a:pPr>
              <a:buFontTx/>
              <a:buChar char="-"/>
            </a:pPr>
            <a:r>
              <a:rPr lang="en-US" sz="1200" dirty="0" smtClean="0">
                <a:solidFill>
                  <a:srgbClr val="FF0000"/>
                </a:solidFill>
              </a:rPr>
              <a:t>9. Student </a:t>
            </a:r>
            <a:r>
              <a:rPr lang="en-US" sz="1200" dirty="0">
                <a:solidFill>
                  <a:srgbClr val="FF0000"/>
                </a:solidFill>
              </a:rPr>
              <a:t>Engagement: Resource Roundup  </a:t>
            </a:r>
            <a:r>
              <a:rPr lang="en-US" sz="1200" u="sng" dirty="0" smtClean="0">
                <a:hlinkClick r:id="rId7"/>
              </a:rPr>
              <a:t>http</a:t>
            </a:r>
            <a:r>
              <a:rPr lang="en-US" sz="1200" u="sng" dirty="0">
                <a:hlinkClick r:id="rId7"/>
              </a:rPr>
              <a:t>://</a:t>
            </a:r>
            <a:r>
              <a:rPr lang="en-US" sz="1200" u="sng" dirty="0" smtClean="0">
                <a:hlinkClick r:id="rId7"/>
              </a:rPr>
              <a:t>www.edutopia.org/student-engagement-resources</a:t>
            </a:r>
            <a:endParaRPr lang="en-US" sz="1200" u="sng" dirty="0" smtClean="0"/>
          </a:p>
          <a:p>
            <a:r>
              <a:rPr lang="en-US" sz="1200" dirty="0" smtClean="0">
                <a:solidFill>
                  <a:srgbClr val="FF0000"/>
                </a:solidFill>
              </a:rPr>
              <a:t>10. How </a:t>
            </a:r>
            <a:r>
              <a:rPr lang="en-US" sz="1200" dirty="0">
                <a:solidFill>
                  <a:srgbClr val="FF0000"/>
                </a:solidFill>
              </a:rPr>
              <a:t>to Keep Kids Engaged in Class  </a:t>
            </a:r>
            <a:r>
              <a:rPr lang="en-US" sz="1200" u="sng" dirty="0" smtClean="0">
                <a:hlinkClick r:id="rId8"/>
              </a:rPr>
              <a:t>http</a:t>
            </a:r>
            <a:r>
              <a:rPr lang="en-US" sz="1200" u="sng" dirty="0">
                <a:hlinkClick r:id="rId8"/>
              </a:rPr>
              <a:t>://www.edutopia.org/classroom-student-participation-tips</a:t>
            </a:r>
            <a:endParaRPr lang="en-US" sz="1200" dirty="0"/>
          </a:p>
          <a:p>
            <a:r>
              <a:rPr lang="en-US" sz="1200" dirty="0" smtClean="0">
                <a:solidFill>
                  <a:srgbClr val="FF0000"/>
                </a:solidFill>
              </a:rPr>
              <a:t>11. The </a:t>
            </a:r>
            <a:r>
              <a:rPr lang="en-US" sz="1200" dirty="0">
                <a:solidFill>
                  <a:srgbClr val="FF0000"/>
                </a:solidFill>
              </a:rPr>
              <a:t>8 Minutes That Matter Most  </a:t>
            </a:r>
            <a:r>
              <a:rPr lang="en-US" sz="1200" u="sng" dirty="0" smtClean="0">
                <a:hlinkClick r:id="rId9"/>
              </a:rPr>
              <a:t>http</a:t>
            </a:r>
            <a:r>
              <a:rPr lang="en-US" sz="1200" u="sng" dirty="0">
                <a:hlinkClick r:id="rId9"/>
              </a:rPr>
              <a:t>://www.edutopia.org/blog/8-minutes-that-matter-most-brian-sztabnik</a:t>
            </a:r>
            <a:endParaRPr lang="en-US" sz="1200" dirty="0"/>
          </a:p>
          <a:p>
            <a:r>
              <a:rPr lang="en-US" sz="1200" dirty="0" smtClean="0">
                <a:solidFill>
                  <a:srgbClr val="FF0000"/>
                </a:solidFill>
              </a:rPr>
              <a:t>12. Art </a:t>
            </a:r>
            <a:r>
              <a:rPr lang="en-US" sz="1200" dirty="0">
                <a:solidFill>
                  <a:srgbClr val="FF0000"/>
                </a:solidFill>
              </a:rPr>
              <a:t>and Science of Teaching / The Many Uses of Exit Slips  </a:t>
            </a:r>
            <a:r>
              <a:rPr lang="en-US" sz="1200" u="sng" dirty="0" smtClean="0">
                <a:hlinkClick r:id="rId10"/>
              </a:rPr>
              <a:t>http</a:t>
            </a:r>
            <a:r>
              <a:rPr lang="en-US" sz="1200" u="sng" dirty="0">
                <a:hlinkClick r:id="rId10"/>
              </a:rPr>
              <a:t>://www.ascd.org/publications/educational-leadership/oct12/vol70/num02/The-Many-Uses-of-Exit-Slips.aspx</a:t>
            </a:r>
            <a:endParaRPr lang="en-US" sz="1200" dirty="0"/>
          </a:p>
          <a:p>
            <a:r>
              <a:rPr lang="en-US" sz="1200" dirty="0" smtClean="0">
                <a:solidFill>
                  <a:srgbClr val="FF0000"/>
                </a:solidFill>
              </a:rPr>
              <a:t>13. Engage </a:t>
            </a:r>
            <a:r>
              <a:rPr lang="en-US" sz="1200" dirty="0">
                <a:solidFill>
                  <a:srgbClr val="FF0000"/>
                </a:solidFill>
              </a:rPr>
              <a:t>me or Enrage me article: </a:t>
            </a:r>
            <a:r>
              <a:rPr lang="en-US" sz="1200" b="0" dirty="0" smtClean="0">
                <a:hlinkClick r:id="rId11"/>
              </a:rPr>
              <a:t>https</a:t>
            </a:r>
            <a:r>
              <a:rPr lang="en-US" sz="1200" b="0" dirty="0">
                <a:hlinkClick r:id="rId11"/>
              </a:rPr>
              <a:t>://</a:t>
            </a:r>
            <a:r>
              <a:rPr lang="en-US" sz="1200" b="0" dirty="0" smtClean="0">
                <a:hlinkClick r:id="rId11"/>
              </a:rPr>
              <a:t>net.educause.edu/ir/library/pdf/erm0553.pdf</a:t>
            </a:r>
            <a:endParaRPr lang="en-US" sz="1200" b="0" dirty="0" smtClean="0"/>
          </a:p>
          <a:p>
            <a:endParaRPr lang="en-US" sz="1200" b="0" dirty="0" smtClean="0"/>
          </a:p>
          <a:p>
            <a:pPr>
              <a:buAutoNum type="arabicPeriod" startAt="14"/>
            </a:pPr>
            <a:r>
              <a:rPr lang="en-US" sz="1200" dirty="0" smtClean="0">
                <a:solidFill>
                  <a:srgbClr val="FF0000"/>
                </a:solidFill>
              </a:rPr>
              <a:t>Corwin- </a:t>
            </a:r>
            <a:r>
              <a:rPr lang="en-US" sz="1200" dirty="0">
                <a:solidFill>
                  <a:srgbClr val="FF0000"/>
                </a:solidFill>
              </a:rPr>
              <a:t>High Impact Instruction: </a:t>
            </a:r>
            <a:r>
              <a:rPr lang="en-US" sz="1200" dirty="0" smtClean="0">
                <a:solidFill>
                  <a:srgbClr val="FF0000"/>
                </a:solidFill>
              </a:rPr>
              <a:t> Video 7.1, Video 7.2, and Video 7.3 - Stories </a:t>
            </a:r>
          </a:p>
          <a:p>
            <a:pPr marL="0" indent="0" algn="r"/>
            <a:r>
              <a:rPr lang="en-US" sz="1200" dirty="0" smtClean="0">
                <a:solidFill>
                  <a:srgbClr val="FF0000"/>
                </a:solidFill>
                <a:hlinkClick r:id="rId2"/>
              </a:rPr>
              <a:t>http</a:t>
            </a:r>
            <a:r>
              <a:rPr lang="en-US" sz="1200" dirty="0">
                <a:solidFill>
                  <a:srgbClr val="FF0000"/>
                </a:solidFill>
                <a:hlinkClick r:id="rId2"/>
              </a:rPr>
              <a:t>://</a:t>
            </a:r>
            <a:r>
              <a:rPr lang="en-US" sz="1200" dirty="0" smtClean="0">
                <a:solidFill>
                  <a:srgbClr val="FF0000"/>
                </a:solidFill>
                <a:hlinkClick r:id="rId2"/>
              </a:rPr>
              <a:t>www.corwin.com/highimpactinstruction/videos.htm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en-US" sz="1200" dirty="0" smtClean="0">
                <a:solidFill>
                  <a:srgbClr val="FF0000"/>
                </a:solidFill>
              </a:rPr>
              <a:t>15.  TESS (Teacher Excellence and Support System)- </a:t>
            </a:r>
            <a:r>
              <a:rPr lang="en-US" sz="1200" dirty="0" smtClean="0"/>
              <a:t>POSSIBLE </a:t>
            </a:r>
            <a:r>
              <a:rPr lang="en-US" sz="1200" dirty="0"/>
              <a:t>STRATEGIES TO ENHANCE INSTRUCTIONAL PRACTICE </a:t>
            </a:r>
            <a:endParaRPr lang="en-US" sz="1200" dirty="0" smtClean="0">
              <a:solidFill>
                <a:srgbClr val="00B050"/>
              </a:solidFill>
            </a:endParaRPr>
          </a:p>
          <a:p>
            <a:pPr marL="0" indent="0" algn="r"/>
            <a:r>
              <a:rPr lang="en-US" sz="1200" dirty="0" smtClean="0">
                <a:solidFill>
                  <a:srgbClr val="FF0000"/>
                </a:solidFill>
              </a:rPr>
              <a:t> </a:t>
            </a:r>
            <a:r>
              <a:rPr lang="en-US" sz="1200" b="0" dirty="0">
                <a:solidFill>
                  <a:srgbClr val="FF0000"/>
                </a:solidFill>
                <a:hlinkClick r:id="rId12"/>
              </a:rPr>
              <a:t>http://ideas.aetn.org/edweb/tess/next-steps/TESS%20Deeper%20Into%20Danielson%20Handout.pdf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5845" y="5508075"/>
            <a:ext cx="11693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Copy and paste the URL into an Internet browser to view resource</a:t>
            </a:r>
            <a:r>
              <a:rPr lang="en-US" sz="1200" dirty="0" smtClean="0">
                <a:solidFill>
                  <a:srgbClr val="00B050"/>
                </a:solidFill>
              </a:rPr>
              <a:t>.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27115" y="6463932"/>
            <a:ext cx="4724400" cy="274320"/>
          </a:xfrm>
        </p:spPr>
        <p:txBody>
          <a:bodyPr/>
          <a:lstStyle/>
          <a:p>
            <a:r>
              <a:rPr lang="en-US" sz="800" dirty="0" smtClean="0">
                <a:solidFill>
                  <a:schemeClr val="tx1"/>
                </a:solidFill>
              </a:rPr>
              <a:t>LBJ/2015</a:t>
            </a:r>
            <a:endParaRPr lang="en-US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63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Rigor Template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000000"/>
      </a:accent2>
      <a:accent3>
        <a:srgbClr val="0070C0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960</TotalTime>
  <Words>224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Angles</vt:lpstr>
      <vt:lpstr>engagement resources</vt:lpstr>
    </vt:vector>
  </TitlesOfParts>
  <Company>work of Leah Jefferson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Classroom Rigor in Bracken County Schools</dc:title>
  <dc:creator>Jefferson, Leah</dc:creator>
  <cp:lastModifiedBy>Jefferson, Leah - Principal</cp:lastModifiedBy>
  <cp:revision>144</cp:revision>
  <cp:lastPrinted>2016-08-05T15:34:23Z</cp:lastPrinted>
  <dcterms:created xsi:type="dcterms:W3CDTF">2015-10-07T12:41:58Z</dcterms:created>
  <dcterms:modified xsi:type="dcterms:W3CDTF">2016-10-11T13:45:54Z</dcterms:modified>
</cp:coreProperties>
</file>