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FBFBF"/>
    <a:srgbClr val="C8C8C8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1"/>
    <p:restoredTop sz="91328"/>
  </p:normalViewPr>
  <p:slideViewPr>
    <p:cSldViewPr snapToGrid="0" snapToObjects="1">
      <p:cViewPr>
        <p:scale>
          <a:sx n="130" d="100"/>
          <a:sy n="130" d="100"/>
        </p:scale>
        <p:origin x="1824" y="14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42FEB-36E3-5D47-AC26-BDB18B64BE01}" type="datetimeFigureOut">
              <a:rPr lang="en-US" smtClean="0"/>
              <a:t>8/5/21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B3B9C-86DC-3E48-B160-D02066DC4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6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DEA4A-7650-7C40-86F7-7C9F295C3FA1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18560-FBEB-3F4F-A64E-71589FF1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42B8-A61D-C043-9DCC-C9DF436EF494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4216-5CF0-284C-AA3D-514A2BC3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4AF8-E7C4-8B4F-9F02-57D8F53B26DC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09C1C-A24E-AF4D-A0AC-BE8F5BFD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1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96E20-6B3E-2249-9CDB-2165A0B4C978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9A54-78A7-9540-A295-3EE52F6D7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C3FC-C361-7A47-8777-131FFF75ED54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D535F-3A47-504D-B710-AD23AAB59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EB68-6185-0945-9190-B9E16238607E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26B08-C1B1-8D4E-83F2-F26A12A84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0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C3AC-79C3-FE41-B9F9-F3399AFD9EDE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5C4A4-928B-D044-B11E-DD2A3C83D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3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A790-829B-8247-829C-4228902BC384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8D9E-FDD1-8446-84D4-6E91EA733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3480-023C-F144-B7DA-3064A3DA46C5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8490E-9887-6C42-B5FB-953073401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FDD2A-CD8E-6D44-8178-6A81F2B91CD4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CD71-5A3E-5A4D-9156-DE4BF52B2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6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38EAF-0502-604B-8DC1-1D28186333B9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3269-A5B8-5D48-ADB6-0E1A38782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4DB780-1CE8-6145-8514-C215FAF70218}" type="datetimeFigureOut">
              <a:rPr lang="en-US"/>
              <a:pPr>
                <a:defRPr/>
              </a:pPr>
              <a:t>8/5/21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DF24B6-8AF0-9E47-9960-70E83CA89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7915" y="351600"/>
            <a:ext cx="6965433" cy="1144369"/>
          </a:xfrm>
          <a:prstGeom prst="rect">
            <a:avLst/>
          </a:prstGeom>
          <a:solidFill>
            <a:srgbClr val="FFFFFF"/>
          </a:solidFill>
          <a:ln w="28575" cmpd="sng">
            <a:solidFill>
              <a:schemeClr val="tx1"/>
            </a:solidFill>
          </a:ln>
          <a:effectLst>
            <a:outerShdw blurRad="57150" dist="50800" dir="2700000" algn="tl" rotWithShape="0">
              <a:prstClr val="black">
                <a:alpha val="5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26424" y="464410"/>
            <a:ext cx="48915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>
                <a:latin typeface="Brittney"/>
                <a:cs typeface="Brittney"/>
              </a:rPr>
              <a:t>Accelerated English </a:t>
            </a:r>
            <a:r>
              <a:rPr lang="en-US" sz="3000" b="1" dirty="0">
                <a:latin typeface="Brittney"/>
                <a:cs typeface="Brittney"/>
              </a:rPr>
              <a:t>I</a:t>
            </a:r>
          </a:p>
        </p:txBody>
      </p:sp>
      <p:sp>
        <p:nvSpPr>
          <p:cNvPr id="3" name="Rectangle 2"/>
          <p:cNvSpPr/>
          <p:nvPr/>
        </p:nvSpPr>
        <p:spPr>
          <a:xfrm>
            <a:off x="434270" y="1096442"/>
            <a:ext cx="827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Brittney"/>
                <a:cs typeface="Brittney"/>
              </a:rPr>
              <a:t>2021</a:t>
            </a:r>
          </a:p>
          <a:p>
            <a:endParaRPr lang="en-US" sz="1000" dirty="0">
              <a:latin typeface="Avenir Next Regular"/>
              <a:cs typeface="Avenir Next Regula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7650" y="1146372"/>
            <a:ext cx="870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Brittney"/>
                <a:cs typeface="Brittney"/>
              </a:rPr>
              <a:t>2022</a:t>
            </a:r>
          </a:p>
          <a:p>
            <a:endParaRPr lang="en-US" sz="1000" dirty="0">
              <a:latin typeface="Avenir Next Regular"/>
              <a:cs typeface="Avenir Next Regular"/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3886200" y="2623751"/>
            <a:ext cx="859" cy="5935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26424" y="1175492"/>
            <a:ext cx="48915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Century Gothic"/>
              </a:rPr>
              <a:t>9</a:t>
            </a:r>
            <a:r>
              <a:rPr lang="en-US" sz="1400" baseline="30000" dirty="0">
                <a:latin typeface="+mj-lt"/>
                <a:cs typeface="Century Gothic"/>
              </a:rPr>
              <a:t>th</a:t>
            </a:r>
            <a:r>
              <a:rPr lang="en-US" sz="1400" dirty="0">
                <a:latin typeface="+mj-lt"/>
                <a:cs typeface="Century Gothic"/>
              </a:rPr>
              <a:t> Grade   |  Mrs. Rhea Ashley  I  Olive Branch High School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35867" y="2623749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0579" y="2623749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35867" y="5138301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2198" y="5175104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smartphone-1557796_6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2042">
            <a:off x="3123284" y="7277080"/>
            <a:ext cx="638069" cy="9014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Rectangle 21"/>
          <p:cNvSpPr/>
          <p:nvPr/>
        </p:nvSpPr>
        <p:spPr>
          <a:xfrm>
            <a:off x="3978913" y="2695002"/>
            <a:ext cx="355038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Responsibilities</a:t>
            </a:r>
          </a:p>
          <a:p>
            <a:endParaRPr lang="en-US" sz="1000" b="1" dirty="0"/>
          </a:p>
          <a:p>
            <a:endParaRPr lang="en-US" sz="1000" b="1" dirty="0"/>
          </a:p>
          <a:p>
            <a:endParaRPr lang="en-US" sz="1100" dirty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3257" y="2683521"/>
            <a:ext cx="3599229" cy="2513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Class At-a-Glance</a:t>
            </a:r>
            <a:endParaRPr lang="en-US" sz="1200" dirty="0">
              <a:latin typeface="+mj-lt"/>
              <a:cs typeface="Century Gothic"/>
            </a:endParaRPr>
          </a:p>
          <a:p>
            <a:pPr marL="171450" indent="-171450">
              <a:spcAft>
                <a:spcPts val="400"/>
              </a:spcAft>
              <a:buFont typeface="Arial"/>
              <a:buChar char="•"/>
            </a:pPr>
            <a:r>
              <a:rPr lang="en-US" sz="1400" dirty="0">
                <a:latin typeface="+mj-lt"/>
                <a:cs typeface="Century Gothic"/>
              </a:rPr>
              <a:t>Read daily both for pleasure and for growth</a:t>
            </a:r>
          </a:p>
          <a:p>
            <a:pPr marL="171450" indent="-171450">
              <a:spcAft>
                <a:spcPts val="400"/>
              </a:spcAft>
              <a:buFont typeface="Arial"/>
              <a:buChar char="•"/>
            </a:pPr>
            <a:r>
              <a:rPr lang="en-US" sz="1400" dirty="0">
                <a:latin typeface="+mj-lt"/>
                <a:cs typeface="Century Gothic"/>
              </a:rPr>
              <a:t>Write analytically about both informational and fictional texts.</a:t>
            </a:r>
          </a:p>
          <a:p>
            <a:pPr marL="171450" indent="-171450">
              <a:spcAft>
                <a:spcPts val="400"/>
              </a:spcAft>
              <a:buFont typeface="Arial"/>
              <a:buChar char="•"/>
            </a:pPr>
            <a:r>
              <a:rPr lang="en-US" sz="1400" dirty="0">
                <a:latin typeface="+mj-lt"/>
                <a:cs typeface="Century Gothic"/>
              </a:rPr>
              <a:t>Use grammar and mechanics properly in writing and speech for strong communication</a:t>
            </a:r>
          </a:p>
          <a:p>
            <a:pPr marL="171450" indent="-171450">
              <a:spcAft>
                <a:spcPts val="400"/>
              </a:spcAft>
              <a:buFont typeface="Arial"/>
              <a:buChar char="•"/>
            </a:pPr>
            <a:r>
              <a:rPr lang="en-US" sz="1400" dirty="0">
                <a:latin typeface="+mj-lt"/>
                <a:cs typeface="Century Gothic"/>
              </a:rPr>
              <a:t>Think critically about the world, literature, news, and its impact on our own lives</a:t>
            </a:r>
          </a:p>
          <a:p>
            <a:pPr>
              <a:spcAft>
                <a:spcPts val="400"/>
              </a:spcAft>
            </a:pPr>
            <a:endParaRPr lang="en-US" sz="1400" dirty="0">
              <a:latin typeface="+mj-lt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3257" y="5227381"/>
            <a:ext cx="3599229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Materials </a:t>
            </a:r>
            <a:r>
              <a:rPr lang="en-US" sz="1400" dirty="0">
                <a:latin typeface="Brittney"/>
                <a:cs typeface="Brittney"/>
              </a:rPr>
              <a:t>(for in person, not VIP)</a:t>
            </a:r>
            <a:endParaRPr lang="en-US" sz="800" b="1" dirty="0">
              <a:latin typeface="Avenir Next Regular"/>
              <a:cs typeface="Avenir Next Regular"/>
            </a:endParaRPr>
          </a:p>
          <a:p>
            <a:pPr>
              <a:spcAft>
                <a:spcPts val="400"/>
              </a:spcAft>
            </a:pPr>
            <a:r>
              <a:rPr lang="en-US" sz="1200" b="1" dirty="0">
                <a:latin typeface="Avenir Next Regular"/>
                <a:cs typeface="Avenir Next Regular"/>
              </a:rPr>
              <a:t>Required: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/>
                <a:cs typeface="Century Gothic"/>
              </a:rPr>
              <a:t>Binder or Folder for this class ONLY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/>
                <a:cs typeface="Century Gothic"/>
              </a:rPr>
              <a:t>Pencils or Pens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/>
                <a:cs typeface="Century Gothic"/>
              </a:rPr>
              <a:t>Notebook Paper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/>
                <a:cs typeface="Century Gothic"/>
              </a:rPr>
              <a:t>Optional: Crayons/colored pencils/markers/</a:t>
            </a:r>
            <a:r>
              <a:rPr lang="en-US" sz="1100" dirty="0" err="1">
                <a:latin typeface="Century Gothic"/>
                <a:cs typeface="Century Gothic"/>
              </a:rPr>
              <a:t>highligter</a:t>
            </a:r>
            <a:endParaRPr lang="en-US" sz="1100" dirty="0">
              <a:latin typeface="Century Gothic"/>
              <a:cs typeface="Century Gothic"/>
            </a:endParaRPr>
          </a:p>
          <a:p>
            <a:endParaRPr lang="en-US" sz="1100" dirty="0"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0233" y="1769864"/>
            <a:ext cx="71175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entury Gothic"/>
                <a:cs typeface="Century Gothic"/>
              </a:rPr>
              <a:t>Welcome</a:t>
            </a:r>
            <a:r>
              <a:rPr lang="en-US" sz="1100" dirty="0">
                <a:latin typeface="Century Gothic"/>
                <a:cs typeface="Century Gothic"/>
              </a:rPr>
              <a:t> to 9</a:t>
            </a:r>
            <a:r>
              <a:rPr lang="en-US" sz="1100" baseline="30000" dirty="0">
                <a:latin typeface="Century Gothic"/>
                <a:cs typeface="Century Gothic"/>
              </a:rPr>
              <a:t>th</a:t>
            </a:r>
            <a:r>
              <a:rPr lang="en-US" sz="1100" dirty="0">
                <a:latin typeface="Century Gothic"/>
                <a:cs typeface="Century Gothic"/>
              </a:rPr>
              <a:t> Grade English! In this class, we will learn to analyze, read, and write about literature. The skills and strategies gained in English I will provide a strong foundation for classes throughout high school, including English, Social Studies, Sciences, and Electives. I am looking forward to an amazing semester!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88090" y="8559462"/>
            <a:ext cx="7214145" cy="2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32198" y="7738300"/>
            <a:ext cx="1969951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1200" b="1" dirty="0">
                <a:latin typeface="Century Gothic"/>
                <a:cs typeface="Century Gothic"/>
              </a:rPr>
              <a:t>Email </a:t>
            </a:r>
          </a:p>
          <a:p>
            <a:pPr>
              <a:spcAft>
                <a:spcPts val="400"/>
              </a:spcAft>
            </a:pPr>
            <a:r>
              <a:rPr lang="en-US" sz="1200" dirty="0" err="1">
                <a:latin typeface="Century Gothic"/>
                <a:cs typeface="Century Gothic"/>
              </a:rPr>
              <a:t>rhea.ashley@dcsms.org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9978" y="7729323"/>
            <a:ext cx="1326004" cy="5129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00"/>
              </a:spcAft>
            </a:pPr>
            <a:r>
              <a:rPr lang="en-US" sz="1200" b="1" dirty="0">
                <a:latin typeface="Century Gothic"/>
                <a:cs typeface="Century Gothic"/>
              </a:rPr>
              <a:t>Phone</a:t>
            </a:r>
          </a:p>
          <a:p>
            <a:pPr>
              <a:spcAft>
                <a:spcPts val="400"/>
              </a:spcAft>
            </a:pPr>
            <a:r>
              <a:rPr lang="en-US" sz="1200" dirty="0">
                <a:latin typeface="Century Gothic"/>
                <a:cs typeface="Century Gothic"/>
              </a:rPr>
              <a:t>School Status #</a:t>
            </a:r>
          </a:p>
        </p:txBody>
      </p:sp>
      <p:sp>
        <p:nvSpPr>
          <p:cNvPr id="38" name="Rectangle 37"/>
          <p:cNvSpPr/>
          <p:nvPr/>
        </p:nvSpPr>
        <p:spPr>
          <a:xfrm>
            <a:off x="-149651" y="7368968"/>
            <a:ext cx="1647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Brittney"/>
                <a:cs typeface="Brittney"/>
              </a:rPr>
              <a:t>Contact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943796" y="5175104"/>
            <a:ext cx="35992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Grading</a:t>
            </a:r>
          </a:p>
          <a:p>
            <a:pPr>
              <a:spcAft>
                <a:spcPts val="400"/>
              </a:spcAft>
            </a:pPr>
            <a:endParaRPr lang="en-US" sz="1200" b="1" dirty="0">
              <a:latin typeface="Avenir Next Regular"/>
              <a:cs typeface="Avenir Next Regular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248743" y="3074378"/>
            <a:ext cx="309460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entury Gothic"/>
                <a:cs typeface="Century Gothic"/>
              </a:rPr>
              <a:t>Be engaged </a:t>
            </a:r>
            <a:r>
              <a:rPr lang="en-US" sz="1100" dirty="0">
                <a:latin typeface="Century Gothic"/>
                <a:cs typeface="Century Gothic"/>
              </a:rPr>
              <a:t>in class: Ask questions, seek solutions, and stay on task! </a:t>
            </a:r>
          </a:p>
          <a:p>
            <a:endParaRPr lang="en-US" sz="1100" b="1" dirty="0">
              <a:latin typeface="Century Gothic"/>
              <a:cs typeface="Century Gothic"/>
            </a:endParaRPr>
          </a:p>
          <a:p>
            <a:endParaRPr lang="en-US" sz="1100" b="1" dirty="0">
              <a:latin typeface="Century Gothic"/>
              <a:cs typeface="Century Gothic"/>
            </a:endParaRPr>
          </a:p>
          <a:p>
            <a:r>
              <a:rPr lang="en-US" sz="1100" b="1" dirty="0">
                <a:latin typeface="Century Gothic"/>
                <a:cs typeface="Century Gothic"/>
              </a:rPr>
              <a:t>Be prepared: </a:t>
            </a:r>
            <a:r>
              <a:rPr lang="en-US" sz="1100" dirty="0">
                <a:latin typeface="Century Gothic"/>
                <a:cs typeface="Century Gothic"/>
              </a:rPr>
              <a:t>Arrive to class on time and ready to work, complete work by date due, and bring all needed materials to class. </a:t>
            </a:r>
          </a:p>
          <a:p>
            <a:endParaRPr lang="en-US" sz="1100" dirty="0">
              <a:latin typeface="Century Gothic"/>
              <a:cs typeface="Century Gothic"/>
            </a:endParaRPr>
          </a:p>
          <a:p>
            <a:r>
              <a:rPr lang="en-US" sz="1100" b="1" dirty="0">
                <a:latin typeface="Century Gothic"/>
                <a:cs typeface="Century Gothic"/>
              </a:rPr>
              <a:t>Be respectful and courteous </a:t>
            </a:r>
            <a:r>
              <a:rPr lang="en-US" sz="1100" dirty="0">
                <a:latin typeface="Century Gothic"/>
                <a:cs typeface="Century Gothic"/>
              </a:rPr>
              <a:t>toward everyone at OBHS.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3012" y="5477333"/>
            <a:ext cx="1490793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KG Tangled Up In You "/>
                <a:cs typeface="KG Tangled Up In You "/>
              </a:rPr>
              <a:t>15%</a:t>
            </a:r>
          </a:p>
          <a:p>
            <a:r>
              <a:rPr lang="en-US" sz="2000" dirty="0">
                <a:latin typeface="+mj-lt"/>
                <a:cs typeface="Century Gothic"/>
              </a:rPr>
              <a:t>Daily Grades</a:t>
            </a:r>
          </a:p>
          <a:p>
            <a:endParaRPr lang="en-US" sz="2500" dirty="0">
              <a:solidFill>
                <a:schemeClr val="bg1">
                  <a:lumMod val="50000"/>
                </a:schemeClr>
              </a:solidFill>
              <a:latin typeface="KG Blank Space Sketch"/>
              <a:cs typeface="KG Blank Space Sketch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88047" y="6548787"/>
            <a:ext cx="1045566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KG Tangled Up In You "/>
                <a:cs typeface="KG Tangled Up In You "/>
              </a:rPr>
              <a:t>40%</a:t>
            </a:r>
          </a:p>
          <a:p>
            <a:r>
              <a:rPr lang="en-US" sz="2000" dirty="0">
                <a:latin typeface="+mj-lt"/>
                <a:cs typeface="Century Gothic"/>
              </a:rPr>
              <a:t>Tests</a:t>
            </a:r>
          </a:p>
          <a:p>
            <a:endParaRPr lang="en-US" sz="2500" dirty="0">
              <a:solidFill>
                <a:schemeClr val="bg1">
                  <a:lumMod val="50000"/>
                </a:schemeClr>
              </a:solidFill>
              <a:latin typeface="KG Blank Space Sketch"/>
              <a:cs typeface="KG Blank Space Sketch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29694" y="5452103"/>
            <a:ext cx="1433277" cy="1523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KG Tangled Up In You "/>
                <a:cs typeface="KG Tangled Up In You "/>
              </a:rPr>
              <a:t>25%</a:t>
            </a:r>
          </a:p>
          <a:p>
            <a:r>
              <a:rPr lang="en-US" sz="2000" dirty="0">
                <a:latin typeface="+mn-lt"/>
                <a:cs typeface="Century Gothic"/>
              </a:rPr>
              <a:t>Homework/</a:t>
            </a:r>
          </a:p>
          <a:p>
            <a:r>
              <a:rPr lang="en-US" sz="2000" dirty="0">
                <a:latin typeface="+mn-lt"/>
                <a:cs typeface="Century Gothic"/>
              </a:rPr>
              <a:t>Quizzes</a:t>
            </a:r>
          </a:p>
          <a:p>
            <a:endParaRPr lang="en-US" sz="2500" dirty="0">
              <a:solidFill>
                <a:schemeClr val="bg1">
                  <a:lumMod val="50000"/>
                </a:schemeClr>
              </a:solidFill>
              <a:latin typeface="KG Blank Space Sketch"/>
              <a:cs typeface="KG Blank Space Sketch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34310" y="6617723"/>
            <a:ext cx="1428661" cy="1215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KG Tangled Up In You "/>
                <a:cs typeface="KG Tangled Up In You "/>
              </a:rPr>
              <a:t>20%</a:t>
            </a:r>
            <a:endParaRPr lang="en-US" sz="2500" b="1" dirty="0">
              <a:latin typeface="KG Blank Space Sketch"/>
              <a:cs typeface="KG Blank Space Sketch"/>
            </a:endParaRPr>
          </a:p>
          <a:p>
            <a:r>
              <a:rPr lang="en-US" sz="2000" dirty="0">
                <a:latin typeface="+mj-lt"/>
                <a:cs typeface="Century Gothic"/>
              </a:rPr>
              <a:t>Term Exams</a:t>
            </a:r>
          </a:p>
          <a:p>
            <a:endParaRPr lang="en-US" sz="2500" dirty="0">
              <a:solidFill>
                <a:schemeClr val="bg1">
                  <a:lumMod val="50000"/>
                </a:schemeClr>
              </a:solidFill>
              <a:latin typeface="KG Blank Space Sketch"/>
              <a:cs typeface="KG Blank Space Sketch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60737" y="2955088"/>
            <a:ext cx="33855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dirty="0">
                <a:latin typeface="KG Tangled Up In You "/>
                <a:cs typeface="KG Tangled Up In You "/>
              </a:rPr>
              <a:t>1.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937894" y="3668490"/>
            <a:ext cx="41741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dirty="0">
                <a:latin typeface="KG Tangled Up In You "/>
                <a:cs typeface="KG Tangled Up In You "/>
              </a:rPr>
              <a:t>2.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43796" y="4447656"/>
            <a:ext cx="42832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dirty="0">
                <a:latin typeface="KG Tangled Up In You "/>
                <a:cs typeface="KG Tangled Up In You "/>
              </a:rPr>
              <a:t>3.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576874-5B23-0941-900F-FA09E2C330BA}"/>
              </a:ext>
            </a:extLst>
          </p:cNvPr>
          <p:cNvCxnSpPr/>
          <p:nvPr/>
        </p:nvCxnSpPr>
        <p:spPr>
          <a:xfrm>
            <a:off x="223256" y="7254524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3B657A7-EDD8-AB47-B8A0-7F18A88931C7}"/>
              </a:ext>
            </a:extLst>
          </p:cNvPr>
          <p:cNvCxnSpPr/>
          <p:nvPr/>
        </p:nvCxnSpPr>
        <p:spPr>
          <a:xfrm>
            <a:off x="3897967" y="7534643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6007A233-5B45-BE4C-8590-55F4C318DA87}"/>
              </a:ext>
            </a:extLst>
          </p:cNvPr>
          <p:cNvSpPr/>
          <p:nvPr/>
        </p:nvSpPr>
        <p:spPr>
          <a:xfrm>
            <a:off x="188090" y="8646816"/>
            <a:ext cx="724661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A Culture of Reading &amp; Writing</a:t>
            </a:r>
          </a:p>
          <a:p>
            <a:r>
              <a:rPr lang="en-US" dirty="0">
                <a:latin typeface="Century Gothic"/>
                <a:cs typeface="Century Gothic"/>
              </a:rPr>
              <a:t>We will read and write daily in class! Bring a book that you love to read and have paper and pencil to write, or a device on which you can type productively– EVERY DAY. No exceptions.</a:t>
            </a:r>
            <a:endParaRPr lang="en-US" sz="1000" b="1" dirty="0"/>
          </a:p>
          <a:p>
            <a:endParaRPr lang="en-US" sz="1000" b="1" dirty="0"/>
          </a:p>
          <a:p>
            <a:endParaRPr lang="en-US" sz="1100" dirty="0">
              <a:latin typeface="Century Gothic"/>
              <a:cs typeface="Century Gothic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88DD2B1-14DB-0942-8F9E-17AF744BE982}"/>
              </a:ext>
            </a:extLst>
          </p:cNvPr>
          <p:cNvSpPr/>
          <p:nvPr/>
        </p:nvSpPr>
        <p:spPr>
          <a:xfrm>
            <a:off x="3934144" y="7573778"/>
            <a:ext cx="35601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“</a:t>
            </a:r>
            <a:r>
              <a:rPr lang="en-US" sz="2200" dirty="0">
                <a:latin typeface="Trattatello" panose="020F0403020200020303" pitchFamily="34" charset="0"/>
                <a:ea typeface="Noto Sans Cypriot" panose="020B0502040504020204" pitchFamily="34" charset="0"/>
                <a:cs typeface="Brittney"/>
              </a:rPr>
              <a:t>After all of this is over, all that will really matter is how we treated each other.”  </a:t>
            </a:r>
            <a:r>
              <a:rPr lang="en-US" b="1" dirty="0">
                <a:latin typeface="+mj-lt"/>
                <a:cs typeface="Brittney"/>
              </a:rPr>
              <a:t>-</a:t>
            </a:r>
            <a:r>
              <a:rPr lang="en-US" sz="1400" b="1" dirty="0">
                <a:latin typeface="+mj-lt"/>
                <a:cs typeface="Brittney"/>
              </a:rPr>
              <a:t>Unknown</a:t>
            </a:r>
            <a:endParaRPr lang="en-US" b="1" dirty="0">
              <a:latin typeface="Brittney"/>
              <a:cs typeface="Brittney"/>
            </a:endParaRPr>
          </a:p>
        </p:txBody>
      </p:sp>
    </p:spTree>
    <p:extLst>
      <p:ext uri="{BB962C8B-B14F-4D97-AF65-F5344CB8AC3E}">
        <p14:creationId xmlns:p14="http://schemas.microsoft.com/office/powerpoint/2010/main" val="234227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165" y="362116"/>
            <a:ext cx="6965433" cy="1144369"/>
          </a:xfrm>
          <a:prstGeom prst="rect">
            <a:avLst/>
          </a:prstGeom>
          <a:solidFill>
            <a:srgbClr val="FFFFFF"/>
          </a:solidFill>
          <a:ln w="28575" cmpd="sng">
            <a:solidFill>
              <a:schemeClr val="tx1"/>
            </a:solidFill>
          </a:ln>
          <a:effectLst>
            <a:outerShdw blurRad="57150" dist="50800" dir="2700000" algn="tl" rotWithShape="0">
              <a:prstClr val="black">
                <a:alpha val="5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26424" y="464410"/>
            <a:ext cx="48915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>
                <a:latin typeface="Brittney"/>
                <a:cs typeface="Brittney"/>
              </a:rPr>
              <a:t>Accelerated English </a:t>
            </a:r>
            <a:r>
              <a:rPr lang="en-US" sz="3000" b="1" dirty="0">
                <a:latin typeface="Brittney"/>
                <a:cs typeface="Brittney"/>
              </a:rPr>
              <a:t>I</a:t>
            </a:r>
          </a:p>
          <a:p>
            <a:pPr algn="ctr"/>
            <a:endParaRPr lang="en-US" sz="3000" b="1" dirty="0">
              <a:latin typeface="Brittney"/>
              <a:cs typeface="Brittne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270" y="1096442"/>
            <a:ext cx="817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Brittney"/>
                <a:cs typeface="Brittney"/>
              </a:rPr>
              <a:t>2021</a:t>
            </a:r>
          </a:p>
          <a:p>
            <a:endParaRPr lang="en-US" sz="1000" dirty="0">
              <a:latin typeface="Avenir Next Regular"/>
              <a:cs typeface="Avenir Next Regula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7650" y="1146372"/>
            <a:ext cx="870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Brittney"/>
                <a:cs typeface="Brittney"/>
              </a:rPr>
              <a:t>2022</a:t>
            </a:r>
          </a:p>
          <a:p>
            <a:endParaRPr lang="en-US" sz="1000" dirty="0">
              <a:latin typeface="Avenir Next Regular"/>
              <a:cs typeface="Avenir Next Regular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87059" y="1669593"/>
            <a:ext cx="0" cy="7880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80989" y="7090731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1408" y="6461642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80989" y="4476483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1408" y="4089455"/>
            <a:ext cx="35719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90591" y="7228511"/>
            <a:ext cx="3160847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rittney"/>
                <a:cs typeface="Brittney"/>
              </a:rPr>
              <a:t>Homework</a:t>
            </a:r>
          </a:p>
          <a:p>
            <a:endParaRPr lang="en-US" sz="1000" b="1" dirty="0">
              <a:latin typeface="Avenir Next Regular"/>
              <a:cs typeface="Avenir Next Regular"/>
            </a:endParaRPr>
          </a:p>
          <a:p>
            <a:r>
              <a:rPr lang="en-US" sz="1400" b="1" dirty="0">
                <a:latin typeface="+mj-lt"/>
                <a:cs typeface="Century Gothic"/>
              </a:rPr>
              <a:t>You will have written homework occasionally, usually once per week. </a:t>
            </a:r>
            <a:r>
              <a:rPr lang="en-US" sz="1400" dirty="0">
                <a:latin typeface="+mj-lt"/>
                <a:cs typeface="Century Gothic"/>
              </a:rPr>
              <a:t>To earn full credit, homework should be done neatly, completely, and to the best of your ability</a:t>
            </a:r>
            <a:r>
              <a:rPr lang="en-US" sz="1100" dirty="0">
                <a:latin typeface="Century Gothic"/>
                <a:cs typeface="Century Gothic"/>
              </a:rPr>
              <a:t>.</a:t>
            </a:r>
          </a:p>
          <a:p>
            <a:endParaRPr lang="en-US" sz="1100" dirty="0">
              <a:latin typeface="Century Gothic"/>
              <a:cs typeface="Century Gothic"/>
            </a:endParaRPr>
          </a:p>
          <a:p>
            <a:r>
              <a:rPr lang="en-US" sz="1400" b="1" dirty="0">
                <a:latin typeface="+mj-lt"/>
                <a:cs typeface="Century Gothic"/>
              </a:rPr>
              <a:t>Additionally, your daily </a:t>
            </a:r>
          </a:p>
          <a:p>
            <a:r>
              <a:rPr lang="en-US" sz="1400" b="1" dirty="0">
                <a:latin typeface="+mj-lt"/>
                <a:cs typeface="Century Gothic"/>
              </a:rPr>
              <a:t>assignment is to read a book </a:t>
            </a:r>
          </a:p>
          <a:p>
            <a:r>
              <a:rPr lang="en-US" sz="1400" b="1" dirty="0">
                <a:latin typeface="+mj-lt"/>
                <a:cs typeface="Century Gothic"/>
              </a:rPr>
              <a:t>of your choice for 20 minutes.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3288" y="1696834"/>
            <a:ext cx="356415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Daily Procedures</a:t>
            </a:r>
          </a:p>
          <a:p>
            <a:endParaRPr lang="en-US" sz="1000" b="1" dirty="0">
              <a:latin typeface="Avenir Next Regular"/>
              <a:cs typeface="Avenir Next Regular"/>
            </a:endParaRP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Enter the classroom and find your seat.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Have permission to leave your seat.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I dismiss the class, not the bell.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No food or drink.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Be courteous and respectful during class discussions.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HEADS UP!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Follow DCS Dress Code.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Century Gothic"/>
                <a:cs typeface="Century Gothic"/>
              </a:rPr>
              <a:t>Cell phones out with permission ONLY.</a:t>
            </a:r>
          </a:p>
          <a:p>
            <a:pPr marL="228600" indent="-228600">
              <a:buAutoNum type="arabicPeriod"/>
            </a:pPr>
            <a:endParaRPr lang="en-US" sz="1100" dirty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81491" y="4625712"/>
            <a:ext cx="29905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Electronics Policy</a:t>
            </a:r>
          </a:p>
          <a:p>
            <a:endParaRPr lang="en-US" sz="1000" b="1" dirty="0">
              <a:latin typeface="Avenir Next Regular"/>
              <a:cs typeface="Avenir Next Regular"/>
            </a:endParaRPr>
          </a:p>
          <a:p>
            <a:r>
              <a:rPr lang="en-US" sz="1400" b="1" dirty="0">
                <a:latin typeface="+mj-lt"/>
                <a:cs typeface="Century Gothic"/>
              </a:rPr>
              <a:t>Electronic devices should be kept in student backpacks and are not permitted out unless you are instructed by a teacher.  </a:t>
            </a:r>
            <a:r>
              <a:rPr lang="en-US" sz="1400" dirty="0">
                <a:latin typeface="+mj-lt"/>
                <a:cs typeface="Century Gothic"/>
              </a:rPr>
              <a:t>You are expected to follow all school and district guidelines for all other technology use, including classroom laptops, etc.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06676" y="1737272"/>
            <a:ext cx="334899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Brittney"/>
                <a:cs typeface="Brittney"/>
              </a:rPr>
              <a:t>Absences + Missed or Late Work</a:t>
            </a:r>
          </a:p>
          <a:p>
            <a:endParaRPr lang="en-US" sz="1200" b="1" dirty="0">
              <a:latin typeface="Helvetica Light"/>
              <a:cs typeface="Helvetica Light"/>
            </a:endParaRPr>
          </a:p>
          <a:p>
            <a:r>
              <a:rPr lang="en-US" sz="1100" dirty="0">
                <a:cs typeface="Century Gothic"/>
              </a:rPr>
              <a:t>Late daily work or homework is automatically deducted 50% and may not be accepted after two weeks, as we will have moved on in our course work.  Larger assignments are reduced 10% for every day the assignment is late.  If an assignment is late due to illness or an </a:t>
            </a:r>
            <a:r>
              <a:rPr lang="en-US" sz="1100" b="1" u="sng" dirty="0">
                <a:cs typeface="Century Gothic"/>
              </a:rPr>
              <a:t>excused</a:t>
            </a:r>
            <a:r>
              <a:rPr lang="en-US" sz="1100" dirty="0">
                <a:cs typeface="Century Gothic"/>
              </a:rPr>
              <a:t> absence, the lateness may be excused and will not be penalized.  However, missed work must be completed within 1 day per day of absence, per DCS Policy. </a:t>
            </a:r>
          </a:p>
          <a:p>
            <a:endParaRPr lang="en-US" sz="1100" dirty="0">
              <a:cs typeface="Century Gothic"/>
            </a:endParaRPr>
          </a:p>
          <a:p>
            <a:r>
              <a:rPr lang="en-US" sz="1100" b="1" dirty="0">
                <a:cs typeface="Century Gothic"/>
              </a:rPr>
              <a:t>If you miss a day, makeup work will be to complete the assignment on Schoology or </a:t>
            </a:r>
            <a:r>
              <a:rPr lang="en-US" sz="1100" b="1" dirty="0" err="1">
                <a:cs typeface="Century Gothic"/>
              </a:rPr>
              <a:t>StudySync</a:t>
            </a:r>
            <a:r>
              <a:rPr lang="en-US" sz="1100" b="1">
                <a:cs typeface="Century Gothic"/>
              </a:rPr>
              <a:t>.</a:t>
            </a:r>
            <a:endParaRPr lang="en-US" sz="1100" b="1" dirty="0">
              <a:cs typeface="Century Gothic"/>
            </a:endParaRPr>
          </a:p>
          <a:p>
            <a:endParaRPr lang="en-US" sz="1400" dirty="0">
              <a:latin typeface="+mj-lt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3288" y="6614062"/>
            <a:ext cx="334899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Brittney"/>
                <a:cs typeface="Brittney"/>
              </a:rPr>
              <a:t>Schoology</a:t>
            </a:r>
          </a:p>
          <a:p>
            <a:endParaRPr lang="en-US" sz="1000" b="1" dirty="0">
              <a:latin typeface="Avenir Next Regular"/>
              <a:cs typeface="Avenir Next Regular"/>
            </a:endParaRPr>
          </a:p>
          <a:p>
            <a:r>
              <a:rPr lang="en-US" sz="1100" dirty="0">
                <a:latin typeface="Century Gothic"/>
                <a:cs typeface="Century Gothic"/>
              </a:rPr>
              <a:t>Understanding how to use Schoology is </a:t>
            </a:r>
            <a:r>
              <a:rPr lang="en-US" sz="1100" b="1" u="sng" dirty="0">
                <a:latin typeface="Century Gothic"/>
                <a:cs typeface="Century Gothic"/>
              </a:rPr>
              <a:t>REQUIRED</a:t>
            </a:r>
            <a:r>
              <a:rPr lang="en-US" sz="1100" dirty="0">
                <a:latin typeface="Century Gothic"/>
                <a:cs typeface="Century Gothic"/>
              </a:rPr>
              <a:t>,</a:t>
            </a:r>
            <a:r>
              <a:rPr lang="en-US" sz="1100" b="1" u="sng" dirty="0">
                <a:latin typeface="Century Gothic"/>
                <a:cs typeface="Century Gothic"/>
              </a:rPr>
              <a:t> </a:t>
            </a:r>
            <a:r>
              <a:rPr lang="en-US" sz="1100" dirty="0">
                <a:latin typeface="Century Gothic"/>
                <a:cs typeface="Century Gothic"/>
              </a:rPr>
              <a:t>since we may transition to online learning at any time.</a:t>
            </a:r>
          </a:p>
          <a:p>
            <a:endParaRPr lang="en-US" sz="1100" dirty="0">
              <a:latin typeface="Century Gothic"/>
              <a:cs typeface="Century Gothic"/>
            </a:endParaRPr>
          </a:p>
          <a:p>
            <a:r>
              <a:rPr lang="en-US" sz="1100" dirty="0">
                <a:latin typeface="Century Gothic"/>
                <a:cs typeface="Century Gothic"/>
              </a:rPr>
              <a:t>Many of our lessons will be viewed from Schoology, even in class. By the end of the semester, DCS will have 1:1 technology, and Schoology is our learning </a:t>
            </a:r>
            <a:r>
              <a:rPr lang="en-US" sz="1100" dirty="0" err="1">
                <a:latin typeface="Century Gothic"/>
                <a:cs typeface="Century Gothic"/>
              </a:rPr>
              <a:t>platfrom</a:t>
            </a:r>
            <a:r>
              <a:rPr lang="en-US" sz="1100" dirty="0">
                <a:latin typeface="Century Gothic"/>
                <a:cs typeface="Century Gothic"/>
              </a:rPr>
              <a:t>.</a:t>
            </a:r>
          </a:p>
          <a:p>
            <a:endParaRPr lang="en-US" sz="1100" dirty="0">
              <a:latin typeface="Century Gothic"/>
              <a:cs typeface="Century Gothic"/>
            </a:endParaRPr>
          </a:p>
          <a:p>
            <a:r>
              <a:rPr lang="en-US" sz="1100" dirty="0">
                <a:latin typeface="Century Gothic"/>
                <a:cs typeface="Century Gothic"/>
              </a:rPr>
              <a:t>Most assignments will be submitted through Schoology to decrease our </a:t>
            </a:r>
          </a:p>
          <a:p>
            <a:r>
              <a:rPr lang="en-US" sz="1100" dirty="0">
                <a:latin typeface="Century Gothic"/>
                <a:cs typeface="Century Gothic"/>
              </a:rPr>
              <a:t>contact with one another.</a:t>
            </a:r>
          </a:p>
          <a:p>
            <a:endParaRPr lang="en-US" sz="1100" dirty="0">
              <a:latin typeface="Century Gothic"/>
              <a:cs typeface="Century Gothic"/>
            </a:endParaRPr>
          </a:p>
          <a:p>
            <a:endParaRPr lang="en-US" sz="1100" dirty="0">
              <a:latin typeface="Century Gothic"/>
              <a:cs typeface="Century Gothic"/>
            </a:endParaRPr>
          </a:p>
        </p:txBody>
      </p:sp>
      <p:pic>
        <p:nvPicPr>
          <p:cNvPr id="13" name="Picture 12" descr="images-1.png"/>
          <p:cNvPicPr>
            <a:picLocks noChangeAspect="1"/>
          </p:cNvPicPr>
          <p:nvPr/>
        </p:nvPicPr>
        <p:blipFill>
          <a:blip r:embed="rId2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0273">
            <a:off x="6943295" y="6109304"/>
            <a:ext cx="399632" cy="704676"/>
          </a:xfrm>
          <a:prstGeom prst="rect">
            <a:avLst/>
          </a:prstGeom>
        </p:spPr>
      </p:pic>
      <p:pic>
        <p:nvPicPr>
          <p:cNvPr id="14" name="Picture 13" descr="images-2.png"/>
          <p:cNvPicPr>
            <a:picLocks noChangeAspect="1"/>
          </p:cNvPicPr>
          <p:nvPr/>
        </p:nvPicPr>
        <p:blipFill>
          <a:blip r:embed="rId3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645" y="8864020"/>
            <a:ext cx="679067" cy="664110"/>
          </a:xfrm>
          <a:prstGeom prst="rect">
            <a:avLst/>
          </a:prstGeom>
        </p:spPr>
      </p:pic>
      <p:pic>
        <p:nvPicPr>
          <p:cNvPr id="16" name="Picture 15" descr="images-3.png"/>
          <p:cNvPicPr>
            <a:picLocks noChangeAspect="1"/>
          </p:cNvPicPr>
          <p:nvPr/>
        </p:nvPicPr>
        <p:blipFill>
          <a:blip r:embed="rId4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2481">
            <a:off x="2280283" y="8968972"/>
            <a:ext cx="1216293" cy="77204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426424" y="1175492"/>
            <a:ext cx="48915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Century Gothic"/>
              </a:rPr>
              <a:t>9</a:t>
            </a:r>
            <a:r>
              <a:rPr lang="en-US" sz="1400" baseline="30000" dirty="0">
                <a:latin typeface="+mj-lt"/>
                <a:cs typeface="Century Gothic"/>
              </a:rPr>
              <a:t>th</a:t>
            </a:r>
            <a:r>
              <a:rPr lang="en-US" sz="1400" dirty="0">
                <a:latin typeface="+mj-lt"/>
                <a:cs typeface="Century Gothic"/>
              </a:rPr>
              <a:t> Grade   |  Mrs. Ashley  I  Olive Branch High School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2828" y="4275111"/>
            <a:ext cx="31608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ittney"/>
                <a:cs typeface="Brittney"/>
              </a:rPr>
              <a:t>Extended Texts</a:t>
            </a:r>
          </a:p>
          <a:p>
            <a:endParaRPr lang="en-US" b="1" dirty="0">
              <a:latin typeface="Brittney"/>
              <a:cs typeface="Brittney"/>
            </a:endParaRPr>
          </a:p>
          <a:p>
            <a:r>
              <a:rPr lang="en-US" sz="1200" b="1" dirty="0">
                <a:latin typeface="Arial" panose="020B0604020202020204" pitchFamily="34" charset="0"/>
                <a:ea typeface="Al Bayan" charset="-78"/>
                <a:cs typeface="Arial" panose="020B0604020202020204" pitchFamily="34" charset="0"/>
              </a:rPr>
              <a:t>I will give you more information as the semester goes on. We have a brand new curriculum that is integrated with our technology! </a:t>
            </a:r>
            <a:r>
              <a:rPr lang="en-US" sz="1200" b="1" dirty="0">
                <a:latin typeface="Arial" panose="020B0604020202020204" pitchFamily="34" charset="0"/>
                <a:ea typeface="Al Bayan" charset="-78"/>
                <a:cs typeface="Arial" panose="020B0604020202020204" pitchFamily="34" charset="0"/>
                <a:sym typeface="Wingdings" pitchFamily="2" charset="2"/>
              </a:rPr>
              <a:t></a:t>
            </a:r>
            <a:r>
              <a:rPr lang="en-US" sz="1200" b="1" dirty="0">
                <a:latin typeface="Arial" panose="020B0604020202020204" pitchFamily="34" charset="0"/>
                <a:ea typeface="Al Bayan" charset="-78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517662"/>
      </p:ext>
    </p:extLst>
  </p:cSld>
  <p:clrMapOvr>
    <a:masterClrMapping/>
  </p:clrMapOvr>
</p:sld>
</file>

<file path=ppt/theme/theme1.xml><?xml version="1.0" encoding="utf-8"?>
<a:theme xmlns:a="http://schemas.openxmlformats.org/drawingml/2006/main" name="TPT 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TPT Blank.pot</Template>
  <TotalTime>9020</TotalTime>
  <Words>693</Words>
  <Application>Microsoft Macintosh PowerPoint</Application>
  <PresentationFormat>Custom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Avenir Next Regular</vt:lpstr>
      <vt:lpstr>Brittney</vt:lpstr>
      <vt:lpstr>Calibri</vt:lpstr>
      <vt:lpstr>Century Gothic</vt:lpstr>
      <vt:lpstr>Helvetica Light</vt:lpstr>
      <vt:lpstr>KG Blank Space Sketch</vt:lpstr>
      <vt:lpstr>KG Tangled Up In You </vt:lpstr>
      <vt:lpstr>Trattatello</vt:lpstr>
      <vt:lpstr>TPT 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Wegoye</dc:creator>
  <cp:lastModifiedBy>Rhea Ashley</cp:lastModifiedBy>
  <cp:revision>39</cp:revision>
  <cp:lastPrinted>2020-01-03T21:55:57Z</cp:lastPrinted>
  <dcterms:created xsi:type="dcterms:W3CDTF">2019-06-12T13:27:32Z</dcterms:created>
  <dcterms:modified xsi:type="dcterms:W3CDTF">2021-08-05T17:35:36Z</dcterms:modified>
</cp:coreProperties>
</file>