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3"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HelloAnnie" panose="020B0604020202020204" charset="0"/>
      <p:regular r:id="rId9"/>
    </p:embeddedFont>
    <p:embeddedFont>
      <p:font typeface="HelloBoomerang" panose="020B0604020202020204" charset="0"/>
      <p:regular r:id="rId10"/>
    </p:embeddedFont>
    <p:embeddedFont>
      <p:font typeface="HelloButtons" panose="020B0604020202020204" charset="0"/>
      <p:regular r:id="rId11"/>
    </p:embeddedFont>
    <p:embeddedFont>
      <p:font typeface="HelloEtchASketch" panose="020B0604020202020204" charset="0"/>
      <p:regular r:id="rId12"/>
    </p:embeddedFont>
    <p:embeddedFont>
      <p:font typeface="KG Miss Kindergarten" panose="020B0604020202020204" charset="0"/>
      <p:regular r:id="rId13"/>
    </p:embeddedFont>
    <p:embeddedFont>
      <p:font typeface="KG Miss Kindy Chunky" panose="020B0604020202020204"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1" d="100"/>
          <a:sy n="91" d="100"/>
        </p:scale>
        <p:origin x="474"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12/12/2025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CE74C37-FE53-4CED-ADCB-73299B2E6CB6}"/>
              </a:ext>
            </a:extLst>
          </p:cNvPr>
          <p:cNvSpPr/>
          <p:nvPr/>
        </p:nvSpPr>
        <p:spPr>
          <a:xfrm>
            <a:off x="444814" y="18574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210A645-1BDF-4930-9D6D-EFB9C24D5F5E}"/>
              </a:ext>
            </a:extLst>
          </p:cNvPr>
          <p:cNvSpPr/>
          <p:nvPr/>
        </p:nvSpPr>
        <p:spPr>
          <a:xfrm>
            <a:off x="3986774" y="18574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41ACF8D-F9C0-4B86-9869-E85C588FF7F1}"/>
              </a:ext>
            </a:extLst>
          </p:cNvPr>
          <p:cNvSpPr/>
          <p:nvPr/>
        </p:nvSpPr>
        <p:spPr>
          <a:xfrm>
            <a:off x="444814" y="49958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3916E3E-7A91-428D-AFB1-3BE897A88A81}"/>
              </a:ext>
            </a:extLst>
          </p:cNvPr>
          <p:cNvSpPr/>
          <p:nvPr/>
        </p:nvSpPr>
        <p:spPr>
          <a:xfrm>
            <a:off x="444814" y="85193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F38010D-361B-4E47-A4DE-F1D2E005DB97}"/>
              </a:ext>
            </a:extLst>
          </p:cNvPr>
          <p:cNvSpPr txBox="1"/>
          <p:nvPr/>
        </p:nvSpPr>
        <p:spPr>
          <a:xfrm>
            <a:off x="158765" y="8569969"/>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22" name="TextBox 21">
            <a:extLst>
              <a:ext uri="{FF2B5EF4-FFF2-40B4-BE49-F238E27FC236}">
                <a16:creationId xmlns:a16="http://schemas.microsoft.com/office/drawing/2014/main" id="{3A376157-C01B-4399-83BE-5F2EB46DE535}"/>
              </a:ext>
            </a:extLst>
          </p:cNvPr>
          <p:cNvSpPr txBox="1"/>
          <p:nvPr/>
        </p:nvSpPr>
        <p:spPr>
          <a:xfrm>
            <a:off x="312986" y="2444453"/>
            <a:ext cx="3288987" cy="1938992"/>
          </a:xfrm>
          <a:prstGeom prst="rect">
            <a:avLst/>
          </a:prstGeom>
          <a:noFill/>
        </p:spPr>
        <p:txBody>
          <a:bodyPr wrap="square" rtlCol="0">
            <a:spAutoFit/>
          </a:bodyPr>
          <a:lstStyle/>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Please note that we are reviewing long a in reading and will not begin a new unit until we return in January.</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Tuesday Folders will be sent home Tuesday.</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.A Weekly Reading Overview page will be sent home each week to help you practice skills. Nightly reading homework will be assigned in your child’s Take Home Binder. Please don’t remove pages or work ahead.</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Thank you for helping your child read his/her A.R. book. Sign the reading log when they are ready to test. </a:t>
            </a:r>
          </a:p>
        </p:txBody>
      </p:sp>
      <p:sp>
        <p:nvSpPr>
          <p:cNvPr id="23" name="TextBox 22">
            <a:extLst>
              <a:ext uri="{FF2B5EF4-FFF2-40B4-BE49-F238E27FC236}">
                <a16:creationId xmlns:a16="http://schemas.microsoft.com/office/drawing/2014/main" id="{9A17E82D-7D04-4B7F-8878-DB81F9F609F5}"/>
              </a:ext>
            </a:extLst>
          </p:cNvPr>
          <p:cNvSpPr txBox="1"/>
          <p:nvPr/>
        </p:nvSpPr>
        <p:spPr>
          <a:xfrm>
            <a:off x="3986774" y="2352584"/>
            <a:ext cx="2975897" cy="2246769"/>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15: Christmas Program at 8:30 in the Auditorium.</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19: Early Dismissal (11:30) &amp; 2</a:t>
            </a:r>
            <a:r>
              <a:rPr lang="en-US" sz="1100" baseline="30000" dirty="0">
                <a:latin typeface="KG Miss Kindergarten" panose="02000000000000000000" pitchFamily="2" charset="0"/>
                <a:ea typeface="HelloAnnie" panose="02000603000000000000" pitchFamily="2" charset="0"/>
              </a:rPr>
              <a:t>nd</a:t>
            </a:r>
            <a:r>
              <a:rPr lang="en-US" sz="1100" dirty="0">
                <a:latin typeface="KG Miss Kindergarten" panose="02000000000000000000" pitchFamily="2" charset="0"/>
                <a:ea typeface="HelloAnnie" panose="02000603000000000000" pitchFamily="2" charset="0"/>
              </a:rPr>
              <a:t> Nine Weeks Ends</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Winter Reading Challenge: More information to come!</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22-Jan. 2: Christmas Holidays</a:t>
            </a:r>
          </a:p>
          <a:p>
            <a:pPr marL="285750" indent="-285750">
              <a:buFont typeface="Arial" panose="020B0604020202020204" pitchFamily="34" charset="0"/>
              <a:buChar char="•"/>
            </a:pPr>
            <a:endParaRPr lang="en-US" sz="11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If you have questions or concerns, </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you may email me at </a:t>
            </a:r>
            <a:r>
              <a:rPr lang="en-US" sz="1000" dirty="0">
                <a:latin typeface="KG Miss Kindergarten" panose="02000000000000000000" pitchFamily="2" charset="0"/>
                <a:ea typeface="HelloAnnie" panose="02000603000000000000" pitchFamily="2" charset="0"/>
                <a:hlinkClick r:id="rId3"/>
              </a:rPr>
              <a:t>wendy.branning@acboe.net</a:t>
            </a:r>
            <a:r>
              <a:rPr lang="en-US" sz="1000" dirty="0">
                <a:latin typeface="KG Miss Kindergarten" panose="02000000000000000000" pitchFamily="2" charset="0"/>
                <a:ea typeface="HelloAnnie" panose="02000603000000000000" pitchFamily="2" charset="0"/>
              </a:rPr>
              <a:t> or message me on Parent Square.</a:t>
            </a:r>
          </a:p>
          <a:p>
            <a:pPr marL="285750" indent="-285750">
              <a:buFont typeface="Arial" panose="020B0604020202020204" pitchFamily="34" charset="0"/>
              <a:buChar char="•"/>
            </a:pPr>
            <a:endParaRPr lang="en-US" sz="1200" dirty="0">
              <a:latin typeface="KG Miss Kindergarten" panose="02000000000000000000" pitchFamily="2" charset="0"/>
              <a:ea typeface="HelloAnnie" panose="02000603000000000000" pitchFamily="2" charset="0"/>
            </a:endParaRPr>
          </a:p>
        </p:txBody>
      </p:sp>
      <p:sp>
        <p:nvSpPr>
          <p:cNvPr id="24" name="TextBox 23">
            <a:extLst>
              <a:ext uri="{FF2B5EF4-FFF2-40B4-BE49-F238E27FC236}">
                <a16:creationId xmlns:a16="http://schemas.microsoft.com/office/drawing/2014/main" id="{6A147130-4098-409C-87E5-DFA07D17889A}"/>
              </a:ext>
            </a:extLst>
          </p:cNvPr>
          <p:cNvSpPr txBox="1"/>
          <p:nvPr/>
        </p:nvSpPr>
        <p:spPr>
          <a:xfrm>
            <a:off x="1705103" y="8788658"/>
            <a:ext cx="3929794" cy="457626"/>
          </a:xfrm>
          <a:prstGeom prst="rect">
            <a:avLst/>
          </a:prstGeom>
          <a:noFill/>
        </p:spPr>
        <p:txBody>
          <a:bodyPr wrap="non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a:t>
            </a:r>
          </a:p>
        </p:txBody>
      </p:sp>
      <p:graphicFrame>
        <p:nvGraphicFramePr>
          <p:cNvPr id="25" name="Table 24">
            <a:extLst>
              <a:ext uri="{FF2B5EF4-FFF2-40B4-BE49-F238E27FC236}">
                <a16:creationId xmlns:a16="http://schemas.microsoft.com/office/drawing/2014/main" id="{94985F5A-DB13-4528-AB88-BFB170C2D25A}"/>
              </a:ext>
            </a:extLst>
          </p:cNvPr>
          <p:cNvGraphicFramePr>
            <a:graphicFrameLocks noGrp="1"/>
          </p:cNvGraphicFramePr>
          <p:nvPr>
            <p:extLst>
              <p:ext uri="{D42A27DB-BD31-4B8C-83A1-F6EECF244321}">
                <p14:modId xmlns:p14="http://schemas.microsoft.com/office/powerpoint/2010/main" val="1121125402"/>
              </p:ext>
            </p:extLst>
          </p:nvPr>
        </p:nvGraphicFramePr>
        <p:xfrm>
          <a:off x="493787" y="5190235"/>
          <a:ext cx="6784828" cy="3052199"/>
        </p:xfrm>
        <a:graphic>
          <a:graphicData uri="http://schemas.openxmlformats.org/drawingml/2006/table">
            <a:tbl>
              <a:tblPr firstRow="1" bandRow="1">
                <a:tableStyleId>{5C22544A-7EE6-4342-B048-85BDC9FD1C3A}</a:tableStyleId>
              </a:tblPr>
              <a:tblGrid>
                <a:gridCol w="1428385">
                  <a:extLst>
                    <a:ext uri="{9D8B030D-6E8A-4147-A177-3AD203B41FA5}">
                      <a16:colId xmlns:a16="http://schemas.microsoft.com/office/drawing/2014/main" val="790954970"/>
                    </a:ext>
                  </a:extLst>
                </a:gridCol>
                <a:gridCol w="5356443">
                  <a:extLst>
                    <a:ext uri="{9D8B030D-6E8A-4147-A177-3AD203B41FA5}">
                      <a16:colId xmlns:a16="http://schemas.microsoft.com/office/drawing/2014/main" val="2314856713"/>
                    </a:ext>
                  </a:extLst>
                </a:gridCol>
              </a:tblGrid>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tx1"/>
                          </a:solidFill>
                          <a:latin typeface="KG Miss Kindergarten" panose="02000000000000000000" pitchFamily="2" charset="0"/>
                          <a:ea typeface="HelloAnnie" panose="02000603000000000000" pitchFamily="2" charset="0"/>
                        </a:rPr>
                        <a:t>Phonics: y, v, a-e (long a)</a:t>
                      </a:r>
                    </a:p>
                    <a:p>
                      <a:r>
                        <a:rPr lang="en-US" sz="1100" b="0" dirty="0">
                          <a:solidFill>
                            <a:schemeClr val="tx1"/>
                          </a:solidFill>
                          <a:latin typeface="KG Miss Kindergarten" panose="02000000000000000000" pitchFamily="2" charset="0"/>
                          <a:ea typeface="HelloAnnie" panose="02000603000000000000" pitchFamily="2" charset="0"/>
                        </a:rPr>
                        <a:t>Comprehension: Compare &amp; Contrast, Characters</a:t>
                      </a:r>
                    </a:p>
                    <a:p>
                      <a:r>
                        <a:rPr lang="en-US" sz="1100" b="0" dirty="0">
                          <a:solidFill>
                            <a:schemeClr val="tx1"/>
                          </a:solidFill>
                          <a:latin typeface="KG Miss Kindergarten" panose="02000000000000000000" pitchFamily="2" charset="0"/>
                          <a:ea typeface="HelloAnnie" panose="02000603000000000000" pitchFamily="2" charset="0"/>
                        </a:rPr>
                        <a:t>Vocabulary: bounce, sounds, signals, forgot, vibrating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Determiners-articles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Penmanship: Lowercase letters p, b, d, 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Continue Topic 12: Measurement</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12/17 Topic 12 Test (Review pages will be sent home Tuesday).</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491879">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NA (We will alternate weeks for SS/Science)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6" name="TextBox 25">
            <a:extLst>
              <a:ext uri="{FF2B5EF4-FFF2-40B4-BE49-F238E27FC236}">
                <a16:creationId xmlns:a16="http://schemas.microsoft.com/office/drawing/2014/main" id="{7B9AD6F4-62FB-4AC4-AA75-968C7D88884B}"/>
              </a:ext>
            </a:extLst>
          </p:cNvPr>
          <p:cNvSpPr txBox="1"/>
          <p:nvPr/>
        </p:nvSpPr>
        <p:spPr>
          <a:xfrm>
            <a:off x="417463" y="1887926"/>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27" name="TextBox 26">
            <a:extLst>
              <a:ext uri="{FF2B5EF4-FFF2-40B4-BE49-F238E27FC236}">
                <a16:creationId xmlns:a16="http://schemas.microsoft.com/office/drawing/2014/main" id="{80A6A329-5C65-41B8-A7B5-3F412F2F4A27}"/>
              </a:ext>
            </a:extLst>
          </p:cNvPr>
          <p:cNvSpPr txBox="1"/>
          <p:nvPr/>
        </p:nvSpPr>
        <p:spPr>
          <a:xfrm>
            <a:off x="1848732" y="498732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28" name="TextBox 27">
            <a:extLst>
              <a:ext uri="{FF2B5EF4-FFF2-40B4-BE49-F238E27FC236}">
                <a16:creationId xmlns:a16="http://schemas.microsoft.com/office/drawing/2014/main" id="{B475BF43-3AEE-46E2-AC91-D18EEA6DB8B6}"/>
              </a:ext>
            </a:extLst>
          </p:cNvPr>
          <p:cNvSpPr txBox="1"/>
          <p:nvPr/>
        </p:nvSpPr>
        <p:spPr>
          <a:xfrm>
            <a:off x="4037574" y="1889736"/>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29" name="TextBox 28">
            <a:extLst>
              <a:ext uri="{FF2B5EF4-FFF2-40B4-BE49-F238E27FC236}">
                <a16:creationId xmlns:a16="http://schemas.microsoft.com/office/drawing/2014/main" id="{E492B26E-0A6A-4141-9D9B-994ACCB6DB1E}"/>
              </a:ext>
            </a:extLst>
          </p:cNvPr>
          <p:cNvSpPr txBox="1"/>
          <p:nvPr/>
        </p:nvSpPr>
        <p:spPr bwMode="white">
          <a:xfrm>
            <a:off x="149477" y="212723"/>
            <a:ext cx="7508623" cy="707886"/>
          </a:xfrm>
          <a:prstGeom prst="rect">
            <a:avLst/>
          </a:prstGeom>
          <a:noFill/>
        </p:spPr>
        <p:txBody>
          <a:bodyPr wrap="square" rtlCol="0">
            <a:spAutoFit/>
          </a:bodyPr>
          <a:lstStyle/>
          <a:p>
            <a:pPr algn="ctr"/>
            <a:r>
              <a:rPr lang="en-US" sz="4000" dirty="0">
                <a:solidFill>
                  <a:schemeClr val="bg1"/>
                </a:solidFill>
                <a:latin typeface="KG Miss Kindergarten" panose="020B0604020202020204" charset="0"/>
                <a:ea typeface="HelloBoomerang" panose="02000603000000000000" pitchFamily="2" charset="0"/>
              </a:rPr>
              <a:t>Branning’s Buzz</a:t>
            </a:r>
            <a:endParaRPr lang="en-US" sz="4000" dirty="0">
              <a:solidFill>
                <a:schemeClr val="bg1"/>
              </a:solidFill>
              <a:latin typeface="KG Miss Kindergarten" panose="020B0604020202020204" charset="0"/>
              <a:ea typeface="HelloEtchASketch" panose="02000603000000000000" pitchFamily="2" charset="0"/>
            </a:endParaRPr>
          </a:p>
        </p:txBody>
      </p:sp>
      <p:sp>
        <p:nvSpPr>
          <p:cNvPr id="30" name="TextBox 29">
            <a:extLst>
              <a:ext uri="{FF2B5EF4-FFF2-40B4-BE49-F238E27FC236}">
                <a16:creationId xmlns:a16="http://schemas.microsoft.com/office/drawing/2014/main" id="{5A539C27-80BC-4A39-817B-67D93EECF5F8}"/>
              </a:ext>
            </a:extLst>
          </p:cNvPr>
          <p:cNvSpPr txBox="1"/>
          <p:nvPr/>
        </p:nvSpPr>
        <p:spPr>
          <a:xfrm>
            <a:off x="155818" y="1304035"/>
            <a:ext cx="4095588" cy="338554"/>
          </a:xfrm>
          <a:prstGeom prst="rect">
            <a:avLst/>
          </a:prstGeom>
          <a:noFill/>
        </p:spPr>
        <p:txBody>
          <a:bodyPr wrap="squar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December 15-19, 2025</a:t>
            </a:r>
          </a:p>
        </p:txBody>
      </p:sp>
    </p:spTree>
    <p:extLst>
      <p:ext uri="{BB962C8B-B14F-4D97-AF65-F5344CB8AC3E}">
        <p14:creationId xmlns:p14="http://schemas.microsoft.com/office/powerpoint/2010/main" val="3994532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278</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KG Miss Kindy Chunky</vt:lpstr>
      <vt:lpstr>Calibri Light</vt:lpstr>
      <vt:lpstr>HelloButtons</vt:lpstr>
      <vt:lpstr>KG Miss Kindergarten</vt:lpstr>
      <vt:lpstr>Calibri</vt:lpstr>
      <vt:lpstr>Arial</vt:lpstr>
      <vt:lpstr>HelloBoomerang</vt:lpstr>
      <vt:lpstr>HelloEtchASketch</vt:lpstr>
      <vt:lpstr>HelloAnnie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27</cp:revision>
  <cp:lastPrinted>2025-12-03T19:02:22Z</cp:lastPrinted>
  <dcterms:created xsi:type="dcterms:W3CDTF">2016-10-11T18:59:43Z</dcterms:created>
  <dcterms:modified xsi:type="dcterms:W3CDTF">2025-12-12T15:12:14Z</dcterms:modified>
</cp:coreProperties>
</file>