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3F1E-7EE2-4E78-90AB-A37F882FC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1CC63-0928-469D-8D31-8727B8C1B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AF31-33D7-488B-B4BD-18F429DC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CB278-81B7-4111-BDD3-1AF8E489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1741D-15F9-4A15-9B87-AF67CF62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BDCD-0047-4F38-8D36-4289152E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B9BD9-D39F-43D1-BC9B-2DABEA6EE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EC32-943D-48F4-8F88-C88A71DB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363ED-EF2B-473C-9261-D62BA3CD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04E4D-2BCC-4A73-B36C-F123720A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5923B-6F21-40B0-A261-922E571B6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2409C-46EF-47DC-94E1-07B3C74AC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301A7-4268-4758-B037-5F05BA57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B5E49-3892-4286-B162-CA362953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5DBDC-C950-4F22-9E0C-F829001A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BDCC-8FC9-44C4-AFD7-1D1F456F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CE7A-F702-42E8-ADF2-72A856AE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90FAB-5E52-45FE-8A67-08E9CA09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A566-ACDF-4A1A-B64F-7F8C5949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4890-A78D-4CF6-895A-B7830C81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1C92-57C6-4EA0-8ED2-E7E73B2A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528C0-623B-4F1F-BE52-6BA019B19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F293E-9360-43CA-BD05-57FA1B89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F5CCE-5C95-445F-BAFA-A1BDD28E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10EA9-024A-4A1B-A269-6B96785B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5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79E4-D834-46CD-8EDD-76E66A62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19572-3F00-4991-99F0-F3B37B248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59C9-592F-49D9-87C8-ED8D63D6C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D83DC-5B56-4A91-AFA4-D470A84F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E7846-8633-4F4D-8AB5-95E917E5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8553-353F-40A2-B8CD-97A741C4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2D16-F955-4040-A23F-B334D5CC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F1AC4-55BE-4EF2-B1A1-172EC493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9BDD8-8ADD-43F2-B95E-E46AF064A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753675-7E56-4281-B183-96F729760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7C7246-5422-49B9-94B6-3810079A1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D9FF8-EB54-4638-B2F3-CE3F45C9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B70BEE-7A3E-4BA5-8341-DA69B416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E9EA4-61D1-4710-85D0-15FC3CEA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5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5F6D-DC3C-4639-A2A1-660FCA21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A4B31-F691-4877-BD1F-C0E54347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89F8C-A736-4E6B-9C95-A2804428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354C3-9D86-4DFD-8BB9-28D26606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F684A-6907-4569-BD52-83EAAE2A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711A5-97A4-46C1-A126-694803F86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4F9A3-6201-48DC-A652-251DC437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C4D1-4F90-4A49-ABE9-E75F7945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4390-00F7-43CD-B067-D0FFED8CA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E0826-F9F0-4765-B3D8-6B2205872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0A49A-92A0-4A92-984B-CBC74474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D4BCE-22F8-47B9-8628-B6C336E0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7E155-DEC1-4593-8A95-515A78B1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7782-DE57-436F-BF8F-F30318CB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06DBC-7097-4F9E-A44F-C1603AC14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EB1E5-052A-4D30-A56E-49E641B4F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58FDA-5F99-457D-973E-93957A71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4545E-FD58-483B-9532-04FF7A77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A626E-CA20-4000-8462-29A4D091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53F34-3B5A-40C1-87CB-07A8653D2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C58C-730A-4A26-A65D-16EFDAB8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DDC55-4580-4F42-BB5C-EE443EF31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855CC-A181-4453-86C0-768AF2968B5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8F48-779D-432D-99EF-FD8E3B6C5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8CB18-2022-4405-A52B-D0867E682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0160-DD23-4FF9-9062-3AC7EBC6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8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1A86-9098-484F-A871-A7C8E1B6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Wilson’s New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0E0B-C48A-401A-9C19-2CDEAA927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785" y="1690688"/>
            <a:ext cx="6719581" cy="4351338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As America’s newly elected president, Wilson moved to enact his program, </a:t>
            </a:r>
            <a:r>
              <a:rPr lang="en-US" altLang="en-US" sz="3600" b="1" dirty="0">
                <a:solidFill>
                  <a:srgbClr val="FF0000"/>
                </a:solidFill>
              </a:rPr>
              <a:t>the “New Freedom”</a:t>
            </a:r>
          </a:p>
          <a:p>
            <a:pPr eaLnBrk="1" hangingPunct="1"/>
            <a:r>
              <a:rPr lang="en-US" altLang="en-US" sz="3600" b="1" dirty="0"/>
              <a:t>He planned his attack on what he called the triple wall of privilege: </a:t>
            </a:r>
            <a:r>
              <a:rPr lang="en-US" altLang="en-US" sz="3600" b="1" dirty="0">
                <a:solidFill>
                  <a:srgbClr val="FF0000"/>
                </a:solidFill>
              </a:rPr>
              <a:t>trusts, tariffs, and high finance</a:t>
            </a:r>
          </a:p>
          <a:p>
            <a:endParaRPr lang="en-US" dirty="0"/>
          </a:p>
        </p:txBody>
      </p:sp>
      <p:pic>
        <p:nvPicPr>
          <p:cNvPr id="4" name="Picture 6" descr="WILSON">
            <a:extLst>
              <a:ext uri="{FF2B5EF4-FFF2-40B4-BE49-F238E27FC236}">
                <a16:creationId xmlns:a16="http://schemas.microsoft.com/office/drawing/2014/main" id="{110D1D1E-557C-4823-85A7-6BD62E26E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3848" y="1892024"/>
            <a:ext cx="2716213" cy="3733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A05AF5-96E7-45FC-B01B-1CEF900AFC9F}"/>
              </a:ext>
            </a:extLst>
          </p:cNvPr>
          <p:cNvSpPr txBox="1"/>
          <p:nvPr/>
        </p:nvSpPr>
        <p:spPr>
          <a:xfrm>
            <a:off x="-239786" y="567269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/>
              <a:t>Woodrow Wilson U.S. President 1912-1920</a:t>
            </a:r>
          </a:p>
        </p:txBody>
      </p:sp>
    </p:spTree>
    <p:extLst>
      <p:ext uri="{BB962C8B-B14F-4D97-AF65-F5344CB8AC3E}">
        <p14:creationId xmlns:p14="http://schemas.microsoft.com/office/powerpoint/2010/main" val="55034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A4AB-143E-49D4-B8C9-705882B4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Clayton Anti-Trust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05921-B623-475B-9BDC-3CDC12C03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169" y="2236686"/>
            <a:ext cx="791920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600" b="1" dirty="0"/>
              <a:t>1914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/>
              <a:t>strengthened the Sherman Anti-Trust Act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/>
              <a:t>prevented companies from acquiring stock from another company if that created a monopoly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/>
              <a:t>also supported workers unions</a:t>
            </a:r>
          </a:p>
          <a:p>
            <a:endParaRPr lang="en-US" dirty="0"/>
          </a:p>
        </p:txBody>
      </p:sp>
      <p:pic>
        <p:nvPicPr>
          <p:cNvPr id="5" name="Picture 6" descr="monopoly">
            <a:extLst>
              <a:ext uri="{FF2B5EF4-FFF2-40B4-BE49-F238E27FC236}">
                <a16:creationId xmlns:a16="http://schemas.microsoft.com/office/drawing/2014/main" id="{4A472EB7-FC89-43DA-B41B-207B55F2E40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E9600"/>
              </a:clrFrom>
              <a:clrTo>
                <a:srgbClr val="FE96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1787" y="1825625"/>
            <a:ext cx="3624044" cy="4373013"/>
          </a:xfrm>
          <a:noFill/>
        </p:spPr>
      </p:pic>
    </p:spTree>
    <p:extLst>
      <p:ext uri="{BB962C8B-B14F-4D97-AF65-F5344CB8AC3E}">
        <p14:creationId xmlns:p14="http://schemas.microsoft.com/office/powerpoint/2010/main" val="230572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DD27-67E6-4E61-BA46-C8F8FE7F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Federal Income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78393-219A-4600-8F17-CD4851611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5047"/>
            <a:ext cx="5713602" cy="48139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dirty="0"/>
              <a:t>Due to lower tariffs, lost revenue had to be made up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b="1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rgbClr val="FF0000"/>
                </a:solidFill>
              </a:rPr>
              <a:t>16</a:t>
            </a:r>
            <a:r>
              <a:rPr lang="en-US" altLang="en-US" sz="3600" b="1" baseline="30000" dirty="0">
                <a:solidFill>
                  <a:srgbClr val="FF0000"/>
                </a:solidFill>
              </a:rPr>
              <a:t>th</a:t>
            </a:r>
            <a:r>
              <a:rPr lang="en-US" altLang="en-US" sz="3600" b="1" dirty="0">
                <a:solidFill>
                  <a:srgbClr val="FF0000"/>
                </a:solidFill>
              </a:rPr>
              <a:t> Amendment </a:t>
            </a:r>
            <a:r>
              <a:rPr lang="en-US" altLang="en-US" sz="3600" b="1" dirty="0"/>
              <a:t>– created a graduated federal income tax</a:t>
            </a:r>
          </a:p>
          <a:p>
            <a:endParaRPr lang="en-US" dirty="0"/>
          </a:p>
        </p:txBody>
      </p:sp>
      <p:pic>
        <p:nvPicPr>
          <p:cNvPr id="5" name="Picture 6" descr="samwantsmoney">
            <a:extLst>
              <a:ext uri="{FF2B5EF4-FFF2-40B4-BE49-F238E27FC236}">
                <a16:creationId xmlns:a16="http://schemas.microsoft.com/office/drawing/2014/main" id="{C7CED627-B59E-4F64-AD72-7D76A78A11D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81"/>
              </a:clrFrom>
              <a:clrTo>
                <a:srgbClr val="FFFF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0975" y="1155430"/>
            <a:ext cx="3771550" cy="5317652"/>
          </a:xfrm>
          <a:noFill/>
        </p:spPr>
      </p:pic>
    </p:spTree>
    <p:extLst>
      <p:ext uri="{BB962C8B-B14F-4D97-AF65-F5344CB8AC3E}">
        <p14:creationId xmlns:p14="http://schemas.microsoft.com/office/powerpoint/2010/main" val="336361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440B-E7FF-42F3-B660-07481557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Federal Trade Commission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5DDB5-8F45-4742-AA91-7AACE2E2C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2451" y="2391824"/>
            <a:ext cx="6551802" cy="328327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1914 - formed to serve as a “watchdog” agency to end unfair business practices</a:t>
            </a:r>
          </a:p>
          <a:p>
            <a:pPr eaLnBrk="1" hangingPunct="1"/>
            <a:r>
              <a:rPr lang="en-US" altLang="en-US" sz="3600" b="1" dirty="0"/>
              <a:t>The </a:t>
            </a:r>
            <a:r>
              <a:rPr lang="en-US" altLang="en-US" sz="3600" b="1" dirty="0">
                <a:solidFill>
                  <a:srgbClr val="FF0000"/>
                </a:solidFill>
              </a:rPr>
              <a:t>FTC</a:t>
            </a:r>
            <a:r>
              <a:rPr lang="en-US" altLang="en-US" sz="3600" b="1" dirty="0"/>
              <a:t> protects consumers from business fraud </a:t>
            </a:r>
            <a:endParaRPr lang="en-US" altLang="en-US" sz="3600" dirty="0"/>
          </a:p>
          <a:p>
            <a:endParaRPr lang="en-US" dirty="0"/>
          </a:p>
        </p:txBody>
      </p:sp>
      <p:pic>
        <p:nvPicPr>
          <p:cNvPr id="5" name="Picture 6" descr="FTC">
            <a:extLst>
              <a:ext uri="{FF2B5EF4-FFF2-40B4-BE49-F238E27FC236}">
                <a16:creationId xmlns:a16="http://schemas.microsoft.com/office/drawing/2014/main" id="{B60A6408-4E45-4F2E-AC77-800D6029DF1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0361" y="1825625"/>
            <a:ext cx="5181600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47615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B67D-B8F6-4929-AC88-6999692E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0850" y="142613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Federal Reserve System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FA8BD7-2FF2-45C3-AE99-D9256A6EE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76" y="1660510"/>
            <a:ext cx="7258324" cy="39601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558F62-B4F6-4CC8-B528-1762DBCC37B3}"/>
              </a:ext>
            </a:extLst>
          </p:cNvPr>
          <p:cNvSpPr txBox="1"/>
          <p:nvPr/>
        </p:nvSpPr>
        <p:spPr>
          <a:xfrm>
            <a:off x="0" y="2610683"/>
            <a:ext cx="5083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1913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Made up of 12 reserve banks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Controls the amount of money in circulations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Controls interest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Often just called The Fed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67D52-E3CD-4DB2-B004-9B0E998F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Limits of Progressivism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652C-7FA3-4A36-BAFC-EEDA564B1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66" y="1901126"/>
            <a:ext cx="11987868" cy="4351338"/>
          </a:xfrm>
        </p:spPr>
        <p:txBody>
          <a:bodyPr/>
          <a:lstStyle/>
          <a:p>
            <a:r>
              <a:rPr lang="en-US" dirty="0"/>
              <a:t>The Progressive Movement failed to address the issue of civil rights for African- Americans.</a:t>
            </a:r>
          </a:p>
          <a:p>
            <a:r>
              <a:rPr lang="en-US" dirty="0"/>
              <a:t>However, there were a few individual leaders that did make a difference.</a:t>
            </a:r>
          </a:p>
          <a:p>
            <a:r>
              <a:rPr lang="en-US" dirty="0"/>
              <a:t>Voting rights, ending discrimination, and a federal anti-lynching law were the main goals.</a:t>
            </a:r>
          </a:p>
        </p:txBody>
      </p:sp>
    </p:spTree>
    <p:extLst>
      <p:ext uri="{BB962C8B-B14F-4D97-AF65-F5344CB8AC3E}">
        <p14:creationId xmlns:p14="http://schemas.microsoft.com/office/powerpoint/2010/main" val="195873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8165-680B-40F1-908C-3457785C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W.E.B Dubois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5A3E29-EC5A-4024-BBAF-6FFD3D4CC8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7" y="1353345"/>
            <a:ext cx="3710668" cy="483314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AD3DE-41C6-48B8-9E65-598801B8A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75714" y="1353345"/>
            <a:ext cx="8200339" cy="5436066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51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black man to receive a doctorate from Harvard</a:t>
            </a:r>
          </a:p>
          <a:p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Wrote </a:t>
            </a:r>
            <a:r>
              <a:rPr lang="en-US" sz="51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“The Soul of Black Folk”</a:t>
            </a: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1903</a:t>
            </a:r>
            <a:endParaRPr lang="en-US" sz="51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called for immediate changes by having the most educated African Americans push for inclusion and equality</a:t>
            </a:r>
          </a:p>
          <a:p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insisted that blacks should seek liberal arts degrees so that the black community would have well educated leaders</a:t>
            </a:r>
          </a:p>
          <a:p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Founded the </a:t>
            </a:r>
            <a:r>
              <a:rPr lang="en-US" sz="5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Niagara Movement </a:t>
            </a: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1905</a:t>
            </a:r>
          </a:p>
          <a:p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Helped start the </a:t>
            </a:r>
            <a:r>
              <a:rPr lang="en-US" sz="5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Association for the Advancement of Colored Peoples (NAACP) </a:t>
            </a: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1909.</a:t>
            </a:r>
            <a:endParaRPr lang="en-US" sz="5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BFA0-BBFB-4B32-8FE8-79176EB11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481" y="554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Booker T. Washington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904-62A1-487B-A675-CC5ADF7D9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1914" y="1478685"/>
            <a:ext cx="7521458" cy="503606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reformer that suggested whites and blacks work together for social progress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thought that education and economic skills would lead to equality in the long term.</a:t>
            </a:r>
          </a:p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Tuskegee Normal and Industrial Institute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(1881) – ran by Washington, aimed to help blacks earn teaching diplomas and useful skills in agricultural, domestic, and mechanical work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black man invited to a formal dinner at the White House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9D69A6-1A75-4237-95F7-1AA7431A2A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26" y="1381008"/>
            <a:ext cx="3637355" cy="5133737"/>
          </a:xfrm>
        </p:spPr>
      </p:pic>
    </p:spTree>
    <p:extLst>
      <p:ext uri="{BB962C8B-B14F-4D97-AF65-F5344CB8AC3E}">
        <p14:creationId xmlns:p14="http://schemas.microsoft.com/office/powerpoint/2010/main" val="6868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Wilson’s New Freedom</vt:lpstr>
      <vt:lpstr>Clayton Anti-Trust Act</vt:lpstr>
      <vt:lpstr>Federal Income Tax</vt:lpstr>
      <vt:lpstr>Federal Trade Commission</vt:lpstr>
      <vt:lpstr>Federal Reserve System</vt:lpstr>
      <vt:lpstr>Limits of Progressivism</vt:lpstr>
      <vt:lpstr>W.E.B Dubois</vt:lpstr>
      <vt:lpstr>Booker T. Washington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Burgesss</dc:creator>
  <cp:lastModifiedBy>Dave Burgesss</cp:lastModifiedBy>
  <cp:revision>5</cp:revision>
  <dcterms:created xsi:type="dcterms:W3CDTF">2021-08-27T01:09:04Z</dcterms:created>
  <dcterms:modified xsi:type="dcterms:W3CDTF">2021-08-27T02:00:59Z</dcterms:modified>
</cp:coreProperties>
</file>