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e5f9c400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fe5f9c40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b86d34ea6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fb86d34ea6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b86d34e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fb86d34e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b86d34ea6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fb86d34ea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b86d34ea6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fb86d34ea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fb86d34ea6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fb86d34ea6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b86d34ea6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fb86d34ea6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b86d34ea6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fb86d34ea6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feb503f39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feb503f39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eb503f3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feb503f3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e5f9c400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fe5f9c400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eae5e56b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eae5e56b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e5f9c400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e5f9c400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e5f9c4007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e5f9c400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e5f9c4007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e5f9c4007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e5f9c4007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e5f9c4007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e5f9c4007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e5f9c4007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e5f9c40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e5f9c40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e5f9c4007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e5f9c4007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0" y="896975"/>
            <a:ext cx="8747400" cy="22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Creating a Parent Portal Account (FOCUS)</a:t>
            </a:r>
            <a:endParaRPr b="1"/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49575"/>
            <a:ext cx="1918726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851" y="2949575"/>
            <a:ext cx="1918726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950" y="38276"/>
            <a:ext cx="7312025" cy="12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type="ctrTitle"/>
          </p:nvPr>
        </p:nvSpPr>
        <p:spPr>
          <a:xfrm>
            <a:off x="311708" y="14298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4"/>
          <p:cNvSpPr txBox="1"/>
          <p:nvPr>
            <p:ph idx="1" type="subTitle"/>
          </p:nvPr>
        </p:nvSpPr>
        <p:spPr>
          <a:xfrm>
            <a:off x="2778150" y="3661400"/>
            <a:ext cx="3587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How to access scores via Family Portal</a:t>
            </a:r>
            <a:endParaRPr sz="15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3" name="Google Shape;163;p34"/>
          <p:cNvSpPr/>
          <p:nvPr/>
        </p:nvSpPr>
        <p:spPr>
          <a:xfrm>
            <a:off x="1657750" y="932500"/>
            <a:ext cx="3587700" cy="281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25" y="295051"/>
            <a:ext cx="7943551" cy="10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8999" y="1695313"/>
            <a:ext cx="5086000" cy="17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981" y="152400"/>
            <a:ext cx="374004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/>
          <p:nvPr>
            <p:ph type="title"/>
          </p:nvPr>
        </p:nvSpPr>
        <p:spPr>
          <a:xfrm>
            <a:off x="311700" y="422825"/>
            <a:ext cx="38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1:</a:t>
            </a:r>
            <a:r>
              <a:rPr lang="en"/>
              <a:t> </a:t>
            </a:r>
            <a:r>
              <a:rPr lang="en" sz="2244">
                <a:solidFill>
                  <a:srgbClr val="9900FF"/>
                </a:solidFill>
              </a:rPr>
              <a:t>Check Your Email</a:t>
            </a:r>
            <a:endParaRPr sz="2244">
              <a:solidFill>
                <a:srgbClr val="9900FF"/>
              </a:solidFill>
            </a:endParaRPr>
          </a:p>
        </p:txBody>
      </p:sp>
      <p:sp>
        <p:nvSpPr>
          <p:cNvPr id="176" name="Google Shape;176;p36"/>
          <p:cNvSpPr txBox="1"/>
          <p:nvPr>
            <p:ph idx="1" type="body"/>
          </p:nvPr>
        </p:nvSpPr>
        <p:spPr>
          <a:xfrm>
            <a:off x="311700" y="1701000"/>
            <a:ext cx="18825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You should have received the following email that includes all the </a:t>
            </a:r>
            <a:r>
              <a:rPr lang="en">
                <a:solidFill>
                  <a:schemeClr val="lt1"/>
                </a:solidFill>
              </a:rPr>
              <a:t>pertinent</a:t>
            </a:r>
            <a:r>
              <a:rPr lang="en">
                <a:solidFill>
                  <a:schemeClr val="lt1"/>
                </a:solidFill>
              </a:rPr>
              <a:t> info needed for you and your scholar to login.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7" name="Google Shape;1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050" y="1152475"/>
            <a:ext cx="6695726" cy="35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2:</a:t>
            </a:r>
            <a:r>
              <a:rPr lang="en"/>
              <a:t> </a:t>
            </a:r>
            <a:r>
              <a:rPr lang="en" sz="2244">
                <a:solidFill>
                  <a:srgbClr val="9900FF"/>
                </a:solidFill>
              </a:rPr>
              <a:t>Click</a:t>
            </a:r>
            <a:r>
              <a:rPr lang="en" sz="2244">
                <a:solidFill>
                  <a:srgbClr val="9900FF"/>
                </a:solidFill>
              </a:rPr>
              <a:t> Access Code Link</a:t>
            </a:r>
            <a:endParaRPr sz="2244">
              <a:solidFill>
                <a:srgbClr val="9900FF"/>
              </a:solidFill>
            </a:endParaRPr>
          </a:p>
        </p:txBody>
      </p:sp>
      <p:sp>
        <p:nvSpPr>
          <p:cNvPr id="183" name="Google Shape;18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520600" cy="4061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37"/>
          <p:cNvCxnSpPr/>
          <p:nvPr/>
        </p:nvCxnSpPr>
        <p:spPr>
          <a:xfrm flipH="1">
            <a:off x="2273350" y="3015150"/>
            <a:ext cx="1104600" cy="4191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37"/>
          <p:cNvSpPr txBox="1"/>
          <p:nvPr/>
        </p:nvSpPr>
        <p:spPr>
          <a:xfrm>
            <a:off x="3289275" y="2781350"/>
            <a:ext cx="23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FF"/>
                </a:solidFill>
              </a:rPr>
              <a:t>CLICK LINK TO GET CODE</a:t>
            </a:r>
            <a:endParaRPr b="1" sz="120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3:</a:t>
            </a:r>
            <a:r>
              <a:rPr lang="en"/>
              <a:t> </a:t>
            </a:r>
            <a:r>
              <a:rPr lang="en" sz="2244">
                <a:solidFill>
                  <a:srgbClr val="9900FF"/>
                </a:solidFill>
              </a:rPr>
              <a:t>Copy</a:t>
            </a:r>
            <a:r>
              <a:rPr lang="en" sz="2244">
                <a:solidFill>
                  <a:srgbClr val="9900FF"/>
                </a:solidFill>
              </a:rPr>
              <a:t> Access Code Link</a:t>
            </a:r>
            <a:endParaRPr sz="2244">
              <a:solidFill>
                <a:srgbClr val="9900FF"/>
              </a:solidFill>
            </a:endParaRPr>
          </a:p>
        </p:txBody>
      </p:sp>
      <p:sp>
        <p:nvSpPr>
          <p:cNvPr id="192" name="Google Shape;192;p38"/>
          <p:cNvSpPr txBox="1"/>
          <p:nvPr>
            <p:ph idx="1" type="body"/>
          </p:nvPr>
        </p:nvSpPr>
        <p:spPr>
          <a:xfrm>
            <a:off x="311700" y="1509900"/>
            <a:ext cx="2394300" cy="21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Write the down the access code or click the [</a:t>
            </a:r>
            <a:r>
              <a:rPr lang="en">
                <a:solidFill>
                  <a:srgbClr val="9900FF"/>
                </a:solidFill>
              </a:rPr>
              <a:t>Copy Text</a:t>
            </a:r>
            <a:r>
              <a:rPr lang="en">
                <a:solidFill>
                  <a:schemeClr val="lt1"/>
                </a:solidFill>
              </a:rPr>
              <a:t>] button to save the code. This will be needed for [</a:t>
            </a:r>
            <a:r>
              <a:rPr lang="en">
                <a:solidFill>
                  <a:srgbClr val="9900FF"/>
                </a:solidFill>
              </a:rPr>
              <a:t>Step 4</a:t>
            </a:r>
            <a:r>
              <a:rPr lang="en">
                <a:solidFill>
                  <a:schemeClr val="lt1"/>
                </a:solidFill>
              </a:rPr>
              <a:t>].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425" y="1323850"/>
            <a:ext cx="5925576" cy="26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4:</a:t>
            </a:r>
            <a:r>
              <a:rPr lang="en"/>
              <a:t> </a:t>
            </a:r>
            <a:r>
              <a:rPr lang="en" sz="2244">
                <a:solidFill>
                  <a:srgbClr val="9900FF"/>
                </a:solidFill>
              </a:rPr>
              <a:t>Go To Family Portal</a:t>
            </a:r>
            <a:endParaRPr sz="2244">
              <a:solidFill>
                <a:srgbClr val="9900FF"/>
              </a:solidFill>
            </a:endParaRPr>
          </a:p>
        </p:txBody>
      </p:sp>
      <p:pic>
        <p:nvPicPr>
          <p:cNvPr id="199" name="Google Shape;1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625" y="1064150"/>
            <a:ext cx="7248750" cy="3799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9"/>
          <p:cNvCxnSpPr/>
          <p:nvPr/>
        </p:nvCxnSpPr>
        <p:spPr>
          <a:xfrm rot="10800000">
            <a:off x="3273150" y="3684300"/>
            <a:ext cx="1330200" cy="9513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" name="Google Shape;201;p39"/>
          <p:cNvSpPr txBox="1"/>
          <p:nvPr/>
        </p:nvSpPr>
        <p:spPr>
          <a:xfrm>
            <a:off x="4538825" y="4450175"/>
            <a:ext cx="266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FF"/>
                </a:solidFill>
              </a:rPr>
              <a:t>Click Link to Access Family Portal</a:t>
            </a:r>
            <a:endParaRPr b="1" sz="120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6: </a:t>
            </a:r>
            <a:r>
              <a:rPr lang="en" sz="2244">
                <a:solidFill>
                  <a:srgbClr val="9900FF"/>
                </a:solidFill>
              </a:rPr>
              <a:t>Enter Information</a:t>
            </a:r>
            <a:endParaRPr sz="2244">
              <a:solidFill>
                <a:srgbClr val="9900FF"/>
              </a:solidFill>
            </a:endParaRPr>
          </a:p>
        </p:txBody>
      </p:sp>
      <p:sp>
        <p:nvSpPr>
          <p:cNvPr id="207" name="Google Shape;207;p40"/>
          <p:cNvSpPr txBox="1"/>
          <p:nvPr>
            <p:ph idx="1" type="body"/>
          </p:nvPr>
        </p:nvSpPr>
        <p:spPr>
          <a:xfrm>
            <a:off x="311700" y="1112150"/>
            <a:ext cx="259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the [</a:t>
            </a:r>
            <a:r>
              <a:rPr lang="en" sz="1500">
                <a:solidFill>
                  <a:srgbClr val="9900FF"/>
                </a:solidFill>
              </a:rPr>
              <a:t>ACCESS CODE</a:t>
            </a:r>
            <a:r>
              <a:rPr lang="en">
                <a:solidFill>
                  <a:schemeClr val="lt1"/>
                </a:solidFill>
              </a:rPr>
              <a:t>] obtained in Step 2 to complete the all the required fields. Make sure the information input matches what is on the original email sent you and click</a:t>
            </a:r>
            <a:r>
              <a:rPr lang="en"/>
              <a:t> </a:t>
            </a:r>
            <a:r>
              <a:rPr lang="en">
                <a:solidFill>
                  <a:schemeClr val="lt1"/>
                </a:solidFill>
              </a:rPr>
              <a:t>[</a:t>
            </a:r>
            <a:r>
              <a:rPr lang="en">
                <a:solidFill>
                  <a:srgbClr val="9900FF"/>
                </a:solidFill>
              </a:rPr>
              <a:t>SIGN IN</a:t>
            </a:r>
            <a:r>
              <a:rPr lang="en">
                <a:solidFill>
                  <a:schemeClr val="lt1"/>
                </a:solidFill>
              </a:rPr>
              <a:t>].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</a:rPr>
              <a:t>*[</a:t>
            </a:r>
            <a:r>
              <a:rPr b="1" lang="en" sz="1300">
                <a:solidFill>
                  <a:srgbClr val="9900FF"/>
                </a:solidFill>
              </a:rPr>
              <a:t>First Name &amp; Access Code</a:t>
            </a:r>
            <a:r>
              <a:rPr b="1" lang="en" sz="1000">
                <a:solidFill>
                  <a:schemeClr val="lt1"/>
                </a:solidFill>
              </a:rPr>
              <a:t>]</a:t>
            </a:r>
            <a:r>
              <a:rPr b="1" lang="en" sz="1000"/>
              <a:t> </a:t>
            </a:r>
            <a:endParaRPr b="1" sz="10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000">
                <a:solidFill>
                  <a:schemeClr val="lt1"/>
                </a:solidFill>
              </a:rPr>
              <a:t>are NOT case sensitive*</a:t>
            </a:r>
            <a:endParaRPr b="1" sz="1000">
              <a:solidFill>
                <a:schemeClr val="lt1"/>
              </a:solidFill>
            </a:endParaRPr>
          </a:p>
        </p:txBody>
      </p:sp>
      <p:pic>
        <p:nvPicPr>
          <p:cNvPr id="208" name="Google Shape;2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300" y="874425"/>
            <a:ext cx="6147425" cy="419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0"/>
          <p:cNvSpPr txBox="1"/>
          <p:nvPr/>
        </p:nvSpPr>
        <p:spPr>
          <a:xfrm>
            <a:off x="7489500" y="3314325"/>
            <a:ext cx="74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FF"/>
                </a:solidFill>
              </a:rPr>
              <a:t>CLICK</a:t>
            </a:r>
            <a:endParaRPr b="1" sz="1200">
              <a:solidFill>
                <a:srgbClr val="9900FF"/>
              </a:solidFill>
            </a:endParaRPr>
          </a:p>
        </p:txBody>
      </p:sp>
      <p:cxnSp>
        <p:nvCxnSpPr>
          <p:cNvPr id="210" name="Google Shape;210;p40"/>
          <p:cNvCxnSpPr/>
          <p:nvPr/>
        </p:nvCxnSpPr>
        <p:spPr>
          <a:xfrm flipH="1">
            <a:off x="6425400" y="3515025"/>
            <a:ext cx="1064100" cy="324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7: </a:t>
            </a:r>
            <a:r>
              <a:rPr lang="en" sz="2244">
                <a:solidFill>
                  <a:srgbClr val="9900FF"/>
                </a:solidFill>
              </a:rPr>
              <a:t>Review Scoring Information</a:t>
            </a:r>
            <a:endParaRPr sz="2244">
              <a:solidFill>
                <a:srgbClr val="9900FF"/>
              </a:solidFill>
            </a:endParaRPr>
          </a:p>
        </p:txBody>
      </p:sp>
      <p:sp>
        <p:nvSpPr>
          <p:cNvPr id="216" name="Google Shape;216;p41"/>
          <p:cNvSpPr/>
          <p:nvPr/>
        </p:nvSpPr>
        <p:spPr>
          <a:xfrm>
            <a:off x="211575" y="1936525"/>
            <a:ext cx="678300" cy="18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123875"/>
            <a:ext cx="8860200" cy="383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1"/>
          <p:cNvSpPr/>
          <p:nvPr/>
        </p:nvSpPr>
        <p:spPr>
          <a:xfrm>
            <a:off x="269425" y="1510400"/>
            <a:ext cx="939000" cy="15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1"/>
          <p:cNvSpPr/>
          <p:nvPr/>
        </p:nvSpPr>
        <p:spPr>
          <a:xfrm>
            <a:off x="211575" y="1953025"/>
            <a:ext cx="678300" cy="15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1"/>
          <p:cNvSpPr/>
          <p:nvPr/>
        </p:nvSpPr>
        <p:spPr>
          <a:xfrm>
            <a:off x="1733625" y="1618875"/>
            <a:ext cx="511500" cy="18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1"/>
          <p:cNvSpPr/>
          <p:nvPr/>
        </p:nvSpPr>
        <p:spPr>
          <a:xfrm>
            <a:off x="661300" y="1675275"/>
            <a:ext cx="590700" cy="7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FUTURE TESTING DATES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" name="Google Shape;233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</a:t>
            </a:r>
            <a:r>
              <a:rPr lang="en" sz="2000">
                <a:solidFill>
                  <a:srgbClr val="9900FF"/>
                </a:solidFill>
              </a:rPr>
              <a:t>Progress Monitoring 3</a:t>
            </a:r>
            <a:r>
              <a:rPr lang="en">
                <a:solidFill>
                  <a:schemeClr val="lt1"/>
                </a:solidFill>
              </a:rPr>
              <a:t>] testing dates are as follows: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FAST ELA - Tuesday, May 16th, 2023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FAST MATH - Thursday, May 18th, 2023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4675" y="55700"/>
            <a:ext cx="4801800" cy="9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Step1: Navigate to </a:t>
            </a:r>
            <a:r>
              <a:rPr b="1" i="1" lang="en"/>
              <a:t>Gadsdenschools.org</a:t>
            </a:r>
            <a:endParaRPr b="1" i="1"/>
          </a:p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11700" y="1152475"/>
            <a:ext cx="512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Scroll down until you see FOCUS icon and click it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will bring you to the FOCUS home page</a:t>
            </a:r>
            <a:endParaRPr/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550" y="-59875"/>
            <a:ext cx="36985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688" y="2163650"/>
            <a:ext cx="2812625" cy="281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4"/>
          <p:cNvSpPr txBox="1"/>
          <p:nvPr/>
        </p:nvSpPr>
        <p:spPr>
          <a:xfrm>
            <a:off x="3279750" y="1443150"/>
            <a:ext cx="258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ANY QUESTIONS</a:t>
            </a:r>
            <a:endParaRPr b="1"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0" name="Google Shape;240;p44"/>
          <p:cNvSpPr/>
          <p:nvPr/>
        </p:nvSpPr>
        <p:spPr>
          <a:xfrm>
            <a:off x="1998200" y="806675"/>
            <a:ext cx="3130500" cy="23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999" y="147025"/>
            <a:ext cx="6962049" cy="10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184425" y="138050"/>
            <a:ext cx="4173000" cy="9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Scroll to “For Parents:” Section</a:t>
            </a:r>
            <a:endParaRPr/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11700" y="1152475"/>
            <a:ext cx="333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create an account, click </a:t>
            </a:r>
            <a:r>
              <a:rPr b="1" i="1" lang="en"/>
              <a:t>“click here to register for a new account”</a:t>
            </a:r>
            <a:endParaRPr b="1" i="1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550" y="48200"/>
            <a:ext cx="5095825" cy="485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83400" y="33250"/>
            <a:ext cx="31284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Fill out information to create account</a:t>
            </a:r>
            <a:endParaRPr/>
          </a:p>
        </p:txBody>
      </p:sp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625" y="935375"/>
            <a:ext cx="5802450" cy="347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72125" y="63200"/>
            <a:ext cx="37164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Linking Students</a:t>
            </a:r>
            <a:endParaRPr/>
          </a:p>
        </p:txBody>
      </p:sp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311700" y="1152475"/>
            <a:ext cx="272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Select </a:t>
            </a:r>
            <a:r>
              <a:rPr b="1" i="1" lang="en">
                <a:solidFill>
                  <a:schemeClr val="dk1"/>
                </a:solidFill>
              </a:rPr>
              <a:t>“I would like to ADD A CHILD”</a:t>
            </a:r>
            <a:endParaRPr b="1" i="1"/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950" y="1065300"/>
            <a:ext cx="57995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-37425" y="0"/>
            <a:ext cx="29049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Step 5: Enter Student Info </a:t>
            </a:r>
            <a:r>
              <a:rPr b="1" lang="en" sz="2220"/>
              <a:t>(*teacher given)</a:t>
            </a:r>
            <a:endParaRPr b="1" sz="2220"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5" y="1149475"/>
            <a:ext cx="8857726" cy="38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49650" y="48200"/>
            <a:ext cx="2825400" cy="8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To Student Portal</a:t>
            </a:r>
            <a:endParaRPr/>
          </a:p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1152475"/>
            <a:ext cx="1724700" cy="32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the student is added, you have to select “I am FINISHED” to view that students Focus Portal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**Select Add a Child if there are more**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000" y="48200"/>
            <a:ext cx="59641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9950" y="2500150"/>
            <a:ext cx="5807201" cy="25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Questions…</a:t>
            </a:r>
            <a:endParaRPr/>
          </a:p>
        </p:txBody>
      </p:sp>
      <p:sp>
        <p:nvSpPr>
          <p:cNvPr id="149" name="Google Shape;149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Classroom </a:t>
            </a:r>
            <a:r>
              <a:rPr lang="en"/>
              <a:t>Teachers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