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12" r:id="rId1"/>
  </p:sldMasterIdLst>
  <p:notesMasterIdLst>
    <p:notesMasterId r:id="rId22"/>
  </p:notesMasterIdLst>
  <p:handoutMasterIdLst>
    <p:handoutMasterId r:id="rId23"/>
  </p:handoutMasterIdLst>
  <p:sldIdLst>
    <p:sldId id="256" r:id="rId2"/>
    <p:sldId id="260" r:id="rId3"/>
    <p:sldId id="258" r:id="rId4"/>
    <p:sldId id="259" r:id="rId5"/>
    <p:sldId id="285" r:id="rId6"/>
    <p:sldId id="263" r:id="rId7"/>
    <p:sldId id="267" r:id="rId8"/>
    <p:sldId id="268" r:id="rId9"/>
    <p:sldId id="265" r:id="rId10"/>
    <p:sldId id="262" r:id="rId11"/>
    <p:sldId id="264" r:id="rId12"/>
    <p:sldId id="269" r:id="rId13"/>
    <p:sldId id="299" r:id="rId14"/>
    <p:sldId id="266" r:id="rId15"/>
    <p:sldId id="300" r:id="rId16"/>
    <p:sldId id="280" r:id="rId17"/>
    <p:sldId id="281" r:id="rId18"/>
    <p:sldId id="270" r:id="rId19"/>
    <p:sldId id="287" r:id="rId20"/>
    <p:sldId id="29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nn Obermiller" initials="BO" lastIdx="6" clrIdx="0"/>
  <p:cmAuthor id="2" name="Geneva Taylor" initials="GT" lastIdx="6" clrIdx="1"/>
  <p:cmAuthor id="3" name="Hannah McIntosh" initials="HM"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87633" autoAdjust="0"/>
  </p:normalViewPr>
  <p:slideViewPr>
    <p:cSldViewPr snapToGrid="0">
      <p:cViewPr varScale="1">
        <p:scale>
          <a:sx n="99" d="100"/>
          <a:sy n="99" d="100"/>
        </p:scale>
        <p:origin x="1032" y="176"/>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64E213-8F3B-44C1-AEE8-8A41C7E4574C}" type="datetimeFigureOut">
              <a:rPr lang="en-US" smtClean="0"/>
              <a:t>7/25/26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E967ED-20B3-4625-9C5E-14860AE89431}" type="slidenum">
              <a:rPr lang="en-US" smtClean="0"/>
              <a:t>‹#›</a:t>
            </a:fld>
            <a:endParaRPr lang="en-US"/>
          </a:p>
        </p:txBody>
      </p:sp>
    </p:spTree>
    <p:extLst>
      <p:ext uri="{BB962C8B-B14F-4D97-AF65-F5344CB8AC3E}">
        <p14:creationId xmlns:p14="http://schemas.microsoft.com/office/powerpoint/2010/main" val="2680288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8B3F6-0CE9-41E2-A5A3-E220D8B77051}" type="datetimeFigureOut">
              <a:rPr lang="en-US" smtClean="0"/>
              <a:t>7/25/26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A01736-5FBA-4C56-8655-0B838380222B}" type="slidenum">
              <a:rPr lang="en-US" smtClean="0"/>
              <a:t>‹#›</a:t>
            </a:fld>
            <a:endParaRPr lang="en-US"/>
          </a:p>
        </p:txBody>
      </p:sp>
    </p:spTree>
    <p:extLst>
      <p:ext uri="{BB962C8B-B14F-4D97-AF65-F5344CB8AC3E}">
        <p14:creationId xmlns:p14="http://schemas.microsoft.com/office/powerpoint/2010/main" val="142650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A01736-5FBA-4C56-8655-0B838380222B}" type="slidenum">
              <a:rPr lang="en-US" smtClean="0"/>
              <a:t>3</a:t>
            </a:fld>
            <a:endParaRPr lang="en-US"/>
          </a:p>
        </p:txBody>
      </p:sp>
    </p:spTree>
    <p:extLst>
      <p:ext uri="{BB962C8B-B14F-4D97-AF65-F5344CB8AC3E}">
        <p14:creationId xmlns:p14="http://schemas.microsoft.com/office/powerpoint/2010/main" val="2895826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sure to thank</a:t>
            </a:r>
            <a:r>
              <a:rPr lang="en-US" baseline="0" dirty="0"/>
              <a:t> families for their time.</a:t>
            </a:r>
          </a:p>
          <a:p>
            <a:r>
              <a:rPr lang="en-US" dirty="0"/>
              <a:t>Move this slide to the end if additional slides are added.</a:t>
            </a:r>
          </a:p>
        </p:txBody>
      </p:sp>
      <p:sp>
        <p:nvSpPr>
          <p:cNvPr id="4" name="Slide Number Placeholder 3"/>
          <p:cNvSpPr>
            <a:spLocks noGrp="1"/>
          </p:cNvSpPr>
          <p:nvPr>
            <p:ph type="sldNum" sz="quarter" idx="10"/>
          </p:nvPr>
        </p:nvSpPr>
        <p:spPr/>
        <p:txBody>
          <a:bodyPr/>
          <a:lstStyle/>
          <a:p>
            <a:fld id="{99A01736-5FBA-4C56-8655-0B838380222B}" type="slidenum">
              <a:rPr lang="en-US" smtClean="0"/>
              <a:t>20</a:t>
            </a:fld>
            <a:endParaRPr lang="en-US"/>
          </a:p>
        </p:txBody>
      </p:sp>
    </p:spTree>
    <p:extLst>
      <p:ext uri="{BB962C8B-B14F-4D97-AF65-F5344CB8AC3E}">
        <p14:creationId xmlns:p14="http://schemas.microsoft.com/office/powerpoint/2010/main" val="2125583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Arial" panose="020B0604020202020204" pitchFamily="34" charset="0"/>
                <a:cs typeface="Arial" panose="020B06040202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Footer Placeholder 4"/>
          <p:cNvSpPr>
            <a:spLocks noGrp="1"/>
          </p:cNvSpPr>
          <p:nvPr>
            <p:ph type="ftr" sz="quarter" idx="11"/>
          </p:nvPr>
        </p:nvSpPr>
        <p:spPr>
          <a:xfrm>
            <a:off x="1896243" y="6401023"/>
            <a:ext cx="8460474" cy="365125"/>
          </a:xfrm>
        </p:spPr>
        <p:txBody>
          <a:bodyPr/>
          <a:lstStyle>
            <a:lvl1pPr>
              <a:defRPr sz="1100" b="1" i="1">
                <a:latin typeface="Arial" panose="020B0604020202020204" pitchFamily="34" charset="0"/>
                <a:cs typeface="Arial" panose="020B0604020202020204" pitchFamily="34" charset="0"/>
              </a:defRPr>
            </a:lvl1p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01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CB052-2EB6-4C23-97A3-852E0D5D16D6}" type="datetime1">
              <a:rPr lang="en-US" smtClean="0"/>
              <a:t>7/25/26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029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819EF0-2ABF-4718-860B-25DEDE8F505F}" type="datetime1">
              <a:rPr lang="en-US" smtClean="0"/>
              <a:t>7/25/26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2800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457200" indent="-457200">
              <a:buSzPct val="100000"/>
              <a:buFont typeface="Wingdings" panose="05000000000000000000" pitchFamily="2" charset="2"/>
              <a:buChar char="§"/>
              <a:defRPr sz="2200">
                <a:latin typeface="Arial" panose="020B0604020202020204" pitchFamily="34" charset="0"/>
                <a:cs typeface="Arial" panose="020B0604020202020204" pitchFamily="34" charset="0"/>
              </a:defRPr>
            </a:lvl1pPr>
            <a:lvl2pPr marL="569913" indent="-342900">
              <a:buFont typeface="Wingdings" panose="05000000000000000000" pitchFamily="2" charset="2"/>
              <a:buChar char="§"/>
              <a:defRPr sz="2000">
                <a:latin typeface="Arial" panose="020B0604020202020204" pitchFamily="34" charset="0"/>
                <a:cs typeface="Arial" panose="020B0604020202020204" pitchFamily="34" charset="0"/>
              </a:defRPr>
            </a:lvl2pPr>
            <a:lvl3pPr marL="741363" indent="-285750">
              <a:buFont typeface="Wingdings" panose="05000000000000000000" pitchFamily="2" charset="2"/>
              <a:buChar char="§"/>
              <a:defRPr sz="2000">
                <a:latin typeface="Arial" panose="020B0604020202020204" pitchFamily="34" charset="0"/>
                <a:cs typeface="Arial" panose="020B0604020202020204" pitchFamily="34" charset="0"/>
              </a:defRPr>
            </a:lvl3pPr>
            <a:lvl4pPr marL="966788" indent="-285750">
              <a:buFont typeface="Wingdings" panose="05000000000000000000" pitchFamily="2" charset="2"/>
              <a:buChar char="§"/>
              <a:defRPr sz="2000">
                <a:latin typeface="Arial" panose="020B0604020202020204" pitchFamily="34" charset="0"/>
                <a:cs typeface="Arial" panose="020B0604020202020204" pitchFamily="34" charset="0"/>
              </a:defRPr>
            </a:lvl4pPr>
            <a:lvl5pPr marL="1206500" indent="-285750">
              <a:buFont typeface="Wingdings" panose="05000000000000000000" pitchFamily="2" charset="2"/>
              <a:buChar cha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D89C1D5-2B3A-4549-AD89-056D591A9B50}" type="datetime1">
              <a:rPr lang="en-US" smtClean="0"/>
              <a:t>7/25/26</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00290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400" b="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D293961-5508-4105-9E76-048920C42FE6}" type="datetime1">
              <a:rPr lang="en-US" smtClean="0"/>
              <a:t>7/25/26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564313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C6EF12-5C40-477E-ACB9-83FC221E3E92}" type="datetime1">
              <a:rPr lang="en-US" smtClean="0"/>
              <a:t>7/25/26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04061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4728FE-7D17-4B40-8E02-FEC87CD3EBE5}" type="datetime1">
              <a:rPr lang="en-US" smtClean="0"/>
              <a:t>7/25/26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5742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7D3BD5-59AB-4A34-AB26-4717B345B9A3}" type="datetime1">
              <a:rPr lang="en-US" smtClean="0"/>
              <a:t>7/25/26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375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D339923-B1D9-4489-A159-4E70B4CC19CD}" type="datetime1">
              <a:rPr lang="en-US" smtClean="0"/>
              <a:t>7/25/26</a:t>
            </a:fld>
            <a:endParaRPr lang="en-US" dirty="0"/>
          </a:p>
        </p:txBody>
      </p:sp>
      <p:sp>
        <p:nvSpPr>
          <p:cNvPr id="8" name="Footer Placeholder 7"/>
          <p:cNvSpPr>
            <a:spLocks noGrp="1"/>
          </p:cNvSpPr>
          <p:nvPr>
            <p:ph type="ftr" sz="quarter" idx="11"/>
          </p:nvPr>
        </p:nvSpPr>
        <p:spPr/>
        <p:txBody>
          <a:bodyPr/>
          <a:lstStyle>
            <a:lvl1pPr>
              <a:defRPr sz="1100" b="1" i="1">
                <a:solidFill>
                  <a:srgbClr val="FFFFFF"/>
                </a:solidFill>
                <a:latin typeface="Arial" panose="020B0604020202020204" pitchFamily="34" charset="0"/>
                <a:cs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417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2A8E0C1-420F-451F-97BF-2F3DB7AE854F}" type="datetime1">
              <a:rPr lang="en-US" smtClean="0"/>
              <a:t>7/25/26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7068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AF5B0-9B63-4822-8565-36C65C8088BC}" type="datetime1">
              <a:rPr lang="en-US" smtClean="0"/>
              <a:t>7/25/26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2998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5AAA0C0-4914-4A4C-A380-48F2C02D8E06}" type="datetime1">
              <a:rPr lang="en-US" smtClean="0"/>
              <a:t>7/25/26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1100" b="1" i="1" cap="all" baseline="0">
                <a:solidFill>
                  <a:srgbClr val="FFFFFF"/>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4421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Georgia" panose="02040502050405020303" pitchFamily="18" charset="0"/>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Tx/>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bledsoecountyschools.org/departments/federal_programs/document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bledsoecountyschools.org/departments/federal_programs/document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tn.gov/content/tn/education/instruction/academic-standard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bledsoecountyschools.org/departments/assessment_and_testin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329744"/>
            <a:ext cx="10058400" cy="3566160"/>
          </a:xfrm>
        </p:spPr>
        <p:txBody>
          <a:bodyPr>
            <a:normAutofit/>
          </a:bodyPr>
          <a:lstStyle/>
          <a:p>
            <a:pPr algn="ctr"/>
            <a:r>
              <a:rPr lang="en-US" sz="6000" b="1" dirty="0">
                <a:solidFill>
                  <a:srgbClr val="3366FF"/>
                </a:solidFill>
                <a:latin typeface="Arial" panose="020B0604020202020204" pitchFamily="34" charset="0"/>
                <a:cs typeface="Arial" panose="020B0604020202020204" pitchFamily="34" charset="0"/>
              </a:rPr>
              <a:t>2026-2027</a:t>
            </a:r>
            <a:br>
              <a:rPr lang="en-US" sz="6000" b="1" dirty="0">
                <a:solidFill>
                  <a:srgbClr val="3366FF"/>
                </a:solidFill>
                <a:latin typeface="Arial" panose="020B0604020202020204" pitchFamily="34" charset="0"/>
                <a:cs typeface="Arial" panose="020B0604020202020204" pitchFamily="34" charset="0"/>
              </a:rPr>
            </a:br>
            <a:r>
              <a:rPr lang="en-US" sz="6000" dirty="0">
                <a:solidFill>
                  <a:srgbClr val="3366FF"/>
                </a:solidFill>
                <a:latin typeface="Arial" panose="020B0604020202020204" pitchFamily="34" charset="0"/>
                <a:cs typeface="Arial" panose="020B0604020202020204" pitchFamily="34" charset="0"/>
              </a:rPr>
              <a:t>Annual Title I &amp; Family Engagement Presentation</a:t>
            </a:r>
          </a:p>
        </p:txBody>
      </p:sp>
      <p:sp>
        <p:nvSpPr>
          <p:cNvPr id="3" name="Subtitle 2"/>
          <p:cNvSpPr>
            <a:spLocks noGrp="1"/>
          </p:cNvSpPr>
          <p:nvPr>
            <p:ph type="subTitle" idx="1"/>
          </p:nvPr>
        </p:nvSpPr>
        <p:spPr>
          <a:xfrm>
            <a:off x="1100051" y="4455620"/>
            <a:ext cx="10058400" cy="1487979"/>
          </a:xfrm>
        </p:spPr>
        <p:txBody>
          <a:bodyPr>
            <a:normAutofit/>
          </a:bodyPr>
          <a:lstStyle/>
          <a:p>
            <a:r>
              <a:rPr lang="en-US" cap="none" dirty="0">
                <a:solidFill>
                  <a:srgbClr val="3366FF"/>
                </a:solidFill>
              </a:rPr>
              <a:t>Pikeville Elementary</a:t>
            </a:r>
          </a:p>
          <a:p>
            <a:r>
              <a:rPr lang="en-US" cap="none" dirty="0">
                <a:solidFill>
                  <a:srgbClr val="3366FF"/>
                </a:solidFill>
              </a:rPr>
              <a:t>Jeanna Morgan, Principal</a:t>
            </a:r>
          </a:p>
        </p:txBody>
      </p:sp>
    </p:spTree>
    <p:extLst>
      <p:ext uri="{BB962C8B-B14F-4D97-AF65-F5344CB8AC3E}">
        <p14:creationId xmlns:p14="http://schemas.microsoft.com/office/powerpoint/2010/main" val="3044486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a:solidFill>
                  <a:schemeClr val="tx1"/>
                </a:solidFill>
              </a:rPr>
              <a:t>Any district with a Title I allocation exceeding $500,000 is required by law to set aside 1% of it’s Title I allocation for parent and family engagement.</a:t>
            </a:r>
          </a:p>
          <a:p>
            <a:r>
              <a:rPr lang="en-US" dirty="0">
                <a:solidFill>
                  <a:schemeClr val="tx1"/>
                </a:solidFill>
              </a:rPr>
              <a:t>Of that 1%, 10% may be reserved at the district for system-wide initiatives related to parent and family engagement.  The remaining 90% must be allocated to all Title I schools in the district.  </a:t>
            </a:r>
          </a:p>
          <a:p>
            <a:r>
              <a:rPr lang="en-US" dirty="0">
                <a:solidFill>
                  <a:schemeClr val="tx1"/>
                </a:solidFill>
              </a:rPr>
              <a:t>You, as Title I parents and family members, have the right to be involved in how this money is spent.</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664044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a:solidFill>
                  <a:schemeClr val="tx1"/>
                </a:solidFill>
              </a:rPr>
              <a:t>In</a:t>
            </a:r>
            <a:r>
              <a:rPr lang="en-US" dirty="0">
                <a:solidFill>
                  <a:srgbClr val="000000"/>
                </a:solidFill>
              </a:rPr>
              <a:t> 2024</a:t>
            </a:r>
            <a:r>
              <a:rPr lang="en-US" dirty="0">
                <a:solidFill>
                  <a:schemeClr val="tx1"/>
                </a:solidFill>
              </a:rPr>
              <a:t>, we received approximately $2,000 in parent and family engagement funding. We plan to use these funds for:</a:t>
            </a:r>
          </a:p>
          <a:p>
            <a:endParaRPr lang="en-US" dirty="0"/>
          </a:p>
          <a:p>
            <a:pPr lvl="3">
              <a:buFont typeface="Arial" panose="020B0604020202020204" pitchFamily="34" charset="0"/>
              <a:buChar char="•"/>
            </a:pPr>
            <a:r>
              <a:rPr lang="en-US" dirty="0">
                <a:solidFill>
                  <a:schemeClr val="tx1"/>
                </a:solidFill>
              </a:rPr>
              <a:t>Parent and Family Engagement Meeting and Events</a:t>
            </a:r>
          </a:p>
          <a:p>
            <a:pPr lvl="2"/>
            <a:endParaRPr lang="en-US" dirty="0"/>
          </a:p>
          <a:p>
            <a:pPr lvl="3">
              <a:buFont typeface="Arial" panose="020B0604020202020204" pitchFamily="34" charset="0"/>
              <a:buChar char="•"/>
            </a:pPr>
            <a:r>
              <a:rPr lang="en-US" dirty="0">
                <a:solidFill>
                  <a:schemeClr val="tx1"/>
                </a:solidFill>
              </a:rPr>
              <a:t>Materials/Supplies</a:t>
            </a:r>
          </a:p>
          <a:p>
            <a:pPr marL="920750" lvl="4"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3013493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These plans address how the district and school will implement the parent and family engagement requirements of ESSA.  Components should include:</a:t>
            </a:r>
          </a:p>
          <a:p>
            <a:pPr lvl="3">
              <a:buFont typeface="Arial" panose="020B0604020202020204" pitchFamily="34" charset="0"/>
              <a:buChar char="•"/>
            </a:pPr>
            <a:r>
              <a:rPr lang="en-US" dirty="0">
                <a:solidFill>
                  <a:schemeClr val="tx1"/>
                </a:solidFill>
              </a:rPr>
              <a:t>how parents and families can be involved in decision-making and activities; </a:t>
            </a:r>
          </a:p>
          <a:p>
            <a:pPr lvl="3">
              <a:buFont typeface="Arial" panose="020B0604020202020204" pitchFamily="34" charset="0"/>
              <a:buChar char="•"/>
            </a:pPr>
            <a:r>
              <a:rPr lang="en-US" dirty="0">
                <a:solidFill>
                  <a:schemeClr val="tx1"/>
                </a:solidFill>
              </a:rPr>
              <a:t>how parent and family engagement funds are being used;</a:t>
            </a:r>
          </a:p>
          <a:p>
            <a:pPr lvl="3">
              <a:buFont typeface="Arial" panose="020B0604020202020204" pitchFamily="34" charset="0"/>
              <a:buChar char="•"/>
            </a:pPr>
            <a:r>
              <a:rPr lang="en-US" dirty="0">
                <a:solidFill>
                  <a:schemeClr val="tx1"/>
                </a:solidFill>
              </a:rPr>
              <a:t>how information and training will be provided to families; and </a:t>
            </a:r>
          </a:p>
          <a:p>
            <a:pPr lvl="3">
              <a:buFont typeface="Arial" panose="020B0604020202020204" pitchFamily="34" charset="0"/>
              <a:buChar char="•"/>
            </a:pPr>
            <a:r>
              <a:rPr lang="en-US" dirty="0">
                <a:solidFill>
                  <a:schemeClr val="tx1"/>
                </a:solidFill>
              </a:rPr>
              <a:t>how the school will build capacity in families and staff for strong parent and family engagement.</a:t>
            </a:r>
          </a:p>
          <a:p>
            <a:r>
              <a:rPr lang="en-US" dirty="0">
                <a:solidFill>
                  <a:schemeClr val="tx1"/>
                </a:solidFill>
              </a:rPr>
              <a:t>You, as a Title I parent or family member, have the right to be involved in the development of these plans.</a:t>
            </a:r>
          </a:p>
          <a:p>
            <a:pPr lvl="1"/>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4114973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 district Parent and Family Engagement Policy can be found here: </a:t>
            </a:r>
          </a:p>
          <a:p>
            <a:pPr marL="0" indent="0">
              <a:buNone/>
            </a:pPr>
            <a:r>
              <a:rPr lang="en-US" dirty="0">
                <a:solidFill>
                  <a:srgbClr val="000000"/>
                </a:solidFill>
                <a:hlinkClick r:id="rId2"/>
              </a:rPr>
              <a:t>http://www.bledsoecountyschools.org/departments/federal_programs/documents</a:t>
            </a:r>
            <a:endParaRPr lang="en-US" dirty="0">
              <a:solidFill>
                <a:srgbClr val="000000"/>
              </a:solidFill>
            </a:endParaRPr>
          </a:p>
          <a:p>
            <a:pPr marL="0" indent="0">
              <a:buNone/>
            </a:pPr>
            <a:endParaRPr lang="en-US" dirty="0">
              <a:solidFill>
                <a:srgbClr val="000000"/>
              </a:solidFill>
            </a:endParaRPr>
          </a:p>
          <a:p>
            <a:pPr lvl="3">
              <a:buFont typeface="Arial" panose="020B0604020202020204" pitchFamily="34" charset="0"/>
              <a:buChar char="•"/>
            </a:pPr>
            <a:r>
              <a:rPr lang="en-US" dirty="0">
                <a:solidFill>
                  <a:schemeClr val="tx1"/>
                </a:solidFill>
              </a:rPr>
              <a:t>The school Parent and Family Engagement Policy will be shared</a:t>
            </a:r>
            <a:r>
              <a:rPr lang="en-US" dirty="0">
                <a:solidFill>
                  <a:srgbClr val="000000"/>
                </a:solidFill>
              </a:rPr>
              <a:t> online at </a:t>
            </a:r>
            <a:r>
              <a:rPr lang="en-US" dirty="0">
                <a:solidFill>
                  <a:srgbClr val="000000"/>
                </a:solidFill>
                <a:hlinkClick r:id="rId2"/>
              </a:rPr>
              <a:t>http://www.bledsoecountyschools.org/departments/federal_programs/documents</a:t>
            </a:r>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2935590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fontScale="92500" lnSpcReduction="10000"/>
          </a:bodyPr>
          <a:lstStyle/>
          <a:p>
            <a:r>
              <a:rPr lang="en-US" dirty="0">
                <a:solidFill>
                  <a:schemeClr val="tx1"/>
                </a:solidFill>
              </a:rPr>
              <a:t>A school-parent compact is a written commitment that outlines how the entire school community – teachers, families, and students will share the responsibility for improved academic achievement.</a:t>
            </a:r>
          </a:p>
          <a:p>
            <a:r>
              <a:rPr lang="en-US" dirty="0">
                <a:solidFill>
                  <a:schemeClr val="tx1"/>
                </a:solidFill>
              </a:rPr>
              <a:t>The compact must describe how the school will:</a:t>
            </a:r>
          </a:p>
          <a:p>
            <a:pPr lvl="3">
              <a:buFont typeface="Arial" panose="020B0604020202020204" pitchFamily="34" charset="0"/>
              <a:buChar char="•"/>
            </a:pPr>
            <a:r>
              <a:rPr lang="en-US" dirty="0">
                <a:solidFill>
                  <a:schemeClr val="tx1"/>
                </a:solidFill>
              </a:rPr>
              <a:t>provide high-quality curriculum and instruction;</a:t>
            </a:r>
          </a:p>
          <a:p>
            <a:pPr lvl="3">
              <a:buFont typeface="Arial" panose="020B0604020202020204" pitchFamily="34" charset="0"/>
              <a:buChar char="•"/>
            </a:pPr>
            <a:r>
              <a:rPr lang="en-US" dirty="0">
                <a:solidFill>
                  <a:schemeClr val="tx1"/>
                </a:solidFill>
              </a:rPr>
              <a:t>hold parent-teacher conferences, annually in elementary schools; </a:t>
            </a:r>
          </a:p>
          <a:p>
            <a:pPr lvl="3">
              <a:buFont typeface="Arial" panose="020B0604020202020204" pitchFamily="34" charset="0"/>
              <a:buChar char="•"/>
            </a:pPr>
            <a:r>
              <a:rPr lang="en-US" dirty="0">
                <a:solidFill>
                  <a:schemeClr val="tx1"/>
                </a:solidFill>
              </a:rPr>
              <a:t>provide parents with reports on their child’s progress;</a:t>
            </a:r>
          </a:p>
          <a:p>
            <a:pPr lvl="3">
              <a:buFont typeface="Arial" panose="020B0604020202020204" pitchFamily="34" charset="0"/>
              <a:buChar char="•"/>
            </a:pPr>
            <a:r>
              <a:rPr lang="en-US" dirty="0">
                <a:solidFill>
                  <a:schemeClr val="tx1"/>
                </a:solidFill>
              </a:rPr>
              <a:t>provide parents reasonable access to staff. </a:t>
            </a:r>
          </a:p>
          <a:p>
            <a:pPr lvl="3">
              <a:buFont typeface="Arial" panose="020B0604020202020204" pitchFamily="34" charset="0"/>
              <a:buChar char="•"/>
            </a:pPr>
            <a:r>
              <a:rPr lang="en-US" dirty="0">
                <a:solidFill>
                  <a:schemeClr val="tx1"/>
                </a:solidFill>
              </a:rPr>
              <a:t>provide parents opportunities to volunteer; and</a:t>
            </a:r>
          </a:p>
          <a:p>
            <a:pPr lvl="3">
              <a:buFont typeface="Arial" panose="020B0604020202020204" pitchFamily="34" charset="0"/>
              <a:buChar char="•"/>
            </a:pPr>
            <a:r>
              <a:rPr lang="en-US" dirty="0">
                <a:solidFill>
                  <a:schemeClr val="tx1"/>
                </a:solidFill>
              </a:rPr>
              <a:t>ensure regular two-way meaningful communication between family members and staff, to the extent practicable, in a language family members can understand.</a:t>
            </a:r>
          </a:p>
          <a:p>
            <a:r>
              <a:rPr lang="en-US" dirty="0">
                <a:solidFill>
                  <a:schemeClr val="tx1"/>
                </a:solidFill>
              </a:rPr>
              <a:t>You, as a Title I parent or family member, have the right to be involved in the development of the compact.</a:t>
            </a:r>
          </a:p>
          <a:p>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66431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a:bodyPr>
          <a:lstStyle/>
          <a:p>
            <a:r>
              <a:rPr lang="en-US" dirty="0">
                <a:solidFill>
                  <a:schemeClr val="tx1"/>
                </a:solidFill>
              </a:rPr>
              <a:t>The school-parent compact will be shared</a:t>
            </a:r>
            <a:r>
              <a:rPr lang="en-US" dirty="0">
                <a:solidFill>
                  <a:srgbClr val="FF0000"/>
                </a:solidFill>
              </a:rPr>
              <a:t> </a:t>
            </a:r>
            <a:r>
              <a:rPr lang="en-US" dirty="0">
                <a:solidFill>
                  <a:srgbClr val="000000"/>
                </a:solidFill>
              </a:rPr>
              <a:t>in paper form to all students and will be available here </a:t>
            </a:r>
            <a:r>
              <a:rPr lang="en-US" dirty="0">
                <a:solidFill>
                  <a:srgbClr val="000000"/>
                </a:solidFill>
                <a:hlinkClick r:id="rId2"/>
              </a:rPr>
              <a:t>http://www.bledsoecountyschools.org/departments/federal_programs/documents</a:t>
            </a:r>
            <a:endParaRPr lang="en-US" dirty="0">
              <a:solidFill>
                <a:srgbClr val="000000"/>
              </a:solidFill>
            </a:endParaRPr>
          </a:p>
          <a:p>
            <a:pPr marL="0" indent="0">
              <a:buNone/>
            </a:pPr>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427438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curriculum does our school use?</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The Tennessee Academic Standards provide a common set of expectations for what students will know and be able to do at the end of a grade for each subject area. </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Tennessee's academic standards form the framework for everything taught at </a:t>
            </a:r>
            <a:r>
              <a:rPr lang="en-US" dirty="0">
                <a:solidFill>
                  <a:srgbClr val="000000"/>
                </a:solidFill>
                <a:latin typeface="Arial" panose="020B0604020202020204" pitchFamily="34" charset="0"/>
                <a:cs typeface="Arial" panose="020B0604020202020204" pitchFamily="34" charset="0"/>
              </a:rPr>
              <a:t>Pikeville Elementary</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For more information about Tennessee’s academic standards, see:</a:t>
            </a:r>
          </a:p>
          <a:p>
            <a:pPr marL="598043" lvl="3" indent="0">
              <a:buNone/>
            </a:pPr>
            <a:r>
              <a:rPr lang="en-US" dirty="0">
                <a:latin typeface="Arial" panose="020B0604020202020204" pitchFamily="34" charset="0"/>
                <a:cs typeface="Arial" panose="020B0604020202020204" pitchFamily="34" charset="0"/>
                <a:hlinkClick r:id="rId2"/>
              </a:rPr>
              <a:t>https://www.tn.gov/content/tn/education/instruction/academic-standards.html</a:t>
            </a:r>
            <a:r>
              <a:rPr lang="en-US" dirty="0">
                <a:latin typeface="Arial" panose="020B0604020202020204" pitchFamily="34" charset="0"/>
                <a:cs typeface="Arial" panose="020B0604020202020204" pitchFamily="34" charset="0"/>
              </a:rPr>
              <a:t> </a:t>
            </a:r>
          </a:p>
          <a:p>
            <a:pPr marL="0" indent="0">
              <a:buClrTx/>
              <a:buNone/>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1323529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ea typeface="Batang" pitchFamily="18" charset="-127"/>
                <a:cs typeface="Arial" panose="020B0604020202020204" pitchFamily="34" charset="0"/>
              </a:rPr>
              <a:t>What tests will my child be taking</a:t>
            </a:r>
            <a:r>
              <a:rPr lang="en-US" sz="4400"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p:txBody>
          <a:bodyPr>
            <a:normAutofit/>
          </a:bodyPr>
          <a:lstStyle/>
          <a:p>
            <a:r>
              <a:rPr lang="en-US" dirty="0">
                <a:solidFill>
                  <a:srgbClr val="000000"/>
                </a:solidFill>
              </a:rPr>
              <a:t>TCAP Assessment – For more information please visit </a:t>
            </a:r>
            <a:r>
              <a:rPr lang="en-US" dirty="0" err="1">
                <a:solidFill>
                  <a:srgbClr val="000000"/>
                </a:solidFill>
              </a:rPr>
              <a:t>tn.gov</a:t>
            </a:r>
            <a:r>
              <a:rPr lang="en-US" dirty="0">
                <a:solidFill>
                  <a:srgbClr val="000000"/>
                </a:solidFill>
              </a:rPr>
              <a:t>/education/</a:t>
            </a:r>
            <a:r>
              <a:rPr lang="en-US" dirty="0" err="1">
                <a:solidFill>
                  <a:srgbClr val="000000"/>
                </a:solidFill>
              </a:rPr>
              <a:t>assessment.html</a:t>
            </a:r>
            <a:r>
              <a:rPr lang="en-US" dirty="0">
                <a:solidFill>
                  <a:srgbClr val="000000"/>
                </a:solidFill>
              </a:rPr>
              <a:t> and </a:t>
            </a:r>
            <a:r>
              <a:rPr lang="en-US" dirty="0">
                <a:solidFill>
                  <a:srgbClr val="000000"/>
                </a:solidFill>
                <a:hlinkClick r:id="rId2"/>
              </a:rPr>
              <a:t>http://www.bledsoecountyschools.org/departments/assessment_and_testing</a:t>
            </a:r>
            <a:endParaRPr lang="en-US" dirty="0">
              <a:solidFill>
                <a:srgbClr val="000000"/>
              </a:solidFill>
            </a:endParaRPr>
          </a:p>
          <a:p>
            <a:r>
              <a:rPr lang="en-US" dirty="0">
                <a:solidFill>
                  <a:srgbClr val="000000"/>
                </a:solidFill>
              </a:rPr>
              <a:t>Mastery Connect Benchmark Assessment- This assessment measures progress toward the standards.</a:t>
            </a:r>
          </a:p>
          <a:p>
            <a:r>
              <a:rPr lang="en-US" dirty="0" err="1">
                <a:solidFill>
                  <a:srgbClr val="000000"/>
                </a:solidFill>
              </a:rPr>
              <a:t>aimswebPlus</a:t>
            </a:r>
            <a:r>
              <a:rPr lang="en-US" dirty="0">
                <a:solidFill>
                  <a:srgbClr val="000000"/>
                </a:solidFill>
              </a:rPr>
              <a:t> Screener- This is a screener to check the progress of skills.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343912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be involved?</a:t>
            </a:r>
          </a:p>
        </p:txBody>
      </p:sp>
      <p:sp>
        <p:nvSpPr>
          <p:cNvPr id="3" name="Content Placeholder 2"/>
          <p:cNvSpPr>
            <a:spLocks noGrp="1"/>
          </p:cNvSpPr>
          <p:nvPr>
            <p:ph idx="1"/>
          </p:nvPr>
        </p:nvSpPr>
        <p:spPr>
          <a:xfrm>
            <a:off x="678731" y="1845733"/>
            <a:ext cx="11010506" cy="3961177"/>
          </a:xfrm>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We need you! Research has proven that family engagement in education has more impact on student achievement than any other factor.</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SIP, </a:t>
            </a:r>
            <a:r>
              <a:rPr lang="en-US" dirty="0">
                <a:solidFill>
                  <a:srgbClr val="000000"/>
                </a:solidFill>
                <a:latin typeface="Arial" panose="020B0604020202020204" pitchFamily="34" charset="0"/>
                <a:cs typeface="Arial" panose="020B0604020202020204" pitchFamily="34" charset="0"/>
              </a:rPr>
              <a:t>contact you’re the Pikeville Elementary office</a:t>
            </a:r>
          </a:p>
          <a:p>
            <a:r>
              <a:rPr lang="en-US" dirty="0">
                <a:solidFill>
                  <a:schemeClr val="tx1"/>
                </a:solidFill>
                <a:latin typeface="Arial" panose="020B0604020202020204" pitchFamily="34" charset="0"/>
                <a:cs typeface="Arial" panose="020B0604020202020204" pitchFamily="34" charset="0"/>
              </a:rPr>
              <a:t>To get involved with the Parent and Family Engagement Policy, </a:t>
            </a:r>
            <a:r>
              <a:rPr lang="en-US" dirty="0">
                <a:solidFill>
                  <a:srgbClr val="000000"/>
                </a:solidFill>
              </a:rPr>
              <a:t>contact you’re the Pikeville Elementary office</a:t>
            </a:r>
          </a:p>
          <a:p>
            <a:r>
              <a:rPr lang="en-US" dirty="0">
                <a:solidFill>
                  <a:schemeClr val="tx1"/>
                </a:solidFill>
                <a:latin typeface="Arial" panose="020B0604020202020204" pitchFamily="34" charset="0"/>
                <a:cs typeface="Arial" panose="020B0604020202020204" pitchFamily="34" charset="0"/>
              </a:rPr>
              <a:t>To get involved with the School Parent Compact, </a:t>
            </a:r>
            <a:r>
              <a:rPr lang="en-US" dirty="0">
                <a:solidFill>
                  <a:srgbClr val="000000"/>
                </a:solidFill>
              </a:rPr>
              <a:t>contact the Pikeville Elementary office</a:t>
            </a:r>
          </a:p>
          <a:p>
            <a:pPr marL="0" indent="0">
              <a:buClrTx/>
              <a:buNone/>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1558384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can I contact for help?</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rPr>
              <a:t>For general questions, call the front office at: </a:t>
            </a:r>
            <a:r>
              <a:rPr lang="en-US" dirty="0">
                <a:solidFill>
                  <a:srgbClr val="000000"/>
                </a:solidFill>
              </a:rPr>
              <a:t>423-447-2457</a:t>
            </a:r>
          </a:p>
          <a:p>
            <a:r>
              <a:rPr lang="en-US" dirty="0">
                <a:solidFill>
                  <a:schemeClr val="tx1"/>
                </a:solidFill>
              </a:rPr>
              <a:t>To reach the principal, </a:t>
            </a:r>
            <a:r>
              <a:rPr lang="en-US" dirty="0" err="1">
                <a:solidFill>
                  <a:schemeClr val="tx1"/>
                </a:solidFill>
              </a:rPr>
              <a:t>LeeAnn</a:t>
            </a:r>
            <a:r>
              <a:rPr lang="en-US" dirty="0">
                <a:solidFill>
                  <a:schemeClr val="tx1"/>
                </a:solidFill>
              </a:rPr>
              <a:t>  Morris, call: </a:t>
            </a:r>
            <a:r>
              <a:rPr lang="en-US" dirty="0">
                <a:solidFill>
                  <a:srgbClr val="000000"/>
                </a:solidFill>
              </a:rPr>
              <a:t>423-447-2457</a:t>
            </a:r>
          </a:p>
          <a:p>
            <a:r>
              <a:rPr lang="en-US" dirty="0">
                <a:solidFill>
                  <a:schemeClr val="tx1"/>
                </a:solidFill>
              </a:rPr>
              <a:t>To To reach your child’s teacher, call the front office or view our staff directory at: http://bledsoepes.ss10.sharpschool.com/</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262113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we here?</a:t>
            </a:r>
          </a:p>
        </p:txBody>
      </p:sp>
      <p:sp>
        <p:nvSpPr>
          <p:cNvPr id="3" name="Content Placeholder 2"/>
          <p:cNvSpPr>
            <a:spLocks noGrp="1"/>
          </p:cNvSpPr>
          <p:nvPr>
            <p:ph idx="1"/>
          </p:nvPr>
        </p:nvSpPr>
        <p:spPr/>
        <p:txBody>
          <a:bodyPr/>
          <a:lstStyle/>
          <a:p>
            <a:r>
              <a:rPr lang="en-US" dirty="0">
                <a:solidFill>
                  <a:schemeClr val="tx1"/>
                </a:solidFill>
              </a:rPr>
              <a:t>The Every Student Succeeds Act (ESSA) requires that each Title I school hold an annual meeting of Title I families in order to:</a:t>
            </a:r>
          </a:p>
          <a:p>
            <a:pPr lvl="3">
              <a:buFont typeface="Arial" panose="020B0604020202020204" pitchFamily="34" charset="0"/>
              <a:buChar char="•"/>
            </a:pPr>
            <a:r>
              <a:rPr lang="en-US" dirty="0">
                <a:solidFill>
                  <a:schemeClr val="tx1"/>
                </a:solidFill>
              </a:rPr>
              <a:t>inform you of your school’s participation in Title I,</a:t>
            </a:r>
          </a:p>
          <a:p>
            <a:pPr lvl="3">
              <a:buFont typeface="Arial" panose="020B0604020202020204" pitchFamily="34" charset="0"/>
              <a:buChar char="•"/>
            </a:pPr>
            <a:r>
              <a:rPr lang="en-US" dirty="0">
                <a:solidFill>
                  <a:schemeClr val="tx1"/>
                </a:solidFill>
              </a:rPr>
              <a:t>explain the requirements of Title I, and</a:t>
            </a:r>
          </a:p>
          <a:p>
            <a:pPr lvl="3">
              <a:buFont typeface="Arial" panose="020B0604020202020204" pitchFamily="34" charset="0"/>
              <a:buChar char="•"/>
            </a:pPr>
            <a:r>
              <a:rPr lang="en-US" dirty="0">
                <a:solidFill>
                  <a:schemeClr val="tx1"/>
                </a:solidFill>
              </a:rPr>
              <a:t>explain your rights as parents and family members to be involved.</a:t>
            </a:r>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2902294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1459" y="1304790"/>
            <a:ext cx="10813986" cy="2954655"/>
          </a:xfrm>
          <a:prstGeom prst="rect">
            <a:avLst/>
          </a:prstGeom>
          <a:noFill/>
        </p:spPr>
        <p:txBody>
          <a:bodyPr wrap="none" lIns="91440" tIns="45720" rIns="91440" bIns="45720">
            <a:spAutoFit/>
          </a:bodyPr>
          <a:lstStyle/>
          <a:p>
            <a:pPr algn="ctr"/>
            <a:r>
              <a:rPr lang="en-US" sz="6600" b="1" cap="none" spc="0" dirty="0">
                <a:ln w="22225">
                  <a:solidFill>
                    <a:schemeClr val="accent2"/>
                  </a:solidFill>
                  <a:prstDash val="solid"/>
                </a:ln>
                <a:effectLst/>
                <a:latin typeface="Arial" panose="020B0604020202020204" pitchFamily="34" charset="0"/>
                <a:cs typeface="Arial" panose="020B0604020202020204" pitchFamily="34" charset="0"/>
              </a:rPr>
              <a:t>WE JUST WANT TO SAY…</a:t>
            </a:r>
          </a:p>
          <a:p>
            <a:pPr algn="ctr"/>
            <a:r>
              <a:rPr lang="en-US" sz="120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THANK YOU!</a:t>
            </a:r>
            <a:endParaRPr lang="en-US" sz="120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369257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I learn?</a:t>
            </a:r>
          </a:p>
        </p:txBody>
      </p:sp>
      <p:sp>
        <p:nvSpPr>
          <p:cNvPr id="3" name="Content Placeholder 2"/>
          <p:cNvSpPr>
            <a:spLocks noGrp="1"/>
          </p:cNvSpPr>
          <p:nvPr>
            <p:ph idx="1"/>
          </p:nvPr>
        </p:nvSpPr>
        <p:spPr/>
        <p:txBody>
          <a:bodyPr numCol="2">
            <a:normAutofit fontScale="92500"/>
          </a:bodyPr>
          <a:lstStyle/>
          <a:p>
            <a:r>
              <a:rPr lang="en-US" dirty="0">
                <a:solidFill>
                  <a:schemeClr val="tx1"/>
                </a:solidFill>
              </a:rPr>
              <a:t>What is a Title I school?</a:t>
            </a:r>
          </a:p>
          <a:p>
            <a:r>
              <a:rPr lang="en-US" dirty="0">
                <a:solidFill>
                  <a:schemeClr val="tx1"/>
                </a:solidFill>
              </a:rPr>
              <a:t>What are my rights?</a:t>
            </a:r>
          </a:p>
          <a:p>
            <a:r>
              <a:rPr lang="en-US" dirty="0">
                <a:solidFill>
                  <a:schemeClr val="tx1"/>
                </a:solidFill>
              </a:rPr>
              <a:t>What can Title I funds be used for?</a:t>
            </a:r>
          </a:p>
          <a:p>
            <a:r>
              <a:rPr lang="en-US" dirty="0">
                <a:solidFill>
                  <a:schemeClr val="tx1"/>
                </a:solidFill>
              </a:rPr>
              <a:t>How does our school use Title I funds?</a:t>
            </a:r>
          </a:p>
          <a:p>
            <a:r>
              <a:rPr lang="en-US" dirty="0">
                <a:solidFill>
                  <a:schemeClr val="tx1"/>
                </a:solidFill>
              </a:rPr>
              <a:t>What is the SIP?</a:t>
            </a:r>
          </a:p>
          <a:p>
            <a:r>
              <a:rPr lang="en-US" dirty="0">
                <a:solidFill>
                  <a:schemeClr val="tx1"/>
                </a:solidFill>
              </a:rPr>
              <a:t>What are our schoolwide program goals?</a:t>
            </a:r>
          </a:p>
          <a:p>
            <a:r>
              <a:rPr lang="en-US" dirty="0">
                <a:solidFill>
                  <a:schemeClr val="tx1"/>
                </a:solidFill>
              </a:rPr>
              <a:t>How is parent and family engagement funded?</a:t>
            </a:r>
          </a:p>
          <a:p>
            <a:r>
              <a:rPr lang="en-US" dirty="0">
                <a:solidFill>
                  <a:schemeClr val="tx1"/>
                </a:solidFill>
              </a:rPr>
              <a:t>What is the Parent and Family Engagement Policy?</a:t>
            </a:r>
          </a:p>
          <a:p>
            <a:r>
              <a:rPr lang="en-US" dirty="0">
                <a:solidFill>
                  <a:schemeClr val="tx1"/>
                </a:solidFill>
              </a:rPr>
              <a:t>What is the School-Parent Compact?</a:t>
            </a:r>
          </a:p>
          <a:p>
            <a:r>
              <a:rPr lang="en-US" dirty="0">
                <a:solidFill>
                  <a:schemeClr val="tx1"/>
                </a:solidFill>
              </a:rPr>
              <a:t>What curriculum does our school use?</a:t>
            </a:r>
          </a:p>
          <a:p>
            <a:r>
              <a:rPr lang="en-US" dirty="0">
                <a:solidFill>
                  <a:schemeClr val="tx1"/>
                </a:solidFill>
              </a:rPr>
              <a:t>What tests will my child be taking?</a:t>
            </a:r>
          </a:p>
          <a:p>
            <a:r>
              <a:rPr lang="en-US" dirty="0">
                <a:solidFill>
                  <a:schemeClr val="tx1"/>
                </a:solidFill>
              </a:rPr>
              <a:t>How can I be involved?</a:t>
            </a:r>
          </a:p>
          <a:p>
            <a:r>
              <a:rPr lang="en-US" dirty="0">
                <a:solidFill>
                  <a:schemeClr val="tx1"/>
                </a:solidFill>
              </a:rPr>
              <a:t>Who can I contact for help?</a:t>
            </a:r>
          </a:p>
          <a:p>
            <a:pPr marL="0" indent="0">
              <a:buNone/>
            </a:pPr>
            <a:endParaRPr lang="en-US" dirty="0"/>
          </a:p>
          <a:p>
            <a:endParaRPr lang="en-US" dirty="0"/>
          </a:p>
        </p:txBody>
      </p:sp>
      <p:sp>
        <p:nvSpPr>
          <p:cNvPr id="6" name="Content Placeholder 2"/>
          <p:cNvSpPr txBox="1">
            <a:spLocks/>
          </p:cNvSpPr>
          <p:nvPr/>
        </p:nvSpPr>
        <p:spPr>
          <a:xfrm>
            <a:off x="5961723" y="1845732"/>
            <a:ext cx="5118169" cy="43985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eorgia" panose="02040502050405020303" pitchFamily="18"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eorgia" panose="02040502050405020303" pitchFamily="18"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ClrTx/>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184857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Title I school?</a:t>
            </a:r>
          </a:p>
        </p:txBody>
      </p:sp>
      <p:sp>
        <p:nvSpPr>
          <p:cNvPr id="3" name="Content Placeholder 2"/>
          <p:cNvSpPr>
            <a:spLocks noGrp="1"/>
          </p:cNvSpPr>
          <p:nvPr>
            <p:ph idx="1"/>
          </p:nvPr>
        </p:nvSpPr>
        <p:spPr/>
        <p:txBody>
          <a:bodyPr>
            <a:normAutofit/>
          </a:bodyPr>
          <a:lstStyle/>
          <a:p>
            <a:r>
              <a:rPr lang="en-US" dirty="0">
                <a:solidFill>
                  <a:schemeClr val="tx1"/>
                </a:solidFill>
              </a:rPr>
              <a:t>Title I was passed in 1965 under the Elementary and Secondary Education Act (ESEA). It is the largest federal assistance program for our nation’s schools. </a:t>
            </a:r>
          </a:p>
          <a:p>
            <a:r>
              <a:rPr lang="en-US" dirty="0">
                <a:solidFill>
                  <a:schemeClr val="tx1"/>
                </a:solidFill>
              </a:rPr>
              <a:t>Title I schools receive extra funding (Title I dollars) from the federal government. These dollars are used to:</a:t>
            </a:r>
          </a:p>
          <a:p>
            <a:pPr lvl="3">
              <a:buFont typeface="Arial" panose="020B0604020202020204" pitchFamily="34" charset="0"/>
              <a:buChar char="•"/>
            </a:pPr>
            <a:r>
              <a:rPr lang="en-US" dirty="0">
                <a:solidFill>
                  <a:schemeClr val="tx1"/>
                </a:solidFill>
              </a:rPr>
              <a:t>identify students experiencing academic difficulties and provide assistance to help these students;</a:t>
            </a:r>
          </a:p>
          <a:p>
            <a:pPr lvl="3">
              <a:buFont typeface="Arial" panose="020B0604020202020204" pitchFamily="34" charset="0"/>
              <a:buChar char="•"/>
            </a:pPr>
            <a:r>
              <a:rPr lang="en-US" dirty="0">
                <a:solidFill>
                  <a:schemeClr val="tx1"/>
                </a:solidFill>
              </a:rPr>
              <a:t>purchase additional staff, programs, materials, and/or supplies; and</a:t>
            </a:r>
          </a:p>
          <a:p>
            <a:pPr lvl="3">
              <a:buFont typeface="Arial" panose="020B0604020202020204" pitchFamily="34" charset="0"/>
              <a:buChar char="•"/>
            </a:pPr>
            <a:r>
              <a:rPr lang="en-US" dirty="0">
                <a:solidFill>
                  <a:schemeClr val="tx1"/>
                </a:solidFill>
              </a:rPr>
              <a:t>conduct parent and family engagement meetings, trainings, events, and/or activities.</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277313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my rights?</a:t>
            </a:r>
          </a:p>
        </p:txBody>
      </p:sp>
      <p:sp>
        <p:nvSpPr>
          <p:cNvPr id="3" name="Content Placeholder 2"/>
          <p:cNvSpPr>
            <a:spLocks noGrp="1"/>
          </p:cNvSpPr>
          <p:nvPr>
            <p:ph idx="1"/>
          </p:nvPr>
        </p:nvSpPr>
        <p:spPr>
          <a:xfrm>
            <a:off x="535709" y="1845734"/>
            <a:ext cx="11231417" cy="4398048"/>
          </a:xfrm>
        </p:spPr>
        <p:txBody>
          <a:bodyPr>
            <a:normAutofit/>
          </a:bodyPr>
          <a:lstStyle/>
          <a:p>
            <a:r>
              <a:rPr lang="en-US" dirty="0">
                <a:solidFill>
                  <a:schemeClr val="tx1"/>
                </a:solidFill>
              </a:rPr>
              <a:t>The families and parents of Title I students have a right, by law, to:</a:t>
            </a:r>
          </a:p>
          <a:p>
            <a:pPr lvl="3">
              <a:buFont typeface="Arial" panose="020B0604020202020204" pitchFamily="34" charset="0"/>
              <a:buChar char="•"/>
            </a:pPr>
            <a:r>
              <a:rPr lang="en-US" dirty="0">
                <a:solidFill>
                  <a:schemeClr val="tx1"/>
                </a:solidFill>
              </a:rPr>
              <a:t>be involved in decisions made at both the school and district level;</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be provided with information on your child’s level of achievement on tests in reading/language arts, writing, mathematics, and science;</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request and receive information on the qualifications of your child’s teacher and paraprofessionals who are working with your by contacting the Board of Education  423-447-2914</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request opportunities for regular meetings to formulate suggestions and to participate, as appropriate, in decisions about the education of your child. The school is required to respond to any such suggestions as soon as practicably possible.</a:t>
            </a:r>
          </a:p>
          <a:p>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4207471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Title I funds be used for?</a:t>
            </a:r>
          </a:p>
        </p:txBody>
      </p:sp>
      <p:sp>
        <p:nvSpPr>
          <p:cNvPr id="3" name="Content Placeholder 2"/>
          <p:cNvSpPr>
            <a:spLocks noGrp="1"/>
          </p:cNvSpPr>
          <p:nvPr>
            <p:ph idx="1"/>
          </p:nvPr>
        </p:nvSpPr>
        <p:spPr/>
        <p:txBody>
          <a:bodyPr>
            <a:normAutofit/>
          </a:bodyPr>
          <a:lstStyle/>
          <a:p>
            <a:r>
              <a:rPr lang="en-US" dirty="0">
                <a:solidFill>
                  <a:schemeClr val="tx1"/>
                </a:solidFill>
              </a:rPr>
              <a:t>In general, Title I funds my be used for:</a:t>
            </a:r>
          </a:p>
          <a:p>
            <a:pPr lvl="3">
              <a:buFont typeface="Arial" panose="020B0604020202020204" pitchFamily="34" charset="0"/>
              <a:buChar char="•"/>
            </a:pPr>
            <a:r>
              <a:rPr lang="en-US" altLang="en-US" dirty="0">
                <a:solidFill>
                  <a:schemeClr val="tx1"/>
                </a:solidFill>
              </a:rPr>
              <a:t>smaller class sizes,</a:t>
            </a:r>
          </a:p>
          <a:p>
            <a:pPr lvl="3">
              <a:buFont typeface="Arial" panose="020B0604020202020204" pitchFamily="34" charset="0"/>
              <a:buChar char="•"/>
            </a:pPr>
            <a:r>
              <a:rPr lang="en-US" altLang="en-US" dirty="0">
                <a:solidFill>
                  <a:schemeClr val="tx1"/>
                </a:solidFill>
              </a:rPr>
              <a:t>additional teachers and paraprofessionals,</a:t>
            </a:r>
          </a:p>
          <a:p>
            <a:pPr lvl="3">
              <a:buFont typeface="Arial" panose="020B0604020202020204" pitchFamily="34" charset="0"/>
              <a:buChar char="•"/>
            </a:pPr>
            <a:r>
              <a:rPr lang="en-US" altLang="en-US" dirty="0">
                <a:solidFill>
                  <a:schemeClr val="tx1"/>
                </a:solidFill>
              </a:rPr>
              <a:t>additional training for school staff,</a:t>
            </a:r>
          </a:p>
          <a:p>
            <a:pPr lvl="3">
              <a:buFont typeface="Arial" panose="020B0604020202020204" pitchFamily="34" charset="0"/>
              <a:buChar char="•"/>
            </a:pPr>
            <a:r>
              <a:rPr lang="en-US" altLang="en-US" dirty="0">
                <a:solidFill>
                  <a:schemeClr val="tx1"/>
                </a:solidFill>
              </a:rPr>
              <a:t>extra time for instruction (before and/or after school programs),</a:t>
            </a:r>
          </a:p>
          <a:p>
            <a:pPr lvl="3">
              <a:buFont typeface="Arial" panose="020B0604020202020204" pitchFamily="34" charset="0"/>
              <a:buChar char="•"/>
            </a:pPr>
            <a:r>
              <a:rPr lang="en-US" altLang="en-US" dirty="0">
                <a:solidFill>
                  <a:schemeClr val="tx1"/>
                </a:solidFill>
              </a:rPr>
              <a:t>parent and family engagement activities, and/or</a:t>
            </a:r>
          </a:p>
          <a:p>
            <a:pPr lvl="3">
              <a:buFont typeface="Arial" panose="020B0604020202020204" pitchFamily="34" charset="0"/>
              <a:buChar char="•"/>
            </a:pPr>
            <a:r>
              <a:rPr lang="en-US" altLang="en-US" dirty="0">
                <a:solidFill>
                  <a:schemeClr val="tx1"/>
                </a:solidFill>
              </a:rPr>
              <a:t>a variety of supplemental teaching materials, equipment, and technology.</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1622746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our school use Title I funds?</a:t>
            </a:r>
          </a:p>
        </p:txBody>
      </p:sp>
      <p:sp>
        <p:nvSpPr>
          <p:cNvPr id="3" name="Content Placeholder 2"/>
          <p:cNvSpPr>
            <a:spLocks noGrp="1"/>
          </p:cNvSpPr>
          <p:nvPr>
            <p:ph idx="1"/>
          </p:nvPr>
        </p:nvSpPr>
        <p:spPr>
          <a:xfrm>
            <a:off x="637309" y="1845734"/>
            <a:ext cx="11166763" cy="4453466"/>
          </a:xfrm>
        </p:spPr>
        <p:txBody>
          <a:bodyPr>
            <a:normAutofit/>
          </a:bodyPr>
          <a:lstStyle/>
          <a:p>
            <a:r>
              <a:rPr lang="en-US" dirty="0">
                <a:solidFill>
                  <a:schemeClr val="tx1"/>
                </a:solidFill>
              </a:rPr>
              <a:t>In</a:t>
            </a:r>
            <a:r>
              <a:rPr lang="en-US" dirty="0"/>
              <a:t> </a:t>
            </a:r>
            <a:r>
              <a:rPr lang="en-US" dirty="0">
                <a:solidFill>
                  <a:schemeClr val="tx1"/>
                </a:solidFill>
              </a:rPr>
              <a:t>2024, our school was allotted approximately $300,000 in Title I funding. </a:t>
            </a:r>
          </a:p>
          <a:p>
            <a:r>
              <a:rPr lang="en-US" dirty="0">
                <a:solidFill>
                  <a:schemeClr val="tx1"/>
                </a:solidFill>
              </a:rPr>
              <a:t>We developed a </a:t>
            </a:r>
            <a:r>
              <a:rPr lang="en-US" b="1" dirty="0">
                <a:solidFill>
                  <a:schemeClr val="tx1"/>
                </a:solidFill>
              </a:rPr>
              <a:t>Schoolwide Program</a:t>
            </a:r>
            <a:r>
              <a:rPr lang="en-US" dirty="0">
                <a:solidFill>
                  <a:schemeClr val="tx1"/>
                </a:solidFill>
              </a:rPr>
              <a:t>, which means we plan to spend our funds on the following:</a:t>
            </a:r>
          </a:p>
          <a:p>
            <a:pPr lvl="3">
              <a:buFont typeface="Arial" panose="020B0604020202020204" pitchFamily="34" charset="0"/>
              <a:buChar char="•"/>
            </a:pPr>
            <a:r>
              <a:rPr lang="en-US" dirty="0">
                <a:solidFill>
                  <a:schemeClr val="tx1"/>
                </a:solidFill>
              </a:rPr>
              <a:t>Supplemental staff:</a:t>
            </a:r>
          </a:p>
          <a:p>
            <a:pPr lvl="4">
              <a:buFont typeface="Courier New" panose="02070309020205020404" pitchFamily="49" charset="0"/>
              <a:buChar char="o"/>
            </a:pPr>
            <a:r>
              <a:rPr lang="en-US" dirty="0">
                <a:solidFill>
                  <a:srgbClr val="000000"/>
                </a:solidFill>
              </a:rPr>
              <a:t>2 RTI – Interventionists</a:t>
            </a:r>
          </a:p>
          <a:p>
            <a:pPr lvl="4">
              <a:buFont typeface="Courier New" panose="02070309020205020404" pitchFamily="49" charset="0"/>
              <a:buChar char="o"/>
            </a:pPr>
            <a:r>
              <a:rPr lang="en-US" dirty="0">
                <a:solidFill>
                  <a:srgbClr val="000000"/>
                </a:solidFill>
              </a:rPr>
              <a:t>3 RTI Assistants</a:t>
            </a:r>
          </a:p>
          <a:p>
            <a:pPr lvl="4">
              <a:buFont typeface="Courier New" panose="02070309020205020404" pitchFamily="49" charset="0"/>
              <a:buChar char="o"/>
            </a:pPr>
            <a:r>
              <a:rPr lang="en-US" dirty="0">
                <a:solidFill>
                  <a:srgbClr val="000000"/>
                </a:solidFill>
              </a:rPr>
              <a:t>Assistant Principal (70% of Salary)</a:t>
            </a:r>
          </a:p>
          <a:p>
            <a:pPr lvl="2"/>
            <a:endParaRPr lang="en-US" dirty="0">
              <a:solidFill>
                <a:schemeClr val="tx1"/>
              </a:solidFill>
            </a:endParaRPr>
          </a:p>
          <a:p>
            <a:pPr lvl="3">
              <a:buFont typeface="Arial" panose="020B0604020202020204" pitchFamily="34" charset="0"/>
              <a:buChar char="•"/>
            </a:pPr>
            <a:r>
              <a:rPr lang="en-US" dirty="0">
                <a:solidFill>
                  <a:schemeClr val="tx1"/>
                </a:solidFill>
              </a:rPr>
              <a:t>Programs/Materials/Supplies</a:t>
            </a:r>
          </a:p>
          <a:p>
            <a:pPr marL="681038" lvl="3" indent="0">
              <a:buNone/>
            </a:pPr>
            <a:endParaRPr lang="en-US" dirty="0"/>
          </a:p>
          <a:p>
            <a:pPr lvl="3">
              <a:buFont typeface="Arial" panose="020B0604020202020204" pitchFamily="34" charset="0"/>
              <a:buChar char="•"/>
            </a:pPr>
            <a:r>
              <a:rPr lang="en-US" dirty="0">
                <a:solidFill>
                  <a:schemeClr val="tx1"/>
                </a:solidFill>
              </a:rPr>
              <a:t>Teacher Professional Development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03811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SIP?</a:t>
            </a:r>
            <a:endParaRPr lang="en-US" dirty="0"/>
          </a:p>
        </p:txBody>
      </p:sp>
      <p:sp>
        <p:nvSpPr>
          <p:cNvPr id="3" name="Content Placeholder 2"/>
          <p:cNvSpPr>
            <a:spLocks noGrp="1"/>
          </p:cNvSpPr>
          <p:nvPr>
            <p:ph idx="1"/>
          </p:nvPr>
        </p:nvSpPr>
        <p:spPr/>
        <p:txBody>
          <a:bodyPr>
            <a:normAutofit/>
          </a:bodyPr>
          <a:lstStyle/>
          <a:p>
            <a:r>
              <a:rPr lang="en-US" dirty="0"/>
              <a:t>The SIP is the School Improvement Plan. It includes:</a:t>
            </a:r>
          </a:p>
          <a:p>
            <a:pPr lvl="3">
              <a:buFont typeface="Arial" panose="020B0604020202020204" pitchFamily="34" charset="0"/>
              <a:buChar char="•"/>
            </a:pPr>
            <a:r>
              <a:rPr lang="en-US" dirty="0"/>
              <a:t>the identification of the school planning team and how they will be engaged in the planning process;</a:t>
            </a:r>
          </a:p>
          <a:p>
            <a:pPr lvl="3">
              <a:buFont typeface="Arial" panose="020B0604020202020204" pitchFamily="34" charset="0"/>
              <a:buChar char="•"/>
            </a:pPr>
            <a:r>
              <a:rPr lang="en-US" dirty="0"/>
              <a:t>a needs assessment and summary of academic and non-academic data;</a:t>
            </a:r>
          </a:p>
          <a:p>
            <a:pPr lvl="3">
              <a:buFont typeface="Arial" panose="020B0604020202020204" pitchFamily="34" charset="0"/>
              <a:buChar char="•"/>
            </a:pPr>
            <a:r>
              <a:rPr lang="en-US" dirty="0"/>
              <a:t>prioritized goals, strategies, and action steps to help address the academic and non-academic needs of students;</a:t>
            </a:r>
          </a:p>
          <a:p>
            <a:pPr lvl="3">
              <a:buFont typeface="Arial" panose="020B0604020202020204" pitchFamily="34" charset="0"/>
              <a:buChar char="•"/>
            </a:pPr>
            <a:r>
              <a:rPr lang="en-US" dirty="0"/>
              <a:t>teacher and staff professional development needs; and</a:t>
            </a:r>
          </a:p>
          <a:p>
            <a:pPr lvl="3">
              <a:buFont typeface="Arial" panose="020B0604020202020204" pitchFamily="34" charset="0"/>
              <a:buChar char="•"/>
            </a:pPr>
            <a:r>
              <a:rPr lang="en-US" dirty="0"/>
              <a:t>budgets and the coordination of resources.</a:t>
            </a:r>
          </a:p>
          <a:p>
            <a:r>
              <a:rPr lang="en-US" dirty="0">
                <a:solidFill>
                  <a:schemeClr val="tx1"/>
                </a:solidFill>
              </a:rPr>
              <a:t>The school must include family representatives on our school planning team.</a:t>
            </a:r>
          </a:p>
          <a:p>
            <a:pPr marL="863600" lvl="4" indent="0">
              <a:buNone/>
            </a:pPr>
            <a:endParaRPr lang="en-US" sz="1800"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394027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our schoolwide program goals?</a:t>
            </a:r>
          </a:p>
        </p:txBody>
      </p:sp>
      <p:sp>
        <p:nvSpPr>
          <p:cNvPr id="3" name="Content Placeholder 2"/>
          <p:cNvSpPr>
            <a:spLocks noGrp="1"/>
          </p:cNvSpPr>
          <p:nvPr>
            <p:ph idx="1"/>
          </p:nvPr>
        </p:nvSpPr>
        <p:spPr/>
        <p:txBody>
          <a:bodyPr/>
          <a:lstStyle/>
          <a:p>
            <a:pPr>
              <a:buClrTx/>
            </a:pPr>
            <a:r>
              <a:rPr lang="en-US" dirty="0">
                <a:solidFill>
                  <a:srgbClr val="000000"/>
                </a:solidFill>
              </a:rPr>
              <a:t>Increase the percentage of students scoring on-track and mastered in ELA (English Language Arts)</a:t>
            </a:r>
          </a:p>
          <a:p>
            <a:r>
              <a:rPr lang="en-US" dirty="0">
                <a:solidFill>
                  <a:srgbClr val="000000"/>
                </a:solidFill>
              </a:rPr>
              <a:t>Increase the percentage of students scoring on-track and mastered in Math</a:t>
            </a:r>
          </a:p>
          <a:p>
            <a:pPr>
              <a:buClrTx/>
            </a:pPr>
            <a:endParaRPr lang="en-US" dirty="0">
              <a:solidFill>
                <a:srgbClr val="FF0000"/>
              </a:solidFill>
            </a:endParaRPr>
          </a:p>
          <a:p>
            <a:pPr>
              <a:buClrTx/>
            </a:pPr>
            <a:endParaRPr lang="en-US"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1646935380"/>
      </p:ext>
    </p:extLst>
  </p:cSld>
  <p:clrMapOvr>
    <a:masterClrMapping/>
  </p:clrMapOvr>
</p:sld>
</file>

<file path=ppt/theme/theme1.xml><?xml version="1.0" encoding="utf-8"?>
<a:theme xmlns:a="http://schemas.openxmlformats.org/drawingml/2006/main" name="Retrospect">
  <a:themeElements>
    <a:clrScheme name="Custom 2">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0070C0"/>
      </a:hlink>
      <a:folHlink>
        <a:srgbClr val="0070C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13981</TotalTime>
  <Words>1465</Words>
  <Application>Microsoft Macintosh PowerPoint</Application>
  <PresentationFormat>Widescreen</PresentationFormat>
  <Paragraphs>154</Paragraphs>
  <Slides>20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Courier New</vt:lpstr>
      <vt:lpstr>Georgia</vt:lpstr>
      <vt:lpstr>Wingdings</vt:lpstr>
      <vt:lpstr>Retrospect</vt:lpstr>
      <vt:lpstr>2026-2027 Annual Title I &amp; Family Engagement Presentation</vt:lpstr>
      <vt:lpstr>Why are we here?</vt:lpstr>
      <vt:lpstr>What will I learn?</vt:lpstr>
      <vt:lpstr>What is a Title I school?</vt:lpstr>
      <vt:lpstr>What are my rights?</vt:lpstr>
      <vt:lpstr>What can Title I funds be used for?</vt:lpstr>
      <vt:lpstr>How does our school use Title I funds?</vt:lpstr>
      <vt:lpstr>What is the SIP?</vt:lpstr>
      <vt:lpstr>What are our schoolwide program goals?</vt:lpstr>
      <vt:lpstr>How is parent and family engagement funded?</vt:lpstr>
      <vt:lpstr>How is parent and family engagement funded?</vt:lpstr>
      <vt:lpstr>What is a Parent and Family Engagement Policy?</vt:lpstr>
      <vt:lpstr>What is a Parent and Family Engagement Policy?</vt:lpstr>
      <vt:lpstr>What is a School-Parent Compact?</vt:lpstr>
      <vt:lpstr>What is a School-Parent Compact?</vt:lpstr>
      <vt:lpstr>What curriculum does our school use?</vt:lpstr>
      <vt:lpstr>What tests will my child be taking?</vt:lpstr>
      <vt:lpstr>How can I be involved?</vt:lpstr>
      <vt:lpstr>Who can I contact for help?</vt:lpstr>
      <vt:lpstr>PowerPoint Presentation</vt:lpstr>
    </vt:vector>
  </TitlesOfParts>
  <Company>State of Tennessee Dept.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SCHOOL YEAR] Annual Title I &amp; Family Engagement Meeting</dc:title>
  <dc:creator>Brinn Obermiller</dc:creator>
  <cp:lastModifiedBy>Microsoft Office User</cp:lastModifiedBy>
  <cp:revision>127</cp:revision>
  <dcterms:created xsi:type="dcterms:W3CDTF">2018-01-17T16:59:30Z</dcterms:created>
  <dcterms:modified xsi:type="dcterms:W3CDTF">2026-07-25T12:53:34Z</dcterms:modified>
</cp:coreProperties>
</file>