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4"/>
  </p:handoutMasterIdLst>
  <p:sldIdLst>
    <p:sldId id="258" r:id="rId5"/>
    <p:sldId id="259" r:id="rId6"/>
    <p:sldId id="262" r:id="rId7"/>
    <p:sldId id="264" r:id="rId8"/>
    <p:sldId id="265" r:id="rId9"/>
    <p:sldId id="267" r:id="rId10"/>
    <p:sldId id="268" r:id="rId11"/>
    <p:sldId id="271" r:id="rId12"/>
    <p:sldId id="272" r:id="rId13"/>
    <p:sldId id="273" r:id="rId14"/>
    <p:sldId id="275" r:id="rId15"/>
    <p:sldId id="284" r:id="rId16"/>
    <p:sldId id="285" r:id="rId17"/>
    <p:sldId id="276" r:id="rId18"/>
    <p:sldId id="277" r:id="rId19"/>
    <p:sldId id="278" r:id="rId20"/>
    <p:sldId id="280" r:id="rId21"/>
    <p:sldId id="282" r:id="rId22"/>
    <p:sldId id="283" r:id="rId23"/>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884BCF-3595-5FD5-B9E4-B72E05D90A5B}" v="914" dt="2021-08-23T20:35:24.2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43" autoAdjust="0"/>
    <p:restoredTop sz="94660"/>
  </p:normalViewPr>
  <p:slideViewPr>
    <p:cSldViewPr showGuides="1">
      <p:cViewPr varScale="1">
        <p:scale>
          <a:sx n="46" d="100"/>
          <a:sy n="46" d="100"/>
        </p:scale>
        <p:origin x="756"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FB8436-1147-432F-AA8D-D3C2DED9DC1C}" type="datetimeFigureOut">
              <a:rPr lang="en-US" smtClean="0"/>
              <a:t>8/24/2021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B00B2-FFA8-4208-B348-988C09DA5F0C}" type="slidenum">
              <a:rPr lang="en-US" smtClean="0"/>
              <a:t>‹#›</a:t>
            </a:fld>
            <a:endParaRPr lang="en-US"/>
          </a:p>
        </p:txBody>
      </p:sp>
    </p:spTree>
    <p:extLst>
      <p:ext uri="{BB962C8B-B14F-4D97-AF65-F5344CB8AC3E}">
        <p14:creationId xmlns:p14="http://schemas.microsoft.com/office/powerpoint/2010/main" val="25206545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2C36C9-6A1A-4086-B235-5520FB5B4691}"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C36C9-6A1A-4086-B235-5520FB5B4691}"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C36C9-6A1A-4086-B235-5520FB5B4691}"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C36C9-6A1A-4086-B235-5520FB5B4691}"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2C36C9-6A1A-4086-B235-5520FB5B4691}"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2C36C9-6A1A-4086-B235-5520FB5B4691}"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2C36C9-6A1A-4086-B235-5520FB5B4691}" type="datetimeFigureOut">
              <a:rPr lang="en-US" smtClean="0"/>
              <a:t>8/24/2021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2C36C9-6A1A-4086-B235-5520FB5B4691}" type="datetimeFigureOut">
              <a:rPr lang="en-US" smtClean="0"/>
              <a:t>8/24/2021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2C36C9-6A1A-4086-B235-5520FB5B4691}" type="datetimeFigureOut">
              <a:rPr lang="en-US" smtClean="0"/>
              <a:t>8/24/2021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2C36C9-6A1A-4086-B235-5520FB5B4691}"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2C36C9-6A1A-4086-B235-5520FB5B4691}"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C36C9-6A1A-4086-B235-5520FB5B4691}" type="datetimeFigureOut">
              <a:rPr lang="en-US" smtClean="0"/>
              <a:t>8/24/2021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EF936-AEBA-472A-B6AB-B5A7A5F1BD5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Kristen.waddle@dcsms.org"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Kristen.waddle@dcsms.org"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readworks.org/" TargetMode="External"/><Relationship Id="rId1" Type="http://schemas.openxmlformats.org/officeDocument/2006/relationships/slideLayout" Target="../slideLayouts/slideLayout7.xml"/><Relationship Id="rId5" Type="http://schemas.openxmlformats.org/officeDocument/2006/relationships/hyperlink" Target="https://hernandohillselemdesotoms.schoolinsites.com/" TargetMode="External"/><Relationship Id="rId4" Type="http://schemas.openxmlformats.org/officeDocument/2006/relationships/hyperlink" Target="https://www.getepic.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
          <p:cNvSpPr txBox="1">
            <a:spLocks/>
          </p:cNvSpPr>
          <p:nvPr/>
        </p:nvSpPr>
        <p:spPr>
          <a:xfrm>
            <a:off x="685800" y="394855"/>
            <a:ext cx="7772400" cy="48006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br>
              <a:rPr kumimoji="0" lang="en-US" sz="4400" b="1"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Elise" pitchFamily="2" charset="0"/>
                <a:ea typeface="+mj-ea"/>
                <a:cs typeface="+mj-cs"/>
              </a:rPr>
            </a:br>
            <a:r>
              <a:rPr lang="en-US" sz="8000" b="1" dirty="0">
                <a:ln w="28575" cmpd="sng">
                  <a:solidFill>
                    <a:srgbClr val="FFFF00"/>
                  </a:solidFill>
                  <a:prstDash val="solid"/>
                  <a:miter lim="800000"/>
                </a:ln>
                <a:effectLst>
                  <a:outerShdw blurRad="50800" algn="tl" rotWithShape="0">
                    <a:srgbClr val="000000"/>
                  </a:outerShdw>
                </a:effectLst>
                <a:latin typeface="KG Makes You Stronger" pitchFamily="2" charset="0"/>
                <a:ea typeface="+mj-ea"/>
                <a:cs typeface="+mj-cs"/>
              </a:rPr>
              <a:t>Welcome to Parent Night!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ln w="0"/>
                <a:effectLst>
                  <a:outerShdw blurRad="38100" dist="19050" dir="2700000" algn="tl" rotWithShape="0">
                    <a:schemeClr val="dk1">
                      <a:alpha val="40000"/>
                    </a:schemeClr>
                  </a:outerShdw>
                </a:effectLst>
                <a:latin typeface="Rockwell" panose="02060603020205020403" pitchFamily="18" charset="0"/>
                <a:ea typeface="+mj-ea"/>
                <a:cs typeface="+mj-cs"/>
              </a:rPr>
              <a:t>Mrs. Waddle’s Class</a:t>
            </a:r>
            <a:r>
              <a:rPr lang="en-US" sz="8000" dirty="0">
                <a:ln w="0"/>
                <a:effectLst>
                  <a:outerShdw blurRad="38100" dist="19050" dir="2700000" algn="tl" rotWithShape="0">
                    <a:schemeClr val="dk1">
                      <a:alpha val="40000"/>
                    </a:schemeClr>
                  </a:outerShdw>
                </a:effectLst>
                <a:latin typeface="Rockwell" panose="02060603020205020403" pitchFamily="18" charset="0"/>
                <a:ea typeface="+mj-ea"/>
                <a:cs typeface="+mj-cs"/>
              </a:rPr>
              <a:t> </a:t>
            </a:r>
            <a:endParaRPr kumimoji="0" lang="en-US" sz="8000" i="0" u="none" strike="noStrike" kern="1200" normalizeH="0" baseline="0" noProof="0" dirty="0">
              <a:ln w="0"/>
              <a:effectLst>
                <a:outerShdw blurRad="38100" dist="19050" dir="2700000" algn="tl" rotWithShape="0">
                  <a:schemeClr val="dk1">
                    <a:alpha val="40000"/>
                  </a:schemeClr>
                </a:outerShdw>
              </a:effectLst>
              <a:uLnTx/>
              <a:uFillTx/>
              <a:latin typeface="Rockwell" panose="02060603020205020403" pitchFamily="18" charset="0"/>
              <a:ea typeface="CCLoveYall" pitchFamily="2" charset="0"/>
              <a:cs typeface="+mj-cs"/>
            </a:endParaRPr>
          </a:p>
        </p:txBody>
      </p:sp>
      <p:sp>
        <p:nvSpPr>
          <p:cNvPr id="4" name="Subtitle 2"/>
          <p:cNvSpPr txBox="1">
            <a:spLocks/>
          </p:cNvSpPr>
          <p:nvPr/>
        </p:nvSpPr>
        <p:spPr>
          <a:xfrm>
            <a:off x="1371600" y="3429000"/>
            <a:ext cx="6400800" cy="1752600"/>
          </a:xfrm>
          <a:prstGeom prst="rect">
            <a:avLst/>
          </a:prstGeom>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4400" b="0" i="0" u="none" strike="noStrike" kern="1200" cap="none" spc="0" normalizeH="0" baseline="0" noProof="0" dirty="0">
              <a:ln>
                <a:noFill/>
              </a:ln>
              <a:solidFill>
                <a:schemeClr val="tx1"/>
              </a:solidFill>
              <a:effectLst/>
              <a:uLnTx/>
              <a:uFillTx/>
              <a:latin typeface="KG Primary Penmanship" pitchFamily="2" charset="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dirty="0">
                <a:ln w="17780" cmpd="sng">
                  <a:solidFill>
                    <a:srgbClr val="FFFFFF"/>
                  </a:solidFill>
                  <a:prstDash val="solid"/>
                  <a:miter lim="800000"/>
                </a:ln>
                <a:effectLst>
                  <a:outerShdw blurRad="50800" algn="tl" rotWithShape="0">
                    <a:srgbClr val="000000"/>
                  </a:outerShdw>
                </a:effectLst>
                <a:latin typeface="Love Ya Like A Sister Solid" pitchFamily="2" charset="0"/>
                <a:ea typeface="+mj-ea"/>
                <a:cs typeface="+mj-cs"/>
              </a:rPr>
              <a:t>What ELA Looks Like </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sp>
        <p:nvSpPr>
          <p:cNvPr id="5" name="Rectangle 4"/>
          <p:cNvSpPr/>
          <p:nvPr/>
        </p:nvSpPr>
        <p:spPr>
          <a:xfrm>
            <a:off x="1143000" y="1645227"/>
            <a:ext cx="6858000" cy="400110"/>
          </a:xfrm>
          <a:prstGeom prst="rect">
            <a:avLst/>
          </a:prstGeom>
        </p:spPr>
        <p:txBody>
          <a:bodyPr wrap="square">
            <a:spAutoFit/>
          </a:bodyPr>
          <a:lstStyle/>
          <a:p>
            <a:endParaRPr lang="en-US" sz="2000" dirty="0">
              <a:latin typeface="Rockwell" panose="02060603020205020403" pitchFamily="18" charset="0"/>
            </a:endParaRPr>
          </a:p>
        </p:txBody>
      </p:sp>
      <p:sp>
        <p:nvSpPr>
          <p:cNvPr id="6" name="Rectangle 5"/>
          <p:cNvSpPr/>
          <p:nvPr/>
        </p:nvSpPr>
        <p:spPr>
          <a:xfrm>
            <a:off x="1714500" y="1945481"/>
            <a:ext cx="6286500" cy="3970318"/>
          </a:xfrm>
          <a:prstGeom prst="rect">
            <a:avLst/>
          </a:prstGeom>
        </p:spPr>
        <p:txBody>
          <a:bodyPr wrap="square" lIns="91440" tIns="45720" rIns="91440" bIns="45720" anchor="t">
            <a:spAutoFit/>
          </a:bodyPr>
          <a:lstStyle/>
          <a:p>
            <a:endParaRPr lang="en-US" dirty="0">
              <a:latin typeface="Rockwell" panose="02060603020205020403" pitchFamily="18" charset="0"/>
            </a:endParaRPr>
          </a:p>
          <a:p>
            <a:pPr marL="285750" indent="-285750">
              <a:buFont typeface="Arial" panose="020B0604020202020204" pitchFamily="34" charset="0"/>
              <a:buChar char="•"/>
            </a:pPr>
            <a:r>
              <a:rPr lang="en-US" dirty="0">
                <a:latin typeface="Rockwell"/>
              </a:rPr>
              <a:t>Monday- Review of previous week's skills </a:t>
            </a:r>
          </a:p>
          <a:p>
            <a:pPr marL="285750" indent="-285750">
              <a:buFont typeface="Arial" panose="020B0604020202020204" pitchFamily="34" charset="0"/>
              <a:buChar char="•"/>
            </a:pPr>
            <a:r>
              <a:rPr lang="en-US" dirty="0">
                <a:latin typeface="Rockwell"/>
              </a:rPr>
              <a:t>Tuesday: Introduce the story/reading skill for the week </a:t>
            </a:r>
            <a:endParaRPr lang="en-US" dirty="0">
              <a:latin typeface="Rockwell" panose="02060603020205020403" pitchFamily="18" charset="0"/>
            </a:endParaRPr>
          </a:p>
          <a:p>
            <a:pPr marL="285750" indent="-285750">
              <a:buFont typeface="Arial" panose="020B0604020202020204" pitchFamily="34" charset="0"/>
              <a:buChar char="•"/>
            </a:pPr>
            <a:r>
              <a:rPr lang="en-US" dirty="0">
                <a:latin typeface="Rockwell" panose="02060603020205020403" pitchFamily="18" charset="0"/>
              </a:rPr>
              <a:t>Wednesday-Friday: Practice reading skills with the story </a:t>
            </a:r>
          </a:p>
          <a:p>
            <a:pPr marL="285750" indent="-285750">
              <a:buFont typeface="Arial" panose="020B0604020202020204" pitchFamily="34" charset="0"/>
              <a:buChar char="•"/>
            </a:pPr>
            <a:endParaRPr lang="en-US" dirty="0">
              <a:latin typeface="Rockwell" panose="02060603020205020403" pitchFamily="18" charset="0"/>
            </a:endParaRPr>
          </a:p>
          <a:p>
            <a:pPr marL="285750" indent="-285750">
              <a:buFont typeface="Arial" panose="020B0604020202020204" pitchFamily="34" charset="0"/>
              <a:buChar char="•"/>
            </a:pPr>
            <a:r>
              <a:rPr lang="en-US" dirty="0">
                <a:latin typeface="Rockwell" panose="02060603020205020403" pitchFamily="18" charset="0"/>
              </a:rPr>
              <a:t>Student Work Time: Reading Workshop- Station work, guided reading groups, book clubs, read to self, and read to someone. </a:t>
            </a:r>
          </a:p>
          <a:p>
            <a:pPr marL="285750" indent="-285750">
              <a:buFont typeface="Arial" panose="020B0604020202020204" pitchFamily="34" charset="0"/>
              <a:buChar char="•"/>
            </a:pPr>
            <a:endParaRPr lang="en-US" dirty="0">
              <a:latin typeface="Rockwell" panose="02060603020205020403" pitchFamily="18" charset="0"/>
            </a:endParaRPr>
          </a:p>
          <a:p>
            <a:pPr marL="285750" indent="-285750">
              <a:buFont typeface="Arial" panose="020B0604020202020204" pitchFamily="34" charset="0"/>
              <a:buChar char="•"/>
            </a:pPr>
            <a:r>
              <a:rPr lang="en-US" dirty="0">
                <a:latin typeface="Rockwell" panose="02060603020205020403" pitchFamily="18" charset="0"/>
              </a:rPr>
              <a:t>Students will also work on online reading websites </a:t>
            </a:r>
          </a:p>
          <a:p>
            <a:pPr marL="285750" indent="-285750">
              <a:buFont typeface="Arial" panose="020B0604020202020204" pitchFamily="34" charset="0"/>
              <a:buChar char="•"/>
            </a:pPr>
            <a:endParaRPr lang="en-US" dirty="0">
              <a:latin typeface="Rockwell" panose="02060603020205020403" pitchFamily="18" charset="0"/>
            </a:endParaRPr>
          </a:p>
          <a:p>
            <a:pPr marL="285750" indent="-285750">
              <a:buFont typeface="Arial" panose="020B0604020202020204" pitchFamily="34" charset="0"/>
              <a:buChar char="•"/>
            </a:pPr>
            <a:endParaRPr lang="en-US" dirty="0">
              <a:latin typeface="Rockwell" panose="02060603020205020403" pitchFamily="18" charset="0"/>
            </a:endParaRPr>
          </a:p>
        </p:txBody>
      </p:sp>
    </p:spTree>
    <p:extLst>
      <p:ext uri="{BB962C8B-B14F-4D97-AF65-F5344CB8AC3E}">
        <p14:creationId xmlns:p14="http://schemas.microsoft.com/office/powerpoint/2010/main" val="4220593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dirty="0">
                <a:ln w="17780" cmpd="sng">
                  <a:solidFill>
                    <a:srgbClr val="FFFFFF"/>
                  </a:solidFill>
                  <a:prstDash val="solid"/>
                  <a:miter lim="800000"/>
                </a:ln>
                <a:effectLst>
                  <a:outerShdw blurRad="50800" algn="tl" rotWithShape="0">
                    <a:srgbClr val="000000"/>
                  </a:outerShdw>
                </a:effectLst>
                <a:latin typeface="Love Ya Like A Sister Solid" pitchFamily="2" charset="0"/>
                <a:ea typeface="+mj-ea"/>
                <a:cs typeface="+mj-cs"/>
              </a:rPr>
              <a:t>School Website</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sp>
        <p:nvSpPr>
          <p:cNvPr id="5" name="Rectangle 4"/>
          <p:cNvSpPr/>
          <p:nvPr/>
        </p:nvSpPr>
        <p:spPr>
          <a:xfrm>
            <a:off x="1143000" y="2274838"/>
            <a:ext cx="6400800" cy="2677656"/>
          </a:xfrm>
          <a:prstGeom prst="rect">
            <a:avLst/>
          </a:prstGeom>
        </p:spPr>
        <p:txBody>
          <a:bodyPr wrap="square" lIns="91440" tIns="45720" rIns="91440" bIns="45720" anchor="t">
            <a:spAutoFit/>
          </a:bodyPr>
          <a:lstStyle/>
          <a:p>
            <a:endParaRPr lang="en-US" sz="2400" dirty="0">
              <a:latin typeface="Rockwell" panose="02060603020205020403" pitchFamily="18" charset="0"/>
            </a:endParaRPr>
          </a:p>
          <a:p>
            <a:r>
              <a:rPr lang="en-US" sz="2400">
                <a:latin typeface="Rockwell"/>
              </a:rPr>
              <a:t>Email is available at </a:t>
            </a:r>
            <a:r>
              <a:rPr lang="en-US" sz="2400" dirty="0">
                <a:latin typeface="Rockwell"/>
                <a:hlinkClick r:id="rId3"/>
              </a:rPr>
              <a:t>Kristen.waddle@dcsms.org</a:t>
            </a:r>
            <a:endParaRPr lang="en-US" sz="2400" dirty="0">
              <a:latin typeface="Rockwell" panose="02060603020205020403" pitchFamily="18" charset="0"/>
              <a:hlinkClick r:id="rId3"/>
            </a:endParaRPr>
          </a:p>
          <a:p>
            <a:endParaRPr lang="en-US" sz="2400" dirty="0">
              <a:latin typeface="Rockwell"/>
            </a:endParaRPr>
          </a:p>
          <a:p>
            <a:r>
              <a:rPr lang="en-US" sz="2400" dirty="0">
                <a:latin typeface="Rockwell" panose="02060603020205020403" pitchFamily="18" charset="0"/>
              </a:rPr>
              <a:t>Check my website for homework, weekly skills, study guides, extra practice websites, and important updates</a:t>
            </a:r>
          </a:p>
        </p:txBody>
      </p:sp>
    </p:spTree>
    <p:extLst>
      <p:ext uri="{BB962C8B-B14F-4D97-AF65-F5344CB8AC3E}">
        <p14:creationId xmlns:p14="http://schemas.microsoft.com/office/powerpoint/2010/main" val="4172151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lIns="91440" tIns="45720" rIns="91440" bIns="45720" anchor="t">
            <a:normAutofit/>
          </a:bodyPr>
          <a:lstStyle/>
          <a:p>
            <a:pPr algn="ctr">
              <a:spcBef>
                <a:spcPct val="0"/>
              </a:spcBef>
              <a:defRPr/>
            </a:pPr>
            <a:r>
              <a:rPr lang="en-US" sz="4800">
                <a:ln w="17780" cmpd="sng">
                  <a:solidFill>
                    <a:srgbClr val="FFFFFF"/>
                  </a:solidFill>
                  <a:prstDash val="solid"/>
                  <a:miter lim="800000"/>
                </a:ln>
                <a:effectLst>
                  <a:outerShdw blurRad="50800" algn="tl" rotWithShape="0">
                    <a:srgbClr val="000000"/>
                  </a:outerShdw>
                </a:effectLst>
                <a:latin typeface="Love Ya Like A Sister Solid"/>
                <a:ea typeface="+mj-ea"/>
                <a:cs typeface="+mj-cs"/>
              </a:rPr>
              <a:t>Schoology </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sp>
        <p:nvSpPr>
          <p:cNvPr id="5" name="Rectangle 4"/>
          <p:cNvSpPr/>
          <p:nvPr/>
        </p:nvSpPr>
        <p:spPr>
          <a:xfrm>
            <a:off x="3074031" y="1976664"/>
            <a:ext cx="3660440" cy="4278094"/>
          </a:xfrm>
          <a:prstGeom prst="rect">
            <a:avLst/>
          </a:prstGeom>
        </p:spPr>
        <p:txBody>
          <a:bodyPr wrap="square" lIns="91440" tIns="45720" rIns="91440" bIns="45720" anchor="t">
            <a:spAutoFit/>
          </a:bodyPr>
          <a:lstStyle/>
          <a:p>
            <a:r>
              <a:rPr lang="en-US" sz="2000" dirty="0">
                <a:latin typeface="Rockwell"/>
              </a:rPr>
              <a:t>I will use Schoology throughout our regular classroom day. Here student may complete independent practices or discussions with other students. This will be the platfom that </a:t>
            </a:r>
            <a:r>
              <a:rPr lang="en-US" sz="2000">
                <a:latin typeface="Rockwell"/>
              </a:rPr>
              <a:t>we use if virtual was ever needed. This would also be used for quarantine situations. </a:t>
            </a:r>
            <a:endParaRPr lang="en-US" sz="2000">
              <a:latin typeface="Rockwell" panose="02060603020205020403" pitchFamily="18" charset="0"/>
            </a:endParaRPr>
          </a:p>
          <a:p>
            <a:endParaRPr lang="en-US" sz="2400" dirty="0">
              <a:latin typeface="Rockwell" panose="02060603020205020403" pitchFamily="18" charset="0"/>
            </a:endParaRPr>
          </a:p>
          <a:p>
            <a:endParaRPr lang="en-US" sz="2400" dirty="0">
              <a:latin typeface="Rockwell"/>
            </a:endParaRPr>
          </a:p>
          <a:p>
            <a:endParaRPr lang="en-US" sz="2400" dirty="0">
              <a:latin typeface="Rockwell" panose="02060603020205020403" pitchFamily="18" charset="0"/>
            </a:endParaRPr>
          </a:p>
        </p:txBody>
      </p:sp>
    </p:spTree>
    <p:extLst>
      <p:ext uri="{BB962C8B-B14F-4D97-AF65-F5344CB8AC3E}">
        <p14:creationId xmlns:p14="http://schemas.microsoft.com/office/powerpoint/2010/main" val="3380596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pic>
        <p:nvPicPr>
          <p:cNvPr id="6" name="Picture 6" descr="Graphical user interface, text, application, email&#10;&#10;Description automatically generated">
            <a:extLst>
              <a:ext uri="{FF2B5EF4-FFF2-40B4-BE49-F238E27FC236}">
                <a16:creationId xmlns:a16="http://schemas.microsoft.com/office/drawing/2014/main" id="{6D0BC698-2490-44BA-B1A3-5140C1B962F1}"/>
              </a:ext>
            </a:extLst>
          </p:cNvPr>
          <p:cNvPicPr>
            <a:picLocks noChangeAspect="1"/>
          </p:cNvPicPr>
          <p:nvPr/>
        </p:nvPicPr>
        <p:blipFill>
          <a:blip r:embed="rId3"/>
          <a:stretch>
            <a:fillRect/>
          </a:stretch>
        </p:blipFill>
        <p:spPr>
          <a:xfrm>
            <a:off x="914400" y="983539"/>
            <a:ext cx="7144813" cy="4876724"/>
          </a:xfrm>
          <a:prstGeom prst="rect">
            <a:avLst/>
          </a:prstGeom>
        </p:spPr>
      </p:pic>
    </p:spTree>
    <p:extLst>
      <p:ext uri="{BB962C8B-B14F-4D97-AF65-F5344CB8AC3E}">
        <p14:creationId xmlns:p14="http://schemas.microsoft.com/office/powerpoint/2010/main" val="2574774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dirty="0">
                <a:ln w="17780" cmpd="sng">
                  <a:solidFill>
                    <a:srgbClr val="FFFFFF"/>
                  </a:solidFill>
                  <a:prstDash val="solid"/>
                  <a:miter lim="800000"/>
                </a:ln>
                <a:effectLst>
                  <a:outerShdw blurRad="50800" algn="tl" rotWithShape="0">
                    <a:srgbClr val="000000"/>
                  </a:outerShdw>
                </a:effectLst>
                <a:latin typeface="Love Ya Like A Sister Solid" pitchFamily="2" charset="0"/>
                <a:ea typeface="+mj-ea"/>
                <a:cs typeface="+mj-cs"/>
              </a:rPr>
              <a:t>Money </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sp>
        <p:nvSpPr>
          <p:cNvPr id="6" name="Rectangle 5"/>
          <p:cNvSpPr/>
          <p:nvPr/>
        </p:nvSpPr>
        <p:spPr>
          <a:xfrm>
            <a:off x="1600200" y="1800642"/>
            <a:ext cx="5486400" cy="3139321"/>
          </a:xfrm>
          <a:prstGeom prst="rect">
            <a:avLst/>
          </a:prstGeom>
        </p:spPr>
        <p:txBody>
          <a:bodyPr wrap="square" lIns="91440" tIns="45720" rIns="91440" bIns="45720" anchor="t">
            <a:spAutoFit/>
          </a:bodyPr>
          <a:lstStyle/>
          <a:p>
            <a:r>
              <a:rPr lang="en-US" dirty="0">
                <a:latin typeface="Rockwell" panose="02060603020205020403" pitchFamily="18" charset="0"/>
              </a:rPr>
              <a:t>Please send money or checks in the zippered pencil pouch at the front of their daily folder.</a:t>
            </a:r>
          </a:p>
          <a:p>
            <a:endParaRPr lang="en-US" dirty="0">
              <a:latin typeface="Rockwell" panose="02060603020205020403" pitchFamily="18" charset="0"/>
            </a:endParaRPr>
          </a:p>
          <a:p>
            <a:r>
              <a:rPr lang="en-US" dirty="0">
                <a:latin typeface="Rockwell" panose="02060603020205020403" pitchFamily="18" charset="0"/>
              </a:rPr>
              <a:t>Be sure to include a current phone number on all checks.</a:t>
            </a:r>
          </a:p>
          <a:p>
            <a:endParaRPr lang="en-US" dirty="0">
              <a:latin typeface="Rockwell" panose="02060603020205020403" pitchFamily="18" charset="0"/>
            </a:endParaRPr>
          </a:p>
          <a:p>
            <a:r>
              <a:rPr lang="en-US" dirty="0">
                <a:latin typeface="Rockwell" panose="02060603020205020403" pitchFamily="18" charset="0"/>
              </a:rPr>
              <a:t>Make separate checks for unrelated items. Example: Lunch and yearbook</a:t>
            </a:r>
          </a:p>
          <a:p>
            <a:endParaRPr lang="en-US" dirty="0">
              <a:latin typeface="Rockwell" panose="02060603020205020403" pitchFamily="18" charset="0"/>
            </a:endParaRPr>
          </a:p>
          <a:p>
            <a:r>
              <a:rPr lang="en-US" dirty="0" err="1">
                <a:latin typeface="Rockwell"/>
              </a:rPr>
              <a:t>Revopay</a:t>
            </a:r>
            <a:r>
              <a:rPr lang="en-US" dirty="0">
                <a:latin typeface="Rockwell"/>
              </a:rPr>
              <a:t>- Option to pay with debit/credit card with a small fee</a:t>
            </a:r>
            <a:endParaRPr lang="en-US" dirty="0">
              <a:latin typeface="Rockwell" panose="02060603020205020403" pitchFamily="18" charset="0"/>
            </a:endParaRPr>
          </a:p>
        </p:txBody>
      </p:sp>
    </p:spTree>
    <p:extLst>
      <p:ext uri="{BB962C8B-B14F-4D97-AF65-F5344CB8AC3E}">
        <p14:creationId xmlns:p14="http://schemas.microsoft.com/office/powerpoint/2010/main" val="361347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dirty="0">
                <a:ln w="17780" cmpd="sng">
                  <a:solidFill>
                    <a:srgbClr val="FFFFFF"/>
                  </a:solidFill>
                  <a:prstDash val="solid"/>
                  <a:miter lim="800000"/>
                </a:ln>
                <a:effectLst>
                  <a:outerShdw blurRad="50800" algn="tl" rotWithShape="0">
                    <a:srgbClr val="000000"/>
                  </a:outerShdw>
                </a:effectLst>
                <a:latin typeface="Love Ya Like A Sister Solid" pitchFamily="2" charset="0"/>
                <a:ea typeface="+mj-ea"/>
                <a:cs typeface="+mj-cs"/>
              </a:rPr>
              <a:t>Graded Paper Folders</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sp>
        <p:nvSpPr>
          <p:cNvPr id="7" name="Rectangle 6"/>
          <p:cNvSpPr/>
          <p:nvPr/>
        </p:nvSpPr>
        <p:spPr>
          <a:xfrm>
            <a:off x="1219200" y="1732508"/>
            <a:ext cx="5791200" cy="4154984"/>
          </a:xfrm>
          <a:prstGeom prst="rect">
            <a:avLst/>
          </a:prstGeom>
        </p:spPr>
        <p:txBody>
          <a:bodyPr wrap="square">
            <a:spAutoFit/>
          </a:bodyPr>
          <a:lstStyle/>
          <a:p>
            <a:r>
              <a:rPr lang="en-US" sz="2200" dirty="0">
                <a:latin typeface="Rockwell" panose="02060603020205020403" pitchFamily="18" charset="0"/>
              </a:rPr>
              <a:t>Sent home every Tuesday.</a:t>
            </a:r>
          </a:p>
          <a:p>
            <a:r>
              <a:rPr lang="en-US" sz="2200" dirty="0">
                <a:latin typeface="Rockwell" panose="02060603020205020403" pitchFamily="18" charset="0"/>
              </a:rPr>
              <a:t>Please sign and return cover sheet that is in the inside pocket.</a:t>
            </a:r>
          </a:p>
          <a:p>
            <a:endParaRPr lang="en-US" sz="2200" dirty="0">
              <a:latin typeface="Rockwell" panose="02060603020205020403" pitchFamily="18" charset="0"/>
            </a:endParaRPr>
          </a:p>
          <a:p>
            <a:r>
              <a:rPr lang="en-US" sz="2200" dirty="0">
                <a:latin typeface="Rockwell" panose="02060603020205020403" pitchFamily="18" charset="0"/>
              </a:rPr>
              <a:t>Return only the papers with a grade below a 69. </a:t>
            </a:r>
          </a:p>
          <a:p>
            <a:endParaRPr lang="en-US" sz="2200" dirty="0">
              <a:latin typeface="Rockwell" panose="02060603020205020403" pitchFamily="18" charset="0"/>
            </a:endParaRPr>
          </a:p>
          <a:p>
            <a:r>
              <a:rPr lang="en-US" sz="2200" dirty="0">
                <a:latin typeface="Rockwell" panose="02060603020205020403" pitchFamily="18" charset="0"/>
              </a:rPr>
              <a:t>You are welcome to keep papers or make a copy to review with your child.</a:t>
            </a:r>
          </a:p>
          <a:p>
            <a:endParaRPr lang="en-US" sz="2200" dirty="0">
              <a:latin typeface="Rockwell" panose="02060603020205020403" pitchFamily="18" charset="0"/>
            </a:endParaRPr>
          </a:p>
          <a:p>
            <a:r>
              <a:rPr lang="en-US" sz="2200" dirty="0">
                <a:latin typeface="Rockwell" panose="02060603020205020403" pitchFamily="18" charset="0"/>
              </a:rPr>
              <a:t>If you find an error in grading, please do not hesitate to send me a note</a:t>
            </a:r>
          </a:p>
        </p:txBody>
      </p:sp>
    </p:spTree>
    <p:extLst>
      <p:ext uri="{BB962C8B-B14F-4D97-AF65-F5344CB8AC3E}">
        <p14:creationId xmlns:p14="http://schemas.microsoft.com/office/powerpoint/2010/main" val="825660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dirty="0">
                <a:ln w="17780" cmpd="sng">
                  <a:solidFill>
                    <a:srgbClr val="FFFFFF"/>
                  </a:solidFill>
                  <a:prstDash val="solid"/>
                  <a:miter lim="800000"/>
                </a:ln>
                <a:effectLst>
                  <a:outerShdw blurRad="50800" algn="tl" rotWithShape="0">
                    <a:srgbClr val="000000"/>
                  </a:outerShdw>
                </a:effectLst>
                <a:latin typeface="Love Ya Like A Sister Solid" pitchFamily="2" charset="0"/>
                <a:ea typeface="+mj-ea"/>
                <a:cs typeface="+mj-cs"/>
              </a:rPr>
              <a:t>Parent Portal</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4" name="Rectangle 3"/>
          <p:cNvSpPr txBox="1">
            <a:spLocks noChangeArrowheads="1"/>
          </p:cNvSpPr>
          <p:nvPr/>
        </p:nvSpPr>
        <p:spPr>
          <a:xfrm>
            <a:off x="914400" y="2133600"/>
            <a:ext cx="7315200" cy="3657600"/>
          </a:xfrm>
          <a:prstGeom prst="rect">
            <a:avLst/>
          </a:prstGeom>
        </p:spPr>
        <p:txBody>
          <a:bodyPr vert="horz" lIns="91440" tIns="45720" rIns="91440" bIns="45720" rtlCol="0">
            <a:normAutofit fontScale="47500" lnSpcReduction="20000"/>
          </a:bodyPr>
          <a:lstStyle/>
          <a:p>
            <a:r>
              <a:rPr lang="en-US" altLang="en-US" sz="3200" dirty="0">
                <a:latin typeface="Rockwell" panose="02060603020205020403" pitchFamily="18" charset="0"/>
              </a:rPr>
              <a:t>Access your child’s grades by using Parent Portal. Parents may view progress reports, report cards, and attendance from any computer or phone that has internet accessibility. </a:t>
            </a:r>
          </a:p>
          <a:p>
            <a:endParaRPr lang="en-US" altLang="en-US" sz="3200" dirty="0">
              <a:latin typeface="Rockwell" panose="02060603020205020403" pitchFamily="18" charset="0"/>
            </a:endParaRPr>
          </a:p>
          <a:p>
            <a:r>
              <a:rPr lang="en-US" altLang="en-US" sz="3200" dirty="0">
                <a:latin typeface="Rockwell" panose="02060603020205020403" pitchFamily="18" charset="0"/>
              </a:rPr>
              <a:t>If you have not signed up for Parent Portal, please complete the attached form and return it and a copy of your photo ID to school. This is to verify that you are the parent or guardian of the child in question. Log in information will be sent home with your child. Also, there is an app for the iPhone and Android devices. </a:t>
            </a:r>
          </a:p>
          <a:p>
            <a:endParaRPr lang="en-US" altLang="en-US" sz="3200" dirty="0">
              <a:latin typeface="Rockwell" panose="02060603020205020403" pitchFamily="18" charset="0"/>
            </a:endParaRPr>
          </a:p>
          <a:p>
            <a:r>
              <a:rPr lang="en-US" altLang="en-US" sz="3200" dirty="0">
                <a:latin typeface="Rockwell" panose="02060603020205020403" pitchFamily="18" charset="0"/>
              </a:rPr>
              <a:t>Parents must create a single account for Parent Portal. If you have more than one child, you can create an account for all your children.</a:t>
            </a:r>
          </a:p>
          <a:p>
            <a:r>
              <a:rPr lang="en-US" altLang="en-US" sz="3200" dirty="0">
                <a:latin typeface="Rockwell" panose="02060603020205020403" pitchFamily="18" charset="0"/>
              </a:rPr>
              <a:t>If a parent had a child/children in Desoto County Schools last year, that parent will need to use their original log in information to create a single account.</a:t>
            </a:r>
          </a:p>
          <a:p>
            <a:endParaRPr lang="en-US" altLang="en-US" sz="3200" dirty="0">
              <a:latin typeface="Rockwell" panose="02060603020205020403" pitchFamily="18" charset="0"/>
            </a:endParaRPr>
          </a:p>
          <a:p>
            <a:r>
              <a:rPr lang="en-US" altLang="en-US" sz="3200" dirty="0">
                <a:latin typeface="Rockwell" panose="02060603020205020403" pitchFamily="18" charset="0"/>
              </a:rPr>
              <a:t>Parent Portal : www.desotopowerschool.com/public</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spTree>
    <p:extLst>
      <p:ext uri="{BB962C8B-B14F-4D97-AF65-F5344CB8AC3E}">
        <p14:creationId xmlns:p14="http://schemas.microsoft.com/office/powerpoint/2010/main" val="2487180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dirty="0">
                <a:ln w="17780" cmpd="sng">
                  <a:solidFill>
                    <a:srgbClr val="FFFFFF"/>
                  </a:solidFill>
                  <a:prstDash val="solid"/>
                  <a:miter lim="800000"/>
                </a:ln>
                <a:effectLst>
                  <a:outerShdw blurRad="50800" algn="tl" rotWithShape="0">
                    <a:srgbClr val="000000"/>
                  </a:outerShdw>
                </a:effectLst>
                <a:latin typeface="Love Ya Like A Sister Solid" pitchFamily="2" charset="0"/>
                <a:ea typeface="+mj-ea"/>
                <a:cs typeface="+mj-cs"/>
              </a:rPr>
              <a:t>Classroom </a:t>
            </a:r>
            <a:r>
              <a:rPr lang="en-US" sz="4800" dirty="0" err="1">
                <a:ln w="17780" cmpd="sng">
                  <a:solidFill>
                    <a:srgbClr val="FFFFFF"/>
                  </a:solidFill>
                  <a:prstDash val="solid"/>
                  <a:miter lim="800000"/>
                </a:ln>
                <a:effectLst>
                  <a:outerShdw blurRad="50800" algn="tl" rotWithShape="0">
                    <a:srgbClr val="000000"/>
                  </a:outerShdw>
                </a:effectLst>
                <a:latin typeface="Love Ya Like A Sister Solid" pitchFamily="2" charset="0"/>
                <a:ea typeface="+mj-ea"/>
                <a:cs typeface="+mj-cs"/>
              </a:rPr>
              <a:t>Wishlist</a:t>
            </a:r>
            <a:r>
              <a:rPr lang="en-US" sz="4800" dirty="0">
                <a:ln w="17780" cmpd="sng">
                  <a:solidFill>
                    <a:srgbClr val="FFFFFF"/>
                  </a:solidFill>
                  <a:prstDash val="solid"/>
                  <a:miter lim="800000"/>
                </a:ln>
                <a:effectLst>
                  <a:outerShdw blurRad="50800" algn="tl" rotWithShape="0">
                    <a:srgbClr val="000000"/>
                  </a:outerShdw>
                </a:effectLst>
                <a:latin typeface="Love Ya Like A Sister Solid" pitchFamily="2" charset="0"/>
                <a:ea typeface="+mj-ea"/>
                <a:cs typeface="+mj-cs"/>
              </a:rPr>
              <a:t> </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sp>
        <p:nvSpPr>
          <p:cNvPr id="5" name="Rectangle 4"/>
          <p:cNvSpPr/>
          <p:nvPr/>
        </p:nvSpPr>
        <p:spPr>
          <a:xfrm>
            <a:off x="1219200" y="1917174"/>
            <a:ext cx="6400800" cy="3416320"/>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US" sz="2400" dirty="0">
                <a:latin typeface="Rockwell" panose="02060603020205020403" pitchFamily="18" charset="0"/>
              </a:rPr>
              <a:t>Old magazines such as Highlights or National Geographic </a:t>
            </a:r>
          </a:p>
          <a:p>
            <a:pPr marL="342900" indent="-342900">
              <a:buFont typeface="Arial" panose="020B0604020202020204" pitchFamily="34" charset="0"/>
              <a:buChar char="•"/>
            </a:pPr>
            <a:r>
              <a:rPr lang="en-US" sz="2400" dirty="0">
                <a:latin typeface="Rockwell" panose="02060603020205020403" pitchFamily="18" charset="0"/>
              </a:rPr>
              <a:t>Colored Cardstock </a:t>
            </a:r>
          </a:p>
          <a:p>
            <a:pPr marL="342900" indent="-342900">
              <a:buFont typeface="Arial" panose="020B0604020202020204" pitchFamily="34" charset="0"/>
              <a:buChar char="•"/>
            </a:pPr>
            <a:r>
              <a:rPr lang="en-US" sz="2400">
                <a:latin typeface="Rockwell"/>
              </a:rPr>
              <a:t>Colored Copy Paper</a:t>
            </a:r>
          </a:p>
          <a:p>
            <a:pPr marL="342900" indent="-342900">
              <a:buFont typeface="Arial" panose="020B0604020202020204" pitchFamily="34" charset="0"/>
              <a:buChar char="•"/>
            </a:pPr>
            <a:r>
              <a:rPr lang="en-US" sz="2400" dirty="0">
                <a:latin typeface="Rockwell" panose="02060603020205020403" pitchFamily="18" charset="0"/>
              </a:rPr>
              <a:t>Multiplication Flashcards </a:t>
            </a:r>
          </a:p>
          <a:p>
            <a:pPr marL="342900" indent="-342900">
              <a:buFont typeface="Arial" panose="020B0604020202020204" pitchFamily="34" charset="0"/>
              <a:buChar char="•"/>
            </a:pPr>
            <a:r>
              <a:rPr lang="en-US" sz="2400" dirty="0">
                <a:latin typeface="Rockwell" panose="02060603020205020403" pitchFamily="18" charset="0"/>
              </a:rPr>
              <a:t>Seasonal erasers, decorative pencils, or stickers</a:t>
            </a:r>
          </a:p>
          <a:p>
            <a:pPr marL="342900" indent="-342900">
              <a:buFont typeface="Arial" panose="020B0604020202020204" pitchFamily="34" charset="0"/>
              <a:buChar char="•"/>
            </a:pPr>
            <a:r>
              <a:rPr lang="en-US" sz="2400" dirty="0">
                <a:latin typeface="Rockwell" panose="02060603020205020403" pitchFamily="18" charset="0"/>
              </a:rPr>
              <a:t>You may send in candy- we do not have any nut allergies </a:t>
            </a:r>
          </a:p>
        </p:txBody>
      </p:sp>
    </p:spTree>
    <p:extLst>
      <p:ext uri="{BB962C8B-B14F-4D97-AF65-F5344CB8AC3E}">
        <p14:creationId xmlns:p14="http://schemas.microsoft.com/office/powerpoint/2010/main" val="1425279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dirty="0">
                <a:ln w="17780" cmpd="sng">
                  <a:solidFill>
                    <a:srgbClr val="FFFFFF"/>
                  </a:solidFill>
                  <a:prstDash val="solid"/>
                  <a:miter lim="800000"/>
                </a:ln>
                <a:effectLst>
                  <a:outerShdw blurRad="50800" algn="tl" rotWithShape="0">
                    <a:srgbClr val="000000"/>
                  </a:outerShdw>
                </a:effectLst>
                <a:latin typeface="Love Ya Like A Sister Solid" pitchFamily="2" charset="0"/>
                <a:ea typeface="+mj-ea"/>
                <a:cs typeface="+mj-cs"/>
              </a:rPr>
              <a:t>Contact Me!</a:t>
            </a:r>
            <a:r>
              <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 </a:t>
            </a: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sp>
        <p:nvSpPr>
          <p:cNvPr id="6" name="Rectangle 5"/>
          <p:cNvSpPr/>
          <p:nvPr/>
        </p:nvSpPr>
        <p:spPr>
          <a:xfrm>
            <a:off x="1219200" y="1981200"/>
            <a:ext cx="6400800" cy="2308324"/>
          </a:xfrm>
          <a:prstGeom prst="rect">
            <a:avLst/>
          </a:prstGeom>
        </p:spPr>
        <p:txBody>
          <a:bodyPr wrap="square" lIns="91440" tIns="45720" rIns="91440" bIns="45720" anchor="t">
            <a:spAutoFit/>
          </a:bodyPr>
          <a:lstStyle/>
          <a:p>
            <a:r>
              <a:rPr lang="en-US" sz="2400" dirty="0">
                <a:latin typeface="Rockwell" panose="02060603020205020403" pitchFamily="18" charset="0"/>
              </a:rPr>
              <a:t>Email: </a:t>
            </a:r>
            <a:r>
              <a:rPr lang="en-US" sz="2400" dirty="0">
                <a:latin typeface="Rockwell" panose="02060603020205020403" pitchFamily="18" charset="0"/>
                <a:hlinkClick r:id="rId3"/>
              </a:rPr>
              <a:t>Kristen.waddle@dcsms.org</a:t>
            </a:r>
            <a:endParaRPr lang="en-US" sz="2400" dirty="0">
              <a:latin typeface="Rockwell" panose="02060603020205020403" pitchFamily="18" charset="0"/>
            </a:endParaRPr>
          </a:p>
          <a:p>
            <a:pPr marL="342900" indent="-342900">
              <a:buFont typeface="Arial" panose="020B0604020202020204" pitchFamily="34" charset="0"/>
              <a:buChar char="•"/>
            </a:pPr>
            <a:r>
              <a:rPr lang="en-US" sz="2400" dirty="0">
                <a:latin typeface="Rockwell"/>
              </a:rPr>
              <a:t>I try to respond as quickly as possible, it may take me up to 24 hours. </a:t>
            </a:r>
            <a:endParaRPr lang="en-US" sz="2400" dirty="0">
              <a:latin typeface="Rockwell" panose="02060603020205020403" pitchFamily="18" charset="0"/>
            </a:endParaRPr>
          </a:p>
          <a:p>
            <a:endParaRPr lang="en-US" sz="2400" dirty="0">
              <a:latin typeface="Rockwell" panose="02060603020205020403" pitchFamily="18" charset="0"/>
            </a:endParaRPr>
          </a:p>
          <a:p>
            <a:r>
              <a:rPr lang="en-US" sz="2400" dirty="0" err="1">
                <a:latin typeface="Rockwell"/>
              </a:rPr>
              <a:t>SchoolStatus</a:t>
            </a:r>
            <a:r>
              <a:rPr lang="en-US" sz="2400" dirty="0">
                <a:latin typeface="Rockwell"/>
              </a:rPr>
              <a:t>:  I use this for all calling and texting! </a:t>
            </a:r>
            <a:endParaRPr lang="en-US" sz="2400" dirty="0">
              <a:latin typeface="Rockwell" panose="02060603020205020403" pitchFamily="18" charset="0"/>
            </a:endParaRPr>
          </a:p>
        </p:txBody>
      </p:sp>
    </p:spTree>
    <p:extLst>
      <p:ext uri="{BB962C8B-B14F-4D97-AF65-F5344CB8AC3E}">
        <p14:creationId xmlns:p14="http://schemas.microsoft.com/office/powerpoint/2010/main" val="2720988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JPG">
            <a:hlinkClick r:id="rId2"/>
          </p:cNvPr>
          <p:cNvPicPr>
            <a:picLocks noGrp="1" noChangeAspect="1"/>
          </p:cNvPicPr>
          <p:nvPr isPhoto="1"/>
        </p:nvPicPr>
        <p:blipFill>
          <a:blip r:embed="rId3" cstate="print">
            <a:lum/>
          </a:blip>
          <a:stretch>
            <a:fillRect/>
          </a:stretch>
        </p:blipFill>
        <p:spPr>
          <a:xfrm>
            <a:off x="0" y="27709"/>
            <a:ext cx="9144000" cy="6858000"/>
          </a:xfrm>
          <a:prstGeom prst="rect">
            <a:avLst/>
          </a:prstGeom>
          <a:noFill/>
          <a:ln>
            <a:noFill/>
          </a:ln>
        </p:spPr>
      </p:pic>
      <p:sp>
        <p:nvSpPr>
          <p:cNvPr id="3" name="Rectangle 2"/>
          <p:cNvSpPr/>
          <p:nvPr/>
        </p:nvSpPr>
        <p:spPr>
          <a:xfrm>
            <a:off x="1524000" y="1066800"/>
            <a:ext cx="6400800" cy="6001643"/>
          </a:xfrm>
          <a:prstGeom prst="rect">
            <a:avLst/>
          </a:prstGeom>
        </p:spPr>
        <p:txBody>
          <a:bodyPr wrap="square" lIns="91440" tIns="45720" rIns="91440" bIns="45720" anchor="t">
            <a:spAutoFit/>
          </a:bodyPr>
          <a:lstStyle/>
          <a:p>
            <a:r>
              <a:rPr lang="en-US" sz="2400" dirty="0">
                <a:latin typeface="Rockwell" panose="02060603020205020403" pitchFamily="18" charset="0"/>
              </a:rPr>
              <a:t>Class Websites</a:t>
            </a:r>
          </a:p>
          <a:p>
            <a:endParaRPr lang="en-US" sz="2400" dirty="0">
              <a:latin typeface="Rockwell" panose="02060603020205020403" pitchFamily="18" charset="0"/>
            </a:endParaRPr>
          </a:p>
          <a:p>
            <a:r>
              <a:rPr lang="en-US" sz="2400" dirty="0">
                <a:latin typeface="Rockwell" panose="02060603020205020403" pitchFamily="18" charset="0"/>
                <a:hlinkClick r:id="rId2"/>
              </a:rPr>
              <a:t>https://www.readworks.org/</a:t>
            </a:r>
            <a:endParaRPr lang="en-US" sz="2400" dirty="0">
              <a:latin typeface="Rockwell" panose="02060603020205020403" pitchFamily="18" charset="0"/>
            </a:endParaRPr>
          </a:p>
          <a:p>
            <a:endParaRPr lang="en-US" sz="2400" dirty="0">
              <a:latin typeface="Rockwell" panose="02060603020205020403" pitchFamily="18" charset="0"/>
            </a:endParaRPr>
          </a:p>
          <a:p>
            <a:endParaRPr lang="en-US" sz="2400" dirty="0">
              <a:latin typeface="Rockwell" panose="02060603020205020403" pitchFamily="18" charset="0"/>
            </a:endParaRPr>
          </a:p>
          <a:p>
            <a:r>
              <a:rPr lang="en-US" sz="2400" dirty="0">
                <a:latin typeface="Rockwell" panose="02060603020205020403" pitchFamily="18" charset="0"/>
                <a:hlinkClick r:id="rId4"/>
              </a:rPr>
              <a:t>https://www.Getepic.com</a:t>
            </a:r>
            <a:endParaRPr lang="en-US" sz="2400" dirty="0">
              <a:latin typeface="Rockwell" panose="02060603020205020403" pitchFamily="18" charset="0"/>
            </a:endParaRPr>
          </a:p>
          <a:p>
            <a:endParaRPr lang="en-US" sz="2400" dirty="0">
              <a:latin typeface="Rockwell" panose="02060603020205020403" pitchFamily="18" charset="0"/>
            </a:endParaRPr>
          </a:p>
          <a:p>
            <a:endParaRPr lang="en-US" sz="2400" dirty="0">
              <a:latin typeface="Rockwell" panose="02060603020205020403" pitchFamily="18" charset="0"/>
            </a:endParaRPr>
          </a:p>
          <a:p>
            <a:r>
              <a:rPr lang="en-US" sz="2400" dirty="0">
                <a:latin typeface="Rockwell" panose="02060603020205020403" pitchFamily="18" charset="0"/>
                <a:hlinkClick r:id="rId5"/>
              </a:rPr>
              <a:t>https://hernandohillselemdesotoms.schoolinsites.com/</a:t>
            </a:r>
            <a:endParaRPr lang="en-US" sz="2400" dirty="0">
              <a:latin typeface="Rockwell" panose="02060603020205020403" pitchFamily="18" charset="0"/>
            </a:endParaRPr>
          </a:p>
          <a:p>
            <a:endParaRPr lang="en-US" sz="2400" dirty="0">
              <a:latin typeface="Rockwell" panose="02060603020205020403" pitchFamily="18" charset="0"/>
            </a:endParaRPr>
          </a:p>
          <a:p>
            <a:endParaRPr lang="en-US" sz="2400" dirty="0">
              <a:latin typeface="Rockwell" panose="02060603020205020403" pitchFamily="18" charset="0"/>
            </a:endParaRPr>
          </a:p>
          <a:p>
            <a:endParaRPr lang="en-US" sz="2400" dirty="0">
              <a:latin typeface="Rockwell" panose="02060603020205020403" pitchFamily="18" charset="0"/>
            </a:endParaRPr>
          </a:p>
          <a:p>
            <a:endParaRPr lang="en-US" sz="2400" dirty="0">
              <a:latin typeface="Rockwell" panose="02060603020205020403" pitchFamily="18" charset="0"/>
            </a:endParaRPr>
          </a:p>
          <a:p>
            <a:endParaRPr lang="en-US" sz="2400" dirty="0">
              <a:latin typeface="Rockwell" panose="02060603020205020403" pitchFamily="18" charset="0"/>
            </a:endParaRPr>
          </a:p>
          <a:p>
            <a:endParaRPr lang="en-US" sz="2400" dirty="0">
              <a:latin typeface="Rockwell" panose="02060603020205020403" pitchFamily="18" charset="0"/>
            </a:endParaRPr>
          </a:p>
        </p:txBody>
      </p:sp>
    </p:spTree>
    <p:extLst>
      <p:ext uri="{BB962C8B-B14F-4D97-AF65-F5344CB8AC3E}">
        <p14:creationId xmlns:p14="http://schemas.microsoft.com/office/powerpoint/2010/main" val="3549036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Our</a:t>
            </a:r>
            <a:r>
              <a:rPr kumimoji="0" lang="en-US" sz="4800" i="0" u="none" strike="noStrike" kern="1200" cap="none" spc="0" normalizeH="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 Classroom</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sp>
        <p:nvSpPr>
          <p:cNvPr id="5" name="Rectangle 4"/>
          <p:cNvSpPr/>
          <p:nvPr/>
        </p:nvSpPr>
        <p:spPr>
          <a:xfrm>
            <a:off x="1104900" y="2136338"/>
            <a:ext cx="6934200" cy="2308324"/>
          </a:xfrm>
          <a:prstGeom prst="rect">
            <a:avLst/>
          </a:prstGeom>
        </p:spPr>
        <p:txBody>
          <a:bodyPr wrap="square" lIns="91440" tIns="45720" rIns="91440" bIns="45720" anchor="t">
            <a:spAutoFit/>
          </a:bodyPr>
          <a:lstStyle/>
          <a:p>
            <a:pPr marL="342900" indent="-342900" algn="ctr">
              <a:buFont typeface="+mj-lt"/>
              <a:buAutoNum type="arabicPeriod"/>
            </a:pPr>
            <a:r>
              <a:rPr lang="en-US" dirty="0">
                <a:latin typeface="Rockwell" panose="02060603020205020403" pitchFamily="18" charset="0"/>
              </a:rPr>
              <a:t>A community of learners with rules and procedures to ensure everyone is safe, happy, and working toward showing growth throughout the year.</a:t>
            </a:r>
          </a:p>
          <a:p>
            <a:pPr marL="342900" indent="-342900" algn="ctr">
              <a:buFont typeface="+mj-lt"/>
              <a:buAutoNum type="arabicPeriod"/>
            </a:pPr>
            <a:r>
              <a:rPr lang="en-US" dirty="0">
                <a:latin typeface="Rockwell" panose="02060603020205020403" pitchFamily="18" charset="0"/>
              </a:rPr>
              <a:t>Students work independently, in cooperative groups, and with a partner to complete activities.</a:t>
            </a:r>
          </a:p>
          <a:p>
            <a:pPr marL="342900" indent="-342900" algn="ctr">
              <a:buFont typeface="+mj-lt"/>
              <a:buAutoNum type="arabicPeriod"/>
            </a:pPr>
            <a:r>
              <a:rPr lang="en-US" dirty="0">
                <a:latin typeface="Rockwell" panose="02060603020205020403" pitchFamily="18" charset="0"/>
              </a:rPr>
              <a:t>One on one with a teacher or peer tutoring for extra help or remediation.</a:t>
            </a:r>
          </a:p>
          <a:p>
            <a:pPr algn="ctr"/>
            <a:endParaRPr lang="en-US" dirty="0">
              <a:latin typeface="Rockwe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Consequences </a:t>
            </a: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sp>
        <p:nvSpPr>
          <p:cNvPr id="5" name="Rectangle 4"/>
          <p:cNvSpPr/>
          <p:nvPr/>
        </p:nvSpPr>
        <p:spPr>
          <a:xfrm>
            <a:off x="1267002" y="2356296"/>
            <a:ext cx="6248400" cy="2462213"/>
          </a:xfrm>
          <a:prstGeom prst="rect">
            <a:avLst/>
          </a:prstGeom>
        </p:spPr>
        <p:txBody>
          <a:bodyPr wrap="square" lIns="91440" tIns="45720" rIns="91440" bIns="45720" anchor="t">
            <a:spAutoFit/>
          </a:bodyPr>
          <a:lstStyle/>
          <a:p>
            <a:r>
              <a:rPr lang="en-US" sz="2200" dirty="0">
                <a:solidFill>
                  <a:srgbClr val="92D050"/>
                </a:solidFill>
                <a:latin typeface="Rockwell" panose="02060603020205020403" pitchFamily="18" charset="0"/>
              </a:rPr>
              <a:t>Green</a:t>
            </a:r>
            <a:r>
              <a:rPr lang="en-US" sz="2200" dirty="0">
                <a:latin typeface="Rockwell" panose="02060603020205020403" pitchFamily="18" charset="0"/>
              </a:rPr>
              <a:t> - no cards pulled-Good Behavior</a:t>
            </a:r>
          </a:p>
          <a:p>
            <a:r>
              <a:rPr lang="en-US" sz="2200" dirty="0">
                <a:solidFill>
                  <a:srgbClr val="FFC000"/>
                </a:solidFill>
                <a:latin typeface="Rockwell"/>
              </a:rPr>
              <a:t>Yellow</a:t>
            </a:r>
            <a:r>
              <a:rPr lang="en-US" sz="2200">
                <a:latin typeface="Rockwell"/>
              </a:rPr>
              <a:t> – verbal warning</a:t>
            </a:r>
          </a:p>
          <a:p>
            <a:r>
              <a:rPr lang="en-US" sz="2200" dirty="0">
                <a:solidFill>
                  <a:schemeClr val="accent6">
                    <a:lumMod val="75000"/>
                  </a:schemeClr>
                </a:solidFill>
                <a:latin typeface="Rockwell"/>
              </a:rPr>
              <a:t>Orange</a:t>
            </a:r>
            <a:r>
              <a:rPr lang="en-US" sz="2200">
                <a:latin typeface="Rockwell"/>
              </a:rPr>
              <a:t> - Walk 10 minutes at recess</a:t>
            </a:r>
          </a:p>
          <a:p>
            <a:r>
              <a:rPr lang="en-US" sz="2200" dirty="0">
                <a:solidFill>
                  <a:srgbClr val="FF0000"/>
                </a:solidFill>
                <a:latin typeface="Rockwell"/>
              </a:rPr>
              <a:t>Red</a:t>
            </a:r>
            <a:r>
              <a:rPr lang="en-US" sz="2200">
                <a:latin typeface="Rockwell"/>
              </a:rPr>
              <a:t> - 4th Offense (Office Referral)</a:t>
            </a:r>
            <a:endParaRPr lang="en-US" sz="2200">
              <a:latin typeface="Rockwell" panose="02060603020205020403" pitchFamily="18" charset="0"/>
            </a:endParaRPr>
          </a:p>
          <a:p>
            <a:r>
              <a:rPr lang="en-US" sz="2200" dirty="0">
                <a:latin typeface="Rockwell" panose="02060603020205020403" pitchFamily="18" charset="0"/>
              </a:rPr>
              <a:t>For severe behavior problems, the teacher has the right to bypass all the above and go straight to red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dirty="0">
                <a:ln w="17780" cmpd="sng">
                  <a:solidFill>
                    <a:srgbClr val="FFFFFF"/>
                  </a:solidFill>
                  <a:prstDash val="solid"/>
                  <a:miter lim="800000"/>
                </a:ln>
                <a:effectLst>
                  <a:outerShdw blurRad="50800" algn="tl" rotWithShape="0">
                    <a:srgbClr val="000000"/>
                  </a:outerShdw>
                </a:effectLst>
                <a:latin typeface="Love Ya Like A Sister Solid" pitchFamily="2" charset="0"/>
                <a:ea typeface="+mj-ea"/>
                <a:cs typeface="+mj-cs"/>
              </a:rPr>
              <a:t>Daily Folders</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sp>
        <p:nvSpPr>
          <p:cNvPr id="5" name="Rectangle 4"/>
          <p:cNvSpPr/>
          <p:nvPr/>
        </p:nvSpPr>
        <p:spPr>
          <a:xfrm>
            <a:off x="1469571" y="1460643"/>
            <a:ext cx="6204858" cy="4862870"/>
          </a:xfrm>
          <a:prstGeom prst="rect">
            <a:avLst/>
          </a:prstGeom>
        </p:spPr>
        <p:txBody>
          <a:bodyPr wrap="square">
            <a:spAutoFit/>
          </a:bodyPr>
          <a:lstStyle/>
          <a:p>
            <a:endParaRPr lang="en-US" sz="2000" dirty="0">
              <a:latin typeface="Rockwell" panose="02060603020205020403" pitchFamily="18" charset="0"/>
            </a:endParaRPr>
          </a:p>
          <a:p>
            <a:r>
              <a:rPr lang="en-US" dirty="0">
                <a:latin typeface="Rockwell" panose="02060603020205020403" pitchFamily="18" charset="0"/>
              </a:rPr>
              <a:t>Each day students are to bring their blue daily folder to school.</a:t>
            </a:r>
          </a:p>
          <a:p>
            <a:r>
              <a:rPr lang="en-US" dirty="0">
                <a:latin typeface="Rockwell" panose="02060603020205020403" pitchFamily="18" charset="0"/>
              </a:rPr>
              <a:t> </a:t>
            </a:r>
          </a:p>
          <a:p>
            <a:r>
              <a:rPr lang="en-US" dirty="0">
                <a:latin typeface="Rockwell" panose="02060603020205020403" pitchFamily="18" charset="0"/>
              </a:rPr>
              <a:t>This is where their behavior calendar can also be found. You only have to sign the behavior calendar if it is not colored green. I also will leave a note or a Behavior Code, so that you can have some information on why the warning or consequence was given. </a:t>
            </a:r>
          </a:p>
          <a:p>
            <a:endParaRPr lang="en-US" dirty="0">
              <a:latin typeface="Rockwell" panose="02060603020205020403" pitchFamily="18" charset="0"/>
            </a:endParaRPr>
          </a:p>
          <a:p>
            <a:r>
              <a:rPr lang="en-US" dirty="0">
                <a:latin typeface="Rockwell" panose="02060603020205020403" pitchFamily="18" charset="0"/>
              </a:rPr>
              <a:t>Please put any notes, money, etc. in the pencil bag that is at the front of the Daily Folder. </a:t>
            </a:r>
          </a:p>
          <a:p>
            <a:endParaRPr lang="en-US" dirty="0">
              <a:latin typeface="Rockwell" panose="02060603020205020403" pitchFamily="18" charset="0"/>
            </a:endParaRPr>
          </a:p>
          <a:p>
            <a:r>
              <a:rPr lang="en-US" dirty="0">
                <a:latin typeface="Rockwell" panose="02060603020205020403" pitchFamily="18" charset="0"/>
              </a:rPr>
              <a:t>This is also where the weekly newsletter can be found. </a:t>
            </a:r>
          </a:p>
          <a:p>
            <a:r>
              <a:rPr lang="en-US" dirty="0">
                <a:latin typeface="Rockwell" panose="02060603020205020403" pitchFamily="18" charset="0"/>
              </a:rPr>
              <a:t>I will try to send notes as much as I can in the Graded Folder, but some notes may be in the Daily Folder as well</a:t>
            </a:r>
            <a:r>
              <a:rPr lang="en-US" sz="2000" dirty="0">
                <a:latin typeface="Rockwell" panose="02060603020205020403" pitchFamily="18" charset="0"/>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dirty="0">
                <a:ln w="17780" cmpd="sng">
                  <a:solidFill>
                    <a:srgbClr val="FFFFFF"/>
                  </a:solidFill>
                  <a:prstDash val="solid"/>
                  <a:miter lim="800000"/>
                </a:ln>
                <a:effectLst>
                  <a:outerShdw blurRad="50800" algn="tl" rotWithShape="0">
                    <a:srgbClr val="000000"/>
                  </a:outerShdw>
                </a:effectLst>
                <a:latin typeface="Love Ya Like A Sister Solid" pitchFamily="2" charset="0"/>
                <a:ea typeface="+mj-ea"/>
                <a:cs typeface="+mj-cs"/>
              </a:rPr>
              <a:t>Homework</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sp>
        <p:nvSpPr>
          <p:cNvPr id="5" name="Rectangle 4"/>
          <p:cNvSpPr/>
          <p:nvPr/>
        </p:nvSpPr>
        <p:spPr>
          <a:xfrm>
            <a:off x="1219200" y="1960418"/>
            <a:ext cx="5943600" cy="3693319"/>
          </a:xfrm>
          <a:prstGeom prst="rect">
            <a:avLst/>
          </a:prstGeom>
        </p:spPr>
        <p:txBody>
          <a:bodyPr wrap="square" lIns="91440" tIns="45720" rIns="91440" bIns="45720" anchor="t">
            <a:spAutoFit/>
          </a:bodyPr>
          <a:lstStyle/>
          <a:p>
            <a:r>
              <a:rPr lang="en-US" dirty="0">
                <a:latin typeface="Rockwell" panose="02060603020205020403" pitchFamily="18" charset="0"/>
              </a:rPr>
              <a:t>Homework will be assigned on Friday of each week and due completed the following Friday. </a:t>
            </a:r>
          </a:p>
          <a:p>
            <a:endParaRPr lang="en-US" dirty="0">
              <a:latin typeface="Rockwell" panose="02060603020205020403" pitchFamily="18" charset="0"/>
            </a:endParaRPr>
          </a:p>
          <a:p>
            <a:r>
              <a:rPr lang="en-US" dirty="0">
                <a:latin typeface="Rockwell"/>
              </a:rPr>
              <a:t>Homework will cover skills already taught and practiced in class. Please assist your child with directions, but allow him/her to complete the assignments independently. If your child is struggling with a specific skill, please feel free to send me a note, text message, or email.</a:t>
            </a:r>
          </a:p>
          <a:p>
            <a:endParaRPr lang="en-US" dirty="0">
              <a:latin typeface="Rockwell" panose="02060603020205020403" pitchFamily="18" charset="0"/>
            </a:endParaRPr>
          </a:p>
          <a:p>
            <a:r>
              <a:rPr lang="en-US" dirty="0">
                <a:latin typeface="Rockwell" panose="02060603020205020403" pitchFamily="18" charset="0"/>
              </a:rPr>
              <a:t>Readworks.com will be where all reading homework is completed unless otherwise noted. </a:t>
            </a:r>
          </a:p>
          <a:p>
            <a:endParaRPr lang="en-US" dirty="0">
              <a:latin typeface="Rockwell" panose="02060603020205020403"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Testing</a:t>
            </a:r>
            <a:r>
              <a:rPr kumimoji="0" lang="en-US" sz="4800" i="0" u="none" strike="noStrike" kern="1200" cap="none" spc="0" normalizeH="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 Schedule </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4" name="Rectangle 3"/>
          <p:cNvSpPr txBox="1">
            <a:spLocks noChangeArrowheads="1"/>
          </p:cNvSpPr>
          <p:nvPr/>
        </p:nvSpPr>
        <p:spPr>
          <a:xfrm>
            <a:off x="914400" y="2312978"/>
            <a:ext cx="7315200" cy="3657600"/>
          </a:xfrm>
          <a:prstGeom prst="rect">
            <a:avLst/>
          </a:prstGeom>
        </p:spPr>
        <p:txBody>
          <a:bodyPr vert="horz" lIns="91440" tIns="45720" rIns="91440" bIns="45720" rtlCol="0" anchor="t">
            <a:normAutofit fontScale="55000" lnSpcReduction="20000"/>
          </a:bodyPr>
          <a:lstStyle/>
          <a:p>
            <a:pPr>
              <a:defRPr/>
            </a:pPr>
            <a:r>
              <a:rPr lang="en-US" altLang="en-US" sz="3200" dirty="0">
                <a:latin typeface="Rockwell" panose="02060603020205020403" pitchFamily="18" charset="0"/>
              </a:rPr>
              <a:t>We do not have a set test schedule for weekly grades in 3</a:t>
            </a:r>
            <a:r>
              <a:rPr lang="en-US" altLang="en-US" sz="3200" baseline="30000" dirty="0">
                <a:latin typeface="Rockwell" panose="02060603020205020403" pitchFamily="18" charset="0"/>
              </a:rPr>
              <a:t>rd</a:t>
            </a:r>
            <a:r>
              <a:rPr lang="en-US" altLang="en-US" sz="3200" dirty="0">
                <a:latin typeface="Rockwell" panose="02060603020205020403" pitchFamily="18" charset="0"/>
              </a:rPr>
              <a:t> grade. Please check website, homework, and newsletter for testing dates.</a:t>
            </a:r>
          </a:p>
          <a:p>
            <a:pPr algn="ctr">
              <a:defRPr/>
            </a:pPr>
            <a:r>
              <a:rPr lang="en-US" altLang="en-US" sz="3200" b="1" dirty="0">
                <a:latin typeface="Rockwell"/>
              </a:rPr>
              <a:t>Assessments may be given at a later date than stated on newsletter, but never earlier than stated.</a:t>
            </a:r>
          </a:p>
          <a:p>
            <a:pPr>
              <a:defRPr/>
            </a:pPr>
            <a:endParaRPr lang="en-US" altLang="en-US" sz="3600" u="sng" dirty="0">
              <a:latin typeface="Rockwell" panose="02060603020205020403" pitchFamily="18" charset="0"/>
            </a:endParaRPr>
          </a:p>
          <a:p>
            <a:pPr>
              <a:defRPr/>
            </a:pPr>
            <a:r>
              <a:rPr lang="en-US" altLang="en-US" sz="3200" i="1" u="sng" dirty="0">
                <a:latin typeface="Rockwell" panose="02060603020205020403" pitchFamily="18" charset="0"/>
              </a:rPr>
              <a:t>Additional Testing</a:t>
            </a:r>
          </a:p>
          <a:p>
            <a:pPr>
              <a:defRPr/>
            </a:pPr>
            <a:r>
              <a:rPr lang="en-US" altLang="en-US" sz="3200" dirty="0" err="1">
                <a:latin typeface="Rockwell"/>
              </a:rPr>
              <a:t>Iready</a:t>
            </a:r>
            <a:r>
              <a:rPr lang="en-US" altLang="en-US" sz="3200" dirty="0">
                <a:latin typeface="Rockwell"/>
              </a:rPr>
              <a:t> Testing- universal screener will be done a few times throughout the year. </a:t>
            </a:r>
            <a:endParaRPr lang="en-US" altLang="en-US" sz="3200" dirty="0">
              <a:latin typeface="Rockwell" panose="02060603020205020403" pitchFamily="18" charset="0"/>
            </a:endParaRPr>
          </a:p>
          <a:p>
            <a:pPr>
              <a:defRPr/>
            </a:pPr>
            <a:endParaRPr lang="en-US" altLang="en-US" sz="3200" dirty="0">
              <a:latin typeface="Rockwell"/>
            </a:endParaRPr>
          </a:p>
          <a:p>
            <a:pPr>
              <a:defRPr/>
            </a:pPr>
            <a:r>
              <a:rPr lang="en-US" altLang="en-US" sz="3200" dirty="0">
                <a:latin typeface="Rockwell"/>
              </a:rPr>
              <a:t>Case 21 Testing- Also a screener that will be completed a few times a year. </a:t>
            </a:r>
            <a:endParaRPr lang="en-US" altLang="en-US" sz="3200" dirty="0">
              <a:latin typeface="Rockwell" panose="02060603020205020403" pitchFamily="18" charset="0"/>
            </a:endParaRPr>
          </a:p>
          <a:p>
            <a:pPr>
              <a:defRPr/>
            </a:pPr>
            <a:endParaRPr lang="en-US" altLang="en-US" sz="3200" dirty="0">
              <a:latin typeface="Rockwell" panose="02060603020205020403" pitchFamily="18" charset="0"/>
            </a:endParaRPr>
          </a:p>
          <a:p>
            <a:pPr>
              <a:defRPr/>
            </a:pPr>
            <a:r>
              <a:rPr lang="en-US" altLang="en-US" sz="3200" dirty="0">
                <a:latin typeface="Rockwell"/>
              </a:rPr>
              <a:t>MAAP Reading benchmark test– Taken in Spring. </a:t>
            </a:r>
          </a:p>
          <a:p>
            <a:pPr>
              <a:defRPr/>
            </a:pPr>
            <a:r>
              <a:rPr lang="en-US" altLang="en-US" sz="3200" dirty="0">
                <a:latin typeface="Rockwell"/>
              </a:rPr>
              <a:t> Students must score proficient in order to pass.</a:t>
            </a:r>
            <a:endParaRPr lang="en-US"/>
          </a:p>
          <a:p>
            <a:pPr>
              <a:defRPr/>
            </a:pPr>
            <a:endParaRPr lang="en-US" altLang="en-US" sz="3200" dirty="0">
              <a:latin typeface="Rockwell" panose="02060603020205020403" pitchFamily="18" charset="0"/>
            </a:endParaRPr>
          </a:p>
          <a:p>
            <a:pPr>
              <a:defRPr/>
            </a:pPr>
            <a:endParaRPr lang="en-US" altLang="en-US" sz="3200" dirty="0">
              <a:latin typeface="Rockwell" panose="02060603020205020403" pitchFamily="18" charset="0"/>
            </a:endParaRPr>
          </a:p>
          <a:p>
            <a:pPr>
              <a:defRPr/>
            </a:pPr>
            <a:endParaRPr lang="en-US" altLang="en-US" sz="3200" dirty="0">
              <a:latin typeface="Rockwell" panose="02060603020205020403" pitchFamily="18" charset="0"/>
            </a:endParaRPr>
          </a:p>
          <a:p>
            <a:pPr>
              <a:defRPr/>
            </a:pPr>
            <a:endParaRPr lang="en-US" altLang="en-US" sz="3200" dirty="0">
              <a:latin typeface="Rockwell" panose="02060603020205020403" pitchFamily="18" charset="0"/>
            </a:endParaRPr>
          </a:p>
          <a:p>
            <a:pPr>
              <a:defRPr/>
            </a:pPr>
            <a:endParaRPr lang="en-US" altLang="en-US" sz="3200" dirty="0">
              <a:latin typeface="Rockwell" panose="02060603020205020403" pitchFamily="18" charset="0"/>
            </a:endParaRPr>
          </a:p>
          <a:p>
            <a:pPr>
              <a:defRPr/>
            </a:pPr>
            <a:endParaRPr lang="en-US" altLang="en-US" sz="3200" dirty="0">
              <a:latin typeface="Rockwell" panose="02060603020205020403" pitchFamily="18" charset="0"/>
            </a:endParaRPr>
          </a:p>
          <a:p>
            <a:pPr>
              <a:defRPr/>
            </a:pPr>
            <a:endParaRPr lang="en-US" altLang="en-US" sz="3200" dirty="0">
              <a:latin typeface="Rockwell" panose="02060603020205020403"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dirty="0">
                <a:ln w="17780" cmpd="sng">
                  <a:solidFill>
                    <a:srgbClr val="FFFFFF"/>
                  </a:solidFill>
                  <a:prstDash val="solid"/>
                  <a:miter lim="800000"/>
                </a:ln>
                <a:effectLst>
                  <a:outerShdw blurRad="50800" algn="tl" rotWithShape="0">
                    <a:srgbClr val="000000"/>
                  </a:outerShdw>
                </a:effectLst>
                <a:latin typeface="Love Ya Like A Sister Solid" pitchFamily="2" charset="0"/>
                <a:ea typeface="+mj-ea"/>
                <a:cs typeface="+mj-cs"/>
              </a:rPr>
              <a:t>Grading Scale </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4" name="Rectangle 3"/>
          <p:cNvSpPr txBox="1">
            <a:spLocks noChangeArrowheads="1"/>
          </p:cNvSpPr>
          <p:nvPr/>
        </p:nvSpPr>
        <p:spPr>
          <a:xfrm>
            <a:off x="914400" y="2057400"/>
            <a:ext cx="7315200" cy="3657600"/>
          </a:xfrm>
          <a:prstGeom prst="rect">
            <a:avLst/>
          </a:prstGeom>
        </p:spPr>
        <p:txBody>
          <a:bodyPr vert="horz" lIns="91440" tIns="45720" rIns="91440" bIns="45720" rtlCol="0">
            <a:normAutofit/>
          </a:bodyPr>
          <a:lstStyle/>
          <a:p>
            <a:pPr lvl="0" algn="ctr">
              <a:spcBef>
                <a:spcPct val="20000"/>
              </a:spcBef>
              <a:defRPr/>
            </a:pPr>
            <a:r>
              <a:rPr lang="en-US" sz="2400" dirty="0">
                <a:latin typeface="Rockwell" panose="02060603020205020403" pitchFamily="18" charset="0"/>
              </a:rPr>
              <a:t>A = 90-100</a:t>
            </a:r>
          </a:p>
          <a:p>
            <a:pPr lvl="0" algn="ctr">
              <a:spcBef>
                <a:spcPct val="20000"/>
              </a:spcBef>
              <a:defRPr/>
            </a:pPr>
            <a:r>
              <a:rPr lang="en-US" sz="2400" dirty="0">
                <a:latin typeface="Rockwell" panose="02060603020205020403" pitchFamily="18" charset="0"/>
              </a:rPr>
              <a:t>B = 80-89</a:t>
            </a:r>
          </a:p>
          <a:p>
            <a:pPr lvl="0" algn="ctr">
              <a:spcBef>
                <a:spcPct val="20000"/>
              </a:spcBef>
              <a:defRPr/>
            </a:pPr>
            <a:r>
              <a:rPr lang="en-US" sz="2400" dirty="0">
                <a:latin typeface="Rockwell" panose="02060603020205020403" pitchFamily="18" charset="0"/>
              </a:rPr>
              <a:t>C = 70-79</a:t>
            </a:r>
          </a:p>
          <a:p>
            <a:pPr lvl="0" algn="ctr">
              <a:spcBef>
                <a:spcPct val="20000"/>
              </a:spcBef>
              <a:defRPr/>
            </a:pPr>
            <a:r>
              <a:rPr lang="en-US" sz="2400" dirty="0">
                <a:latin typeface="Rockwell" panose="02060603020205020403" pitchFamily="18" charset="0"/>
              </a:rPr>
              <a:t>D = 65-69</a:t>
            </a:r>
          </a:p>
          <a:p>
            <a:pPr lvl="0" algn="ctr">
              <a:spcBef>
                <a:spcPct val="20000"/>
              </a:spcBef>
              <a:defRPr/>
            </a:pPr>
            <a:r>
              <a:rPr lang="en-US" sz="2400" dirty="0">
                <a:latin typeface="Rockwell" panose="02060603020205020403" pitchFamily="18" charset="0"/>
              </a:rPr>
              <a:t>F = 64 and below</a:t>
            </a:r>
          </a:p>
          <a:p>
            <a:pPr lvl="0" algn="ctr">
              <a:spcBef>
                <a:spcPct val="20000"/>
              </a:spcBef>
              <a:defRPr/>
            </a:pPr>
            <a:r>
              <a:rPr lang="en-US" sz="2400" b="1" dirty="0">
                <a:latin typeface="Rockwell" panose="02060603020205020403" pitchFamily="18" charset="0"/>
              </a:rPr>
              <a:t>Please return all graded papers with </a:t>
            </a:r>
          </a:p>
          <a:p>
            <a:pPr lvl="0" algn="ctr">
              <a:spcBef>
                <a:spcPct val="20000"/>
              </a:spcBef>
              <a:defRPr/>
            </a:pPr>
            <a:r>
              <a:rPr lang="en-US" sz="2400" b="1" dirty="0">
                <a:latin typeface="Rockwell" panose="02060603020205020403" pitchFamily="18" charset="0"/>
              </a:rPr>
              <a:t>a score of 69 and below.</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ELA</a:t>
            </a:r>
          </a:p>
        </p:txBody>
      </p:sp>
      <p:sp>
        <p:nvSpPr>
          <p:cNvPr id="4" name="Rectangle 3"/>
          <p:cNvSpPr txBox="1">
            <a:spLocks noChangeArrowheads="1"/>
          </p:cNvSpPr>
          <p:nvPr/>
        </p:nvSpPr>
        <p:spPr>
          <a:xfrm>
            <a:off x="914400" y="1711424"/>
            <a:ext cx="7315200" cy="3657600"/>
          </a:xfrm>
          <a:prstGeom prst="rect">
            <a:avLst/>
          </a:prstGeom>
          <a:solidFill>
            <a:schemeClr val="bg1"/>
          </a:solidFill>
        </p:spPr>
        <p:txBody>
          <a:bodyPr vert="horz" lIns="91440" tIns="45720" rIns="91440" bIns="45720" rtlCol="0" anchor="t">
            <a:normAutofit fontScale="85000" lnSpcReduction="20000"/>
          </a:bodyPr>
          <a:lstStyle/>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noProof="0" dirty="0">
                <a:ln>
                  <a:noFill/>
                </a:ln>
                <a:effectLst/>
                <a:uLnTx/>
                <a:uFillTx/>
                <a:latin typeface="KG Primary Penmanship" pitchFamily="2" charset="0"/>
              </a:rPr>
              <a:t> </a:t>
            </a:r>
            <a:endParaRPr kumimoji="0" lang="en-US" sz="3200" b="0" i="0" u="none" strike="noStrike" kern="1200" cap="none" spc="0" normalizeH="0" baseline="0" noProof="0" dirty="0">
              <a:ln>
                <a:noFill/>
              </a:ln>
              <a:effectLst/>
              <a:uLnTx/>
              <a:uFillTx/>
              <a:latin typeface="KG Primary Penmanship" pitchFamily="2" charset="0"/>
            </a:endParaRPr>
          </a:p>
          <a:p>
            <a:pPr lvl="0" algn="ctr">
              <a:spcBef>
                <a:spcPct val="20000"/>
              </a:spcBef>
              <a:defRPr/>
            </a:pPr>
            <a:r>
              <a:rPr lang="en-US" sz="2800" dirty="0">
                <a:latin typeface="Rockwell" panose="02060603020205020403" pitchFamily="18" charset="0"/>
              </a:rPr>
              <a:t>ELA Grade Breakdown</a:t>
            </a:r>
          </a:p>
          <a:p>
            <a:pPr algn="ctr">
              <a:spcBef>
                <a:spcPct val="20000"/>
              </a:spcBef>
              <a:defRPr/>
            </a:pPr>
            <a:r>
              <a:rPr lang="en-US" sz="2800" dirty="0">
                <a:latin typeface="Rockwell"/>
              </a:rPr>
              <a:t>Assessments– 60% (Reading Comprehension/Writing Compositions)</a:t>
            </a:r>
          </a:p>
          <a:p>
            <a:pPr algn="ctr">
              <a:spcBef>
                <a:spcPct val="20000"/>
              </a:spcBef>
              <a:defRPr/>
            </a:pPr>
            <a:r>
              <a:rPr lang="en-US" sz="2800" dirty="0">
                <a:latin typeface="Rockwell"/>
              </a:rPr>
              <a:t>Independent Assignments - 40% (Grammar Skill Checks, Spelling Average, Vocabulary Checks, Other Class Assignments )</a:t>
            </a:r>
          </a:p>
          <a:p>
            <a:pPr lvl="0" algn="ctr">
              <a:spcBef>
                <a:spcPct val="20000"/>
              </a:spcBef>
              <a:defRPr/>
            </a:pPr>
            <a:endParaRPr lang="en-US" sz="2800" dirty="0">
              <a:latin typeface="Rockwell" panose="02060603020205020403" pitchFamily="18" charset="0"/>
            </a:endParaRPr>
          </a:p>
          <a:p>
            <a:pPr lvl="0" algn="ctr">
              <a:spcBef>
                <a:spcPct val="20000"/>
              </a:spcBef>
              <a:defRPr/>
            </a:pPr>
            <a:r>
              <a:rPr lang="en-US" sz="2800" dirty="0">
                <a:latin typeface="Rockwell" panose="02060603020205020403" pitchFamily="18" charset="0"/>
              </a:rPr>
              <a:t>Science and Social Studies will be recorded as </a:t>
            </a:r>
          </a:p>
          <a:p>
            <a:pPr lvl="0" algn="ctr">
              <a:spcBef>
                <a:spcPct val="20000"/>
              </a:spcBef>
              <a:defRPr/>
            </a:pPr>
            <a:r>
              <a:rPr lang="en-US" sz="2800" dirty="0">
                <a:latin typeface="Rockwell" panose="02060603020205020403" pitchFamily="18" charset="0"/>
              </a:rPr>
              <a:t>S (80-100), N (79-65), U (64 and below)</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spTree>
    <p:extLst>
      <p:ext uri="{BB962C8B-B14F-4D97-AF65-F5344CB8AC3E}">
        <p14:creationId xmlns:p14="http://schemas.microsoft.com/office/powerpoint/2010/main" val="4291709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Math</a:t>
            </a: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sp>
        <p:nvSpPr>
          <p:cNvPr id="6" name="Rectangle 5"/>
          <p:cNvSpPr/>
          <p:nvPr/>
        </p:nvSpPr>
        <p:spPr>
          <a:xfrm>
            <a:off x="1094509" y="1859340"/>
            <a:ext cx="6172200" cy="3693319"/>
          </a:xfrm>
          <a:prstGeom prst="rect">
            <a:avLst/>
          </a:prstGeom>
        </p:spPr>
        <p:txBody>
          <a:bodyPr wrap="square">
            <a:spAutoFit/>
          </a:bodyPr>
          <a:lstStyle/>
          <a:p>
            <a:r>
              <a:rPr lang="en-US" dirty="0">
                <a:latin typeface="Rockwell" panose="02060603020205020403" pitchFamily="18" charset="0"/>
              </a:rPr>
              <a:t>Math Grades</a:t>
            </a:r>
          </a:p>
          <a:p>
            <a:r>
              <a:rPr lang="en-US" dirty="0">
                <a:latin typeface="Rockwell" panose="02060603020205020403" pitchFamily="18" charset="0"/>
              </a:rPr>
              <a:t>Assessments - 60%</a:t>
            </a:r>
          </a:p>
          <a:p>
            <a:r>
              <a:rPr lang="en-US" dirty="0">
                <a:latin typeface="Rockwell" panose="02060603020205020403" pitchFamily="18" charset="0"/>
              </a:rPr>
              <a:t>Independent Skills Practice - 40%</a:t>
            </a:r>
          </a:p>
          <a:p>
            <a:endParaRPr lang="en-US" dirty="0">
              <a:latin typeface="Rockwell" panose="02060603020205020403" pitchFamily="18" charset="0"/>
            </a:endParaRPr>
          </a:p>
          <a:p>
            <a:r>
              <a:rPr lang="en-US" dirty="0">
                <a:latin typeface="Rockwell" panose="02060603020205020403" pitchFamily="18" charset="0"/>
              </a:rPr>
              <a:t>Fact Fluency Tests will begin after Labor Day and will be given once a week. These will be averaged as one test grade for the 9 week period. Facts should be drilled using flashcards or games on websites below.</a:t>
            </a:r>
          </a:p>
          <a:p>
            <a:endParaRPr lang="en-US" dirty="0">
              <a:latin typeface="Rockwell" panose="02060603020205020403" pitchFamily="18" charset="0"/>
            </a:endParaRPr>
          </a:p>
          <a:p>
            <a:r>
              <a:rPr lang="en-US" dirty="0">
                <a:latin typeface="Rockwell" panose="02060603020205020403" pitchFamily="18" charset="0"/>
              </a:rPr>
              <a:t>Websites:</a:t>
            </a:r>
          </a:p>
          <a:p>
            <a:r>
              <a:rPr lang="en-US" dirty="0">
                <a:latin typeface="Rockwell" panose="02060603020205020403" pitchFamily="18" charset="0"/>
              </a:rPr>
              <a:t>www.multiplication.com</a:t>
            </a:r>
          </a:p>
          <a:p>
            <a:r>
              <a:rPr lang="en-US" dirty="0">
                <a:latin typeface="Rockwell" panose="02060603020205020403" pitchFamily="18" charset="0"/>
              </a:rPr>
              <a:t>www.arcademicskillbuilders.com</a:t>
            </a:r>
          </a:p>
          <a:p>
            <a:r>
              <a:rPr lang="en-US" dirty="0">
                <a:latin typeface="Rockwell" panose="02060603020205020403" pitchFamily="18" charset="0"/>
              </a:rPr>
              <a:t>www.aplusmath.com</a:t>
            </a:r>
          </a:p>
        </p:txBody>
      </p:sp>
    </p:spTree>
    <p:extLst>
      <p:ext uri="{BB962C8B-B14F-4D97-AF65-F5344CB8AC3E}">
        <p14:creationId xmlns:p14="http://schemas.microsoft.com/office/powerpoint/2010/main" val="7713211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BFC136FE50FE4A9DD38BCB882B0CC8" ma:contentTypeVersion="5" ma:contentTypeDescription="Create a new document." ma:contentTypeScope="" ma:versionID="21da9bf6a37095955f175bef200dd1bd">
  <xsd:schema xmlns:xsd="http://www.w3.org/2001/XMLSchema" xmlns:xs="http://www.w3.org/2001/XMLSchema" xmlns:p="http://schemas.microsoft.com/office/2006/metadata/properties" xmlns:ns3="3658f92e-126c-4330-883a-bf73b5a71d6b" xmlns:ns4="122cc91b-c365-4362-959d-5350fe64032f" targetNamespace="http://schemas.microsoft.com/office/2006/metadata/properties" ma:root="true" ma:fieldsID="b37802946affa8144570b5a81e80c3f3" ns3:_="" ns4:_="">
    <xsd:import namespace="3658f92e-126c-4330-883a-bf73b5a71d6b"/>
    <xsd:import namespace="122cc91b-c365-4362-959d-5350fe64032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58f92e-126c-4330-883a-bf73b5a71d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2cc91b-c365-4362-959d-5350fe64032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A73E29-A98F-4DA9-AFA9-37C97916BABC}">
  <ds:schemaRefs>
    <ds:schemaRef ds:uri="http://purl.org/dc/dcmitype/"/>
    <ds:schemaRef ds:uri="http://purl.org/dc/elements/1.1/"/>
    <ds:schemaRef ds:uri="122cc91b-c365-4362-959d-5350fe64032f"/>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3658f92e-126c-4330-883a-bf73b5a71d6b"/>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DBE72C41-7893-47A9-B054-10C8AB117D9A}">
  <ds:schemaRefs>
    <ds:schemaRef ds:uri="http://schemas.microsoft.com/sharepoint/v3/contenttype/forms"/>
  </ds:schemaRefs>
</ds:datastoreItem>
</file>

<file path=customXml/itemProps3.xml><?xml version="1.0" encoding="utf-8"?>
<ds:datastoreItem xmlns:ds="http://schemas.openxmlformats.org/officeDocument/2006/customXml" ds:itemID="{26892C3A-7915-44FE-B55A-BF64D583BF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58f92e-126c-4330-883a-bf73b5a71d6b"/>
    <ds:schemaRef ds:uri="122cc91b-c365-4362-959d-5350fe6403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214</TotalTime>
  <Words>1555</Words>
  <Application>Microsoft Office PowerPoint</Application>
  <PresentationFormat>On-screen Show (4:3)</PresentationFormat>
  <Paragraphs>168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Kristen Waddle</cp:lastModifiedBy>
  <cp:revision>84</cp:revision>
  <dcterms:created xsi:type="dcterms:W3CDTF">2013-09-21T12:11:13Z</dcterms:created>
  <dcterms:modified xsi:type="dcterms:W3CDTF">2021-08-24T12:10:08Z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0x01010009BFC136FE50FE4A9DD38BCB882B0CC8</vt:lpwstr>
  </property>
</Properties>
</file>