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EF42BF"/>
    <a:srgbClr val="BB6DFF"/>
    <a:srgbClr val="E4418F"/>
    <a:srgbClr val="FFFFFF"/>
    <a:srgbClr val="FD6D2A"/>
    <a:srgbClr val="BB6DFC"/>
    <a:srgbClr val="FE6F37"/>
    <a:srgbClr val="38D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p:scale>
          <a:sx n="100" d="100"/>
          <a:sy n="100" d="100"/>
        </p:scale>
        <p:origin x="56" y="-237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C4A93D-1349-412F-8266-F37F6D42880B}" type="datetimeFigureOut">
              <a:rPr lang="en-US" smtClean="0"/>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C4A93D-1349-412F-8266-F37F6D42880B}" type="datetimeFigureOut">
              <a:rPr lang="en-US" smtClean="0"/>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C4A93D-1349-412F-8266-F37F6D42880B}" type="datetimeFigureOut">
              <a:rPr lang="en-US" smtClean="0"/>
              <a:t>11/28/2021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C4A93D-1349-412F-8266-F37F6D42880B}" type="datetimeFigureOut">
              <a:rPr lang="en-US" smtClean="0"/>
              <a:t>11/28/2021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4A93D-1349-412F-8266-F37F6D42880B}" type="datetimeFigureOut">
              <a:rPr lang="en-US" smtClean="0"/>
              <a:t>11/28/2021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0C4A93D-1349-412F-8266-F37F6D42880B}" type="datetimeFigureOut">
              <a:rPr lang="en-US" smtClean="0"/>
              <a:t>11/28/2021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510AE8-853A-44F6-939C-F01120C2D7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phillips@mcpss.com"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creativecommons.org/licenses/by-nc-nd/3.0/" TargetMode="External"/><Relationship Id="rId5" Type="http://schemas.openxmlformats.org/officeDocument/2006/relationships/hyperlink" Target="http://stylesaveur.blogspot.com/2010_03_01_archive.html" TargetMode="Externa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606550" y="7090791"/>
            <a:ext cx="5130799" cy="1494409"/>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200" dirty="0">
                <a:latin typeface="Arial Rounded MT Bold" pitchFamily="34" charset="0"/>
                <a:ea typeface="Alexis Marie" panose="02000603000000000000" pitchFamily="2" charset="0"/>
              </a:rPr>
              <a:t>***Accelerated Reader is a school-wide reading initiative that we practice daily. Each student is encouraged to meet their AR goal each quarter. These goals are met with students reading  independently and testing to earn points. Please encourage your child to work hard and meet their goal. They have library books and are welcome to check out books in the classroom. </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p:txBody>
      </p:sp>
      <p:sp>
        <p:nvSpPr>
          <p:cNvPr id="5" name="Text Box 4"/>
          <p:cNvSpPr txBox="1">
            <a:spLocks noChangeArrowheads="1"/>
          </p:cNvSpPr>
          <p:nvPr/>
        </p:nvSpPr>
        <p:spPr bwMode="auto">
          <a:xfrm>
            <a:off x="2039620" y="6705600"/>
            <a:ext cx="3973830" cy="5124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000" i="0" u="none" strike="noStrike" cap="none" normalizeH="0" baseline="0" dirty="0">
                <a:ln>
                  <a:noFill/>
                </a:ln>
                <a:solidFill>
                  <a:srgbClr val="FF0000"/>
                </a:solidFill>
                <a:latin typeface="Cavolini" panose="03000502040302020204" pitchFamily="66" charset="0"/>
                <a:cs typeface="Cavolini" panose="03000502040302020204" pitchFamily="66" charset="0"/>
              </a:rPr>
              <a:t>Things to Know</a:t>
            </a:r>
            <a:r>
              <a:rPr kumimoji="0" lang="en-US" altLang="en-US" sz="3000" i="0" u="none" strike="noStrike" cap="none" normalizeH="0" dirty="0">
                <a:ln>
                  <a:noFill/>
                </a:ln>
                <a:solidFill>
                  <a:schemeClr val="accent1">
                    <a:lumMod val="50000"/>
                  </a:schemeClr>
                </a:solidFill>
                <a:latin typeface="Cavolini" panose="03000502040302020204" pitchFamily="66" charset="0"/>
                <a:cs typeface="Cavolini" panose="03000502040302020204" pitchFamily="66" charset="0"/>
              </a:rPr>
              <a:t> </a:t>
            </a:r>
            <a:endParaRPr kumimoji="0" lang="en-US" altLang="en-US" sz="3000" i="0" u="none" strike="noStrike" cap="none" normalizeH="0" baseline="0" dirty="0">
              <a:ln>
                <a:noFill/>
              </a:ln>
              <a:solidFill>
                <a:schemeClr val="accent1">
                  <a:lumMod val="50000"/>
                </a:schemeClr>
              </a:solidFill>
              <a:latin typeface="Cavolini" panose="03000502040302020204" pitchFamily="66" charset="0"/>
              <a:cs typeface="Cavolini" panose="03000502040302020204" pitchFamily="66" charset="0"/>
            </a:endParaRPr>
          </a:p>
        </p:txBody>
      </p:sp>
      <p:sp>
        <p:nvSpPr>
          <p:cNvPr id="6" name="Rectangle 5"/>
          <p:cNvSpPr>
            <a:spLocks noChangeArrowheads="1"/>
          </p:cNvSpPr>
          <p:nvPr/>
        </p:nvSpPr>
        <p:spPr bwMode="auto">
          <a:xfrm>
            <a:off x="3752850" y="2053209"/>
            <a:ext cx="3034665" cy="3050921"/>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Monday, November 29</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-homework assigned and sent home</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Wednesday, November 30</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 ICE CREAM DAY ($1.00)</a:t>
            </a:r>
          </a:p>
          <a:p>
            <a:pPr eaLnBrk="0" fontAlgn="base" hangingPunct="0">
              <a:spcBef>
                <a:spcPct val="0"/>
              </a:spcBef>
              <a:spcAft>
                <a:spcPct val="0"/>
              </a:spcAft>
            </a:pPr>
            <a:r>
              <a:rPr lang="en-US" altLang="en-US" sz="1400" dirty="0">
                <a:latin typeface="Corbel" panose="020B0503020204020204" pitchFamily="34" charset="0"/>
                <a:ea typeface="DotumChe" pitchFamily="49" charset="-127"/>
              </a:rPr>
              <a:t>Friday, December 3</a:t>
            </a:r>
            <a:r>
              <a:rPr lang="en-US" altLang="en-US" sz="1400" baseline="30000" dirty="0">
                <a:latin typeface="Corbel" panose="020B0503020204020204" pitchFamily="34" charset="0"/>
                <a:ea typeface="DotumChe" pitchFamily="49" charset="-127"/>
              </a:rPr>
              <a:t>rd</a:t>
            </a:r>
            <a:r>
              <a:rPr lang="en-US" altLang="en-US" sz="1400" dirty="0">
                <a:latin typeface="Corbel" panose="020B0503020204020204" pitchFamily="34" charset="0"/>
                <a:ea typeface="DotumChe" pitchFamily="49" charset="-127"/>
              </a:rPr>
              <a:t> –Homework Due</a:t>
            </a:r>
          </a:p>
          <a:p>
            <a:pPr eaLnBrk="0" fontAlgn="base" hangingPunct="0">
              <a:spcBef>
                <a:spcPct val="0"/>
              </a:spcBef>
              <a:spcAft>
                <a:spcPct val="0"/>
              </a:spcAft>
            </a:pPr>
            <a:r>
              <a:rPr lang="en-US" altLang="en-US" sz="1400" dirty="0">
                <a:latin typeface="Corbel" panose="020B0503020204020204" pitchFamily="34" charset="0"/>
                <a:ea typeface="DotumChe" pitchFamily="49" charset="-127"/>
              </a:rPr>
              <a:t>December 1</a:t>
            </a:r>
            <a:r>
              <a:rPr lang="en-US" altLang="en-US" sz="1400" baseline="30000" dirty="0">
                <a:latin typeface="Corbel" panose="020B0503020204020204" pitchFamily="34" charset="0"/>
                <a:ea typeface="DotumChe" pitchFamily="49" charset="-127"/>
              </a:rPr>
              <a:t>st</a:t>
            </a:r>
            <a:r>
              <a:rPr lang="en-US" altLang="en-US" sz="1400" dirty="0">
                <a:latin typeface="Corbel" panose="020B0503020204020204" pitchFamily="34" charset="0"/>
                <a:ea typeface="DotumChe" pitchFamily="49" charset="-127"/>
              </a:rPr>
              <a:t>-14</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Stuff the Bus Toy Drive (more information to come)</a:t>
            </a:r>
          </a:p>
          <a:p>
            <a:pPr eaLnBrk="0" fontAlgn="base" hangingPunct="0">
              <a:spcBef>
                <a:spcPct val="0"/>
              </a:spcBef>
              <a:spcAft>
                <a:spcPct val="0"/>
              </a:spcAft>
            </a:pPr>
            <a:r>
              <a:rPr lang="en-US" altLang="en-US" sz="1400" dirty="0">
                <a:latin typeface="Corbel" panose="020B0503020204020204" pitchFamily="34" charset="0"/>
                <a:ea typeface="DotumChe" pitchFamily="49" charset="-127"/>
              </a:rPr>
              <a:t>Friday, December 17</a:t>
            </a:r>
            <a:r>
              <a:rPr lang="en-US" altLang="en-US" sz="1400" baseline="30000" dirty="0">
                <a:latin typeface="Corbel" panose="020B0503020204020204" pitchFamily="34" charset="0"/>
                <a:ea typeface="DotumChe" pitchFamily="49" charset="-127"/>
              </a:rPr>
              <a:t>th</a:t>
            </a:r>
            <a:r>
              <a:rPr lang="en-US" altLang="en-US" sz="1400" dirty="0">
                <a:latin typeface="Corbel" panose="020B0503020204020204" pitchFamily="34" charset="0"/>
                <a:ea typeface="DotumChe" pitchFamily="49" charset="-127"/>
              </a:rPr>
              <a:t>- Holiday Party</a:t>
            </a:r>
          </a:p>
          <a:p>
            <a:pPr eaLnBrk="0" fontAlgn="base" hangingPunct="0">
              <a:spcBef>
                <a:spcPct val="0"/>
              </a:spcBef>
              <a:spcAft>
                <a:spcPct val="0"/>
              </a:spcAft>
            </a:pPr>
            <a:endParaRPr lang="en-US" altLang="en-US" sz="1400" dirty="0">
              <a:latin typeface="Corbel" panose="020B0503020204020204" pitchFamily="34" charset="0"/>
              <a:ea typeface="DotumChe" pitchFamily="49" charset="-127"/>
            </a:endParaRPr>
          </a:p>
          <a:p>
            <a:pPr eaLnBrk="0" fontAlgn="base" hangingPunct="0">
              <a:spcBef>
                <a:spcPct val="0"/>
              </a:spcBef>
              <a:spcAft>
                <a:spcPct val="0"/>
              </a:spcAft>
            </a:pPr>
            <a:r>
              <a:rPr lang="en-US" altLang="en-US" sz="1400" b="1" u="sng" dirty="0">
                <a:latin typeface="Corbel" panose="020B0503020204020204" pitchFamily="34" charset="0"/>
                <a:ea typeface="DotumChe" pitchFamily="49" charset="-127"/>
              </a:rPr>
              <a:t>This week:</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rbel" panose="020B0503020204020204" pitchFamily="34" charset="0"/>
                <a:ea typeface="DotumChe" pitchFamily="49" charset="-127"/>
              </a:rPr>
              <a:t>Counseling- Wednesday 10:15am</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400" b="1" dirty="0">
              <a:latin typeface="Britannic Bold" panose="020B0903060703020204" pitchFamily="34" charset="0"/>
              <a:ea typeface="DotumChe" pitchFamily="49" charset="-127"/>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Britannic Bold" panose="020B0903060703020204" pitchFamily="34" charset="0"/>
                <a:ea typeface="DotumChe" pitchFamily="49" charset="-127"/>
              </a:rPr>
              <a:t>Congratulations to our November Character Kid: Natalie Johnston</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Comic Sans MS" panose="030F0702030302020204" pitchFamily="66" charset="0"/>
                <a:ea typeface="DotumChe" pitchFamily="49" charset="-127"/>
              </a:rPr>
              <a:t> </a:t>
            </a:r>
          </a:p>
        </p:txBody>
      </p:sp>
      <p:sp>
        <p:nvSpPr>
          <p:cNvPr id="7" name="Text Box 6"/>
          <p:cNvSpPr txBox="1">
            <a:spLocks noChangeArrowheads="1"/>
          </p:cNvSpPr>
          <p:nvPr/>
        </p:nvSpPr>
        <p:spPr bwMode="auto">
          <a:xfrm>
            <a:off x="4130676" y="1607436"/>
            <a:ext cx="2460284" cy="7071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C</a:t>
            </a:r>
            <a:r>
              <a:rPr kumimoji="0" lang="en-US" altLang="en-US" sz="3200" i="0" u="none" strike="noStrike" cap="none" normalizeH="0" baseline="0" dirty="0">
                <a:ln>
                  <a:noFill/>
                </a:ln>
                <a:solidFill>
                  <a:srgbClr val="FF0000"/>
                </a:solidFill>
                <a:latin typeface="KG Blank Space Sketch" panose="02000000000000000000" pitchFamily="2" charset="0"/>
              </a:rPr>
              <a:t>a</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l</a:t>
            </a:r>
            <a:r>
              <a:rPr kumimoji="0" lang="en-US" altLang="en-US" sz="3200" i="0" u="none" strike="noStrike" cap="none" normalizeH="0" baseline="0" dirty="0">
                <a:ln>
                  <a:noFill/>
                </a:ln>
                <a:solidFill>
                  <a:srgbClr val="FF0000"/>
                </a:solidFill>
                <a:latin typeface="KG Blank Space Sketch" panose="02000000000000000000" pitchFamily="2" charset="0"/>
              </a:rPr>
              <a:t>e</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n</a:t>
            </a:r>
            <a:r>
              <a:rPr kumimoji="0" lang="en-US" altLang="en-US" sz="3200" i="0" u="none" strike="noStrike" cap="none" normalizeH="0" baseline="0" dirty="0">
                <a:ln>
                  <a:noFill/>
                </a:ln>
                <a:solidFill>
                  <a:srgbClr val="FF0000"/>
                </a:solidFill>
                <a:latin typeface="KG Blank Space Sketch" panose="02000000000000000000" pitchFamily="2" charset="0"/>
              </a:rPr>
              <a:t>d</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a</a:t>
            </a:r>
            <a:r>
              <a:rPr kumimoji="0" lang="en-US" altLang="en-US" sz="3200" i="0" u="none" strike="noStrike" cap="none" normalizeH="0" baseline="0" dirty="0">
                <a:ln>
                  <a:noFill/>
                </a:ln>
                <a:solidFill>
                  <a:srgbClr val="FF0000"/>
                </a:solidFill>
                <a:latin typeface="KG Blank Space Sketch" panose="02000000000000000000" pitchFamily="2" charset="0"/>
              </a:rPr>
              <a:t>r</a:t>
            </a:r>
          </a:p>
        </p:txBody>
      </p:sp>
      <p:sp>
        <p:nvSpPr>
          <p:cNvPr id="8" name="Rectangle 7"/>
          <p:cNvSpPr>
            <a:spLocks noChangeArrowheads="1"/>
          </p:cNvSpPr>
          <p:nvPr/>
        </p:nvSpPr>
        <p:spPr bwMode="auto">
          <a:xfrm>
            <a:off x="88265" y="2173858"/>
            <a:ext cx="3578860" cy="2995042"/>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Parents, </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   I hope you had a wonderful Thanksgiving Holiday.  I was glad to see your kiddos today.  We have three weeks until the end of the 2</a:t>
            </a:r>
            <a:r>
              <a:rPr lang="en-US" altLang="en-US" sz="1200" b="1" baseline="30000" dirty="0">
                <a:latin typeface="Ink Free" panose="03080402000500000000" charset="0"/>
                <a:ea typeface="Alexis Marie" panose="02000603000000000000" pitchFamily="2" charset="0"/>
                <a:cs typeface="Ink Free" panose="03080402000500000000" charset="0"/>
              </a:rPr>
              <a:t>nd</a:t>
            </a:r>
            <a:r>
              <a:rPr lang="en-US" altLang="en-US" sz="1200" b="1" dirty="0">
                <a:latin typeface="Ink Free" panose="03080402000500000000" charset="0"/>
                <a:ea typeface="Alexis Marie" panose="02000603000000000000" pitchFamily="2" charset="0"/>
                <a:cs typeface="Ink Free" panose="03080402000500000000" charset="0"/>
              </a:rPr>
              <a:t> quarter.  If you have any questions or concerns, please contact me: </a:t>
            </a:r>
            <a:r>
              <a:rPr lang="en-US" altLang="en-US" sz="1200" b="1" dirty="0">
                <a:latin typeface="Cavolini" panose="03000502040302020204" pitchFamily="66" charset="0"/>
                <a:ea typeface="Alexis Marie" panose="02000603000000000000" pitchFamily="2" charset="0"/>
                <a:cs typeface="Cavolini" panose="03000502040302020204" pitchFamily="66" charset="0"/>
                <a:hlinkClick r:id="rId3"/>
              </a:rPr>
              <a:t>pphillips@mcpss.com</a:t>
            </a:r>
            <a:endParaRPr lang="en-US" altLang="en-US" sz="1200" b="1" dirty="0">
              <a:latin typeface="Cavolini" panose="03000502040302020204" pitchFamily="66" charset="0"/>
              <a:ea typeface="Alexis Marie" panose="02000603000000000000" pitchFamily="2" charset="0"/>
              <a:cs typeface="Cavolini" panose="03000502040302020204" pitchFamily="66" charset="0"/>
            </a:endParaRPr>
          </a:p>
          <a:p>
            <a:pPr marL="0" marR="0" lvl="0" indent="0" algn="l" defTabSz="914400" rtl="0" eaLnBrk="0" fontAlgn="base" latinLnBrk="0" hangingPunct="0">
              <a:lnSpc>
                <a:spcPct val="100000"/>
              </a:lnSpc>
              <a:spcBef>
                <a:spcPct val="0"/>
              </a:spcBef>
              <a:spcAft>
                <a:spcPct val="0"/>
              </a:spcAft>
              <a:buClrTx/>
              <a:buSzTx/>
            </a:pPr>
            <a:endParaRPr lang="en-US" altLang="en-US" sz="1200" b="1" dirty="0">
              <a:latin typeface="Cavolini" panose="03000502040302020204" pitchFamily="66" charset="0"/>
              <a:ea typeface="Alexis Marie" panose="02000603000000000000" pitchFamily="2" charset="0"/>
              <a:cs typeface="Cavolini" panose="03000502040302020204" pitchFamily="66"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200" b="1" dirty="0">
                <a:latin typeface="Abadi Extra Light" panose="020B0604020202020204" pitchFamily="34" charset="0"/>
                <a:ea typeface="Alexis Marie" panose="02000603000000000000" pitchFamily="2" charset="0"/>
                <a:cs typeface="Cavolini" panose="03000502040302020204" pitchFamily="66" charset="0"/>
              </a:rPr>
              <a:t>Please be sure to send a note if your child is absent. After three days, it’s an unexcused absence. </a:t>
            </a:r>
          </a:p>
          <a:p>
            <a:pPr marL="0" marR="0" lvl="0" indent="0" algn="l" defTabSz="914400" rtl="0" eaLnBrk="0" fontAlgn="base" latinLnBrk="0" hangingPunct="0">
              <a:lnSpc>
                <a:spcPct val="100000"/>
              </a:lnSpc>
              <a:spcBef>
                <a:spcPct val="0"/>
              </a:spcBef>
              <a:spcAft>
                <a:spcPct val="0"/>
              </a:spcAft>
              <a:buClrTx/>
              <a:buSzTx/>
              <a:buFontTx/>
              <a:buNone/>
            </a:pPr>
            <a:r>
              <a:rPr lang="en-US" altLang="en-US" sz="1200" b="1" dirty="0">
                <a:latin typeface="Abadi Extra Light" panose="020B0604020202020204" pitchFamily="34" charset="0"/>
                <a:ea typeface="Alexis Marie" panose="02000603000000000000" pitchFamily="2" charset="0"/>
                <a:cs typeface="Cavolini" panose="03000502040302020204" pitchFamily="66" charset="0"/>
              </a:rPr>
              <a:t>Please Note:</a:t>
            </a:r>
            <a:r>
              <a:rPr lang="en-US" altLang="en-US" sz="1200" b="1" dirty="0">
                <a:latin typeface="Ink Free" panose="03080402000500000000" charset="0"/>
                <a:ea typeface="Alexis Marie" panose="02000603000000000000" pitchFamily="2" charset="0"/>
                <a:cs typeface="Ink Free" panose="03080402000500000000" charset="0"/>
              </a:rPr>
              <a:t>*Quiz = Minor grade   *Test= Major grade</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200" b="1" dirty="0">
              <a:latin typeface="Ink Free" panose="03080402000500000000" charset="0"/>
              <a:ea typeface="Alexis Marie" panose="02000603000000000000" pitchFamily="2" charset="0"/>
              <a:cs typeface="Ink Free" panose="03080402000500000000"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lang="en-US" altLang="en-US" sz="1400" b="1">
                <a:latin typeface="Modern Love Caps" panose="020B0604020202020204" pitchFamily="82" charset="0"/>
                <a:ea typeface="Alexis Marie" panose="02000603000000000000" pitchFamily="2" charset="0"/>
                <a:cs typeface="Ink Free" panose="03080402000500000000" charset="0"/>
              </a:rPr>
              <a:t>Tape     </a:t>
            </a:r>
            <a:endParaRPr lang="en-US" altLang="en-US" sz="1400" b="1" dirty="0">
              <a:latin typeface="Modern Love Caps" panose="020B0604020202020204" pitchFamily="82" charset="0"/>
              <a:ea typeface="Alexis Marie" panose="02000603000000000000" pitchFamily="2" charset="0"/>
              <a:cs typeface="Ink Free" panose="03080402000500000000"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lang="en-US" altLang="en-US" sz="1400" b="1" dirty="0">
                <a:latin typeface="Modern Love Caps" panose="020B0604020202020204" pitchFamily="82" charset="0"/>
                <a:ea typeface="Alexis Marie" panose="02000603000000000000" pitchFamily="2" charset="0"/>
                <a:cs typeface="Ink Free" panose="03080402000500000000" charset="0"/>
              </a:rPr>
              <a:t>Glue sticks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lang="en-US" altLang="en-US" sz="1400" b="1" dirty="0">
                <a:latin typeface="Modern Love Caps" panose="020B0604020202020204" pitchFamily="82" charset="0"/>
                <a:ea typeface="Alexis Marie" panose="02000603000000000000" pitchFamily="2" charset="0"/>
                <a:cs typeface="Ink Free" panose="03080402000500000000" charset="0"/>
              </a:rPr>
              <a:t>Clorox/Lysol wipes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lang="en-US" altLang="en-US" sz="1400" b="1" dirty="0">
                <a:latin typeface="Modern Love Caps" panose="020B0604020202020204" pitchFamily="82" charset="0"/>
                <a:ea typeface="Alexis Marie" panose="02000603000000000000" pitchFamily="2" charset="0"/>
                <a:cs typeface="Ink Free" panose="03080402000500000000" charset="0"/>
              </a:rPr>
              <a:t>Tissue</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200" b="1" dirty="0">
              <a:latin typeface="Ink Free" panose="03080402000500000000" charset="0"/>
              <a:ea typeface="Alexis Marie" panose="02000603000000000000" pitchFamily="2" charset="0"/>
              <a:cs typeface="Ink Free" panose="03080402000500000000"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200" b="1" dirty="0">
              <a:latin typeface="Ink Free" panose="03080402000500000000" charset="0"/>
              <a:ea typeface="Alexis Marie" panose="02000603000000000000" pitchFamily="2" charset="0"/>
              <a:cs typeface="Ink Free" panose="03080402000500000000" charset="0"/>
            </a:endParaRPr>
          </a:p>
        </p:txBody>
      </p:sp>
      <p:sp>
        <p:nvSpPr>
          <p:cNvPr id="9" name="Rectangle 8"/>
          <p:cNvSpPr>
            <a:spLocks noChangeArrowheads="1"/>
          </p:cNvSpPr>
          <p:nvPr/>
        </p:nvSpPr>
        <p:spPr bwMode="auto">
          <a:xfrm>
            <a:off x="62865" y="5408612"/>
            <a:ext cx="6699250" cy="1192594"/>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Reading</a:t>
            </a:r>
            <a:r>
              <a:rPr lang="en-US" altLang="en-US" sz="1400" dirty="0">
                <a:latin typeface="Tahoma" panose="020B0604030504040204" pitchFamily="34" charset="0"/>
                <a:ea typeface="Tahoma" panose="020B0604030504040204" pitchFamily="34" charset="0"/>
                <a:cs typeface="Tahoma" panose="020B0604030504040204" pitchFamily="34" charset="0"/>
              </a:rPr>
              <a:t> –</a:t>
            </a:r>
            <a:r>
              <a:rPr lang="en-US" altLang="en-US" sz="1400" i="1" dirty="0">
                <a:latin typeface="Tahoma" panose="020B0604030504040204" pitchFamily="34" charset="0"/>
                <a:ea typeface="Tahoma" panose="020B0604030504040204" pitchFamily="34" charset="0"/>
                <a:cs typeface="Tahoma" panose="020B0604030504040204" pitchFamily="34" charset="0"/>
              </a:rPr>
              <a:t> </a:t>
            </a:r>
            <a:r>
              <a:rPr lang="en-US" altLang="en-US" sz="1400" dirty="0">
                <a:latin typeface="Tahoma" panose="020B0604030504040204" pitchFamily="34" charset="0"/>
                <a:ea typeface="Tahoma" panose="020B0604030504040204" pitchFamily="34" charset="0"/>
                <a:cs typeface="Tahoma" panose="020B0604030504040204" pitchFamily="34" charset="0"/>
              </a:rPr>
              <a:t>Novel-Magic Tree House: </a:t>
            </a:r>
            <a:r>
              <a:rPr lang="en-US" altLang="en-US" sz="1400" i="1" dirty="0">
                <a:latin typeface="Tahoma" panose="020B0604030504040204" pitchFamily="34" charset="0"/>
                <a:ea typeface="Tahoma" panose="020B0604030504040204" pitchFamily="34" charset="0"/>
                <a:cs typeface="Tahoma" panose="020B0604030504040204" pitchFamily="34" charset="0"/>
              </a:rPr>
              <a:t>Civil War on Sunday</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baseline="0" dirty="0">
                <a:latin typeface="Tahoma" panose="020B0604030504040204" pitchFamily="34" charset="0"/>
                <a:ea typeface="Tahoma" panose="020B0604030504040204" pitchFamily="34" charset="0"/>
                <a:cs typeface="Tahoma" panose="020B0604030504040204" pitchFamily="34" charset="0"/>
              </a:rPr>
              <a:t>Language Arts- </a:t>
            </a:r>
            <a:r>
              <a:rPr lang="en-US" altLang="en-US" sz="1400" baseline="0" dirty="0">
                <a:latin typeface="Tahoma" panose="020B0604030504040204" pitchFamily="34" charset="0"/>
                <a:ea typeface="Tahoma" panose="020B0604030504040204" pitchFamily="34" charset="0"/>
                <a:cs typeface="Tahoma" panose="020B0604030504040204" pitchFamily="34" charset="0"/>
              </a:rPr>
              <a:t>Informative Writing and Similes/Metaphors</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Math- </a:t>
            </a:r>
            <a:r>
              <a:rPr lang="en-US" altLang="en-US" sz="1400" dirty="0">
                <a:latin typeface="Tahoma" panose="020B0604030504040204" pitchFamily="34" charset="0"/>
                <a:ea typeface="Tahoma" panose="020B0604030504040204" pitchFamily="34" charset="0"/>
                <a:cs typeface="Tahoma" panose="020B0604030504040204" pitchFamily="34" charset="0"/>
              </a:rPr>
              <a:t>Continuing Basic Division with remainders- </a:t>
            </a:r>
            <a:r>
              <a:rPr lang="en-US" altLang="en-US" sz="1400" b="1" dirty="0">
                <a:latin typeface="Tahoma" panose="020B0604030504040204" pitchFamily="34" charset="0"/>
                <a:ea typeface="Tahoma" panose="020B0604030504040204" pitchFamily="34" charset="0"/>
                <a:cs typeface="Tahoma" panose="020B0604030504040204" pitchFamily="34" charset="0"/>
              </a:rPr>
              <a:t>Quiz Thursday </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b="1" dirty="0">
                <a:latin typeface="Tahoma" panose="020B0604030504040204" pitchFamily="34" charset="0"/>
                <a:ea typeface="Tahoma" panose="020B0604030504040204" pitchFamily="34" charset="0"/>
                <a:cs typeface="Tahoma" panose="020B0604030504040204" pitchFamily="34" charset="0"/>
              </a:rPr>
              <a:t>Multiplication Drill Tuesday (will include 10,11, and 12 facts) 6 minutes</a:t>
            </a:r>
          </a:p>
          <a:p>
            <a:pPr lvl="0" eaLnBrk="0" fontAlgn="base" hangingPunct="0">
              <a:spcBef>
                <a:spcPct val="0"/>
              </a:spcBef>
              <a:spcAft>
                <a:spcPct val="0"/>
              </a:spcAft>
            </a:pPr>
            <a:r>
              <a:rPr lang="en-US" altLang="en-US" sz="1400" b="1" dirty="0">
                <a:latin typeface="Tahoma" panose="020B0604030504040204" pitchFamily="34" charset="0"/>
                <a:ea typeface="Tahoma" panose="020B0604030504040204" pitchFamily="34" charset="0"/>
                <a:cs typeface="Tahoma" panose="020B0604030504040204" pitchFamily="34" charset="0"/>
              </a:rPr>
              <a:t>Science- </a:t>
            </a:r>
            <a:r>
              <a:rPr lang="en-US" altLang="en-US" sz="1400" dirty="0">
                <a:latin typeface="Tahoma" panose="020B0604030504040204" pitchFamily="34" charset="0"/>
                <a:ea typeface="Tahoma" panose="020B0604030504040204" pitchFamily="34" charset="0"/>
                <a:cs typeface="Tahoma" panose="020B0604030504040204" pitchFamily="34" charset="0"/>
              </a:rPr>
              <a:t>Electrical Circuits- Circuits Lab Thursday and </a:t>
            </a:r>
            <a:r>
              <a:rPr lang="en-US" altLang="en-US" sz="1400" b="1" dirty="0">
                <a:latin typeface="Tahoma" panose="020B0604030504040204" pitchFamily="34" charset="0"/>
                <a:ea typeface="Tahoma" panose="020B0604030504040204" pitchFamily="34" charset="0"/>
                <a:cs typeface="Tahoma" panose="020B0604030504040204" pitchFamily="34" charset="0"/>
              </a:rPr>
              <a:t>Test Friday</a:t>
            </a:r>
          </a:p>
        </p:txBody>
      </p:sp>
      <p:sp>
        <p:nvSpPr>
          <p:cNvPr id="10" name="Text Box 9"/>
          <p:cNvSpPr txBox="1">
            <a:spLocks noChangeArrowheads="1"/>
          </p:cNvSpPr>
          <p:nvPr/>
        </p:nvSpPr>
        <p:spPr bwMode="auto">
          <a:xfrm>
            <a:off x="-13018" y="1683321"/>
            <a:ext cx="4203700" cy="49276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600" i="0" u="none" strike="noStrike" cap="none" normalizeH="0" baseline="0" dirty="0">
                <a:ln>
                  <a:noFill/>
                </a:ln>
                <a:solidFill>
                  <a:srgbClr val="FF0000"/>
                </a:solidFill>
                <a:latin typeface="KG Blank Space Sketch" panose="02000000000000000000" pitchFamily="2" charset="0"/>
              </a:rPr>
              <a:t>Important Info</a:t>
            </a:r>
          </a:p>
        </p:txBody>
      </p:sp>
      <p:sp>
        <p:nvSpPr>
          <p:cNvPr id="11" name="Text Box 10"/>
          <p:cNvSpPr txBox="1">
            <a:spLocks noChangeArrowheads="1"/>
          </p:cNvSpPr>
          <p:nvPr/>
        </p:nvSpPr>
        <p:spPr bwMode="auto">
          <a:xfrm>
            <a:off x="88265" y="5104130"/>
            <a:ext cx="6502694" cy="390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lang="en-US" altLang="en-US" sz="2400" b="1" dirty="0">
                <a:solidFill>
                  <a:schemeClr val="accent1">
                    <a:lumMod val="50000"/>
                  </a:schemeClr>
                </a:solidFill>
                <a:latin typeface="Ink Free" panose="03080402000500000000" pitchFamily="66" charset="0"/>
              </a:rPr>
              <a:t>What We Are Learning this Week </a:t>
            </a:r>
            <a:endParaRPr kumimoji="0" lang="en-US" altLang="en-US" sz="2400" b="1" i="0" u="none" strike="noStrike" cap="none" normalizeH="0" baseline="0" dirty="0">
              <a:ln>
                <a:noFill/>
              </a:ln>
              <a:solidFill>
                <a:schemeClr val="accent1">
                  <a:lumMod val="50000"/>
                </a:schemeClr>
              </a:solidFill>
              <a:latin typeface="Ink Free" panose="03080402000500000000" pitchFamily="66" charset="0"/>
            </a:endParaRPr>
          </a:p>
        </p:txBody>
      </p:sp>
      <p:sp>
        <p:nvSpPr>
          <p:cNvPr id="12" name="Text Box 11"/>
          <p:cNvSpPr txBox="1">
            <a:spLocks noChangeArrowheads="1"/>
          </p:cNvSpPr>
          <p:nvPr/>
        </p:nvSpPr>
        <p:spPr bwMode="auto">
          <a:xfrm>
            <a:off x="1199515" y="8466455"/>
            <a:ext cx="5177155" cy="60833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200" b="1" i="0" u="none" strike="noStrike" cap="none" normalizeH="0" baseline="0" dirty="0">
                <a:ln>
                  <a:noFill/>
                </a:ln>
                <a:solidFill>
                  <a:srgbClr val="000000"/>
                </a:solidFill>
                <a:effectLst/>
                <a:latin typeface="Ink Free" panose="03080402000500000000" pitchFamily="66" charset="0"/>
              </a:rPr>
              <a:t>Mrs. Phillips 4</a:t>
            </a:r>
            <a:r>
              <a:rPr kumimoji="0" lang="en-US" altLang="en-US" sz="3200" b="1" i="0" u="none" strike="noStrike" cap="none" normalizeH="0" baseline="30000" dirty="0">
                <a:ln>
                  <a:noFill/>
                </a:ln>
                <a:solidFill>
                  <a:srgbClr val="000000"/>
                </a:solidFill>
                <a:effectLst/>
                <a:latin typeface="Ink Free" panose="03080402000500000000" pitchFamily="66" charset="0"/>
              </a:rPr>
              <a:t>th</a:t>
            </a:r>
            <a:r>
              <a:rPr kumimoji="0" lang="en-US" altLang="en-US" sz="3200" b="1" i="0" u="none" strike="noStrike" cap="none" normalizeH="0" baseline="0" dirty="0">
                <a:ln>
                  <a:noFill/>
                </a:ln>
                <a:solidFill>
                  <a:srgbClr val="000000"/>
                </a:solidFill>
                <a:effectLst/>
                <a:latin typeface="Ink Free" panose="03080402000500000000" pitchFamily="66" charset="0"/>
              </a:rPr>
              <a:t> Grade </a:t>
            </a:r>
            <a:endParaRPr kumimoji="0" lang="en-US" altLang="en-US" sz="1100" b="1" i="0" u="none" strike="noStrike" cap="none" normalizeH="0" baseline="0" dirty="0">
              <a:ln>
                <a:noFill/>
              </a:ln>
              <a:solidFill>
                <a:schemeClr val="tx1"/>
              </a:solidFill>
              <a:effectLst/>
              <a:latin typeface="Ink Free" panose="03080402000500000000" pitchFamily="66" charset="0"/>
            </a:endParaRPr>
          </a:p>
        </p:txBody>
      </p:sp>
      <p:sp>
        <p:nvSpPr>
          <p:cNvPr id="14" name="TextBox 13"/>
          <p:cNvSpPr txBox="1"/>
          <p:nvPr/>
        </p:nvSpPr>
        <p:spPr>
          <a:xfrm>
            <a:off x="1199515" y="1321668"/>
            <a:ext cx="5391444" cy="461665"/>
          </a:xfrm>
          <a:prstGeom prst="rect">
            <a:avLst/>
          </a:prstGeom>
          <a:noFill/>
        </p:spPr>
        <p:txBody>
          <a:bodyPr wrap="square" rtlCol="0">
            <a:spAutoFit/>
          </a:bodyPr>
          <a:lstStyle/>
          <a:p>
            <a:pPr algn="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November 29</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 December 1</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st</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   </a:t>
            </a:r>
          </a:p>
        </p:txBody>
      </p:sp>
      <p:pic>
        <p:nvPicPr>
          <p:cNvPr id="3" name="Picture 2" descr="A white and black sign&#10;&#10;Description automatically generated with low confidence">
            <a:extLst>
              <a:ext uri="{FF2B5EF4-FFF2-40B4-BE49-F238E27FC236}">
                <a16:creationId xmlns:a16="http://schemas.microsoft.com/office/drawing/2014/main" id="{0FFE5A9B-590A-4D5D-B9FE-AD4B890C27B9}"/>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rot="661570">
            <a:off x="2096620" y="4238490"/>
            <a:ext cx="1332380" cy="841726"/>
          </a:xfrm>
          <a:prstGeom prst="rect">
            <a:avLst/>
          </a:prstGeom>
        </p:spPr>
      </p:pic>
      <p:sp>
        <p:nvSpPr>
          <p:cNvPr id="13" name="TextBox 12">
            <a:extLst>
              <a:ext uri="{FF2B5EF4-FFF2-40B4-BE49-F238E27FC236}">
                <a16:creationId xmlns:a16="http://schemas.microsoft.com/office/drawing/2014/main" id="{FA12891E-693D-4F53-8A50-C4CFDA06A433}"/>
              </a:ext>
            </a:extLst>
          </p:cNvPr>
          <p:cNvSpPr txBox="1"/>
          <p:nvPr/>
        </p:nvSpPr>
        <p:spPr>
          <a:xfrm>
            <a:off x="956460" y="7945776"/>
            <a:ext cx="1294091" cy="507831"/>
          </a:xfrm>
          <a:prstGeom prst="rect">
            <a:avLst/>
          </a:prstGeom>
          <a:noFill/>
        </p:spPr>
        <p:txBody>
          <a:bodyPr wrap="square" rtlCol="0">
            <a:spAutoFit/>
          </a:bodyPr>
          <a:lstStyle/>
          <a:p>
            <a:r>
              <a:rPr lang="en-US" sz="900">
                <a:hlinkClick r:id="rId5" tooltip="http://stylesaveur.blogspot.com/2010_03_01_archive.html"/>
              </a:rPr>
              <a:t>This Photo</a:t>
            </a:r>
            <a:r>
              <a:rPr lang="en-US" sz="900"/>
              <a:t> by Unknown Author is licensed under </a:t>
            </a:r>
            <a:r>
              <a:rPr lang="en-US" sz="900">
                <a:hlinkClick r:id="rId6" tooltip="https://creativecommons.org/licenses/by-nc-nd/3.0/"/>
              </a:rPr>
              <a:t>CC BY-NC-ND</a:t>
            </a:r>
            <a:endParaRPr lang="en-US" sz="9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45330</TotalTime>
  <Words>301</Words>
  <Application>Microsoft Office PowerPoint</Application>
  <PresentationFormat>On-screen Show (4:3)</PresentationFormat>
  <Paragraphs>36</Paragraphs>
  <Slides>1</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vt:i4>
      </vt:variant>
    </vt:vector>
  </HeadingPairs>
  <TitlesOfParts>
    <vt:vector size="15" baseType="lpstr">
      <vt:lpstr>Abadi Extra Light</vt:lpstr>
      <vt:lpstr>Arial</vt:lpstr>
      <vt:lpstr>Arial Rounded MT Bold</vt:lpstr>
      <vt:lpstr>Britannic Bold</vt:lpstr>
      <vt:lpstr>Calibri</vt:lpstr>
      <vt:lpstr>Calibri Light</vt:lpstr>
      <vt:lpstr>Cavolini</vt:lpstr>
      <vt:lpstr>Comic Sans MS</vt:lpstr>
      <vt:lpstr>Corbel</vt:lpstr>
      <vt:lpstr>Ink Free</vt:lpstr>
      <vt:lpstr>KG Blank Space Sketch</vt:lpstr>
      <vt:lpstr>Modern Love Caps</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JLC</dc:creator>
  <cp:lastModifiedBy>Phillips, Peyton M/Taylor-White</cp:lastModifiedBy>
  <cp:revision>190</cp:revision>
  <cp:lastPrinted>2021-11-15T18:24:27Z</cp:lastPrinted>
  <dcterms:created xsi:type="dcterms:W3CDTF">2015-08-28T12:35:00Z</dcterms:created>
  <dcterms:modified xsi:type="dcterms:W3CDTF">2021-11-29T18:20:31Z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