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7077075" cy="9369425"/>
  <p:embeddedFontLst>
    <p:embeddedFont>
      <p:font typeface="Century Schoolbook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3" roundtripDataSignature="AMtx7miid9BbzNDKqGC50qACsVrbzC8E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3A35FF-C4AB-4D0B-A748-729149DEAE37}">
  <a:tblStyle styleId="{0A3A35FF-C4AB-4D0B-A748-729149DEAE37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fill>
          <a:solidFill>
            <a:srgbClr val="CAD4EA"/>
          </a:solidFill>
        </a:fill>
      </a:tcStyle>
    </a:band1H>
    <a:band2H>
      <a:tcTxStyle/>
    </a:band2H>
    <a:band1V>
      <a:tcTxStyle/>
      <a:tcStyle>
        <a:fill>
          <a:solidFill>
            <a:srgbClr val="CAD4EA"/>
          </a:solidFill>
        </a:fill>
      </a:tcStyle>
    </a:band1V>
    <a:band2V>
      <a:tcTxStyle/>
    </a:band2V>
    <a:la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Schoolbook-bold.fntdata"/><Relationship Id="rId20" Type="http://schemas.openxmlformats.org/officeDocument/2006/relationships/slide" Target="slides/slide14.xml"/><Relationship Id="rId42" Type="http://schemas.openxmlformats.org/officeDocument/2006/relationships/font" Target="fonts/CenturySchoolbook-boldItalic.fntdata"/><Relationship Id="rId41" Type="http://schemas.openxmlformats.org/officeDocument/2006/relationships/font" Target="fonts/CenturySchoolbook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enturySchoolbook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66733" cy="470098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08705" y="0"/>
            <a:ext cx="3066733" cy="470098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6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6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7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0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25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1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examples on the board and then hand out a worksheet. </a:t>
            </a:r>
            <a:endParaRPr/>
          </a:p>
        </p:txBody>
      </p:sp>
      <p:sp>
        <p:nvSpPr>
          <p:cNvPr id="199" name="Google Shape;199;p21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22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2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3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4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4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27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7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8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9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30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0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31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1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32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33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3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34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4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36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6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37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7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0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38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8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39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9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40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0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6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2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727075" y="1171575"/>
            <a:ext cx="5622925" cy="31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5:notes"/>
          <p:cNvSpPr txBox="1"/>
          <p:nvPr>
            <p:ph idx="12" type="sldNum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11305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4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4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4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4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2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2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2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6" name="Google Shape;86;p52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5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3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3" name="Google Shape;93;p5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4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4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9" name="Google Shape;99;p5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4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7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4" name="Google Shape;44;p47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7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6" name="Google Shape;46;p4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11305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3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2" name="Google Shape;52;p4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4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8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4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4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9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6" name="Google Shape;66;p49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7" name="Google Shape;67;p4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1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1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8" name="Google Shape;78;p51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5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76C2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4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42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7FBF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4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7FBF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" name="Google Shape;15;p4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8F5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8F5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8F5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8F5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8F5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8F5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8F5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8F5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8F5F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1130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7" name="Google Shape;27;p4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BED6F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8" name="Google Shape;28;p4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BED6F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9" name="Google Shape;29;p4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418A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418A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418A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418A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418A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418A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418A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418A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418A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en-US"/>
              <a:t>Unit 1</a:t>
            </a:r>
            <a:endParaRPr/>
          </a:p>
        </p:txBody>
      </p:sp>
      <p:sp>
        <p:nvSpPr>
          <p:cNvPr id="108" name="Google Shape;108;p1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Measurements and Calculations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/>
        </p:nvSpPr>
        <p:spPr>
          <a:xfrm>
            <a:off x="0" y="365760"/>
            <a:ext cx="11261558" cy="813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Derived SI Units</a:t>
            </a:r>
            <a:endParaRPr sz="4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https://lchschemistrywiki.wikispaces.com/file/view/clean.png/227176772/491x189/clean.png" id="171" name="Google Shape;1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146" y="1962867"/>
            <a:ext cx="10526939" cy="405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idx="1" type="body"/>
          </p:nvPr>
        </p:nvSpPr>
        <p:spPr>
          <a:xfrm>
            <a:off x="522514" y="1219200"/>
            <a:ext cx="9334718" cy="4960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Prefixes are used to identify quantities that are much higher or much lower than the base units</a:t>
            </a:r>
            <a:endParaRPr/>
          </a:p>
        </p:txBody>
      </p:sp>
      <p:sp>
        <p:nvSpPr>
          <p:cNvPr id="178" name="Google Shape;178;p17"/>
          <p:cNvSpPr txBox="1"/>
          <p:nvPr>
            <p:ph type="title"/>
          </p:nvPr>
        </p:nvSpPr>
        <p:spPr>
          <a:xfrm>
            <a:off x="0" y="365760"/>
            <a:ext cx="11292840" cy="7082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Prefixes</a:t>
            </a:r>
            <a:endParaRPr/>
          </a:p>
        </p:txBody>
      </p:sp>
      <p:sp>
        <p:nvSpPr>
          <p:cNvPr id="179" name="Google Shape;179;p1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s-media-cache-ak0.pinimg.com/736x/db/b1/f4/dbb1f48c3473966f861ca6c886533337.jpg" id="180" name="Google Shape;180;p17"/>
          <p:cNvPicPr preferRelativeResize="0"/>
          <p:nvPr/>
        </p:nvPicPr>
        <p:blipFill rotWithShape="1">
          <a:blip r:embed="rId3">
            <a:alphaModFix/>
          </a:blip>
          <a:srcRect b="36120" l="13839" r="16860" t="33806"/>
          <a:stretch/>
        </p:blipFill>
        <p:spPr>
          <a:xfrm>
            <a:off x="1344215" y="1997612"/>
            <a:ext cx="7691316" cy="432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/>
        </p:nvSpPr>
        <p:spPr>
          <a:xfrm>
            <a:off x="64766" y="237431"/>
            <a:ext cx="112921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Significant Figures (Sig Figs)</a:t>
            </a:r>
            <a:endParaRPr b="0" i="0" sz="36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64766" y="1125302"/>
            <a:ext cx="11162700" cy="54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are they?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The minimum number of digits required to report a value without loss of accuracy.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Why are they useful?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Tells us the accuracy of the data. Also gives insight into the instrumentation used to take the measurement.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 example: If a scientist reports the mass of a compound, which is more accurate? </a:t>
            </a:r>
            <a:endParaRPr sz="23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100 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100.3 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100.3574 g?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5"/>
          <p:cNvSpPr txBox="1"/>
          <p:nvPr>
            <p:ph type="title"/>
          </p:nvPr>
        </p:nvSpPr>
        <p:spPr>
          <a:xfrm>
            <a:off x="900922" y="377785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All known plus one estimated when reading measurements!</a:t>
            </a:r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836" y="1872925"/>
            <a:ext cx="9691913" cy="461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21"/>
          <p:cNvGraphicFramePr/>
          <p:nvPr/>
        </p:nvGraphicFramePr>
        <p:xfrm>
          <a:off x="856342" y="15614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{0A3A35FF-C4AB-4D0B-A748-729149DEAE37}</a:tableStyleId>
              </a:tblPr>
              <a:tblGrid>
                <a:gridCol w="4666350"/>
                <a:gridCol w="4666350"/>
              </a:tblGrid>
              <a:tr h="683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Rule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Example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68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1.) Zeros appearing between non-zero digits are significant.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lphaLcPeriod"/>
                      </a:pPr>
                      <a:r>
                        <a:rPr lang="en-US" sz="1800"/>
                        <a:t>40.7 has three sig figs.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lphaLcPeriod"/>
                      </a:pPr>
                      <a:r>
                        <a:rPr lang="en-US" sz="1800"/>
                        <a:t>56,007 has five sig figs.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8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2.) Zeros appearing in front of all nonzero digits</a:t>
                      </a:r>
                      <a:r>
                        <a:rPr lang="en-US" sz="1800"/>
                        <a:t> are not significant.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lphaLcPeriod"/>
                      </a:pPr>
                      <a:r>
                        <a:rPr lang="en-US" sz="1800"/>
                        <a:t>0.023154</a:t>
                      </a:r>
                      <a:r>
                        <a:rPr lang="en-US" sz="1800"/>
                        <a:t> has five sig figs.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lphaLcPeriod"/>
                      </a:pPr>
                      <a:r>
                        <a:rPr lang="en-US" sz="1800"/>
                        <a:t>0.00002 has one sig fig.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8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3.) Zeros at the end of a number and to the right of the decimal place are significant.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lphaLcPeriod"/>
                      </a:pPr>
                      <a:r>
                        <a:rPr lang="en-US" sz="1800"/>
                        <a:t>85.00 has four sig figs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8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4.) Zeros</a:t>
                      </a:r>
                      <a:r>
                        <a:rPr lang="en-US" sz="1800"/>
                        <a:t> used as placeholders are not significant.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lphaLcPeriod"/>
                      </a:pPr>
                      <a:r>
                        <a:rPr lang="en-US" sz="1800"/>
                        <a:t>2000 has one sig fig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lphaLcPeriod"/>
                      </a:pPr>
                      <a:r>
                        <a:rPr lang="en-US" sz="1800"/>
                        <a:t>34,000 has two sig figs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8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5.) A decimal point placed after zeros indicates that they are significant.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lphaLcPeriod"/>
                      </a:pPr>
                      <a:r>
                        <a:rPr lang="en-US" sz="1800"/>
                        <a:t>2000. has four</a:t>
                      </a:r>
                      <a:r>
                        <a:rPr lang="en-US" sz="1800"/>
                        <a:t> sig figs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lphaLcPeriod"/>
                      </a:pPr>
                      <a:r>
                        <a:rPr lang="en-US" sz="1800"/>
                        <a:t>35,000. has five sig figs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02" name="Google Shape;202;p21"/>
          <p:cNvSpPr txBox="1"/>
          <p:nvPr/>
        </p:nvSpPr>
        <p:spPr>
          <a:xfrm>
            <a:off x="0" y="478971"/>
            <a:ext cx="112921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Significant Figures (Sig Figs)</a:t>
            </a:r>
            <a:endParaRPr sz="3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>
            <p:ph idx="1" type="body"/>
          </p:nvPr>
        </p:nvSpPr>
        <p:spPr>
          <a:xfrm>
            <a:off x="0" y="1132474"/>
            <a:ext cx="11292840" cy="5389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How many significant figures are in each of the following measurements?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28.6 g		_________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3440. cm	_________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910 m		 _________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0.04604 L		 _________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0.0067000 kg	 _________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Suppose the value “seven thousand centimeters” is reported, how would you express the number to . . .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1 significant figures		 _______________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4 significant figures		 _______________</a:t>
            </a:r>
            <a:endParaRPr sz="2000"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6 significant figures		 _______________</a:t>
            </a:r>
            <a:endParaRPr sz="2000"/>
          </a:p>
        </p:txBody>
      </p:sp>
      <p:sp>
        <p:nvSpPr>
          <p:cNvPr id="209" name="Google Shape;209;p22"/>
          <p:cNvSpPr txBox="1"/>
          <p:nvPr>
            <p:ph type="title"/>
          </p:nvPr>
        </p:nvSpPr>
        <p:spPr>
          <a:xfrm>
            <a:off x="1244619" y="276044"/>
            <a:ext cx="9692640" cy="673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/>
              <a:t>Significant figures examples</a:t>
            </a:r>
            <a:endParaRPr/>
          </a:p>
        </p:txBody>
      </p:sp>
      <p:sp>
        <p:nvSpPr>
          <p:cNvPr id="210" name="Google Shape;210;p2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idx="1" type="body"/>
          </p:nvPr>
        </p:nvSpPr>
        <p:spPr>
          <a:xfrm>
            <a:off x="0" y="1820863"/>
            <a:ext cx="1129284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/>
              <a:t>Addition and subtraction </a:t>
            </a:r>
            <a:r>
              <a:rPr lang="en-US" sz="2400"/>
              <a:t>– the answer must have the same number of digits to the right of the decimal as the number having the fewest number of digits to the right of the decimal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Look to the right of the decimal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Fewest number of decimal places wins. </a:t>
            </a:r>
            <a:endParaRPr sz="2000"/>
          </a:p>
          <a:p>
            <a:pPr indent="-55879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82880" lvl="0" marL="182880" rtl="0" algn="l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/>
              <a:t>Multiplication and division </a:t>
            </a:r>
            <a:r>
              <a:rPr lang="en-US" sz="2400"/>
              <a:t>– the answer must have the same number of digits as the number having the fewest number of digits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Look at the entire number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Least number of digits wins</a:t>
            </a:r>
            <a:endParaRPr/>
          </a:p>
        </p:txBody>
      </p:sp>
      <p:sp>
        <p:nvSpPr>
          <p:cNvPr id="217" name="Google Shape;217;p23"/>
          <p:cNvSpPr txBox="1"/>
          <p:nvPr>
            <p:ph type="title"/>
          </p:nvPr>
        </p:nvSpPr>
        <p:spPr>
          <a:xfrm>
            <a:off x="0" y="327803"/>
            <a:ext cx="11292840" cy="8459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Significant figures cntd.</a:t>
            </a:r>
            <a:endParaRPr/>
          </a:p>
        </p:txBody>
      </p:sp>
      <p:sp>
        <p:nvSpPr>
          <p:cNvPr id="218" name="Google Shape;218;p2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idx="1" type="body"/>
          </p:nvPr>
        </p:nvSpPr>
        <p:spPr>
          <a:xfrm>
            <a:off x="386350" y="1191125"/>
            <a:ext cx="10285500" cy="5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82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•"/>
            </a:pPr>
            <a:r>
              <a:rPr lang="en-US" sz="2800"/>
              <a:t>Carry out the following calculations.  Express each answer to the correct number of significant figures.</a:t>
            </a:r>
            <a:endParaRPr sz="2200"/>
          </a:p>
          <a:p>
            <a:pPr indent="-2082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5.44 m – 2.6103 m = </a:t>
            </a:r>
            <a:endParaRPr sz="2000"/>
          </a:p>
          <a:p>
            <a:pPr indent="-208280" lvl="1" marL="45720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2.4 mL x 15.82 mL = </a:t>
            </a:r>
            <a:endParaRPr sz="2000"/>
          </a:p>
          <a:p>
            <a:pPr indent="-208280" lvl="1" marL="45720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2.099 g + 0.05681 g = </a:t>
            </a:r>
            <a:endParaRPr sz="2000"/>
          </a:p>
          <a:p>
            <a:pPr indent="-208280" lvl="1" marL="45720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87.3 cm – 1.655 cm = </a:t>
            </a:r>
            <a:endParaRPr sz="2000"/>
          </a:p>
          <a:p>
            <a:pPr indent="-208280" lvl="1" marL="45720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Calculate the area of a rectangle that measures 1.34 mm by 0.7488 mm.</a:t>
            </a:r>
            <a:endParaRPr sz="2000"/>
          </a:p>
        </p:txBody>
      </p:sp>
      <p:sp>
        <p:nvSpPr>
          <p:cNvPr id="225" name="Google Shape;225;p24"/>
          <p:cNvSpPr txBox="1"/>
          <p:nvPr>
            <p:ph type="title"/>
          </p:nvPr>
        </p:nvSpPr>
        <p:spPr>
          <a:xfrm>
            <a:off x="1261872" y="365760"/>
            <a:ext cx="9692640" cy="755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226" name="Google Shape;226;p2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type="title"/>
          </p:nvPr>
        </p:nvSpPr>
        <p:spPr>
          <a:xfrm>
            <a:off x="713234" y="17326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Converting </a:t>
            </a:r>
            <a:endParaRPr/>
          </a:p>
        </p:txBody>
      </p:sp>
      <p:sp>
        <p:nvSpPr>
          <p:cNvPr id="233" name="Google Shape;233;p18"/>
          <p:cNvSpPr txBox="1"/>
          <p:nvPr>
            <p:ph idx="1" type="body"/>
          </p:nvPr>
        </p:nvSpPr>
        <p:spPr>
          <a:xfrm>
            <a:off x="1358122" y="1708475"/>
            <a:ext cx="8595300" cy="435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040" l="-708" r="-565" t="-9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>
            <p:ph idx="1" type="body"/>
          </p:nvPr>
        </p:nvSpPr>
        <p:spPr>
          <a:xfrm>
            <a:off x="570350" y="952550"/>
            <a:ext cx="10294200" cy="53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Complete the following conversions: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10.5 g =		______________ pg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182880" lvl="1" marL="45720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1.57 km = 	______________  m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182880" lvl="1" marL="45720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1.2 L = 		______________ mL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182880" lvl="1" marL="45720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78.3 μg =	_______________ g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0" name="Google Shape;240;p19"/>
          <p:cNvSpPr txBox="1"/>
          <p:nvPr>
            <p:ph type="title"/>
          </p:nvPr>
        </p:nvSpPr>
        <p:spPr>
          <a:xfrm>
            <a:off x="871107" y="101853"/>
            <a:ext cx="96927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b="1" lang="en-US"/>
              <a:t>Practice</a:t>
            </a:r>
            <a:endParaRPr b="1"/>
          </a:p>
        </p:txBody>
      </p:sp>
      <p:sp>
        <p:nvSpPr>
          <p:cNvPr id="241" name="Google Shape;241;p1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697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Volume (</a:t>
            </a:r>
            <a:r>
              <a:rPr i="1" lang="en-US"/>
              <a:t>V</a:t>
            </a:r>
            <a:r>
              <a:rPr lang="en-US"/>
              <a:t>)</a:t>
            </a:r>
            <a:endParaRPr/>
          </a:p>
        </p:txBody>
      </p:sp>
      <p:sp>
        <p:nvSpPr>
          <p:cNvPr id="248" name="Google Shape;248;p27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Two ways to measure the volume of solids: </a:t>
            </a:r>
            <a:endParaRPr sz="2200"/>
          </a:p>
          <a:p>
            <a:pPr indent="0" lvl="1" marL="2743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1.) Regularly-shaped </a:t>
            </a:r>
            <a:endParaRPr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	Measure length, width, and height then multiply.</a:t>
            </a:r>
            <a:endParaRPr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2.) Irregularly-shaped</a:t>
            </a:r>
            <a:endParaRPr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	Must measure using displacement of water. </a:t>
            </a:r>
            <a:endParaRPr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Units of measurement for volume: m</a:t>
            </a:r>
            <a:r>
              <a:rPr baseline="30000" lang="en-US" sz="2200"/>
              <a:t>3</a:t>
            </a:r>
            <a:r>
              <a:rPr lang="en-US" sz="2200"/>
              <a:t>, cm</a:t>
            </a:r>
            <a:r>
              <a:rPr baseline="30000" lang="en-US" sz="2200"/>
              <a:t>3</a:t>
            </a:r>
            <a:r>
              <a:rPr lang="en-US" sz="2200"/>
              <a:t>, mL</a:t>
            </a:r>
            <a:endParaRPr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aseline="30000" sz="2200"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1 mL = 1 cm</a:t>
            </a:r>
            <a:r>
              <a:rPr baseline="30000" lang="en-US" sz="2200"/>
              <a:t>3</a:t>
            </a:r>
            <a:endParaRPr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aseline="30000"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614758" y="1691322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0291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50 mL of water was added to a 100 mL beaker.  A rock was added and the water level rose to 55.5 mL.  What is the volume of the rock?</a:t>
            </a:r>
            <a:endParaRPr/>
          </a:p>
          <a:p>
            <a:pPr indent="-335279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4572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35279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457200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Calculate the volume of a dresser having a length of 1.2 m, a height of 1.98 m, and a depth of 0.60 m.</a:t>
            </a:r>
            <a:endParaRPr sz="2400"/>
          </a:p>
        </p:txBody>
      </p:sp>
      <p:sp>
        <p:nvSpPr>
          <p:cNvPr id="255" name="Google Shape;255;p2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Volume problems</a:t>
            </a:r>
            <a:endParaRPr/>
          </a:p>
        </p:txBody>
      </p:sp>
      <p:sp>
        <p:nvSpPr>
          <p:cNvPr id="256" name="Google Shape;256;p2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0" y="1788695"/>
            <a:ext cx="11261558" cy="43513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649" r="0" t="-18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63" name="Google Shape;263;p29"/>
          <p:cNvSpPr txBox="1"/>
          <p:nvPr>
            <p:ph type="title"/>
          </p:nvPr>
        </p:nvSpPr>
        <p:spPr>
          <a:xfrm>
            <a:off x="0" y="365760"/>
            <a:ext cx="11261558" cy="813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Density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/>
          <p:nvPr>
            <p:ph idx="1" type="body"/>
          </p:nvPr>
        </p:nvSpPr>
        <p:spPr>
          <a:xfrm>
            <a:off x="375607" y="1145614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291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AutoNum type="arabicPeriod"/>
            </a:pPr>
            <a:r>
              <a:rPr lang="en-US" sz="2400"/>
              <a:t>What is the density of a block of marble that occupies 310. cm</a:t>
            </a:r>
            <a:r>
              <a:rPr baseline="30000" lang="en-US" sz="2400"/>
              <a:t>3</a:t>
            </a:r>
            <a:r>
              <a:rPr lang="en-US" sz="2400"/>
              <a:t> and has a mass of 853 g?</a:t>
            </a:r>
            <a:endParaRPr/>
          </a:p>
          <a:p>
            <a:pPr indent="-335279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35279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457200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AutoNum type="arabicPeriod"/>
            </a:pPr>
            <a:r>
              <a:rPr lang="en-US" sz="2400"/>
              <a:t>Diamond has a density of 3.26 g/cm</a:t>
            </a:r>
            <a:r>
              <a:rPr baseline="30000" lang="en-US" sz="2400"/>
              <a:t>3</a:t>
            </a:r>
            <a:r>
              <a:rPr lang="en-US" sz="2400"/>
              <a:t>.  What is the mass of a diamond that has a volume of 0.351 cm</a:t>
            </a:r>
            <a:r>
              <a:rPr baseline="30000" lang="en-US" sz="2400"/>
              <a:t>3</a:t>
            </a:r>
            <a:r>
              <a:rPr lang="en-US" sz="2400"/>
              <a:t>?</a:t>
            </a:r>
            <a:endParaRPr/>
          </a:p>
          <a:p>
            <a:pPr indent="0" lvl="0" marL="4572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35279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457200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AutoNum type="arabicPeriod"/>
            </a:pPr>
            <a:r>
              <a:rPr lang="en-US" sz="2400"/>
              <a:t>What is the volume of a sample of liquid mercury that has a mass of 76.2 g, given that the density of mercury is 13.6 g/mL?</a:t>
            </a:r>
            <a:endParaRPr sz="2400"/>
          </a:p>
        </p:txBody>
      </p:sp>
      <p:sp>
        <p:nvSpPr>
          <p:cNvPr id="270" name="Google Shape;270;p30"/>
          <p:cNvSpPr txBox="1"/>
          <p:nvPr>
            <p:ph type="title"/>
          </p:nvPr>
        </p:nvSpPr>
        <p:spPr>
          <a:xfrm>
            <a:off x="896112" y="-422031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Density problems</a:t>
            </a:r>
            <a:endParaRPr/>
          </a:p>
        </p:txBody>
      </p:sp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idx="1" type="body"/>
          </p:nvPr>
        </p:nvSpPr>
        <p:spPr>
          <a:xfrm>
            <a:off x="656948" y="1691325"/>
            <a:ext cx="10448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0291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AutoNum type="arabicPeriod" startAt="4"/>
            </a:pPr>
            <a:r>
              <a:rPr lang="en-US" sz="2800"/>
              <a:t>What is the density of an 84.7 g sample of an unknown substance if the sample occupies 49.6 cm</a:t>
            </a:r>
            <a:r>
              <a:rPr baseline="30000" lang="en-US" sz="2800"/>
              <a:t>3</a:t>
            </a:r>
            <a:r>
              <a:rPr lang="en-US" sz="2800"/>
              <a:t>?</a:t>
            </a:r>
            <a:endParaRPr/>
          </a:p>
          <a:p>
            <a:pPr indent="-314960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14960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457200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AutoNum type="arabicPeriod" startAt="4"/>
            </a:pPr>
            <a:r>
              <a:rPr lang="en-US" sz="2800"/>
              <a:t>What volume would be occupied by 7.75 g of this same substance?</a:t>
            </a:r>
            <a:endParaRPr/>
          </a:p>
          <a:p>
            <a:pPr indent="-314960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14960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278" name="Google Shape;278;p31"/>
          <p:cNvSpPr txBox="1"/>
          <p:nvPr>
            <p:ph type="title"/>
          </p:nvPr>
        </p:nvSpPr>
        <p:spPr>
          <a:xfrm>
            <a:off x="455747" y="1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Density problems cntd.</a:t>
            </a:r>
            <a:endParaRPr/>
          </a:p>
        </p:txBody>
      </p:sp>
      <p:sp>
        <p:nvSpPr>
          <p:cNvPr id="279" name="Google Shape;279;p3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/>
          <p:nvPr>
            <p:ph idx="1" type="body"/>
          </p:nvPr>
        </p:nvSpPr>
        <p:spPr>
          <a:xfrm>
            <a:off x="741367" y="1691322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Temperature – the quantity of the energy of motion of the particles that make it up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26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Three scales °C, °F, K (no degrees sign for Kelvin)</a:t>
            </a:r>
            <a:endParaRPr sz="2400"/>
          </a:p>
          <a:p>
            <a:pPr indent="-182880" lvl="0" marL="182880" rtl="0" algn="l">
              <a:lnSpc>
                <a:spcPct val="95000"/>
              </a:lnSpc>
              <a:spcBef>
                <a:spcPts val="26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K = °C + 273.15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26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0 K = Absolute Zero</a:t>
            </a:r>
            <a:endParaRPr sz="2400"/>
          </a:p>
        </p:txBody>
      </p:sp>
      <p:sp>
        <p:nvSpPr>
          <p:cNvPr id="286" name="Google Shape;286;p3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32"/>
          <p:cNvSpPr txBox="1"/>
          <p:nvPr>
            <p:ph type="title"/>
          </p:nvPr>
        </p:nvSpPr>
        <p:spPr>
          <a:xfrm>
            <a:off x="1093060" y="-168812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Temperature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Dimensional Analysis</a:t>
            </a:r>
            <a:endParaRPr/>
          </a:p>
        </p:txBody>
      </p:sp>
      <p:sp>
        <p:nvSpPr>
          <p:cNvPr id="294" name="Google Shape;294;p33"/>
          <p:cNvSpPr txBox="1"/>
          <p:nvPr>
            <p:ph idx="1" type="body"/>
          </p:nvPr>
        </p:nvSpPr>
        <p:spPr>
          <a:xfrm>
            <a:off x="1261871" y="1828800"/>
            <a:ext cx="9204491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What is it?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 way to use units to solve mathematical problems involving measurements.</a:t>
            </a:r>
            <a:endParaRPr/>
          </a:p>
          <a:p>
            <a:pPr indent="-177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Quantity sought = quantity given × conversion factor</a:t>
            </a:r>
            <a:endParaRPr/>
          </a:p>
          <a:p>
            <a:pPr indent="-177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How many quarters are in 12 dollars?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1.) How many centimeters are in 2.5 miles (1 mile = 1.61 km)?</a:t>
            </a:r>
            <a:endParaRPr/>
          </a:p>
          <a:p>
            <a:pPr indent="-335279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4572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2.) How many seconds are in 3.23 years?</a:t>
            </a:r>
            <a:endParaRPr/>
          </a:p>
          <a:p>
            <a:pPr indent="-335279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35279" lvl="0" marL="502919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4572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3.) How many nickels are in 56.32 dollars?</a:t>
            </a:r>
            <a:endParaRPr sz="2400"/>
          </a:p>
        </p:txBody>
      </p:sp>
      <p:sp>
        <p:nvSpPr>
          <p:cNvPr id="301" name="Google Shape;301;p34"/>
          <p:cNvSpPr txBox="1"/>
          <p:nvPr>
            <p:ph type="title"/>
          </p:nvPr>
        </p:nvSpPr>
        <p:spPr>
          <a:xfrm>
            <a:off x="1261872" y="341333"/>
            <a:ext cx="868680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Dimensional Analysis Problems</a:t>
            </a:r>
            <a:endParaRPr/>
          </a:p>
        </p:txBody>
      </p:sp>
      <p:sp>
        <p:nvSpPr>
          <p:cNvPr id="302" name="Google Shape;302;p3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/>
          <p:nvPr>
            <p:ph type="title"/>
          </p:nvPr>
        </p:nvSpPr>
        <p:spPr>
          <a:xfrm>
            <a:off x="16168" y="365760"/>
            <a:ext cx="11265914" cy="82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Accuracy and Precision	</a:t>
            </a:r>
            <a:endParaRPr/>
          </a:p>
        </p:txBody>
      </p:sp>
      <p:sp>
        <p:nvSpPr>
          <p:cNvPr id="309" name="Google Shape;309;p36"/>
          <p:cNvSpPr txBox="1"/>
          <p:nvPr>
            <p:ph idx="1" type="body"/>
          </p:nvPr>
        </p:nvSpPr>
        <p:spPr>
          <a:xfrm>
            <a:off x="16168" y="2119422"/>
            <a:ext cx="11265914" cy="1224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Accuracy—how close a measurement is to the actual value.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Precision—how close together a group of measurements are. 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imatica.org.uk/wp-content/uploads/2012/02/Accuracy-vs-precision1.jpg" id="315" name="Google Shape;315;p37"/>
          <p:cNvPicPr preferRelativeResize="0"/>
          <p:nvPr/>
        </p:nvPicPr>
        <p:blipFill rotWithShape="1">
          <a:blip r:embed="rId3">
            <a:alphaModFix/>
          </a:blip>
          <a:srcRect b="0" l="0" r="75563" t="0"/>
          <a:stretch/>
        </p:blipFill>
        <p:spPr>
          <a:xfrm>
            <a:off x="240620" y="1843793"/>
            <a:ext cx="2544083" cy="3274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limatica.org.uk/wp-content/uploads/2012/02/Accuracy-vs-precision1.jpg" id="316" name="Google Shape;316;p37"/>
          <p:cNvPicPr preferRelativeResize="0"/>
          <p:nvPr/>
        </p:nvPicPr>
        <p:blipFill rotWithShape="1">
          <a:blip r:embed="rId3">
            <a:alphaModFix/>
          </a:blip>
          <a:srcRect b="443" l="24225" r="49843" t="-442"/>
          <a:stretch/>
        </p:blipFill>
        <p:spPr>
          <a:xfrm>
            <a:off x="2706915" y="1843793"/>
            <a:ext cx="2699658" cy="3274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limatica.org.uk/wp-content/uploads/2012/02/Accuracy-vs-precision1.jpg" id="317" name="Google Shape;317;p37"/>
          <p:cNvPicPr preferRelativeResize="0"/>
          <p:nvPr/>
        </p:nvPicPr>
        <p:blipFill rotWithShape="1">
          <a:blip r:embed="rId3">
            <a:alphaModFix/>
          </a:blip>
          <a:srcRect b="0" l="49601" r="23909" t="0"/>
          <a:stretch/>
        </p:blipFill>
        <p:spPr>
          <a:xfrm>
            <a:off x="5406573" y="1843793"/>
            <a:ext cx="2757714" cy="3274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limatica.org.uk/wp-content/uploads/2012/02/Accuracy-vs-precision1.jpg" id="318" name="Google Shape;318;p37"/>
          <p:cNvPicPr preferRelativeResize="0"/>
          <p:nvPr/>
        </p:nvPicPr>
        <p:blipFill rotWithShape="1">
          <a:blip r:embed="rId3">
            <a:alphaModFix/>
          </a:blip>
          <a:srcRect b="0" l="76021" r="-1672" t="0"/>
          <a:stretch/>
        </p:blipFill>
        <p:spPr>
          <a:xfrm>
            <a:off x="8193317" y="1843793"/>
            <a:ext cx="2670628" cy="327428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7"/>
          <p:cNvSpPr/>
          <p:nvPr/>
        </p:nvSpPr>
        <p:spPr>
          <a:xfrm>
            <a:off x="3110140" y="4557486"/>
            <a:ext cx="1795689" cy="5605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0" name="Google Shape;320;p37"/>
          <p:cNvSpPr/>
          <p:nvPr/>
        </p:nvSpPr>
        <p:spPr>
          <a:xfrm>
            <a:off x="614816" y="4562008"/>
            <a:ext cx="1795689" cy="5605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1" name="Google Shape;321;p37"/>
          <p:cNvSpPr/>
          <p:nvPr/>
        </p:nvSpPr>
        <p:spPr>
          <a:xfrm>
            <a:off x="5965828" y="4557485"/>
            <a:ext cx="1795689" cy="5605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2" name="Google Shape;322;p37"/>
          <p:cNvSpPr/>
          <p:nvPr/>
        </p:nvSpPr>
        <p:spPr>
          <a:xfrm>
            <a:off x="8688845" y="4557484"/>
            <a:ext cx="1795689" cy="5605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/>
          <p:nvPr>
            <p:ph idx="1" type="body"/>
          </p:nvPr>
        </p:nvSpPr>
        <p:spPr>
          <a:xfrm>
            <a:off x="518922" y="1240561"/>
            <a:ext cx="9798014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n-US" sz="3200"/>
              <a:t>Scientific notation is a way to write very large or very small numbers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Only one nonzero number can appear to the left of the decimal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If you move the decimal to the left, the exponent is positive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If you move the decimal to the right, the exponent is negative.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Negative exponents represent the inverse of a number.</a:t>
            </a:r>
            <a:endParaRPr/>
          </a:p>
          <a:p>
            <a:pPr indent="-182879" lvl="3" marL="1005839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Ex—10</a:t>
            </a:r>
            <a:r>
              <a:rPr baseline="30000" lang="en-US" sz="2600"/>
              <a:t>-3 </a:t>
            </a:r>
            <a:r>
              <a:rPr lang="en-US" sz="2600"/>
              <a:t>= 1/1000 = 0.001</a:t>
            </a:r>
            <a:endParaRPr baseline="30000" sz="2600"/>
          </a:p>
        </p:txBody>
      </p:sp>
      <p:sp>
        <p:nvSpPr>
          <p:cNvPr id="121" name="Google Shape;121;p10"/>
          <p:cNvSpPr txBox="1"/>
          <p:nvPr>
            <p:ph type="title"/>
          </p:nvPr>
        </p:nvSpPr>
        <p:spPr>
          <a:xfrm>
            <a:off x="1300508" y="-32970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Scientific notation</a:t>
            </a:r>
            <a:endParaRPr/>
          </a:p>
        </p:txBody>
      </p:sp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 txBox="1"/>
          <p:nvPr>
            <p:ph type="title"/>
          </p:nvPr>
        </p:nvSpPr>
        <p:spPr>
          <a:xfrm>
            <a:off x="0" y="365760"/>
            <a:ext cx="11277600" cy="7953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Percentage Error</a:t>
            </a:r>
            <a:endParaRPr/>
          </a:p>
        </p:txBody>
      </p:sp>
      <p:sp>
        <p:nvSpPr>
          <p:cNvPr id="329" name="Google Shape;329;p38"/>
          <p:cNvSpPr txBox="1"/>
          <p:nvPr>
            <p:ph idx="1" type="body"/>
          </p:nvPr>
        </p:nvSpPr>
        <p:spPr>
          <a:xfrm>
            <a:off x="0" y="1161143"/>
            <a:ext cx="11277600" cy="49058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540" r="-107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Direct Relationship – as one value increases, the other value increases; dividing one value by the other gives a constant value</a:t>
            </a:r>
            <a:endParaRPr sz="2000"/>
          </a:p>
          <a:p>
            <a:pPr indent="-55879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55879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Indirect relationship or inverse relationship – as one value increases, the other value decreases; the product of these two values is constant</a:t>
            </a:r>
            <a:endParaRPr/>
          </a:p>
        </p:txBody>
      </p:sp>
      <p:sp>
        <p:nvSpPr>
          <p:cNvPr id="336" name="Google Shape;336;p3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Representing data</a:t>
            </a:r>
            <a:endParaRPr/>
          </a:p>
        </p:txBody>
      </p:sp>
      <p:sp>
        <p:nvSpPr>
          <p:cNvPr id="337" name="Google Shape;337;p3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"/>
          <p:cNvSpPr txBox="1"/>
          <p:nvPr>
            <p:ph idx="1" type="body"/>
          </p:nvPr>
        </p:nvSpPr>
        <p:spPr>
          <a:xfrm>
            <a:off x="1444752" y="98213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Direct Relationship</a:t>
            </a:r>
            <a:endParaRPr/>
          </a:p>
        </p:txBody>
      </p:sp>
      <p:sp>
        <p:nvSpPr>
          <p:cNvPr id="344" name="Google Shape;344;p40"/>
          <p:cNvSpPr txBox="1"/>
          <p:nvPr>
            <p:ph idx="3" type="body"/>
          </p:nvPr>
        </p:nvSpPr>
        <p:spPr>
          <a:xfrm>
            <a:off x="6812280" y="98213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Indirect Relationship</a:t>
            </a:r>
            <a:endParaRPr/>
          </a:p>
        </p:txBody>
      </p:sp>
      <p:sp>
        <p:nvSpPr>
          <p:cNvPr id="345" name="Google Shape;345;p40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346" name="Google Shape;346;p4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7" name="Google Shape;347;p40"/>
          <p:cNvPicPr preferRelativeResize="0"/>
          <p:nvPr/>
        </p:nvPicPr>
        <p:blipFill rotWithShape="1">
          <a:blip r:embed="rId3">
            <a:alphaModFix/>
          </a:blip>
          <a:srcRect b="0" l="0" r="0" t="12001"/>
          <a:stretch/>
        </p:blipFill>
        <p:spPr>
          <a:xfrm>
            <a:off x="5795814" y="2079415"/>
            <a:ext cx="5105318" cy="42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0"/>
          <p:cNvPicPr preferRelativeResize="0"/>
          <p:nvPr/>
        </p:nvPicPr>
        <p:blipFill rotWithShape="1">
          <a:blip r:embed="rId4">
            <a:alphaModFix/>
          </a:blip>
          <a:srcRect b="0" l="0" r="0" t="13175"/>
          <a:stretch/>
        </p:blipFill>
        <p:spPr>
          <a:xfrm>
            <a:off x="193621" y="2079415"/>
            <a:ext cx="5731691" cy="4304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Write the following numbers in scientific notation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560,000		____________________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33,400		 ____________________</a:t>
            </a:r>
            <a:endParaRPr sz="2400"/>
          </a:p>
          <a:p>
            <a:pPr indent="-1828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0.0004120	 ____________________</a:t>
            </a:r>
            <a:endParaRPr sz="2400"/>
          </a:p>
          <a:p>
            <a:pPr indent="-1828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101.210		 ____________________</a:t>
            </a:r>
            <a:endParaRPr sz="2400"/>
          </a:p>
          <a:p>
            <a:pPr indent="-1828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0.301		 ____________________</a:t>
            </a:r>
            <a:endParaRPr sz="2400"/>
          </a:p>
          <a:p>
            <a:pPr indent="-1828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6,967,000		 ____________________</a:t>
            </a:r>
            <a:endParaRPr sz="2400"/>
          </a:p>
          <a:p>
            <a:pPr indent="-1828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32.1		 ____________________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0.000000432	 ____________________</a:t>
            </a:r>
            <a:endParaRPr sz="2400"/>
          </a:p>
        </p:txBody>
      </p:sp>
      <p:sp>
        <p:nvSpPr>
          <p:cNvPr id="129" name="Google Shape;129;p1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Scientific notation practice</a:t>
            </a:r>
            <a:endParaRPr/>
          </a:p>
        </p:txBody>
      </p:sp>
      <p:sp>
        <p:nvSpPr>
          <p:cNvPr id="130" name="Google Shape;130;p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idx="1" type="body"/>
          </p:nvPr>
        </p:nvSpPr>
        <p:spPr>
          <a:xfrm>
            <a:off x="516285" y="365760"/>
            <a:ext cx="10597192" cy="610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n-US" sz="3200"/>
              <a:t>Write the following numbers in scientific notation: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2,456,000,000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0.0000251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256.1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0.0217</a:t>
            </a:r>
            <a:endParaRPr/>
          </a:p>
          <a:p>
            <a:pPr indent="-50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Write the following numbers in scientific notation:</a:t>
            </a:r>
            <a:endParaRPr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	4.12 × 10</a:t>
            </a:r>
            <a:r>
              <a:rPr baseline="30000" lang="en-US" sz="2800"/>
              <a:t>3</a:t>
            </a:r>
            <a:endParaRPr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aseline="30000" lang="en-US" sz="2800"/>
              <a:t>	</a:t>
            </a:r>
            <a:r>
              <a:rPr lang="en-US" sz="2800"/>
              <a:t>5.23 × 10</a:t>
            </a:r>
            <a:r>
              <a:rPr baseline="30000" lang="en-US" sz="2800"/>
              <a:t>-7</a:t>
            </a:r>
            <a:endParaRPr baseline="30000" sz="2800"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aseline="30000" lang="en-US" sz="2800"/>
              <a:t>	</a:t>
            </a:r>
            <a:r>
              <a:rPr lang="en-US" sz="2800"/>
              <a:t>9.01 × 10</a:t>
            </a:r>
            <a:r>
              <a:rPr baseline="30000" lang="en-US" sz="2800"/>
              <a:t>5</a:t>
            </a:r>
            <a:endParaRPr baseline="30000" sz="2800"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aseline="30000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/>
          <p:nvPr>
            <p:ph type="title"/>
          </p:nvPr>
        </p:nvSpPr>
        <p:spPr>
          <a:xfrm>
            <a:off x="1032510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Multiplying and Dividing</a:t>
            </a:r>
            <a:endParaRPr/>
          </a:p>
        </p:txBody>
      </p:sp>
      <p:sp>
        <p:nvSpPr>
          <p:cNvPr id="143" name="Google Shape;143;p12"/>
          <p:cNvSpPr txBox="1"/>
          <p:nvPr>
            <p:ph idx="1" type="body"/>
          </p:nvPr>
        </p:nvSpPr>
        <p:spPr>
          <a:xfrm>
            <a:off x="537972" y="1924050"/>
            <a:ext cx="10187178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When multiplying numbers in scientific notation, multiply the numbers and add the exponents.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(2.15 × 10</a:t>
            </a:r>
            <a:r>
              <a:rPr baseline="30000" lang="en-US" sz="2800"/>
              <a:t>15</a:t>
            </a:r>
            <a:r>
              <a:rPr lang="en-US" sz="2800"/>
              <a:t>)(5.134× 10</a:t>
            </a:r>
            <a:r>
              <a:rPr baseline="30000" lang="en-US" sz="2800"/>
              <a:t>34</a:t>
            </a:r>
            <a:r>
              <a:rPr lang="en-US" sz="2800"/>
              <a:t>) = ___________________</a:t>
            </a:r>
            <a:endParaRPr sz="2400"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(1.234 × 10</a:t>
            </a:r>
            <a:r>
              <a:rPr baseline="30000" lang="en-US" sz="2400"/>
              <a:t>-4</a:t>
            </a:r>
            <a:r>
              <a:rPr lang="en-US" sz="2400"/>
              <a:t>)(5.134× 10</a:t>
            </a:r>
            <a:r>
              <a:rPr baseline="30000" lang="en-US" sz="2400"/>
              <a:t>2</a:t>
            </a:r>
            <a:r>
              <a:rPr lang="en-US" sz="2400"/>
              <a:t>) = ___________________</a:t>
            </a:r>
            <a:endParaRPr/>
          </a:p>
          <a:p>
            <a:pPr indent="-304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Dividing—Divide numbers first, then subtract exponents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3.12 × 10</a:t>
            </a:r>
            <a:r>
              <a:rPr baseline="30000" lang="en-US" sz="2800"/>
              <a:t>9 </a:t>
            </a:r>
            <a:r>
              <a:rPr lang="en-US" sz="2800"/>
              <a:t>/ 4.355 × 10</a:t>
            </a:r>
            <a:r>
              <a:rPr baseline="30000" lang="en-US" sz="2800"/>
              <a:t>3</a:t>
            </a:r>
            <a:r>
              <a:rPr lang="en-US" sz="2800"/>
              <a:t> = ___________________</a:t>
            </a:r>
            <a:endParaRPr sz="2400"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9.10 × 10</a:t>
            </a:r>
            <a:r>
              <a:rPr baseline="30000" lang="en-US" sz="2400"/>
              <a:t>-7 </a:t>
            </a:r>
            <a:r>
              <a:rPr lang="en-US" sz="2400"/>
              <a:t>/ 5.014 × 10</a:t>
            </a:r>
            <a:r>
              <a:rPr baseline="30000" lang="en-US" sz="2400"/>
              <a:t>2</a:t>
            </a:r>
            <a:r>
              <a:rPr lang="en-US" sz="2400"/>
              <a:t> = ___________________</a:t>
            </a:r>
            <a:endParaRPr/>
          </a:p>
          <a:p>
            <a:pPr indent="-304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Addition and Subtraction</a:t>
            </a:r>
            <a:endParaRPr/>
          </a:p>
        </p:txBody>
      </p:sp>
      <p:sp>
        <p:nvSpPr>
          <p:cNvPr id="149" name="Google Shape;149;p13"/>
          <p:cNvSpPr txBox="1"/>
          <p:nvPr>
            <p:ph idx="1" type="body"/>
          </p:nvPr>
        </p:nvSpPr>
        <p:spPr>
          <a:xfrm>
            <a:off x="669444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To add or subtract, move decimal places so that exponents are the same and then carry out the operation.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7.142 × 10</a:t>
            </a:r>
            <a:r>
              <a:rPr baseline="30000" lang="en-US" sz="2400"/>
              <a:t>5</a:t>
            </a:r>
            <a:r>
              <a:rPr lang="en-US" sz="2400"/>
              <a:t> + 4.12 × 10</a:t>
            </a:r>
            <a:r>
              <a:rPr baseline="30000" lang="en-US" sz="2400"/>
              <a:t>3</a:t>
            </a:r>
            <a:r>
              <a:rPr lang="en-US" sz="2400"/>
              <a:t> = ___________________</a:t>
            </a:r>
            <a:endParaRPr sz="2000"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1.024 × 10</a:t>
            </a:r>
            <a:r>
              <a:rPr baseline="30000" lang="en-US" sz="2400"/>
              <a:t>-2</a:t>
            </a:r>
            <a:r>
              <a:rPr lang="en-US" sz="2400"/>
              <a:t> –  3.12 × 10</a:t>
            </a:r>
            <a:r>
              <a:rPr baseline="30000" lang="en-US" sz="2400"/>
              <a:t>-3</a:t>
            </a:r>
            <a:r>
              <a:rPr lang="en-US" sz="2400"/>
              <a:t> = ___________________</a:t>
            </a:r>
            <a:endParaRPr/>
          </a:p>
          <a:p>
            <a:pPr indent="-55879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431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/>
          <p:nvPr>
            <p:ph idx="1" type="body"/>
          </p:nvPr>
        </p:nvSpPr>
        <p:spPr>
          <a:xfrm>
            <a:off x="755435" y="1820863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b="1" lang="en-US" sz="2400"/>
              <a:t>A measurement must include a value and a unit.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Example: 54.3 grams (g)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Benefits: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Everything goes by 10’s.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Standard naming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Calculations and conversions are easier to perform. </a:t>
            </a:r>
            <a:endParaRPr/>
          </a:p>
        </p:txBody>
      </p:sp>
      <p:sp>
        <p:nvSpPr>
          <p:cNvPr id="156" name="Google Shape;156;p1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SI measurement</a:t>
            </a:r>
            <a:endParaRPr/>
          </a:p>
        </p:txBody>
      </p:sp>
      <p:sp>
        <p:nvSpPr>
          <p:cNvPr id="157" name="Google Shape;157;p1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/>
          <p:nvPr>
            <p:ph type="title"/>
          </p:nvPr>
        </p:nvSpPr>
        <p:spPr>
          <a:xfrm>
            <a:off x="0" y="365760"/>
            <a:ext cx="11261558" cy="813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SI Base Units</a:t>
            </a:r>
            <a:endParaRPr/>
          </a:p>
        </p:txBody>
      </p:sp>
      <p:pic>
        <p:nvPicPr>
          <p:cNvPr descr="http://www.engr.colostate.edu/mechatronics/tables/A-1.jpg" id="164" name="Google Shape;1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027" y="1588168"/>
            <a:ext cx="9361503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ew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iew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2014-07-21T19:59:21Z</dcterms:created>
  <dc:creator>Ginger Tyson</dc:creator>
</cp:coreProperties>
</file>