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8288000" cy="10287000"/>
  <p:notesSz cx="7010400" cy="9296400"/>
  <p:embeddedFontLst>
    <p:embeddedFont>
      <p:font typeface="Core Bandi Face" panose="020B0604020202020204" charset="-127"/>
      <p:regular r:id="rId31"/>
    </p:embeddedFont>
    <p:embeddedFont>
      <p:font typeface="Adigiana Extreme" panose="020B0604020202020204" charset="0"/>
      <p:regular r:id="rId32"/>
    </p:embeddedFon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72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CB3C6F2-F627-43F9-ADB2-4751BAD89CA6}"/>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97F8BC0D-678B-417B-8D63-36D7848AAAF3}"/>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Footer Placeholder 3">
            <a:extLst>
              <a:ext uri="{FF2B5EF4-FFF2-40B4-BE49-F238E27FC236}">
                <a16:creationId xmlns:a16="http://schemas.microsoft.com/office/drawing/2014/main" id="{1760AB67-EDAC-4D35-A82C-F9F06E210BA1}"/>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76E5785-C5FB-473E-9132-3FEAF12D3B8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29035A7-4940-4366-B5BD-5762A8B624C9}" type="slidenum">
              <a:rPr lang="en-US" smtClean="0"/>
              <a:t>‹#›</a:t>
            </a:fld>
            <a:endParaRPr lang="en-US"/>
          </a:p>
        </p:txBody>
      </p:sp>
    </p:spTree>
    <p:extLst>
      <p:ext uri="{BB962C8B-B14F-4D97-AF65-F5344CB8AC3E}">
        <p14:creationId xmlns:p14="http://schemas.microsoft.com/office/powerpoint/2010/main" val="381109959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9AF6B2C-F0C0-461F-A3E3-53B67BE63D93}" type="slidenum">
              <a:rPr lang="en-US" smtClean="0"/>
              <a:t>‹#›</a:t>
            </a:fld>
            <a:endParaRPr lang="en-US"/>
          </a:p>
        </p:txBody>
      </p:sp>
    </p:spTree>
    <p:extLst>
      <p:ext uri="{BB962C8B-B14F-4D97-AF65-F5344CB8AC3E}">
        <p14:creationId xmlns:p14="http://schemas.microsoft.com/office/powerpoint/2010/main" val="139821413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6.svg"/><Relationship Id="rId3" Type="http://schemas.openxmlformats.org/officeDocument/2006/relationships/image" Target="../media/image22.svg"/><Relationship Id="rId7" Type="http://schemas.openxmlformats.org/officeDocument/2006/relationships/image" Target="../media/image12.svg"/><Relationship Id="rId12" Type="http://schemas.openxmlformats.org/officeDocument/2006/relationships/image" Target="../media/image15.png"/><Relationship Id="rId2" Type="http://schemas.openxmlformats.org/officeDocument/2006/relationships/image" Target="../media/image21.png"/><Relationship Id="rId16"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0.svg"/><Relationship Id="rId5" Type="http://schemas.openxmlformats.org/officeDocument/2006/relationships/image" Target="../media/image18.svg"/><Relationship Id="rId15" Type="http://schemas.openxmlformats.org/officeDocument/2006/relationships/image" Target="../media/image26.svg"/><Relationship Id="rId10" Type="http://schemas.openxmlformats.org/officeDocument/2006/relationships/image" Target="../media/image19.png"/><Relationship Id="rId4" Type="http://schemas.openxmlformats.org/officeDocument/2006/relationships/image" Target="../media/image17.png"/><Relationship Id="rId9" Type="http://schemas.openxmlformats.org/officeDocument/2006/relationships/image" Target="../media/image24.svg"/><Relationship Id="rId14"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6.svg"/><Relationship Id="rId3" Type="http://schemas.openxmlformats.org/officeDocument/2006/relationships/image" Target="../media/image22.svg"/><Relationship Id="rId7" Type="http://schemas.openxmlformats.org/officeDocument/2006/relationships/image" Target="../media/image12.svg"/><Relationship Id="rId12"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0.svg"/><Relationship Id="rId5" Type="http://schemas.openxmlformats.org/officeDocument/2006/relationships/image" Target="../media/image18.svg"/><Relationship Id="rId15" Type="http://schemas.openxmlformats.org/officeDocument/2006/relationships/image" Target="../media/image26.svg"/><Relationship Id="rId10" Type="http://schemas.openxmlformats.org/officeDocument/2006/relationships/image" Target="../media/image19.png"/><Relationship Id="rId4" Type="http://schemas.openxmlformats.org/officeDocument/2006/relationships/image" Target="../media/image17.png"/><Relationship Id="rId9" Type="http://schemas.openxmlformats.org/officeDocument/2006/relationships/image" Target="../media/image24.sv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0.svg"/><Relationship Id="rId3" Type="http://schemas.openxmlformats.org/officeDocument/2006/relationships/image" Target="../media/image18.svg"/><Relationship Id="rId7" Type="http://schemas.openxmlformats.org/officeDocument/2006/relationships/image" Target="../media/image29.svg"/><Relationship Id="rId12"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2.svg"/><Relationship Id="rId10" Type="http://schemas.openxmlformats.org/officeDocument/2006/relationships/image" Target="../media/image32.png"/><Relationship Id="rId4" Type="http://schemas.openxmlformats.org/officeDocument/2006/relationships/image" Target="../media/image21.png"/><Relationship Id="rId9" Type="http://schemas.openxmlformats.org/officeDocument/2006/relationships/image" Target="../media/image31.sv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2.svg"/><Relationship Id="rId7" Type="http://schemas.openxmlformats.org/officeDocument/2006/relationships/image" Target="../media/image8.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0.sv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svg"/><Relationship Id="rId7" Type="http://schemas.openxmlformats.org/officeDocument/2006/relationships/image" Target="../media/image35.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10.svg"/><Relationship Id="rId5" Type="http://schemas.openxmlformats.org/officeDocument/2006/relationships/image" Target="../media/image20.svg"/><Relationship Id="rId10" Type="http://schemas.openxmlformats.org/officeDocument/2006/relationships/image" Target="../media/image9.png"/><Relationship Id="rId4" Type="http://schemas.openxmlformats.org/officeDocument/2006/relationships/image" Target="../media/image19.png"/><Relationship Id="rId9"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37.sv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2.svg"/><Relationship Id="rId7" Type="http://schemas.openxmlformats.org/officeDocument/2006/relationships/image" Target="../media/image2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40.png"/><Relationship Id="rId4" Type="http://schemas.openxmlformats.org/officeDocument/2006/relationships/image" Target="../media/image17.png"/><Relationship Id="rId9" Type="http://schemas.openxmlformats.org/officeDocument/2006/relationships/image" Target="../media/image39.svg"/></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s://drive.google.com/file/d/1ro70vBtiVCRFks_Kvec3yYEAUA_1M7gA/view" TargetMode="External"/><Relationship Id="rId5" Type="http://schemas.openxmlformats.org/officeDocument/2006/relationships/hyperlink" Target="https://drive.google.com/file/d/1eFuJ40wlmlbyvCFuYek0GE9L6JXhTzr8/view" TargetMode="External"/><Relationship Id="rId4" Type="http://schemas.openxmlformats.org/officeDocument/2006/relationships/hyperlink" Target="https://drive.google.com/file/d/1T21Zo_6PG5xodssfAcZWi5D8vIpXqr8z/vie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hyperlink" Target="https://drive.google.com/file/d/1eFuJ40wlmlbyvCFuYek0GE9L6JXhTzr8/view"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s://tchs.tattnallschools.org" TargetMode="External"/><Relationship Id="rId5" Type="http://schemas.openxmlformats.org/officeDocument/2006/relationships/hyperlink" Target="https://stms.tattnallschools.org" TargetMode="External"/><Relationship Id="rId4" Type="http://schemas.openxmlformats.org/officeDocument/2006/relationships/hyperlink" Target="https://stes.tattnallschools.or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hyperlink" Target="https://docs.google.com/forms/d/e/1FAIpQLSf9iH_R8HzrRI_fm-Wy2KsNg8cs0l9pAxhGilZPGV6kZm8lIA/viewform?usp=sharing&amp;ouid=100332902119078334249" TargetMode="External"/><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778110">
            <a:off x="-386354" y="6691754"/>
            <a:ext cx="5202621" cy="4114800"/>
          </a:xfrm>
          <a:custGeom>
            <a:avLst/>
            <a:gdLst/>
            <a:ahLst/>
            <a:cxnLst/>
            <a:rect l="l" t="t" r="r" b="b"/>
            <a:pathLst>
              <a:path w="5202621" h="4114800">
                <a:moveTo>
                  <a:pt x="0" y="0"/>
                </a:moveTo>
                <a:lnTo>
                  <a:pt x="5202621" y="0"/>
                </a:lnTo>
                <a:lnTo>
                  <a:pt x="520262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07455">
            <a:off x="13782739" y="6615022"/>
            <a:ext cx="4323288" cy="4268265"/>
          </a:xfrm>
          <a:custGeom>
            <a:avLst/>
            <a:gdLst/>
            <a:ahLst/>
            <a:cxnLst/>
            <a:rect l="l" t="t" r="r" b="b"/>
            <a:pathLst>
              <a:path w="4323288" h="4268265">
                <a:moveTo>
                  <a:pt x="0" y="0"/>
                </a:moveTo>
                <a:lnTo>
                  <a:pt x="4323288" y="0"/>
                </a:lnTo>
                <a:lnTo>
                  <a:pt x="4323288" y="4268265"/>
                </a:lnTo>
                <a:lnTo>
                  <a:pt x="0" y="42682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730708">
            <a:off x="-1095266" y="3539570"/>
            <a:ext cx="4294383" cy="4114800"/>
          </a:xfrm>
          <a:custGeom>
            <a:avLst/>
            <a:gdLst/>
            <a:ahLst/>
            <a:cxnLst/>
            <a:rect l="l" t="t" r="r" b="b"/>
            <a:pathLst>
              <a:path w="4294383" h="4114800">
                <a:moveTo>
                  <a:pt x="0" y="0"/>
                </a:moveTo>
                <a:lnTo>
                  <a:pt x="4294383" y="0"/>
                </a:lnTo>
                <a:lnTo>
                  <a:pt x="429438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2068563">
            <a:off x="-257874" y="-131671"/>
            <a:ext cx="3471395" cy="4114800"/>
          </a:xfrm>
          <a:custGeom>
            <a:avLst/>
            <a:gdLst/>
            <a:ahLst/>
            <a:cxnLst/>
            <a:rect l="l" t="t" r="r" b="b"/>
            <a:pathLst>
              <a:path w="3471395" h="4114800">
                <a:moveTo>
                  <a:pt x="0" y="0"/>
                </a:moveTo>
                <a:lnTo>
                  <a:pt x="3471395" y="0"/>
                </a:lnTo>
                <a:lnTo>
                  <a:pt x="3471395"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18641">
            <a:off x="14255660" y="4160544"/>
            <a:ext cx="4737762" cy="2911570"/>
          </a:xfrm>
          <a:custGeom>
            <a:avLst/>
            <a:gdLst/>
            <a:ahLst/>
            <a:cxnLst/>
            <a:rect l="l" t="t" r="r" b="b"/>
            <a:pathLst>
              <a:path w="4737762" h="2911570">
                <a:moveTo>
                  <a:pt x="0" y="0"/>
                </a:moveTo>
                <a:lnTo>
                  <a:pt x="4737762" y="0"/>
                </a:lnTo>
                <a:lnTo>
                  <a:pt x="4737762" y="2911570"/>
                </a:lnTo>
                <a:lnTo>
                  <a:pt x="0" y="29115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rot="-2297673">
            <a:off x="15692984" y="295941"/>
            <a:ext cx="3034348" cy="4268265"/>
          </a:xfrm>
          <a:custGeom>
            <a:avLst/>
            <a:gdLst/>
            <a:ahLst/>
            <a:cxnLst/>
            <a:rect l="l" t="t" r="r" b="b"/>
            <a:pathLst>
              <a:path w="3034348" h="4268265">
                <a:moveTo>
                  <a:pt x="0" y="0"/>
                </a:moveTo>
                <a:lnTo>
                  <a:pt x="3034348" y="0"/>
                </a:lnTo>
                <a:lnTo>
                  <a:pt x="3034348" y="4268265"/>
                </a:lnTo>
                <a:lnTo>
                  <a:pt x="0" y="42682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8" name="Freeform 8"/>
          <p:cNvSpPr/>
          <p:nvPr/>
        </p:nvSpPr>
        <p:spPr>
          <a:xfrm rot="-150094">
            <a:off x="10178358" y="8100772"/>
            <a:ext cx="4360550" cy="2315056"/>
          </a:xfrm>
          <a:custGeom>
            <a:avLst/>
            <a:gdLst/>
            <a:ahLst/>
            <a:cxnLst/>
            <a:rect l="l" t="t" r="r" b="b"/>
            <a:pathLst>
              <a:path w="4360550" h="2315056">
                <a:moveTo>
                  <a:pt x="0" y="0"/>
                </a:moveTo>
                <a:lnTo>
                  <a:pt x="4360551" y="0"/>
                </a:lnTo>
                <a:lnTo>
                  <a:pt x="4360551" y="2315056"/>
                </a:lnTo>
                <a:lnTo>
                  <a:pt x="0" y="231505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9" name="Freeform 9"/>
          <p:cNvSpPr/>
          <p:nvPr/>
        </p:nvSpPr>
        <p:spPr>
          <a:xfrm rot="1143070">
            <a:off x="4492170" y="7880786"/>
            <a:ext cx="3403911" cy="3137787"/>
          </a:xfrm>
          <a:custGeom>
            <a:avLst/>
            <a:gdLst/>
            <a:ahLst/>
            <a:cxnLst/>
            <a:rect l="l" t="t" r="r" b="b"/>
            <a:pathLst>
              <a:path w="3403911" h="3137787">
                <a:moveTo>
                  <a:pt x="0" y="0"/>
                </a:moveTo>
                <a:lnTo>
                  <a:pt x="3403911" y="0"/>
                </a:lnTo>
                <a:lnTo>
                  <a:pt x="3403911" y="3137787"/>
                </a:lnTo>
                <a:lnTo>
                  <a:pt x="0" y="313778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grpSp>
        <p:nvGrpSpPr>
          <p:cNvPr id="10" name="Group 10"/>
          <p:cNvGrpSpPr/>
          <p:nvPr/>
        </p:nvGrpSpPr>
        <p:grpSpPr>
          <a:xfrm>
            <a:off x="3581032" y="4868181"/>
            <a:ext cx="10744927" cy="1457578"/>
            <a:chOff x="0" y="0"/>
            <a:chExt cx="14326569" cy="1943437"/>
          </a:xfrm>
        </p:grpSpPr>
        <p:sp>
          <p:nvSpPr>
            <p:cNvPr id="11" name="Freeform 11"/>
            <p:cNvSpPr/>
            <p:nvPr/>
          </p:nvSpPr>
          <p:spPr>
            <a:xfrm>
              <a:off x="0" y="23564"/>
              <a:ext cx="7542360" cy="1919873"/>
            </a:xfrm>
            <a:custGeom>
              <a:avLst/>
              <a:gdLst/>
              <a:ahLst/>
              <a:cxnLst/>
              <a:rect l="l" t="t" r="r" b="b"/>
              <a:pathLst>
                <a:path w="7542360" h="1919873">
                  <a:moveTo>
                    <a:pt x="0" y="0"/>
                  </a:moveTo>
                  <a:lnTo>
                    <a:pt x="7542360" y="0"/>
                  </a:lnTo>
                  <a:lnTo>
                    <a:pt x="7542360" y="1919873"/>
                  </a:lnTo>
                  <a:lnTo>
                    <a:pt x="0" y="191987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2" name="Freeform 12"/>
            <p:cNvSpPr/>
            <p:nvPr/>
          </p:nvSpPr>
          <p:spPr>
            <a:xfrm>
              <a:off x="6784210" y="0"/>
              <a:ext cx="7542360" cy="1919873"/>
            </a:xfrm>
            <a:custGeom>
              <a:avLst/>
              <a:gdLst/>
              <a:ahLst/>
              <a:cxnLst/>
              <a:rect l="l" t="t" r="r" b="b"/>
              <a:pathLst>
                <a:path w="7542360" h="1919873">
                  <a:moveTo>
                    <a:pt x="0" y="0"/>
                  </a:moveTo>
                  <a:lnTo>
                    <a:pt x="7542359" y="0"/>
                  </a:lnTo>
                  <a:lnTo>
                    <a:pt x="7542359" y="1919873"/>
                  </a:lnTo>
                  <a:lnTo>
                    <a:pt x="0" y="191987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grpSp>
      <p:sp>
        <p:nvSpPr>
          <p:cNvPr id="13" name="Freeform 13"/>
          <p:cNvSpPr/>
          <p:nvPr/>
        </p:nvSpPr>
        <p:spPr>
          <a:xfrm>
            <a:off x="3584819" y="1028700"/>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4" name="Freeform 14"/>
          <p:cNvSpPr/>
          <p:nvPr/>
        </p:nvSpPr>
        <p:spPr>
          <a:xfrm>
            <a:off x="14063771" y="2112531"/>
            <a:ext cx="523583" cy="530332"/>
          </a:xfrm>
          <a:custGeom>
            <a:avLst/>
            <a:gdLst/>
            <a:ahLst/>
            <a:cxnLst/>
            <a:rect l="l" t="t" r="r" b="b"/>
            <a:pathLst>
              <a:path w="523583" h="530332">
                <a:moveTo>
                  <a:pt x="0" y="0"/>
                </a:moveTo>
                <a:lnTo>
                  <a:pt x="523582" y="0"/>
                </a:lnTo>
                <a:lnTo>
                  <a:pt x="523582" y="530332"/>
                </a:lnTo>
                <a:lnTo>
                  <a:pt x="0" y="53033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5" name="TextBox 15"/>
          <p:cNvSpPr txBox="1"/>
          <p:nvPr/>
        </p:nvSpPr>
        <p:spPr>
          <a:xfrm>
            <a:off x="4797565" y="590550"/>
            <a:ext cx="8880801" cy="3634512"/>
          </a:xfrm>
          <a:prstGeom prst="rect">
            <a:avLst/>
          </a:prstGeom>
        </p:spPr>
        <p:txBody>
          <a:bodyPr lIns="0" tIns="0" rIns="0" bIns="0" rtlCol="0" anchor="t">
            <a:spAutoFit/>
          </a:bodyPr>
          <a:lstStyle/>
          <a:p>
            <a:pPr marL="0" lvl="0" indent="0" algn="ctr">
              <a:lnSpc>
                <a:spcPts val="13537"/>
              </a:lnSpc>
            </a:pPr>
            <a:r>
              <a:rPr lang="en-US" sz="16509">
                <a:solidFill>
                  <a:srgbClr val="516FA2"/>
                </a:solidFill>
                <a:latin typeface="Adigiana Extreme"/>
                <a:ea typeface="Adigiana Extreme"/>
                <a:cs typeface="Adigiana Extreme"/>
                <a:sym typeface="Adigiana Extreme"/>
              </a:rPr>
              <a:t>Paspò pou siksè</a:t>
            </a:r>
          </a:p>
        </p:txBody>
      </p:sp>
      <p:sp>
        <p:nvSpPr>
          <p:cNvPr id="16" name="TextBox 16"/>
          <p:cNvSpPr txBox="1"/>
          <p:nvPr/>
        </p:nvSpPr>
        <p:spPr>
          <a:xfrm>
            <a:off x="4994581" y="4849131"/>
            <a:ext cx="7917830" cy="1466850"/>
          </a:xfrm>
          <a:prstGeom prst="rect">
            <a:avLst/>
          </a:prstGeom>
        </p:spPr>
        <p:txBody>
          <a:bodyPr lIns="0" tIns="0" rIns="0" bIns="0" rtlCol="0" anchor="t">
            <a:spAutoFit/>
          </a:bodyPr>
          <a:lstStyle/>
          <a:p>
            <a:pPr marL="0" lvl="0" indent="0" algn="ctr">
              <a:lnSpc>
                <a:spcPts val="5741"/>
              </a:lnSpc>
            </a:pPr>
            <a:r>
              <a:rPr lang="en-US" sz="4784">
                <a:solidFill>
                  <a:srgbClr val="000000"/>
                </a:solidFill>
                <a:latin typeface="Core Bandi Face"/>
                <a:ea typeface="Core Bandi Face"/>
                <a:cs typeface="Core Bandi Face"/>
                <a:sym typeface="Core Bandi Face"/>
              </a:rPr>
              <a:t>Reyinyon Anyèl Tit 1 STMS la</a:t>
            </a:r>
          </a:p>
          <a:p>
            <a:pPr marL="0" lvl="0" indent="0" algn="ctr">
              <a:lnSpc>
                <a:spcPts val="5741"/>
              </a:lnSpc>
              <a:spcBef>
                <a:spcPct val="0"/>
              </a:spcBef>
            </a:pPr>
            <a:r>
              <a:rPr lang="en-US" sz="4784">
                <a:solidFill>
                  <a:srgbClr val="000000"/>
                </a:solidFill>
                <a:latin typeface="Core Bandi Face"/>
                <a:ea typeface="Core Bandi Face"/>
                <a:cs typeface="Core Bandi Face"/>
                <a:sym typeface="Core Bandi Face"/>
              </a:rPr>
              <a:t>2026-2027</a:t>
            </a:r>
          </a:p>
        </p:txBody>
      </p:sp>
      <p:sp>
        <p:nvSpPr>
          <p:cNvPr id="17" name="TextBox 17"/>
          <p:cNvSpPr txBox="1"/>
          <p:nvPr/>
        </p:nvSpPr>
        <p:spPr>
          <a:xfrm>
            <a:off x="5185085" y="6306709"/>
            <a:ext cx="7917830" cy="2190750"/>
          </a:xfrm>
          <a:prstGeom prst="rect">
            <a:avLst/>
          </a:prstGeom>
        </p:spPr>
        <p:txBody>
          <a:bodyPr lIns="0" tIns="0" rIns="0" bIns="0" rtlCol="0" anchor="t">
            <a:spAutoFit/>
          </a:bodyPr>
          <a:lstStyle/>
          <a:p>
            <a:pPr marL="0" lvl="0" indent="0" algn="ctr">
              <a:lnSpc>
                <a:spcPts val="5741"/>
              </a:lnSpc>
            </a:pPr>
            <a:r>
              <a:rPr lang="en-US" sz="4784">
                <a:solidFill>
                  <a:srgbClr val="000000"/>
                </a:solidFill>
                <a:latin typeface="Core Bandi Face"/>
                <a:ea typeface="Core Bandi Face"/>
                <a:cs typeface="Core Bandi Face"/>
                <a:sym typeface="Core Bandi Face"/>
              </a:rPr>
              <a:t>Reyinyon an pèsòn 21 septanm 2026</a:t>
            </a:r>
          </a:p>
          <a:p>
            <a:pPr marL="0" lvl="0" indent="0" algn="ctr">
              <a:lnSpc>
                <a:spcPts val="5741"/>
              </a:lnSpc>
              <a:spcBef>
                <a:spcPct val="0"/>
              </a:spcBef>
            </a:pPr>
            <a:r>
              <a:rPr lang="en-US" sz="4784">
                <a:solidFill>
                  <a:srgbClr val="000000"/>
                </a:solidFill>
                <a:latin typeface="Core Bandi Face"/>
                <a:ea typeface="Core Bandi Face"/>
                <a:cs typeface="Core Bandi Face"/>
                <a:sym typeface="Core Bandi Face"/>
              </a:rPr>
              <a:t>4:00-4:30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2639497" y="6606804"/>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2940636" y="3301068"/>
            <a:ext cx="11982117" cy="5164122"/>
            <a:chOff x="0" y="0"/>
            <a:chExt cx="15976156" cy="6885496"/>
          </a:xfrm>
        </p:grpSpPr>
        <p:sp>
          <p:nvSpPr>
            <p:cNvPr id="4" name="Freeform 4"/>
            <p:cNvSpPr/>
            <p:nvPr/>
          </p:nvSpPr>
          <p:spPr>
            <a:xfrm>
              <a:off x="75249" y="0"/>
              <a:ext cx="15900906" cy="4047503"/>
            </a:xfrm>
            <a:custGeom>
              <a:avLst/>
              <a:gdLst/>
              <a:ahLst/>
              <a:cxnLst/>
              <a:rect l="l" t="t" r="r" b="b"/>
              <a:pathLst>
                <a:path w="15900906" h="4047503">
                  <a:moveTo>
                    <a:pt x="0" y="0"/>
                  </a:moveTo>
                  <a:lnTo>
                    <a:pt x="15900907" y="0"/>
                  </a:lnTo>
                  <a:lnTo>
                    <a:pt x="15900907" y="4047503"/>
                  </a:lnTo>
                  <a:lnTo>
                    <a:pt x="0" y="40475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2837993"/>
              <a:ext cx="15900906" cy="4047503"/>
            </a:xfrm>
            <a:custGeom>
              <a:avLst/>
              <a:gdLst/>
              <a:ahLst/>
              <a:cxnLst/>
              <a:rect l="l" t="t" r="r" b="b"/>
              <a:pathLst>
                <a:path w="15900906" h="4047503">
                  <a:moveTo>
                    <a:pt x="15900906" y="0"/>
                  </a:moveTo>
                  <a:lnTo>
                    <a:pt x="0" y="0"/>
                  </a:lnTo>
                  <a:lnTo>
                    <a:pt x="0" y="4047503"/>
                  </a:lnTo>
                  <a:lnTo>
                    <a:pt x="15900906" y="4047503"/>
                  </a:lnTo>
                  <a:lnTo>
                    <a:pt x="15900906"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rot="-2955684">
            <a:off x="-169566" y="4999025"/>
            <a:ext cx="2960888" cy="4164931"/>
          </a:xfrm>
          <a:custGeom>
            <a:avLst/>
            <a:gdLst/>
            <a:ahLst/>
            <a:cxnLst/>
            <a:rect l="l" t="t" r="r" b="b"/>
            <a:pathLst>
              <a:path w="2960888" h="4164931">
                <a:moveTo>
                  <a:pt x="0" y="0"/>
                </a:moveTo>
                <a:lnTo>
                  <a:pt x="2960887" y="0"/>
                </a:lnTo>
                <a:lnTo>
                  <a:pt x="2960887" y="4164931"/>
                </a:lnTo>
                <a:lnTo>
                  <a:pt x="0" y="41649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932267">
            <a:off x="14131110" y="1563788"/>
            <a:ext cx="6256380" cy="3128190"/>
          </a:xfrm>
          <a:custGeom>
            <a:avLst/>
            <a:gdLst/>
            <a:ahLst/>
            <a:cxnLst/>
            <a:rect l="l" t="t" r="r" b="b"/>
            <a:pathLst>
              <a:path w="6256380" h="3128190">
                <a:moveTo>
                  <a:pt x="0" y="0"/>
                </a:moveTo>
                <a:lnTo>
                  <a:pt x="6256380" y="0"/>
                </a:lnTo>
                <a:lnTo>
                  <a:pt x="6256380" y="3128190"/>
                </a:lnTo>
                <a:lnTo>
                  <a:pt x="0" y="312819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4922752" y="8423999"/>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3290539" y="2548662"/>
            <a:ext cx="523583" cy="530332"/>
          </a:xfrm>
          <a:custGeom>
            <a:avLst/>
            <a:gdLst/>
            <a:ahLst/>
            <a:cxnLst/>
            <a:rect l="l" t="t" r="r" b="b"/>
            <a:pathLst>
              <a:path w="523583" h="530332">
                <a:moveTo>
                  <a:pt x="0" y="0"/>
                </a:moveTo>
                <a:lnTo>
                  <a:pt x="523582" y="0"/>
                </a:lnTo>
                <a:lnTo>
                  <a:pt x="523582" y="530333"/>
                </a:lnTo>
                <a:lnTo>
                  <a:pt x="0" y="5303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5949090" y="4993867"/>
            <a:ext cx="3403911" cy="3137787"/>
          </a:xfrm>
          <a:custGeom>
            <a:avLst/>
            <a:gdLst/>
            <a:ahLst/>
            <a:cxnLst/>
            <a:rect l="l" t="t" r="r" b="b"/>
            <a:pathLst>
              <a:path w="3403911" h="3137787">
                <a:moveTo>
                  <a:pt x="0" y="0"/>
                </a:moveTo>
                <a:lnTo>
                  <a:pt x="3403911" y="0"/>
                </a:lnTo>
                <a:lnTo>
                  <a:pt x="3403911" y="3137788"/>
                </a:lnTo>
                <a:lnTo>
                  <a:pt x="0" y="313778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rot="-786864">
            <a:off x="-1233147" y="1699555"/>
            <a:ext cx="4126939" cy="2228547"/>
          </a:xfrm>
          <a:custGeom>
            <a:avLst/>
            <a:gdLst/>
            <a:ahLst/>
            <a:cxnLst/>
            <a:rect l="l" t="t" r="r" b="b"/>
            <a:pathLst>
              <a:path w="4126939" h="2228547">
                <a:moveTo>
                  <a:pt x="0" y="0"/>
                </a:moveTo>
                <a:lnTo>
                  <a:pt x="4126939" y="0"/>
                </a:lnTo>
                <a:lnTo>
                  <a:pt x="4126939" y="2228547"/>
                </a:lnTo>
                <a:lnTo>
                  <a:pt x="0" y="22285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11198228" y="5367776"/>
            <a:ext cx="2763878" cy="2763878"/>
          </a:xfrm>
          <a:custGeom>
            <a:avLst/>
            <a:gdLst/>
            <a:ahLst/>
            <a:cxnLst/>
            <a:rect l="l" t="t" r="r" b="b"/>
            <a:pathLst>
              <a:path w="2763878" h="2763878">
                <a:moveTo>
                  <a:pt x="0" y="0"/>
                </a:moveTo>
                <a:lnTo>
                  <a:pt x="2763878" y="0"/>
                </a:lnTo>
                <a:lnTo>
                  <a:pt x="2763878" y="2763879"/>
                </a:lnTo>
                <a:lnTo>
                  <a:pt x="0" y="2763879"/>
                </a:lnTo>
                <a:lnTo>
                  <a:pt x="0" y="0"/>
                </a:lnTo>
                <a:close/>
              </a:path>
            </a:pathLst>
          </a:custGeom>
          <a:blipFill>
            <a:blip r:embed="rId16"/>
            <a:stretch>
              <a:fillRect/>
            </a:stretch>
          </a:blipFill>
        </p:spPr>
      </p:sp>
      <p:sp>
        <p:nvSpPr>
          <p:cNvPr id="14" name="TextBox 14"/>
          <p:cNvSpPr txBox="1"/>
          <p:nvPr/>
        </p:nvSpPr>
        <p:spPr>
          <a:xfrm>
            <a:off x="5191566" y="1550402"/>
            <a:ext cx="7904867" cy="1258305"/>
          </a:xfrm>
          <a:prstGeom prst="rect">
            <a:avLst/>
          </a:prstGeom>
        </p:spPr>
        <p:txBody>
          <a:bodyPr lIns="0" tIns="0" rIns="0" bIns="0" rtlCol="0" anchor="t">
            <a:spAutoFit/>
          </a:bodyPr>
          <a:lstStyle/>
          <a:p>
            <a:pPr marL="0" lvl="0" indent="0" algn="ctr">
              <a:lnSpc>
                <a:spcPts val="8838"/>
              </a:lnSpc>
            </a:pPr>
            <a:r>
              <a:rPr lang="en-US" sz="10778">
                <a:solidFill>
                  <a:srgbClr val="516FA2"/>
                </a:solidFill>
                <a:latin typeface="Adigiana Extreme"/>
                <a:ea typeface="Adigiana Extreme"/>
                <a:cs typeface="Adigiana Extreme"/>
                <a:sym typeface="Adigiana Extreme"/>
              </a:rPr>
              <a:t>BYENVINI</a:t>
            </a:r>
          </a:p>
        </p:txBody>
      </p:sp>
      <p:sp>
        <p:nvSpPr>
          <p:cNvPr id="15" name="TextBox 15"/>
          <p:cNvSpPr txBox="1"/>
          <p:nvPr/>
        </p:nvSpPr>
        <p:spPr>
          <a:xfrm>
            <a:off x="4105107" y="3908260"/>
            <a:ext cx="8709038" cy="2117614"/>
          </a:xfrm>
          <a:prstGeom prst="rect">
            <a:avLst/>
          </a:prstGeom>
        </p:spPr>
        <p:txBody>
          <a:bodyPr lIns="0" tIns="0" rIns="0" bIns="0" rtlCol="0" anchor="t">
            <a:spAutoFit/>
          </a:bodyPr>
          <a:lstStyle/>
          <a:p>
            <a:pPr marL="0" lvl="0" indent="0" algn="ctr">
              <a:lnSpc>
                <a:spcPts val="5546"/>
              </a:lnSpc>
            </a:pPr>
            <a:r>
              <a:rPr lang="en-US" sz="4621">
                <a:solidFill>
                  <a:srgbClr val="000000"/>
                </a:solidFill>
                <a:latin typeface="Core Bandi Face"/>
                <a:ea typeface="Core Bandi Face"/>
                <a:cs typeface="Core Bandi Face"/>
                <a:sym typeface="Core Bandi Face"/>
              </a:rPr>
              <a:t>STMS fyè dèske li se yon patnè ak paran yo nan edikasyon timoun nan kominote nou an.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2639497" y="6606804"/>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2836322" y="3650828"/>
            <a:ext cx="11982117" cy="5164122"/>
            <a:chOff x="0" y="0"/>
            <a:chExt cx="15976156" cy="6885496"/>
          </a:xfrm>
        </p:grpSpPr>
        <p:sp>
          <p:nvSpPr>
            <p:cNvPr id="4" name="Freeform 4"/>
            <p:cNvSpPr/>
            <p:nvPr/>
          </p:nvSpPr>
          <p:spPr>
            <a:xfrm>
              <a:off x="75249" y="0"/>
              <a:ext cx="15900906" cy="4047503"/>
            </a:xfrm>
            <a:custGeom>
              <a:avLst/>
              <a:gdLst/>
              <a:ahLst/>
              <a:cxnLst/>
              <a:rect l="l" t="t" r="r" b="b"/>
              <a:pathLst>
                <a:path w="15900906" h="4047503">
                  <a:moveTo>
                    <a:pt x="0" y="0"/>
                  </a:moveTo>
                  <a:lnTo>
                    <a:pt x="15900907" y="0"/>
                  </a:lnTo>
                  <a:lnTo>
                    <a:pt x="15900907" y="4047503"/>
                  </a:lnTo>
                  <a:lnTo>
                    <a:pt x="0" y="40475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2837993"/>
              <a:ext cx="15900906" cy="4047503"/>
            </a:xfrm>
            <a:custGeom>
              <a:avLst/>
              <a:gdLst/>
              <a:ahLst/>
              <a:cxnLst/>
              <a:rect l="l" t="t" r="r" b="b"/>
              <a:pathLst>
                <a:path w="15900906" h="4047503">
                  <a:moveTo>
                    <a:pt x="15900906" y="0"/>
                  </a:moveTo>
                  <a:lnTo>
                    <a:pt x="0" y="0"/>
                  </a:lnTo>
                  <a:lnTo>
                    <a:pt x="0" y="4047503"/>
                  </a:lnTo>
                  <a:lnTo>
                    <a:pt x="15900906" y="4047503"/>
                  </a:lnTo>
                  <a:lnTo>
                    <a:pt x="15900906"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rot="-2955684">
            <a:off x="-169566" y="4999025"/>
            <a:ext cx="2960888" cy="4164931"/>
          </a:xfrm>
          <a:custGeom>
            <a:avLst/>
            <a:gdLst/>
            <a:ahLst/>
            <a:cxnLst/>
            <a:rect l="l" t="t" r="r" b="b"/>
            <a:pathLst>
              <a:path w="2960888" h="4164931">
                <a:moveTo>
                  <a:pt x="0" y="0"/>
                </a:moveTo>
                <a:lnTo>
                  <a:pt x="2960887" y="0"/>
                </a:lnTo>
                <a:lnTo>
                  <a:pt x="2960887" y="4164931"/>
                </a:lnTo>
                <a:lnTo>
                  <a:pt x="0" y="41649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932267">
            <a:off x="14131110" y="1563788"/>
            <a:ext cx="6256380" cy="3128190"/>
          </a:xfrm>
          <a:custGeom>
            <a:avLst/>
            <a:gdLst/>
            <a:ahLst/>
            <a:cxnLst/>
            <a:rect l="l" t="t" r="r" b="b"/>
            <a:pathLst>
              <a:path w="6256380" h="3128190">
                <a:moveTo>
                  <a:pt x="0" y="0"/>
                </a:moveTo>
                <a:lnTo>
                  <a:pt x="6256380" y="0"/>
                </a:lnTo>
                <a:lnTo>
                  <a:pt x="6256380" y="3128190"/>
                </a:lnTo>
                <a:lnTo>
                  <a:pt x="0" y="312819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4922752" y="8423999"/>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3290539" y="2548662"/>
            <a:ext cx="523583" cy="530332"/>
          </a:xfrm>
          <a:custGeom>
            <a:avLst/>
            <a:gdLst/>
            <a:ahLst/>
            <a:cxnLst/>
            <a:rect l="l" t="t" r="r" b="b"/>
            <a:pathLst>
              <a:path w="523583" h="530332">
                <a:moveTo>
                  <a:pt x="0" y="0"/>
                </a:moveTo>
                <a:lnTo>
                  <a:pt x="523582" y="0"/>
                </a:lnTo>
                <a:lnTo>
                  <a:pt x="523582" y="530333"/>
                </a:lnTo>
                <a:lnTo>
                  <a:pt x="0" y="5303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5949090" y="4993867"/>
            <a:ext cx="3403911" cy="3137787"/>
          </a:xfrm>
          <a:custGeom>
            <a:avLst/>
            <a:gdLst/>
            <a:ahLst/>
            <a:cxnLst/>
            <a:rect l="l" t="t" r="r" b="b"/>
            <a:pathLst>
              <a:path w="3403911" h="3137787">
                <a:moveTo>
                  <a:pt x="0" y="0"/>
                </a:moveTo>
                <a:lnTo>
                  <a:pt x="3403911" y="0"/>
                </a:lnTo>
                <a:lnTo>
                  <a:pt x="3403911" y="3137788"/>
                </a:lnTo>
                <a:lnTo>
                  <a:pt x="0" y="313778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rot="-786864">
            <a:off x="-1233147" y="1699555"/>
            <a:ext cx="4126939" cy="2228547"/>
          </a:xfrm>
          <a:custGeom>
            <a:avLst/>
            <a:gdLst/>
            <a:ahLst/>
            <a:cxnLst/>
            <a:rect l="l" t="t" r="r" b="b"/>
            <a:pathLst>
              <a:path w="4126939" h="2228547">
                <a:moveTo>
                  <a:pt x="0" y="0"/>
                </a:moveTo>
                <a:lnTo>
                  <a:pt x="4126939" y="0"/>
                </a:lnTo>
                <a:lnTo>
                  <a:pt x="4126939" y="2228547"/>
                </a:lnTo>
                <a:lnTo>
                  <a:pt x="0" y="22285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TextBox 13"/>
          <p:cNvSpPr txBox="1"/>
          <p:nvPr/>
        </p:nvSpPr>
        <p:spPr>
          <a:xfrm>
            <a:off x="5191566" y="1550402"/>
            <a:ext cx="7904867" cy="1258305"/>
          </a:xfrm>
          <a:prstGeom prst="rect">
            <a:avLst/>
          </a:prstGeom>
        </p:spPr>
        <p:txBody>
          <a:bodyPr lIns="0" tIns="0" rIns="0" bIns="0" rtlCol="0" anchor="t">
            <a:spAutoFit/>
          </a:bodyPr>
          <a:lstStyle/>
          <a:p>
            <a:pPr marL="0" lvl="0" indent="0" algn="ctr">
              <a:lnSpc>
                <a:spcPts val="8838"/>
              </a:lnSpc>
            </a:pPr>
            <a:r>
              <a:rPr lang="en-US" sz="10778">
                <a:solidFill>
                  <a:srgbClr val="516FA2"/>
                </a:solidFill>
                <a:latin typeface="Adigiana Extreme"/>
                <a:ea typeface="Adigiana Extreme"/>
                <a:cs typeface="Adigiana Extreme"/>
                <a:sym typeface="Adigiana Extreme"/>
              </a:rPr>
              <a:t>Prezantatè yo</a:t>
            </a:r>
          </a:p>
        </p:txBody>
      </p:sp>
      <p:sp>
        <p:nvSpPr>
          <p:cNvPr id="14" name="TextBox 14"/>
          <p:cNvSpPr txBox="1"/>
          <p:nvPr/>
        </p:nvSpPr>
        <p:spPr>
          <a:xfrm>
            <a:off x="4225317" y="4115275"/>
            <a:ext cx="8709038" cy="3516657"/>
          </a:xfrm>
          <a:prstGeom prst="rect">
            <a:avLst/>
          </a:prstGeom>
        </p:spPr>
        <p:txBody>
          <a:bodyPr lIns="0" tIns="0" rIns="0" bIns="0" rtlCol="0" anchor="t">
            <a:spAutoFit/>
          </a:bodyPr>
          <a:lstStyle/>
          <a:p>
            <a:pPr marL="0" lvl="0" indent="0" algn="ctr">
              <a:lnSpc>
                <a:spcPts val="5546"/>
              </a:lnSpc>
            </a:pPr>
            <a:r>
              <a:rPr lang="en-US" sz="4621">
                <a:solidFill>
                  <a:srgbClr val="000000"/>
                </a:solidFill>
                <a:latin typeface="Core Bandi Face"/>
                <a:ea typeface="Core Bandi Face"/>
                <a:cs typeface="Core Bandi Face"/>
                <a:sym typeface="Core Bandi Face"/>
              </a:rPr>
              <a:t>Jessica Helms, Direktè Jill Singleton, Direktè Adjwen Kim Scott, Antrenè Akademik Vielka Flowers, Tradiktè Tarsha Brown, Kowòdonatè Angajman Fanmi Tit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grpSp>
        <p:nvGrpSpPr>
          <p:cNvPr id="2" name="Group 2"/>
          <p:cNvGrpSpPr/>
          <p:nvPr/>
        </p:nvGrpSpPr>
        <p:grpSpPr>
          <a:xfrm rot="-161578">
            <a:off x="1178267" y="1318773"/>
            <a:ext cx="15624588" cy="6733976"/>
            <a:chOff x="0" y="0"/>
            <a:chExt cx="20832784" cy="8978634"/>
          </a:xfrm>
        </p:grpSpPr>
        <p:sp>
          <p:nvSpPr>
            <p:cNvPr id="3" name="Freeform 3"/>
            <p:cNvSpPr/>
            <p:nvPr/>
          </p:nvSpPr>
          <p:spPr>
            <a:xfrm>
              <a:off x="98124" y="0"/>
              <a:ext cx="20734660" cy="5277913"/>
            </a:xfrm>
            <a:custGeom>
              <a:avLst/>
              <a:gdLst/>
              <a:ahLst/>
              <a:cxnLst/>
              <a:rect l="l" t="t" r="r" b="b"/>
              <a:pathLst>
                <a:path w="20734660" h="5277913">
                  <a:moveTo>
                    <a:pt x="0" y="0"/>
                  </a:moveTo>
                  <a:lnTo>
                    <a:pt x="20734660" y="0"/>
                  </a:lnTo>
                  <a:lnTo>
                    <a:pt x="20734660" y="5277913"/>
                  </a:lnTo>
                  <a:lnTo>
                    <a:pt x="0" y="52779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flipH="1">
              <a:off x="0" y="3700721"/>
              <a:ext cx="20734660" cy="5277913"/>
            </a:xfrm>
            <a:custGeom>
              <a:avLst/>
              <a:gdLst/>
              <a:ahLst/>
              <a:cxnLst/>
              <a:rect l="l" t="t" r="r" b="b"/>
              <a:pathLst>
                <a:path w="20734660" h="5277913">
                  <a:moveTo>
                    <a:pt x="20734660" y="0"/>
                  </a:moveTo>
                  <a:lnTo>
                    <a:pt x="0" y="0"/>
                  </a:lnTo>
                  <a:lnTo>
                    <a:pt x="0" y="5277913"/>
                  </a:lnTo>
                  <a:lnTo>
                    <a:pt x="20734660" y="5277913"/>
                  </a:lnTo>
                  <a:lnTo>
                    <a:pt x="20734660" y="0"/>
                  </a:lnTo>
                  <a:close/>
                </a:path>
              </a:pathLst>
            </a:custGeom>
            <a:blipFill>
              <a:blip r:embed="rId2">
                <a:extLst>
                  <a:ext uri="{96DAC541-7B7A-43D3-8B79-37D633B846F1}">
                    <asvg:svgBlip xmlns:asvg="http://schemas.microsoft.com/office/drawing/2016/SVG/main" r:embed="rId3"/>
                  </a:ext>
                </a:extLst>
              </a:blip>
              <a:stretch>
                <a:fillRect/>
              </a:stretch>
            </a:blipFill>
          </p:spPr>
        </p:sp>
      </p:grpSp>
      <p:sp>
        <p:nvSpPr>
          <p:cNvPr id="5" name="TextBox 5"/>
          <p:cNvSpPr txBox="1"/>
          <p:nvPr/>
        </p:nvSpPr>
        <p:spPr>
          <a:xfrm rot="-161578">
            <a:off x="2313220" y="1415747"/>
            <a:ext cx="13643658" cy="6324600"/>
          </a:xfrm>
          <a:prstGeom prst="rect">
            <a:avLst/>
          </a:prstGeom>
        </p:spPr>
        <p:txBody>
          <a:bodyPr lIns="0" tIns="0" rIns="0" bIns="0" rtlCol="0" anchor="t">
            <a:spAutoFit/>
          </a:bodyPr>
          <a:lstStyle/>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Kisa yon lekòl Tit I ye?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 jan distri/lekòl nou an depanse lajan Tit I a? </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 jan yo depanse lajan Tit I pou Angajman Paran ak Fanmi an? </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 sa lalwa egzije pou angajman paran ak fanmi?</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 egzijans Tit I lekòl nou an pou tout lekòl la?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Patisipasyon nan Pwogram Lekòl la – Nan tan lontan ak kounye 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 objektif nou pou tout Lekòl la?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 pwogram/sipò ki an plas pou ede elèv yo?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 rapò nòt leta a pou lekòl nou an?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 kourikoulòm lekòl nou an itilize?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 tès pitit mwen an pral pran?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Èske pwofesè pitit mwen an gen kalifikasyon pwofesyonèl epi èske paran yo gen dwa konnen?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Ki opòtinite lekòl la ofri pou angajman fanmi an?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Nan ki nivo lekòl la pral reponn kesyon mwen yo lè yo kontakte anplwaye yo?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Edikasyon McKinney-Vento pou Timoun ak Jèn ki San Kay</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Fèmti ak evalyasyon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Enfòmasyon pou kontakte BOE</a:t>
            </a:r>
          </a:p>
        </p:txBody>
      </p:sp>
      <p:sp>
        <p:nvSpPr>
          <p:cNvPr id="6" name="Freeform 6"/>
          <p:cNvSpPr/>
          <p:nvPr/>
        </p:nvSpPr>
        <p:spPr>
          <a:xfrm rot="1853941" flipV="1">
            <a:off x="9913897" y="-731637"/>
            <a:ext cx="13627745" cy="6093373"/>
          </a:xfrm>
          <a:custGeom>
            <a:avLst/>
            <a:gdLst/>
            <a:ahLst/>
            <a:cxnLst/>
            <a:rect l="l" t="t" r="r" b="b"/>
            <a:pathLst>
              <a:path w="13627745" h="6093373">
                <a:moveTo>
                  <a:pt x="0" y="6093373"/>
                </a:moveTo>
                <a:lnTo>
                  <a:pt x="13627746" y="6093373"/>
                </a:lnTo>
                <a:lnTo>
                  <a:pt x="13627746" y="0"/>
                </a:lnTo>
                <a:lnTo>
                  <a:pt x="0" y="0"/>
                </a:lnTo>
                <a:lnTo>
                  <a:pt x="0" y="609337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9910074" flipV="1">
            <a:off x="-2424721" y="6499771"/>
            <a:ext cx="11860071" cy="5302992"/>
          </a:xfrm>
          <a:custGeom>
            <a:avLst/>
            <a:gdLst/>
            <a:ahLst/>
            <a:cxnLst/>
            <a:rect l="l" t="t" r="r" b="b"/>
            <a:pathLst>
              <a:path w="11860071" h="5302992">
                <a:moveTo>
                  <a:pt x="0" y="5302993"/>
                </a:moveTo>
                <a:lnTo>
                  <a:pt x="11860070" y="5302993"/>
                </a:lnTo>
                <a:lnTo>
                  <a:pt x="11860070" y="0"/>
                </a:lnTo>
                <a:lnTo>
                  <a:pt x="0" y="0"/>
                </a:lnTo>
                <a:lnTo>
                  <a:pt x="0" y="530299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1366830">
            <a:off x="-1231788" y="7502271"/>
            <a:ext cx="3280582" cy="5322478"/>
          </a:xfrm>
          <a:custGeom>
            <a:avLst/>
            <a:gdLst/>
            <a:ahLst/>
            <a:cxnLst/>
            <a:rect l="l" t="t" r="r" b="b"/>
            <a:pathLst>
              <a:path w="3280582" h="5322478">
                <a:moveTo>
                  <a:pt x="0" y="0"/>
                </a:moveTo>
                <a:lnTo>
                  <a:pt x="3280582" y="0"/>
                </a:lnTo>
                <a:lnTo>
                  <a:pt x="3280582" y="5322479"/>
                </a:lnTo>
                <a:lnTo>
                  <a:pt x="0" y="53224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1291482">
            <a:off x="15665618" y="-441625"/>
            <a:ext cx="2363214" cy="2940651"/>
          </a:xfrm>
          <a:custGeom>
            <a:avLst/>
            <a:gdLst/>
            <a:ahLst/>
            <a:cxnLst/>
            <a:rect l="l" t="t" r="r" b="b"/>
            <a:pathLst>
              <a:path w="2363214" h="2940651">
                <a:moveTo>
                  <a:pt x="0" y="0"/>
                </a:moveTo>
                <a:lnTo>
                  <a:pt x="2363214" y="0"/>
                </a:lnTo>
                <a:lnTo>
                  <a:pt x="2363214" y="2940650"/>
                </a:lnTo>
                <a:lnTo>
                  <a:pt x="0" y="29406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rot="-943302">
            <a:off x="10740295" y="8535805"/>
            <a:ext cx="3381893" cy="1444991"/>
          </a:xfrm>
          <a:custGeom>
            <a:avLst/>
            <a:gdLst/>
            <a:ahLst/>
            <a:cxnLst/>
            <a:rect l="l" t="t" r="r" b="b"/>
            <a:pathLst>
              <a:path w="3381893" h="1444991">
                <a:moveTo>
                  <a:pt x="0" y="0"/>
                </a:moveTo>
                <a:lnTo>
                  <a:pt x="3381893" y="0"/>
                </a:lnTo>
                <a:lnTo>
                  <a:pt x="3381893" y="1444990"/>
                </a:lnTo>
                <a:lnTo>
                  <a:pt x="0" y="144499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TextBox 11"/>
          <p:cNvSpPr txBox="1"/>
          <p:nvPr/>
        </p:nvSpPr>
        <p:spPr>
          <a:xfrm>
            <a:off x="587776" y="381000"/>
            <a:ext cx="4727008" cy="1253605"/>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Ajanda</a:t>
            </a:r>
          </a:p>
        </p:txBody>
      </p:sp>
      <p:sp>
        <p:nvSpPr>
          <p:cNvPr id="12" name="Freeform 12"/>
          <p:cNvSpPr/>
          <p:nvPr/>
        </p:nvSpPr>
        <p:spPr>
          <a:xfrm>
            <a:off x="16023542" y="8316967"/>
            <a:ext cx="823683" cy="834301"/>
          </a:xfrm>
          <a:custGeom>
            <a:avLst/>
            <a:gdLst/>
            <a:ahLst/>
            <a:cxnLst/>
            <a:rect l="l" t="t" r="r" b="b"/>
            <a:pathLst>
              <a:path w="823683" h="834301">
                <a:moveTo>
                  <a:pt x="0" y="0"/>
                </a:moveTo>
                <a:lnTo>
                  <a:pt x="823683" y="0"/>
                </a:lnTo>
                <a:lnTo>
                  <a:pt x="823683" y="834300"/>
                </a:lnTo>
                <a:lnTo>
                  <a:pt x="0" y="8343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13"/>
          <p:cNvSpPr/>
          <p:nvPr/>
        </p:nvSpPr>
        <p:spPr>
          <a:xfrm>
            <a:off x="7704760" y="498368"/>
            <a:ext cx="523583" cy="530332"/>
          </a:xfrm>
          <a:custGeom>
            <a:avLst/>
            <a:gdLst/>
            <a:ahLst/>
            <a:cxnLst/>
            <a:rect l="l" t="t" r="r" b="b"/>
            <a:pathLst>
              <a:path w="523583" h="530332">
                <a:moveTo>
                  <a:pt x="0" y="0"/>
                </a:moveTo>
                <a:lnTo>
                  <a:pt x="523583" y="0"/>
                </a:lnTo>
                <a:lnTo>
                  <a:pt x="523583" y="530332"/>
                </a:lnTo>
                <a:lnTo>
                  <a:pt x="0" y="5303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rot="-9910074" flipV="1">
            <a:off x="-2361024" y="6082621"/>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6811721" y="6421138"/>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615634">
            <a:off x="12325083" y="3768201"/>
            <a:ext cx="6476459" cy="5122290"/>
          </a:xfrm>
          <a:custGeom>
            <a:avLst/>
            <a:gdLst/>
            <a:ahLst/>
            <a:cxnLst/>
            <a:rect l="l" t="t" r="r" b="b"/>
            <a:pathLst>
              <a:path w="6476459" h="5122290">
                <a:moveTo>
                  <a:pt x="0" y="0"/>
                </a:moveTo>
                <a:lnTo>
                  <a:pt x="6476459" y="0"/>
                </a:lnTo>
                <a:lnTo>
                  <a:pt x="6476459" y="5122291"/>
                </a:lnTo>
                <a:lnTo>
                  <a:pt x="0" y="51222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94455">
            <a:off x="10346333" y="112133"/>
            <a:ext cx="3471395" cy="4114800"/>
          </a:xfrm>
          <a:custGeom>
            <a:avLst/>
            <a:gdLst/>
            <a:ahLst/>
            <a:cxnLst/>
            <a:rect l="l" t="t" r="r" b="b"/>
            <a:pathLst>
              <a:path w="3471395" h="4114800">
                <a:moveTo>
                  <a:pt x="0" y="0"/>
                </a:moveTo>
                <a:lnTo>
                  <a:pt x="3471395" y="0"/>
                </a:lnTo>
                <a:lnTo>
                  <a:pt x="3471395"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rot="-75115">
            <a:off x="939974" y="3676385"/>
            <a:ext cx="9466322" cy="5829300"/>
          </a:xfrm>
          <a:prstGeom prst="rect">
            <a:avLst/>
          </a:prstGeom>
        </p:spPr>
        <p:txBody>
          <a:bodyPr lIns="0" tIns="0" rIns="0" bIns="0" rtlCol="0" anchor="t">
            <a:spAutoFit/>
          </a:bodyPr>
          <a:lstStyle/>
          <a:p>
            <a:pPr marL="0" lvl="0" indent="0" algn="l">
              <a:lnSpc>
                <a:spcPts val="3599"/>
              </a:lnSpc>
            </a:pPr>
            <a:r>
              <a:rPr lang="en-US" sz="2999">
                <a:solidFill>
                  <a:srgbClr val="000000"/>
                </a:solidFill>
                <a:latin typeface="Core Bandi Face"/>
                <a:ea typeface="Core Bandi Face"/>
                <a:cs typeface="Core Bandi Face"/>
                <a:sym typeface="Core Bandi Face"/>
              </a:rPr>
              <a:t>Tit I se pi gwo pwogram finanse pa gouvènman federal la pou lekòl elemantè, lekòl presegondè ak lekòl segondè.</a:t>
            </a:r>
          </a:p>
          <a:p>
            <a:pPr marL="0" lvl="0" indent="0" algn="l">
              <a:lnSpc>
                <a:spcPts val="3599"/>
              </a:lnSpc>
            </a:pPr>
            <a:endParaRPr lang="en-US" sz="2999">
              <a:solidFill>
                <a:srgbClr val="000000"/>
              </a:solidFill>
              <a:latin typeface="Core Bandi Face"/>
              <a:ea typeface="Core Bandi Face"/>
              <a:cs typeface="Core Bandi Face"/>
              <a:sym typeface="Core Bandi Face"/>
            </a:endParaRPr>
          </a:p>
          <a:p>
            <a:pPr marL="0" lvl="0" indent="0" algn="l">
              <a:lnSpc>
                <a:spcPts val="3599"/>
              </a:lnSpc>
            </a:pPr>
            <a:r>
              <a:rPr lang="en-US" sz="2999">
                <a:solidFill>
                  <a:srgbClr val="000000"/>
                </a:solidFill>
                <a:latin typeface="Core Bandi Face"/>
                <a:ea typeface="Core Bandi Face"/>
                <a:cs typeface="Core Bandi Face"/>
                <a:sym typeface="Core Bandi Face"/>
              </a:rPr>
              <a:t>  Depatman Edikasyon Etazini an bay chak eta yon alokasyon ki baze sou done povrete resansman an.</a:t>
            </a:r>
          </a:p>
          <a:p>
            <a:pPr marL="0" lvl="0" indent="0" algn="l">
              <a:lnSpc>
                <a:spcPts val="3599"/>
              </a:lnSpc>
            </a:pPr>
            <a:endParaRPr lang="en-US" sz="2999">
              <a:solidFill>
                <a:srgbClr val="000000"/>
              </a:solidFill>
              <a:latin typeface="Core Bandi Face"/>
              <a:ea typeface="Core Bandi Face"/>
              <a:cs typeface="Core Bandi Face"/>
              <a:sym typeface="Core Bandi Face"/>
            </a:endParaRPr>
          </a:p>
          <a:p>
            <a:pPr marL="0" lvl="0" indent="0" algn="l">
              <a:lnSpc>
                <a:spcPts val="3599"/>
              </a:lnSpc>
              <a:spcBef>
                <a:spcPct val="0"/>
              </a:spcBef>
            </a:pPr>
            <a:r>
              <a:rPr lang="en-US" sz="2999">
                <a:solidFill>
                  <a:srgbClr val="000000"/>
                </a:solidFill>
                <a:latin typeface="Core Bandi Face"/>
                <a:ea typeface="Core Bandi Face"/>
                <a:cs typeface="Core Bandi Face"/>
                <a:sym typeface="Core Bandi Face"/>
              </a:rPr>
              <a:t>  Objektif pwogram Tit I a se ede tout elèv yo satisfè menm estanda ki wo yo atann de tout timoun.  </a:t>
            </a:r>
          </a:p>
          <a:p>
            <a:pPr marL="0" lvl="0" indent="0" algn="l">
              <a:lnSpc>
                <a:spcPts val="3599"/>
              </a:lnSpc>
              <a:spcBef>
                <a:spcPct val="0"/>
              </a:spcBef>
            </a:pPr>
            <a:endParaRPr lang="en-US" sz="2999">
              <a:solidFill>
                <a:srgbClr val="000000"/>
              </a:solidFill>
              <a:latin typeface="Core Bandi Face"/>
              <a:ea typeface="Core Bandi Face"/>
              <a:cs typeface="Core Bandi Face"/>
              <a:sym typeface="Core Bandi Face"/>
            </a:endParaRPr>
          </a:p>
          <a:p>
            <a:pPr marL="0" lvl="0" indent="0" algn="l">
              <a:lnSpc>
                <a:spcPts val="3599"/>
              </a:lnSpc>
              <a:spcBef>
                <a:spcPct val="0"/>
              </a:spcBef>
            </a:pPr>
            <a:r>
              <a:rPr lang="en-US" sz="2999">
                <a:solidFill>
                  <a:srgbClr val="000000"/>
                </a:solidFill>
                <a:latin typeface="Core Bandi Face"/>
                <a:ea typeface="Core Bandi Face"/>
                <a:cs typeface="Core Bandi Face"/>
                <a:sym typeface="Core Bandi Face"/>
              </a:rPr>
              <a:t>  Pou plis enfòmasyon, vizite sitwèb Depatman Edikasyon Georgia a nan www.gadoe.org.</a:t>
            </a:r>
          </a:p>
          <a:p>
            <a:pPr marL="0" lvl="0" indent="0" algn="l">
              <a:lnSpc>
                <a:spcPts val="3599"/>
              </a:lnSpc>
              <a:spcBef>
                <a:spcPct val="0"/>
              </a:spcBef>
            </a:pPr>
            <a:endParaRPr lang="en-US" sz="2999">
              <a:solidFill>
                <a:srgbClr val="000000"/>
              </a:solidFill>
              <a:latin typeface="Core Bandi Face"/>
              <a:ea typeface="Core Bandi Face"/>
              <a:cs typeface="Core Bandi Face"/>
              <a:sym typeface="Core Bandi Face"/>
            </a:endParaRPr>
          </a:p>
          <a:p>
            <a:pPr marL="0" lvl="0" indent="0" algn="l">
              <a:lnSpc>
                <a:spcPts val="3599"/>
              </a:lnSpc>
              <a:spcBef>
                <a:spcPct val="0"/>
              </a:spcBef>
            </a:pPr>
            <a:r>
              <a:rPr lang="en-US" sz="2999">
                <a:solidFill>
                  <a:srgbClr val="000000"/>
                </a:solidFill>
                <a:latin typeface="Core Bandi Face"/>
                <a:ea typeface="Core Bandi Face"/>
                <a:cs typeface="Core Bandi Face"/>
                <a:sym typeface="Core Bandi Face"/>
              </a:rPr>
              <a:t>  Tout lekòl nan Konte Tattnall yo se lekòl Tit I.</a:t>
            </a:r>
          </a:p>
        </p:txBody>
      </p:sp>
      <p:sp>
        <p:nvSpPr>
          <p:cNvPr id="6" name="TextBox 6"/>
          <p:cNvSpPr txBox="1"/>
          <p:nvPr/>
        </p:nvSpPr>
        <p:spPr>
          <a:xfrm>
            <a:off x="1028700" y="743813"/>
            <a:ext cx="6685112" cy="2368030"/>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Kisa yon lekòl Tit 1 ye?</a:t>
            </a:r>
          </a:p>
        </p:txBody>
      </p:sp>
      <p:sp>
        <p:nvSpPr>
          <p:cNvPr id="7" name="Freeform 7"/>
          <p:cNvSpPr/>
          <p:nvPr/>
        </p:nvSpPr>
        <p:spPr>
          <a:xfrm>
            <a:off x="15908877" y="1502588"/>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3126873" y="7635504"/>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3290539" y="2007238"/>
            <a:ext cx="523583" cy="530332"/>
          </a:xfrm>
          <a:custGeom>
            <a:avLst/>
            <a:gdLst/>
            <a:ahLst/>
            <a:cxnLst/>
            <a:rect l="l" t="t" r="r" b="b"/>
            <a:pathLst>
              <a:path w="523583" h="530332">
                <a:moveTo>
                  <a:pt x="0" y="0"/>
                </a:moveTo>
                <a:lnTo>
                  <a:pt x="523582" y="0"/>
                </a:lnTo>
                <a:lnTo>
                  <a:pt x="523582" y="530332"/>
                </a:lnTo>
                <a:lnTo>
                  <a:pt x="0" y="5303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509566" y="0"/>
            <a:ext cx="3625162" cy="2966041"/>
          </a:xfrm>
          <a:custGeom>
            <a:avLst/>
            <a:gdLst/>
            <a:ahLst/>
            <a:cxnLst/>
            <a:rect l="l" t="t" r="r" b="b"/>
            <a:pathLst>
              <a:path w="3625162" h="2966041">
                <a:moveTo>
                  <a:pt x="0" y="0"/>
                </a:moveTo>
                <a:lnTo>
                  <a:pt x="3625162" y="0"/>
                </a:lnTo>
                <a:lnTo>
                  <a:pt x="3625162" y="2966041"/>
                </a:lnTo>
                <a:lnTo>
                  <a:pt x="0" y="29660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391178">
            <a:off x="15119613" y="-360336"/>
            <a:ext cx="3847614" cy="3686714"/>
          </a:xfrm>
          <a:custGeom>
            <a:avLst/>
            <a:gdLst/>
            <a:ahLst/>
            <a:cxnLst/>
            <a:rect l="l" t="t" r="r" b="b"/>
            <a:pathLst>
              <a:path w="3847614" h="3686714">
                <a:moveTo>
                  <a:pt x="0" y="0"/>
                </a:moveTo>
                <a:lnTo>
                  <a:pt x="3847614" y="0"/>
                </a:lnTo>
                <a:lnTo>
                  <a:pt x="3847614" y="3686714"/>
                </a:lnTo>
                <a:lnTo>
                  <a:pt x="0" y="36867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rot="-455738">
            <a:off x="15135246" y="8347959"/>
            <a:ext cx="4248107" cy="2610655"/>
          </a:xfrm>
          <a:custGeom>
            <a:avLst/>
            <a:gdLst/>
            <a:ahLst/>
            <a:cxnLst/>
            <a:rect l="l" t="t" r="r" b="b"/>
            <a:pathLst>
              <a:path w="4248107" h="2610655">
                <a:moveTo>
                  <a:pt x="0" y="0"/>
                </a:moveTo>
                <a:lnTo>
                  <a:pt x="4248108" y="0"/>
                </a:lnTo>
                <a:lnTo>
                  <a:pt x="4248108" y="2610654"/>
                </a:lnTo>
                <a:lnTo>
                  <a:pt x="0" y="26106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TextBox 8"/>
          <p:cNvSpPr txBox="1"/>
          <p:nvPr/>
        </p:nvSpPr>
        <p:spPr>
          <a:xfrm>
            <a:off x="4500093" y="590047"/>
            <a:ext cx="7904867" cy="1258305"/>
          </a:xfrm>
          <a:prstGeom prst="rect">
            <a:avLst/>
          </a:prstGeom>
        </p:spPr>
        <p:txBody>
          <a:bodyPr lIns="0" tIns="0" rIns="0" bIns="0" rtlCol="0" anchor="t">
            <a:spAutoFit/>
          </a:bodyPr>
          <a:lstStyle/>
          <a:p>
            <a:pPr marL="0" lvl="0" indent="0" algn="ctr">
              <a:lnSpc>
                <a:spcPts val="8838"/>
              </a:lnSpc>
            </a:pPr>
            <a:r>
              <a:rPr lang="en-US" sz="10778">
                <a:solidFill>
                  <a:srgbClr val="516FA2"/>
                </a:solidFill>
                <a:latin typeface="Adigiana Extreme"/>
                <a:ea typeface="Adigiana Extreme"/>
                <a:cs typeface="Adigiana Extreme"/>
                <a:sym typeface="Adigiana Extreme"/>
              </a:rPr>
              <a:t>Tit 1 Lajan</a:t>
            </a:r>
          </a:p>
        </p:txBody>
      </p:sp>
      <p:sp>
        <p:nvSpPr>
          <p:cNvPr id="9" name="TextBox 9"/>
          <p:cNvSpPr txBox="1"/>
          <p:nvPr/>
        </p:nvSpPr>
        <p:spPr>
          <a:xfrm>
            <a:off x="1303015" y="3051150"/>
            <a:ext cx="14722873" cy="5962650"/>
          </a:xfrm>
          <a:prstGeom prst="rect">
            <a:avLst/>
          </a:prstGeom>
        </p:spPr>
        <p:txBody>
          <a:bodyPr lIns="0" tIns="0" rIns="0" bIns="0" rtlCol="0" anchor="t">
            <a:spAutoFit/>
          </a:bodyPr>
          <a:lstStyle/>
          <a:p>
            <a:pPr marL="712465" lvl="1" indent="-356233" algn="l">
              <a:lnSpc>
                <a:spcPts val="3959"/>
              </a:lnSpc>
              <a:buFont typeface="Arial"/>
              <a:buChar char="•"/>
            </a:pPr>
            <a:r>
              <a:rPr lang="en-US" sz="3299">
                <a:solidFill>
                  <a:srgbClr val="000000"/>
                </a:solidFill>
                <a:latin typeface="Core Bandi Face"/>
                <a:ea typeface="Core Bandi Face"/>
                <a:cs typeface="Core Bandi Face"/>
                <a:sym typeface="Core Bandi Face"/>
              </a:rPr>
              <a:t>Yo ka sèlman itilize fon Tit I yo pou konplete sèvis ki deja egziste yo, men yo pa pou ranplase yo.</a:t>
            </a:r>
          </a:p>
          <a:p>
            <a:pPr marL="0" lvl="0" indent="0" algn="l">
              <a:lnSpc>
                <a:spcPts val="3959"/>
              </a:lnSpc>
            </a:pPr>
            <a:endParaRPr lang="en-US" sz="3299">
              <a:solidFill>
                <a:srgbClr val="000000"/>
              </a:solidFill>
              <a:latin typeface="Core Bandi Face"/>
              <a:ea typeface="Core Bandi Face"/>
              <a:cs typeface="Core Bandi Face"/>
              <a:sym typeface="Core Bandi Face"/>
            </a:endParaRPr>
          </a:p>
          <a:p>
            <a:pPr marL="712465" lvl="1" indent="-356233" algn="l">
              <a:lnSpc>
                <a:spcPts val="3959"/>
              </a:lnSpc>
              <a:buFont typeface="Arial"/>
              <a:buChar char="•"/>
            </a:pPr>
            <a:r>
              <a:rPr lang="en-US" sz="3299">
                <a:solidFill>
                  <a:srgbClr val="000000"/>
                </a:solidFill>
                <a:latin typeface="Core Bandi Face"/>
                <a:ea typeface="Core Bandi Face"/>
                <a:cs typeface="Core Bandi Face"/>
                <a:sym typeface="Core Bandi Face"/>
              </a:rPr>
              <a:t>Distri/lekòl nou an itilize 1% nan fon Tit I nou yo pou angajman paran yo – sa peye pou enprime, kominikasyon ak paran yo, bilten paran yo, aktivite angajman paran ak fanmi, tradiksyon ak entèpretasyon, sant resous familyal, ak lòt resous paran yo.</a:t>
            </a:r>
          </a:p>
          <a:p>
            <a:pPr marL="0" lvl="0" indent="0" algn="l">
              <a:lnSpc>
                <a:spcPts val="3959"/>
              </a:lnSpc>
            </a:pPr>
            <a:endParaRPr lang="en-US" sz="3299">
              <a:solidFill>
                <a:srgbClr val="000000"/>
              </a:solidFill>
              <a:latin typeface="Core Bandi Face"/>
              <a:ea typeface="Core Bandi Face"/>
              <a:cs typeface="Core Bandi Face"/>
              <a:sym typeface="Core Bandi Face"/>
            </a:endParaRPr>
          </a:p>
          <a:p>
            <a:pPr marL="712465" lvl="1" indent="-356233" algn="l">
              <a:lnSpc>
                <a:spcPts val="3959"/>
              </a:lnSpc>
              <a:buFont typeface="Arial"/>
              <a:buChar char="•"/>
            </a:pPr>
            <a:r>
              <a:rPr lang="en-US" sz="3299">
                <a:solidFill>
                  <a:srgbClr val="000000"/>
                </a:solidFill>
                <a:latin typeface="Core Bandi Face"/>
                <a:ea typeface="Core Bandi Face"/>
                <a:cs typeface="Core Bandi Face"/>
                <a:sym typeface="Core Bandi Face"/>
              </a:rPr>
              <a:t>Materyèl/founiti pou reyinyon Tit I.</a:t>
            </a:r>
          </a:p>
          <a:p>
            <a:pPr marL="0" lvl="0" indent="0" algn="l">
              <a:lnSpc>
                <a:spcPts val="3959"/>
              </a:lnSpc>
            </a:pPr>
            <a:endParaRPr lang="en-US" sz="3299">
              <a:solidFill>
                <a:srgbClr val="000000"/>
              </a:solidFill>
              <a:latin typeface="Core Bandi Face"/>
              <a:ea typeface="Core Bandi Face"/>
              <a:cs typeface="Core Bandi Face"/>
              <a:sym typeface="Core Bandi Face"/>
            </a:endParaRPr>
          </a:p>
          <a:p>
            <a:pPr marL="712465" lvl="1" indent="-356233" algn="l">
              <a:lnSpc>
                <a:spcPts val="3959"/>
              </a:lnSpc>
              <a:buFont typeface="Arial"/>
              <a:buChar char="•"/>
            </a:pPr>
            <a:r>
              <a:rPr lang="en-US" sz="3299">
                <a:solidFill>
                  <a:srgbClr val="000000"/>
                </a:solidFill>
                <a:latin typeface="Core Bandi Face"/>
                <a:ea typeface="Core Bandi Face"/>
                <a:cs typeface="Core Bandi Face"/>
                <a:sym typeface="Core Bandi Face"/>
              </a:rPr>
              <a:t>Si ou gen nenpòt kesyon sou bidjè Tit I pou konte a, tanpri kontakte David Tucker nan 557-4726.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TextBox 2"/>
          <p:cNvSpPr txBox="1"/>
          <p:nvPr/>
        </p:nvSpPr>
        <p:spPr>
          <a:xfrm>
            <a:off x="909457" y="1492486"/>
            <a:ext cx="13934599" cy="6496050"/>
          </a:xfrm>
          <a:prstGeom prst="rect">
            <a:avLst/>
          </a:prstGeom>
        </p:spPr>
        <p:txBody>
          <a:bodyPr lIns="0" tIns="0" rIns="0" bIns="0" rtlCol="0" anchor="t">
            <a:spAutoFit/>
          </a:bodyPr>
          <a:lstStyle/>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Règleman sou Angajman Paran ak Fanmi nan Distri a</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(Ou ka jwenn li sou www.tattnallschools.org anba onglet Depatman yo, epi chwazi Pwogram Federal yo nan meni deroulant lan.)</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Disponib nan Manyèl Elèv la</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Règleman Angajman Paran ak Fanmi Lekòl la (kopi yo bay sou tab la)</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Akò Lekòl-Paran (kopi yo bay sou tab la)</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Reyinyon Anyèl Paran Tit I (anvan 1ye Novanm) </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Evalyasyon Anyèl</a:t>
            </a:r>
          </a:p>
        </p:txBody>
      </p:sp>
      <p:sp>
        <p:nvSpPr>
          <p:cNvPr id="3" name="Freeform 3"/>
          <p:cNvSpPr/>
          <p:nvPr/>
        </p:nvSpPr>
        <p:spPr>
          <a:xfrm rot="1853941" flipV="1">
            <a:off x="9315456" y="-558064"/>
            <a:ext cx="13627745" cy="6093373"/>
          </a:xfrm>
          <a:custGeom>
            <a:avLst/>
            <a:gdLst/>
            <a:ahLst/>
            <a:cxnLst/>
            <a:rect l="l" t="t" r="r" b="b"/>
            <a:pathLst>
              <a:path w="13627745" h="6093373">
                <a:moveTo>
                  <a:pt x="0" y="6093372"/>
                </a:moveTo>
                <a:lnTo>
                  <a:pt x="13627745" y="6093372"/>
                </a:lnTo>
                <a:lnTo>
                  <a:pt x="13627745" y="0"/>
                </a:lnTo>
                <a:lnTo>
                  <a:pt x="0" y="0"/>
                </a:lnTo>
                <a:lnTo>
                  <a:pt x="0" y="609337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910074" flipV="1">
            <a:off x="-2886525" y="7324712"/>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15628333" y="-146763"/>
            <a:ext cx="3261933" cy="3250072"/>
          </a:xfrm>
          <a:custGeom>
            <a:avLst/>
            <a:gdLst/>
            <a:ahLst/>
            <a:cxnLst/>
            <a:rect l="l" t="t" r="r" b="b"/>
            <a:pathLst>
              <a:path w="3261933" h="3250072">
                <a:moveTo>
                  <a:pt x="0" y="0"/>
                </a:moveTo>
                <a:lnTo>
                  <a:pt x="3261934" y="0"/>
                </a:lnTo>
                <a:lnTo>
                  <a:pt x="3261934" y="3250072"/>
                </a:lnTo>
                <a:lnTo>
                  <a:pt x="0" y="32500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028700" y="334278"/>
            <a:ext cx="12603678" cy="536319"/>
          </a:xfrm>
          <a:prstGeom prst="rect">
            <a:avLst/>
          </a:prstGeom>
        </p:spPr>
        <p:txBody>
          <a:bodyPr lIns="0" tIns="0" rIns="0" bIns="0" rtlCol="0" anchor="t">
            <a:spAutoFit/>
          </a:bodyPr>
          <a:lstStyle/>
          <a:p>
            <a:pPr marL="0" lvl="0" indent="0" algn="l">
              <a:lnSpc>
                <a:spcPts val="3771"/>
              </a:lnSpc>
            </a:pPr>
            <a:r>
              <a:rPr lang="en-US" sz="4599">
                <a:solidFill>
                  <a:srgbClr val="516FA2"/>
                </a:solidFill>
                <a:latin typeface="Adigiana Extreme"/>
                <a:ea typeface="Adigiana Extreme"/>
                <a:cs typeface="Adigiana Extreme"/>
                <a:sym typeface="Adigiana Extreme"/>
              </a:rPr>
              <a:t>Tit 1 Egzijans Angajman Paran ak Fanmi</a:t>
            </a:r>
          </a:p>
        </p:txBody>
      </p:sp>
      <p:sp>
        <p:nvSpPr>
          <p:cNvPr id="7" name="TextBox 7"/>
          <p:cNvSpPr txBox="1"/>
          <p:nvPr/>
        </p:nvSpPr>
        <p:spPr>
          <a:xfrm>
            <a:off x="4034699" y="8417952"/>
            <a:ext cx="12380800" cy="771525"/>
          </a:xfrm>
          <a:prstGeom prst="rect">
            <a:avLst/>
          </a:prstGeom>
        </p:spPr>
        <p:txBody>
          <a:bodyPr lIns="0" tIns="0" rIns="0" bIns="0" rtlCol="0" anchor="t">
            <a:spAutoFit/>
          </a:bodyPr>
          <a:lstStyle/>
          <a:p>
            <a:pPr marL="0" lvl="0" indent="0" algn="l">
              <a:lnSpc>
                <a:spcPts val="3000"/>
              </a:lnSpc>
              <a:spcBef>
                <a:spcPct val="0"/>
              </a:spcBef>
            </a:pPr>
            <a:r>
              <a:rPr lang="en-US" sz="2500">
                <a:solidFill>
                  <a:srgbClr val="000000"/>
                </a:solidFill>
                <a:latin typeface="Core Bandi Face"/>
                <a:ea typeface="Core Bandi Face"/>
                <a:cs typeface="Core Bandi Face"/>
                <a:sym typeface="Core Bandi Face"/>
              </a:rPr>
              <a:t>Malgre ESSA a gen anpil egzijans, lalwa a mete anpil anfaz sou notifikasyon ak patisipasyon paran ak fanmi yo...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4686300"/>
          </a:xfrm>
          <a:prstGeom prst="rect">
            <a:avLst/>
          </a:prstGeom>
        </p:spPr>
        <p:txBody>
          <a:bodyPr lIns="0" tIns="0" rIns="0" bIns="0" rtlCol="0" anchor="t">
            <a:spAutoFit/>
          </a:bodyPr>
          <a:lstStyle/>
          <a:p>
            <a:pPr marL="0" lvl="0" indent="0" algn="l">
              <a:lnSpc>
                <a:spcPts val="5279"/>
              </a:lnSpc>
              <a:spcBef>
                <a:spcPct val="0"/>
              </a:spcBef>
            </a:pPr>
            <a:r>
              <a:rPr lang="en-US" sz="4399">
                <a:solidFill>
                  <a:srgbClr val="000000"/>
                </a:solidFill>
                <a:latin typeface="Core Bandi Face"/>
                <a:ea typeface="Core Bandi Face"/>
                <a:cs typeface="Core Bandi Face"/>
                <a:sym typeface="Core Bandi Face"/>
              </a:rPr>
              <a:t>Chak Ajans Edikasyon Lokal (LEA) ki resevwa lajan Tit I dwe devlope ansanm, dakò sou, epi distribye bay paran ak manm fanmi timoun k ap resevwa sèvis yo yon règleman angajman paran ak fanmi alekri. Règleman angajman paran ak fanmi LEA a dekri kijan distri a pral aplike pwogram, aktivite, ak pwosedi pou angajman paran yo nan pwogram Tit I yo. Règleman an pral etabli atant distri a anrapò ak angajman paran ak fanmi ak kijan distri a pral aplike egzijans angajman paran ak fanmi yo. </a:t>
            </a:r>
          </a:p>
        </p:txBody>
      </p:sp>
      <p:sp>
        <p:nvSpPr>
          <p:cNvPr id="4" name="TextBox 4"/>
          <p:cNvSpPr txBox="1"/>
          <p:nvPr/>
        </p:nvSpPr>
        <p:spPr>
          <a:xfrm>
            <a:off x="253367" y="504949"/>
            <a:ext cx="17848007" cy="2368030"/>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Règleman LEA sou Angajman Paran ak Fanmi ESSA Seksyon 1116 (a)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4686300"/>
          </a:xfrm>
          <a:prstGeom prst="rect">
            <a:avLst/>
          </a:prstGeom>
        </p:spPr>
        <p:txBody>
          <a:bodyPr lIns="0" tIns="0" rIns="0" bIns="0" rtlCol="0" anchor="t">
            <a:spAutoFit/>
          </a:bodyPr>
          <a:lstStyle/>
          <a:p>
            <a:pPr marL="0" lvl="0" indent="0" algn="l">
              <a:lnSpc>
                <a:spcPts val="5279"/>
              </a:lnSpc>
              <a:spcBef>
                <a:spcPct val="0"/>
              </a:spcBef>
            </a:pPr>
            <a:r>
              <a:rPr lang="en-US" sz="4399">
                <a:solidFill>
                  <a:srgbClr val="000000"/>
                </a:solidFill>
                <a:latin typeface="Core Bandi Face"/>
                <a:ea typeface="Core Bandi Face"/>
                <a:cs typeface="Core Bandi Face"/>
                <a:sym typeface="Core Bandi Face"/>
              </a:rPr>
              <a:t>Chak lekòl ki resevwa fon Tit I dwe devlope ansanm, dakò avèk, epi distribye bay paran yo ak manm fanmi timoun k ap resevwa sèvis yo yon règleman angajman paran ak fanmi alekri. Règleman angajman paran ak fanmi lekòl la dekri kijan lekòl la pral aplike egzijans angajman paran ak fanmi yo pou asire yon angajman efikas paran yo epi pou sipòte yon patenarya ant lekòl la, paran yo ak kominote a pou amelyore siksè akademik elèv yo. </a:t>
            </a:r>
          </a:p>
        </p:txBody>
      </p:sp>
      <p:sp>
        <p:nvSpPr>
          <p:cNvPr id="4" name="TextBox 4"/>
          <p:cNvSpPr txBox="1"/>
          <p:nvPr/>
        </p:nvSpPr>
        <p:spPr>
          <a:xfrm>
            <a:off x="253367" y="438274"/>
            <a:ext cx="17848007" cy="1962034"/>
          </a:xfrm>
          <a:prstGeom prst="rect">
            <a:avLst/>
          </a:prstGeom>
        </p:spPr>
        <p:txBody>
          <a:bodyPr lIns="0" tIns="0" rIns="0" bIns="0" rtlCol="0" anchor="t">
            <a:spAutoFit/>
          </a:bodyPr>
          <a:lstStyle/>
          <a:p>
            <a:pPr marL="0" lvl="0" indent="0" algn="ctr">
              <a:lnSpc>
                <a:spcPts val="7280"/>
              </a:lnSpc>
            </a:pPr>
            <a:r>
              <a:rPr lang="en-US" sz="8879">
                <a:solidFill>
                  <a:srgbClr val="516FA2"/>
                </a:solidFill>
                <a:latin typeface="Adigiana Extreme"/>
                <a:ea typeface="Adigiana Extreme"/>
                <a:cs typeface="Adigiana Extreme"/>
                <a:sym typeface="Adigiana Extreme"/>
              </a:rPr>
              <a:t>Règleman Angajman Paran ak Fanmi Lekòl la ESSA Seksyon 1116 (b) ak (c)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4686300"/>
          </a:xfrm>
          <a:prstGeom prst="rect">
            <a:avLst/>
          </a:prstGeom>
        </p:spPr>
        <p:txBody>
          <a:bodyPr lIns="0" tIns="0" rIns="0" bIns="0" rtlCol="0" anchor="t">
            <a:spAutoFit/>
          </a:bodyPr>
          <a:lstStyle/>
          <a:p>
            <a:pPr marL="0" lvl="0" indent="0" algn="l">
              <a:lnSpc>
                <a:spcPts val="5279"/>
              </a:lnSpc>
              <a:spcBef>
                <a:spcPct val="0"/>
              </a:spcBef>
            </a:pPr>
            <a:r>
              <a:rPr lang="en-US" sz="4399">
                <a:solidFill>
                  <a:srgbClr val="000000"/>
                </a:solidFill>
                <a:latin typeface="Core Bandi Face"/>
                <a:ea typeface="Core Bandi Face"/>
                <a:cs typeface="Core Bandi Face"/>
                <a:sym typeface="Core Bandi Face"/>
              </a:rPr>
              <a:t>Chak lekòl ki resevwa fon Tit I dwe devlope epi revize ansanm ak paran yo yon kontra lekòl-paran kòm yon pati nan politik angajman paran ak fanmi nan nivo lekòl la. Kontra lekòl-paran an se yon akò ki dekri kijan paran yo, tout anplwaye lekòl la, ak elèv yo pral pataje responsablite pou amelyore rezilta akademik elèv yo ak mwayen lekòl la ak paran yo pral itilize pou bati epi devlope yon patenarya pou ede timoun yo atenn estanda ki wo nan eta a.</a:t>
            </a:r>
          </a:p>
        </p:txBody>
      </p:sp>
      <p:sp>
        <p:nvSpPr>
          <p:cNvPr id="4" name="TextBox 4"/>
          <p:cNvSpPr txBox="1"/>
          <p:nvPr/>
        </p:nvSpPr>
        <p:spPr>
          <a:xfrm>
            <a:off x="253367" y="501971"/>
            <a:ext cx="17848007" cy="1038109"/>
          </a:xfrm>
          <a:prstGeom prst="rect">
            <a:avLst/>
          </a:prstGeom>
        </p:spPr>
        <p:txBody>
          <a:bodyPr lIns="0" tIns="0" rIns="0" bIns="0" rtlCol="0" anchor="t">
            <a:spAutoFit/>
          </a:bodyPr>
          <a:lstStyle/>
          <a:p>
            <a:pPr marL="0" lvl="0" indent="0" algn="ctr">
              <a:lnSpc>
                <a:spcPts val="7280"/>
              </a:lnSpc>
            </a:pPr>
            <a:r>
              <a:rPr lang="en-US" sz="8879">
                <a:solidFill>
                  <a:srgbClr val="516FA2"/>
                </a:solidFill>
                <a:latin typeface="Adigiana Extreme"/>
                <a:ea typeface="Adigiana Extreme"/>
                <a:cs typeface="Adigiana Extreme"/>
                <a:sym typeface="Adigiana Extreme"/>
              </a:rPr>
              <a:t>Akò Lekòl-Paran ESSA Seksyon 1116 (d)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2686050"/>
          </a:xfrm>
          <a:prstGeom prst="rect">
            <a:avLst/>
          </a:prstGeom>
        </p:spPr>
        <p:txBody>
          <a:bodyPr lIns="0" tIns="0" rIns="0" bIns="0" rtlCol="0" anchor="t">
            <a:spAutoFit/>
          </a:bodyPr>
          <a:lstStyle/>
          <a:p>
            <a:pPr marL="0" lvl="0" indent="0" algn="l">
              <a:lnSpc>
                <a:spcPts val="5279"/>
              </a:lnSpc>
              <a:spcBef>
                <a:spcPct val="0"/>
              </a:spcBef>
            </a:pPr>
            <a:r>
              <a:rPr lang="en-US" sz="4399">
                <a:solidFill>
                  <a:srgbClr val="000000"/>
                </a:solidFill>
                <a:latin typeface="Core Bandi Face"/>
                <a:ea typeface="Core Bandi Face"/>
                <a:cs typeface="Core Bandi Face"/>
                <a:sym typeface="Core Bandi Face"/>
              </a:rPr>
              <a:t>Konvoke yon reyinyon anyèl, nan yon moman ki konvenyan, kote tout paran timoun k ap patisipe yo dwe envite epi ankouraje pou yo patisipe, pou enfòme paran yo sou patisipasyon lekòl yo anba pati sa a epi pou eksplike egzijans pati sa a, ak dwa paran yo pou yo patisipe. </a:t>
            </a:r>
          </a:p>
        </p:txBody>
      </p:sp>
      <p:sp>
        <p:nvSpPr>
          <p:cNvPr id="4" name="TextBox 4"/>
          <p:cNvSpPr txBox="1"/>
          <p:nvPr/>
        </p:nvSpPr>
        <p:spPr>
          <a:xfrm>
            <a:off x="253367" y="501971"/>
            <a:ext cx="17848007" cy="1962034"/>
          </a:xfrm>
          <a:prstGeom prst="rect">
            <a:avLst/>
          </a:prstGeom>
        </p:spPr>
        <p:txBody>
          <a:bodyPr lIns="0" tIns="0" rIns="0" bIns="0" rtlCol="0" anchor="t">
            <a:spAutoFit/>
          </a:bodyPr>
          <a:lstStyle/>
          <a:p>
            <a:pPr marL="0" lvl="0" indent="0" algn="ctr">
              <a:lnSpc>
                <a:spcPts val="7280"/>
              </a:lnSpc>
            </a:pPr>
            <a:r>
              <a:rPr lang="en-US" sz="8879">
                <a:solidFill>
                  <a:srgbClr val="516FA2"/>
                </a:solidFill>
                <a:latin typeface="Adigiana Extreme"/>
                <a:ea typeface="Adigiana Extreme"/>
                <a:cs typeface="Adigiana Extreme"/>
                <a:sym typeface="Adigiana Extreme"/>
              </a:rPr>
              <a:t>Reyinyon Anyèl Paran Tit I</a:t>
            </a:r>
          </a:p>
          <a:p>
            <a:pPr marL="0" lvl="0" indent="0" algn="ctr">
              <a:lnSpc>
                <a:spcPts val="7280"/>
              </a:lnSpc>
            </a:pPr>
            <a:r>
              <a:rPr lang="en-US" sz="8879">
                <a:solidFill>
                  <a:srgbClr val="516FA2"/>
                </a:solidFill>
                <a:latin typeface="Adigiana Extreme"/>
                <a:ea typeface="Adigiana Extreme"/>
                <a:cs typeface="Adigiana Extreme"/>
                <a:sym typeface="Adigiana Extreme"/>
              </a:rPr>
              <a:t>Seksyon 1116 (c) (1) ESSA 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3352800"/>
          </a:xfrm>
          <a:prstGeom prst="rect">
            <a:avLst/>
          </a:prstGeom>
        </p:spPr>
        <p:txBody>
          <a:bodyPr lIns="0" tIns="0" rIns="0" bIns="0" rtlCol="0" anchor="t">
            <a:spAutoFit/>
          </a:bodyPr>
          <a:lstStyle/>
          <a:p>
            <a:pPr marL="0" lvl="0" indent="0" algn="l">
              <a:lnSpc>
                <a:spcPts val="5279"/>
              </a:lnSpc>
              <a:spcBef>
                <a:spcPct val="0"/>
              </a:spcBef>
            </a:pPr>
            <a:r>
              <a:rPr lang="en-US" sz="4399">
                <a:solidFill>
                  <a:srgbClr val="000000"/>
                </a:solidFill>
                <a:latin typeface="Core Bandi Face"/>
                <a:ea typeface="Core Bandi Face"/>
                <a:cs typeface="Core Bandi Face"/>
                <a:sym typeface="Core Bandi Face"/>
              </a:rPr>
              <a:t>Chak Ajans Edikasyon Lokal (LEA) ki resevwa fon Tit I dwe fè yon evalyasyon anyèl sou kontni ak efikasite règleman angajman paran ak fanmi an nan amelyorasyon kalite akademik lekòl Tit I yo, tankou idantifye posib baryè ki ka anpeche paran yo patisipe plis nan aktivite ak pwogram yo.</a:t>
            </a:r>
          </a:p>
        </p:txBody>
      </p:sp>
      <p:sp>
        <p:nvSpPr>
          <p:cNvPr id="4" name="TextBox 4"/>
          <p:cNvSpPr txBox="1"/>
          <p:nvPr/>
        </p:nvSpPr>
        <p:spPr>
          <a:xfrm>
            <a:off x="253367" y="501971"/>
            <a:ext cx="17848007" cy="1962034"/>
          </a:xfrm>
          <a:prstGeom prst="rect">
            <a:avLst/>
          </a:prstGeom>
        </p:spPr>
        <p:txBody>
          <a:bodyPr lIns="0" tIns="0" rIns="0" bIns="0" rtlCol="0" anchor="t">
            <a:spAutoFit/>
          </a:bodyPr>
          <a:lstStyle/>
          <a:p>
            <a:pPr marL="0" lvl="0" indent="0" algn="ctr">
              <a:lnSpc>
                <a:spcPts val="7280"/>
              </a:lnSpc>
            </a:pPr>
            <a:r>
              <a:rPr lang="en-US" sz="8879">
                <a:solidFill>
                  <a:srgbClr val="516FA2"/>
                </a:solidFill>
                <a:latin typeface="Adigiana Extreme"/>
                <a:ea typeface="Adigiana Extreme"/>
                <a:cs typeface="Adigiana Extreme"/>
                <a:sym typeface="Adigiana Extreme"/>
              </a:rPr>
              <a:t>Evalyasyon Anyèl ESSA Seksyon 1116 (a) (2) (D) &amp; (E)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16055"/>
            <a:ext cx="17565879" cy="5895975"/>
          </a:xfrm>
          <a:prstGeom prst="rect">
            <a:avLst/>
          </a:prstGeom>
        </p:spPr>
        <p:txBody>
          <a:bodyPr lIns="0" tIns="0" rIns="0" bIns="0" rtlCol="0" anchor="t">
            <a:spAutoFit/>
          </a:bodyPr>
          <a:lstStyle/>
          <a:p>
            <a:pPr marL="755651" lvl="1" indent="-377825" algn="l">
              <a:lnSpc>
                <a:spcPts val="4200"/>
              </a:lnSpc>
              <a:buFont typeface="Arial"/>
              <a:buChar char="•"/>
            </a:pPr>
            <a:r>
              <a:rPr lang="en-US" sz="3500">
                <a:solidFill>
                  <a:srgbClr val="000000"/>
                </a:solidFill>
                <a:latin typeface="Core Bandi Face"/>
                <a:ea typeface="Core Bandi Face"/>
                <a:cs typeface="Core Bandi Face"/>
                <a:sym typeface="Core Bandi Face"/>
              </a:rPr>
              <a:t>Yon Pwogram Tit I pou tout lekòl la (SWP) adrese bezwen edikasyonèl tout elèv yo avèk estrateji konplè pou amelyore tout lekòl la pou chak elèv rive nan yon wo nivo konpetans akademik. </a:t>
            </a:r>
          </a:p>
          <a:p>
            <a:pPr marL="755651" lvl="1" indent="-377825" algn="l">
              <a:lnSpc>
                <a:spcPts val="4200"/>
              </a:lnSpc>
              <a:buFont typeface="Arial"/>
              <a:buChar char="•"/>
            </a:pPr>
            <a:r>
              <a:rPr lang="en-US" sz="3500">
                <a:solidFill>
                  <a:srgbClr val="000000"/>
                </a:solidFill>
                <a:latin typeface="Core Bandi Face"/>
                <a:ea typeface="Core Bandi Face"/>
                <a:cs typeface="Core Bandi Face"/>
                <a:sym typeface="Core Bandi Face"/>
              </a:rPr>
              <a:t>SWP ka amelyore pèfòmans akademik nan tout yon lekòl pou tout elèv yo, sitou elèv ki gen pi ba pèfòmans yo, demontre konpetans ki gen rapò ak estanda kontni akademik leta a. </a:t>
            </a:r>
          </a:p>
          <a:p>
            <a:pPr marL="755651" lvl="1" indent="-377825" algn="l">
              <a:lnSpc>
                <a:spcPts val="4200"/>
              </a:lnSpc>
              <a:buFont typeface="Arial"/>
              <a:buChar char="•"/>
            </a:pPr>
            <a:r>
              <a:rPr lang="en-US" sz="3500">
                <a:solidFill>
                  <a:srgbClr val="000000"/>
                </a:solidFill>
                <a:latin typeface="Core Bandi Face"/>
                <a:ea typeface="Core Bandi Face"/>
                <a:cs typeface="Core Bandi Face"/>
                <a:sym typeface="Core Bandi Face"/>
              </a:rPr>
              <a:t>SWP a baze sou estrateji refòm pou tout lekòl la, olye de sèvis adisyonèl apa. </a:t>
            </a:r>
          </a:p>
          <a:p>
            <a:pPr marL="755651" lvl="1" indent="-377825" algn="l">
              <a:lnSpc>
                <a:spcPts val="4200"/>
              </a:lnSpc>
              <a:buFont typeface="Arial"/>
              <a:buChar char="•"/>
            </a:pPr>
            <a:r>
              <a:rPr lang="en-US" sz="3500">
                <a:solidFill>
                  <a:srgbClr val="000000"/>
                </a:solidFill>
                <a:latin typeface="Core Bandi Face"/>
                <a:ea typeface="Core Bandi Face"/>
                <a:cs typeface="Core Bandi Face"/>
                <a:sym typeface="Core Bandi Face"/>
              </a:rPr>
              <a:t> Plan Anyèl Tit I pou Tout Lekòl la devlope avèk kontribisyon plizyè moun ki gen enterè.</a:t>
            </a:r>
          </a:p>
          <a:p>
            <a:pPr marL="755651" lvl="1" indent="-377825" algn="l">
              <a:lnSpc>
                <a:spcPts val="4200"/>
              </a:lnSpc>
              <a:buFont typeface="Arial"/>
              <a:buChar char="•"/>
            </a:pPr>
            <a:r>
              <a:rPr lang="en-US" sz="3500">
                <a:solidFill>
                  <a:srgbClr val="000000"/>
                </a:solidFill>
                <a:latin typeface="Core Bandi Face"/>
                <a:ea typeface="Core Bandi Face"/>
                <a:cs typeface="Core Bandi Face"/>
                <a:sym typeface="Core Bandi Face"/>
              </a:rPr>
              <a:t> Distri ak lekòl Tit I yo oblije fè yon evalyasyon konplè sou bezwen yo pou idantifye bezwen elèv ak anplwaye yo epi pou detèmine pwogram, sèvis ak aktivite ki apwopriye yo.</a:t>
            </a:r>
          </a:p>
        </p:txBody>
      </p:sp>
      <p:sp>
        <p:nvSpPr>
          <p:cNvPr id="4" name="TextBox 4"/>
          <p:cNvSpPr txBox="1"/>
          <p:nvPr/>
        </p:nvSpPr>
        <p:spPr>
          <a:xfrm>
            <a:off x="253367" y="501971"/>
            <a:ext cx="17848007" cy="1962034"/>
          </a:xfrm>
          <a:prstGeom prst="rect">
            <a:avLst/>
          </a:prstGeom>
        </p:spPr>
        <p:txBody>
          <a:bodyPr lIns="0" tIns="0" rIns="0" bIns="0" rtlCol="0" anchor="t">
            <a:spAutoFit/>
          </a:bodyPr>
          <a:lstStyle/>
          <a:p>
            <a:pPr marL="0" lvl="0" indent="0" algn="ctr">
              <a:lnSpc>
                <a:spcPts val="7280"/>
              </a:lnSpc>
            </a:pPr>
            <a:r>
              <a:rPr lang="en-US" sz="8879">
                <a:solidFill>
                  <a:srgbClr val="516FA2"/>
                </a:solidFill>
                <a:latin typeface="Adigiana Extreme"/>
                <a:ea typeface="Adigiana Extreme"/>
                <a:cs typeface="Adigiana Extreme"/>
                <a:sym typeface="Adigiana Extreme"/>
              </a:rPr>
              <a:t>Kondisyon ak patisipasyon nan Pwogram Tit I pou tout lekòl 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2639497" y="6606804"/>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391051" y="1336257"/>
            <a:ext cx="10014496" cy="4316106"/>
            <a:chOff x="0" y="0"/>
            <a:chExt cx="13352662" cy="5754808"/>
          </a:xfrm>
        </p:grpSpPr>
        <p:sp>
          <p:nvSpPr>
            <p:cNvPr id="4" name="Freeform 4"/>
            <p:cNvSpPr/>
            <p:nvPr/>
          </p:nvSpPr>
          <p:spPr>
            <a:xfrm>
              <a:off x="62892" y="0"/>
              <a:ext cx="13289769" cy="3382850"/>
            </a:xfrm>
            <a:custGeom>
              <a:avLst/>
              <a:gdLst/>
              <a:ahLst/>
              <a:cxnLst/>
              <a:rect l="l" t="t" r="r" b="b"/>
              <a:pathLst>
                <a:path w="13289769" h="3382850">
                  <a:moveTo>
                    <a:pt x="0" y="0"/>
                  </a:moveTo>
                  <a:lnTo>
                    <a:pt x="13289770" y="0"/>
                  </a:lnTo>
                  <a:lnTo>
                    <a:pt x="13289770" y="3382850"/>
                  </a:lnTo>
                  <a:lnTo>
                    <a:pt x="0" y="33828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2371957"/>
              <a:ext cx="13289769" cy="3382850"/>
            </a:xfrm>
            <a:custGeom>
              <a:avLst/>
              <a:gdLst/>
              <a:ahLst/>
              <a:cxnLst/>
              <a:rect l="l" t="t" r="r" b="b"/>
              <a:pathLst>
                <a:path w="13289769" h="3382850">
                  <a:moveTo>
                    <a:pt x="13289769" y="0"/>
                  </a:moveTo>
                  <a:lnTo>
                    <a:pt x="0" y="0"/>
                  </a:lnTo>
                  <a:lnTo>
                    <a:pt x="0" y="3382851"/>
                  </a:lnTo>
                  <a:lnTo>
                    <a:pt x="13289769" y="3382851"/>
                  </a:lnTo>
                  <a:lnTo>
                    <a:pt x="13289769"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4510911" y="8841150"/>
            <a:ext cx="823683" cy="834301"/>
          </a:xfrm>
          <a:custGeom>
            <a:avLst/>
            <a:gdLst/>
            <a:ahLst/>
            <a:cxnLst/>
            <a:rect l="l" t="t" r="r" b="b"/>
            <a:pathLst>
              <a:path w="823683" h="834301">
                <a:moveTo>
                  <a:pt x="0" y="0"/>
                </a:moveTo>
                <a:lnTo>
                  <a:pt x="823683" y="0"/>
                </a:lnTo>
                <a:lnTo>
                  <a:pt x="823683" y="834300"/>
                </a:lnTo>
                <a:lnTo>
                  <a:pt x="0" y="834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270975" y="179837"/>
            <a:ext cx="12013323" cy="1258305"/>
          </a:xfrm>
          <a:prstGeom prst="rect">
            <a:avLst/>
          </a:prstGeom>
        </p:spPr>
        <p:txBody>
          <a:bodyPr lIns="0" tIns="0" rIns="0" bIns="0" rtlCol="0" anchor="t">
            <a:spAutoFit/>
          </a:bodyPr>
          <a:lstStyle/>
          <a:p>
            <a:pPr marL="0" lvl="0" indent="0" algn="ctr">
              <a:lnSpc>
                <a:spcPts val="8838"/>
              </a:lnSpc>
            </a:pPr>
            <a:r>
              <a:rPr lang="en-US" sz="10778">
                <a:solidFill>
                  <a:srgbClr val="516FA2"/>
                </a:solidFill>
                <a:latin typeface="Adigiana Extreme"/>
                <a:ea typeface="Adigiana Extreme"/>
                <a:cs typeface="Adigiana Extreme"/>
                <a:sym typeface="Adigiana Extreme"/>
              </a:rPr>
              <a:t>Objektif Lekòl STMS yo</a:t>
            </a:r>
          </a:p>
        </p:txBody>
      </p:sp>
      <p:sp>
        <p:nvSpPr>
          <p:cNvPr id="9" name="TextBox 9"/>
          <p:cNvSpPr txBox="1"/>
          <p:nvPr/>
        </p:nvSpPr>
        <p:spPr>
          <a:xfrm>
            <a:off x="1691109" y="1588185"/>
            <a:ext cx="9650781" cy="3228975"/>
          </a:xfrm>
          <a:prstGeom prst="rect">
            <a:avLst/>
          </a:prstGeom>
        </p:spPr>
        <p:txBody>
          <a:bodyPr lIns="0" tIns="0" rIns="0" bIns="0" rtlCol="0" anchor="t">
            <a:spAutoFit/>
          </a:bodyPr>
          <a:lstStyle/>
          <a:p>
            <a:pPr marL="0" lvl="0" indent="0" algn="ctr">
              <a:lnSpc>
                <a:spcPts val="4200"/>
              </a:lnSpc>
              <a:spcBef>
                <a:spcPct val="0"/>
              </a:spcBef>
            </a:pPr>
            <a:r>
              <a:rPr lang="en-US" sz="3500">
                <a:solidFill>
                  <a:srgbClr val="000000"/>
                </a:solidFill>
                <a:latin typeface="Core Bandi Face"/>
                <a:ea typeface="Core Bandi Face"/>
                <a:cs typeface="Core Bandi Face"/>
                <a:sym typeface="Core Bandi Face"/>
              </a:rPr>
              <a:t>Objektif Entelijan #1: Pou diminye pousantaj Elèv ki Fèk Ap Aprann (Nivo 1 sou GMAS EOG) lè yo diminye kantite elèv ki li anba nivo klas yo a pa 10% epi ogmante kantite elèv ki pi wo pase nivo klas yo a pa 5% nan ane lekòl 2026-2027 la konpare ak ane lekòl 2025-2026 la.</a:t>
            </a:r>
          </a:p>
        </p:txBody>
      </p:sp>
      <p:grpSp>
        <p:nvGrpSpPr>
          <p:cNvPr id="10" name="Group 10"/>
          <p:cNvGrpSpPr/>
          <p:nvPr/>
        </p:nvGrpSpPr>
        <p:grpSpPr>
          <a:xfrm>
            <a:off x="6516500" y="5693230"/>
            <a:ext cx="10124015" cy="4363307"/>
            <a:chOff x="0" y="0"/>
            <a:chExt cx="13498686" cy="5817742"/>
          </a:xfrm>
        </p:grpSpPr>
        <p:sp>
          <p:nvSpPr>
            <p:cNvPr id="11" name="Freeform 11"/>
            <p:cNvSpPr/>
            <p:nvPr/>
          </p:nvSpPr>
          <p:spPr>
            <a:xfrm>
              <a:off x="63580" y="0"/>
              <a:ext cx="13435106" cy="3419845"/>
            </a:xfrm>
            <a:custGeom>
              <a:avLst/>
              <a:gdLst/>
              <a:ahLst/>
              <a:cxnLst/>
              <a:rect l="l" t="t" r="r" b="b"/>
              <a:pathLst>
                <a:path w="13435106" h="3419845">
                  <a:moveTo>
                    <a:pt x="0" y="0"/>
                  </a:moveTo>
                  <a:lnTo>
                    <a:pt x="13435106" y="0"/>
                  </a:lnTo>
                  <a:lnTo>
                    <a:pt x="13435106" y="3419845"/>
                  </a:lnTo>
                  <a:lnTo>
                    <a:pt x="0" y="34198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flipH="1">
              <a:off x="0" y="2397897"/>
              <a:ext cx="13435106" cy="3419845"/>
            </a:xfrm>
            <a:custGeom>
              <a:avLst/>
              <a:gdLst/>
              <a:ahLst/>
              <a:cxnLst/>
              <a:rect l="l" t="t" r="r" b="b"/>
              <a:pathLst>
                <a:path w="13435106" h="3419845">
                  <a:moveTo>
                    <a:pt x="13435106" y="0"/>
                  </a:moveTo>
                  <a:lnTo>
                    <a:pt x="0" y="0"/>
                  </a:lnTo>
                  <a:lnTo>
                    <a:pt x="0" y="3419845"/>
                  </a:lnTo>
                  <a:lnTo>
                    <a:pt x="13435106" y="3419845"/>
                  </a:lnTo>
                  <a:lnTo>
                    <a:pt x="13435106"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13" name="TextBox 13"/>
          <p:cNvSpPr txBox="1"/>
          <p:nvPr/>
        </p:nvSpPr>
        <p:spPr>
          <a:xfrm>
            <a:off x="7160239" y="6246108"/>
            <a:ext cx="8836535" cy="3228975"/>
          </a:xfrm>
          <a:prstGeom prst="rect">
            <a:avLst/>
          </a:prstGeom>
        </p:spPr>
        <p:txBody>
          <a:bodyPr lIns="0" tIns="0" rIns="0" bIns="0" rtlCol="0" anchor="t">
            <a:spAutoFit/>
          </a:bodyPr>
          <a:lstStyle/>
          <a:p>
            <a:pPr marL="0" lvl="0" indent="0" algn="ctr">
              <a:lnSpc>
                <a:spcPts val="4200"/>
              </a:lnSpc>
              <a:spcBef>
                <a:spcPct val="0"/>
              </a:spcBef>
            </a:pPr>
            <a:r>
              <a:rPr lang="en-US" sz="3500">
                <a:solidFill>
                  <a:srgbClr val="000000"/>
                </a:solidFill>
                <a:latin typeface="Core Bandi Face"/>
                <a:ea typeface="Core Bandi Face"/>
                <a:cs typeface="Core Bandi Face"/>
                <a:sym typeface="Core Bandi Face"/>
              </a:rPr>
              <a:t>Objektif Entelijan #2: Avèk aplikasyon kontinyèl Sistèm Sipò Plizyè Nivo a, nou pral diminye kantite elèv k ap resevwa referans disiplin nan biwo a pa 3% pandan ane lekòl 2026-2027 la konpare ak ane lekòl 2025-2026 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TextBox 2"/>
          <p:cNvSpPr txBox="1"/>
          <p:nvPr/>
        </p:nvSpPr>
        <p:spPr>
          <a:xfrm>
            <a:off x="634426" y="2414689"/>
            <a:ext cx="7527915" cy="5953125"/>
          </a:xfrm>
          <a:prstGeom prst="rect">
            <a:avLst/>
          </a:prstGeom>
        </p:spPr>
        <p:txBody>
          <a:bodyPr lIns="0" tIns="0" rIns="0" bIns="0" rtlCol="0" anchor="t">
            <a:spAutoFit/>
          </a:bodyPr>
          <a:lstStyle/>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iReady - Lekti/Matematik</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Matematik Delta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Pwogrè Aprantisaj</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Pwofesè ki diminye gwosè klas yo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Pwogram Dejene/Midi gratis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Oryantasyon pou 6yèm ane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Jounen Pòt Ouvèt pou 7yèm/8yèm ane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Konsèy Lekòl la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Nwit Klas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Nwit Alfabetizasyon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Pwogram Pon Georgia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Parapwofesyonèl Migran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Ko-Pwofesè/Sipò Enklizyon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Kou CTAE - Syans enfòmatik</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Aprantisaj Lightbox</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Rekonesans akademik</a:t>
            </a:r>
          </a:p>
        </p:txBody>
      </p:sp>
      <p:sp>
        <p:nvSpPr>
          <p:cNvPr id="3" name="Freeform 3"/>
          <p:cNvSpPr/>
          <p:nvPr/>
        </p:nvSpPr>
        <p:spPr>
          <a:xfrm rot="1853941" flipV="1">
            <a:off x="10033352" y="-1871737"/>
            <a:ext cx="13627745" cy="6093373"/>
          </a:xfrm>
          <a:custGeom>
            <a:avLst/>
            <a:gdLst/>
            <a:ahLst/>
            <a:cxnLst/>
            <a:rect l="l" t="t" r="r" b="b"/>
            <a:pathLst>
              <a:path w="13627745" h="6093373">
                <a:moveTo>
                  <a:pt x="0" y="6093373"/>
                </a:moveTo>
                <a:lnTo>
                  <a:pt x="13627746" y="6093373"/>
                </a:lnTo>
                <a:lnTo>
                  <a:pt x="13627746" y="0"/>
                </a:lnTo>
                <a:lnTo>
                  <a:pt x="0" y="0"/>
                </a:lnTo>
                <a:lnTo>
                  <a:pt x="0" y="609337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301140" y="616419"/>
            <a:ext cx="15722403" cy="1253605"/>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Pwogram/Sipò pou tout lekòl la</a:t>
            </a:r>
          </a:p>
        </p:txBody>
      </p:sp>
      <p:sp>
        <p:nvSpPr>
          <p:cNvPr id="5" name="TextBox 5"/>
          <p:cNvSpPr txBox="1"/>
          <p:nvPr/>
        </p:nvSpPr>
        <p:spPr>
          <a:xfrm>
            <a:off x="7697948" y="2216755"/>
            <a:ext cx="7527915" cy="4467225"/>
          </a:xfrm>
          <a:prstGeom prst="rect">
            <a:avLst/>
          </a:prstGeom>
        </p:spPr>
        <p:txBody>
          <a:bodyPr lIns="0" tIns="0" rIns="0" bIns="0" rtlCol="0" anchor="t">
            <a:spAutoFit/>
          </a:bodyPr>
          <a:lstStyle/>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Telesante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Sistèm plizyè nivo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Sipò (MTSS): Konpòtman ak Akademik</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Rekonesans Konpòtman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Manyèl pou edikatè 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Aprantisaj Pwofesyonèl:</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Akademi pou Nouvo Pwofesè ak Pwogram Mentora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Jesyon Sal Klas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Pratik ki gen gwo levye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Alfabetizasyon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Analiz Done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Povrete</a:t>
            </a:r>
          </a:p>
        </p:txBody>
      </p:sp>
      <p:sp>
        <p:nvSpPr>
          <p:cNvPr id="6" name="TextBox 6"/>
          <p:cNvSpPr txBox="1"/>
          <p:nvPr/>
        </p:nvSpPr>
        <p:spPr>
          <a:xfrm>
            <a:off x="5796222" y="8215925"/>
            <a:ext cx="11331368" cy="1123950"/>
          </a:xfrm>
          <a:prstGeom prst="rect">
            <a:avLst/>
          </a:prstGeom>
        </p:spPr>
        <p:txBody>
          <a:bodyPr lIns="0" tIns="0" rIns="0" bIns="0" rtlCol="0" anchor="t">
            <a:spAutoFit/>
          </a:bodyPr>
          <a:lstStyle/>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Ou menm, antanke paran Tit I, ou gen dwa bay opinyon ou nan devlopman plan amelyorasyon lekòl la. Nou ankouraje w pou w soumèt sijesyon nenpòt ki lè pandan ane lekòl la bay direktè lekòl la.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6795797" y="6230047"/>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rot="-75115">
            <a:off x="468875" y="2494583"/>
            <a:ext cx="14503567" cy="6250832"/>
            <a:chOff x="0" y="0"/>
            <a:chExt cx="19338089" cy="8334442"/>
          </a:xfrm>
        </p:grpSpPr>
        <p:sp>
          <p:nvSpPr>
            <p:cNvPr id="4" name="Freeform 4"/>
            <p:cNvSpPr/>
            <p:nvPr/>
          </p:nvSpPr>
          <p:spPr>
            <a:xfrm>
              <a:off x="91084" y="0"/>
              <a:ext cx="19247005" cy="4899238"/>
            </a:xfrm>
            <a:custGeom>
              <a:avLst/>
              <a:gdLst/>
              <a:ahLst/>
              <a:cxnLst/>
              <a:rect l="l" t="t" r="r" b="b"/>
              <a:pathLst>
                <a:path w="19247005" h="4899238">
                  <a:moveTo>
                    <a:pt x="0" y="0"/>
                  </a:moveTo>
                  <a:lnTo>
                    <a:pt x="19247005" y="0"/>
                  </a:lnTo>
                  <a:lnTo>
                    <a:pt x="19247005" y="4899238"/>
                  </a:lnTo>
                  <a:lnTo>
                    <a:pt x="0" y="48992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3435204"/>
              <a:ext cx="19247005" cy="4899238"/>
            </a:xfrm>
            <a:custGeom>
              <a:avLst/>
              <a:gdLst/>
              <a:ahLst/>
              <a:cxnLst/>
              <a:rect l="l" t="t" r="r" b="b"/>
              <a:pathLst>
                <a:path w="19247005" h="4899238">
                  <a:moveTo>
                    <a:pt x="19247005" y="0"/>
                  </a:moveTo>
                  <a:lnTo>
                    <a:pt x="0" y="0"/>
                  </a:lnTo>
                  <a:lnTo>
                    <a:pt x="0" y="4899238"/>
                  </a:lnTo>
                  <a:lnTo>
                    <a:pt x="19247005" y="4899238"/>
                  </a:lnTo>
                  <a:lnTo>
                    <a:pt x="19247005"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a:off x="15908877" y="1502588"/>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flipH="1">
            <a:off x="13332326" y="5510206"/>
            <a:ext cx="6800467" cy="4364663"/>
          </a:xfrm>
          <a:custGeom>
            <a:avLst/>
            <a:gdLst/>
            <a:ahLst/>
            <a:cxnLst/>
            <a:rect l="l" t="t" r="r" b="b"/>
            <a:pathLst>
              <a:path w="6800467" h="4364663">
                <a:moveTo>
                  <a:pt x="6800467" y="0"/>
                </a:moveTo>
                <a:lnTo>
                  <a:pt x="0" y="0"/>
                </a:lnTo>
                <a:lnTo>
                  <a:pt x="0" y="4364663"/>
                </a:lnTo>
                <a:lnTo>
                  <a:pt x="6800467" y="4364663"/>
                </a:lnTo>
                <a:lnTo>
                  <a:pt x="680046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2352310" y="2770819"/>
            <a:ext cx="10882632" cy="2212048"/>
          </a:xfrm>
          <a:custGeom>
            <a:avLst/>
            <a:gdLst/>
            <a:ahLst/>
            <a:cxnLst/>
            <a:rect l="l" t="t" r="r" b="b"/>
            <a:pathLst>
              <a:path w="10882632" h="2212048">
                <a:moveTo>
                  <a:pt x="0" y="0"/>
                </a:moveTo>
                <a:lnTo>
                  <a:pt x="10882631" y="0"/>
                </a:lnTo>
                <a:lnTo>
                  <a:pt x="10882631" y="2212048"/>
                </a:lnTo>
                <a:lnTo>
                  <a:pt x="0" y="2212048"/>
                </a:lnTo>
                <a:lnTo>
                  <a:pt x="0" y="0"/>
                </a:lnTo>
                <a:close/>
              </a:path>
            </a:pathLst>
          </a:custGeom>
          <a:blipFill>
            <a:blip r:embed="rId10"/>
            <a:stretch>
              <a:fillRect/>
            </a:stretch>
          </a:blipFill>
        </p:spPr>
      </p:sp>
      <p:sp>
        <p:nvSpPr>
          <p:cNvPr id="9" name="TextBox 9"/>
          <p:cNvSpPr txBox="1"/>
          <p:nvPr/>
        </p:nvSpPr>
        <p:spPr>
          <a:xfrm rot="-75115">
            <a:off x="1925369" y="5255453"/>
            <a:ext cx="12025580" cy="3114675"/>
          </a:xfrm>
          <a:prstGeom prst="rect">
            <a:avLst/>
          </a:prstGeom>
        </p:spPr>
        <p:txBody>
          <a:bodyPr lIns="0" tIns="0" rIns="0" bIns="0" rtlCol="0" anchor="t">
            <a:spAutoFit/>
          </a:bodyPr>
          <a:lstStyle/>
          <a:p>
            <a:pPr marL="0" lvl="0" indent="0" algn="l">
              <a:lnSpc>
                <a:spcPts val="4908"/>
              </a:lnSpc>
            </a:pPr>
            <a:r>
              <a:rPr lang="en-US" sz="4090">
                <a:solidFill>
                  <a:srgbClr val="000000"/>
                </a:solidFill>
                <a:latin typeface="Core Bandi Face"/>
                <a:ea typeface="Core Bandi Face"/>
                <a:cs typeface="Core Bandi Face"/>
                <a:sym typeface="Core Bandi Face"/>
              </a:rPr>
              <a:t>Bilten Rapò STMS: 24-25: Done ki Anreta https://public.gosa.ga.gov/noauth/extensions/SchoolGrades-Georgia/SchoolGrades-Georgia.html?lang=English&amp;SchoolName=south-tattnall-middle-school </a:t>
            </a:r>
          </a:p>
        </p:txBody>
      </p:sp>
      <p:sp>
        <p:nvSpPr>
          <p:cNvPr id="10" name="TextBox 10"/>
          <p:cNvSpPr txBox="1"/>
          <p:nvPr/>
        </p:nvSpPr>
        <p:spPr>
          <a:xfrm>
            <a:off x="1433650" y="823434"/>
            <a:ext cx="13022961" cy="1253605"/>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Kat Rapò Lekòl Eta 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848624" y="3086394"/>
            <a:ext cx="16070338" cy="5210175"/>
          </a:xfrm>
          <a:prstGeom prst="rect">
            <a:avLst/>
          </a:prstGeom>
        </p:spPr>
        <p:txBody>
          <a:bodyPr lIns="0" tIns="0" rIns="0" bIns="0" rtlCol="0" anchor="t">
            <a:spAutoFit/>
          </a:bodyPr>
          <a:lstStyle/>
          <a:p>
            <a:pPr marL="0" lvl="0" indent="0" algn="l">
              <a:lnSpc>
                <a:spcPts val="2999"/>
              </a:lnSpc>
            </a:pPr>
            <a:r>
              <a:rPr lang="en-US" sz="2499">
                <a:solidFill>
                  <a:srgbClr val="000000"/>
                </a:solidFill>
                <a:latin typeface="Core Bandi Face"/>
                <a:ea typeface="Core Bandi Face"/>
                <a:cs typeface="Core Bandi Face"/>
                <a:sym typeface="Core Bandi Face"/>
              </a:rPr>
              <a:t>Nòm kontni akademik Georgia yo etabli gwo atant pou tout elèv yo. Nòm Georgia yo idantifye sa pitit ou a bezwen konnen ak sa li bezwen kapab fè nan tout domèn kontni yo selon nivo klas yo. Nòm Georgia yo fòme kad tout sa yo anseye nan lekòl la.</a:t>
            </a:r>
          </a:p>
          <a:p>
            <a:pPr marL="0" lvl="0" indent="0" algn="l">
              <a:lnSpc>
                <a:spcPts val="2999"/>
              </a:lnSpc>
            </a:pPr>
            <a:endParaRPr lang="en-US" sz="2499">
              <a:solidFill>
                <a:srgbClr val="000000"/>
              </a:solidFill>
              <a:latin typeface="Core Bandi Face"/>
              <a:ea typeface="Core Bandi Face"/>
              <a:cs typeface="Core Bandi Face"/>
              <a:sym typeface="Core Bandi Face"/>
            </a:endParaRPr>
          </a:p>
          <a:p>
            <a:pPr marL="0" lvl="0" indent="0" algn="l">
              <a:lnSpc>
                <a:spcPts val="2999"/>
              </a:lnSpc>
            </a:pPr>
            <a:r>
              <a:rPr lang="en-US" sz="2499">
                <a:solidFill>
                  <a:srgbClr val="000000"/>
                </a:solidFill>
                <a:latin typeface="Core Bandi Face"/>
                <a:ea typeface="Core Bandi Face"/>
                <a:cs typeface="Core Bandi Face"/>
                <a:sym typeface="Core Bandi Face"/>
              </a:rPr>
              <a:t>Ou ka jwenn resous pou Georgia Standards atravè GaDOE Inspire.</a:t>
            </a:r>
          </a:p>
          <a:p>
            <a:pPr marL="0" lvl="0" indent="0" algn="l">
              <a:lnSpc>
                <a:spcPts val="2999"/>
              </a:lnSpc>
            </a:pPr>
            <a:endParaRPr lang="en-US" sz="2499">
              <a:solidFill>
                <a:srgbClr val="000000"/>
              </a:solidFill>
              <a:latin typeface="Core Bandi Face"/>
              <a:ea typeface="Core Bandi Face"/>
              <a:cs typeface="Core Bandi Face"/>
              <a:sym typeface="Core Bandi Face"/>
            </a:endParaRPr>
          </a:p>
          <a:p>
            <a:pPr marL="0" lvl="0" indent="0" algn="l">
              <a:lnSpc>
                <a:spcPts val="2999"/>
              </a:lnSpc>
            </a:pPr>
            <a:r>
              <a:rPr lang="en-US" sz="2499">
                <a:solidFill>
                  <a:srgbClr val="000000"/>
                </a:solidFill>
                <a:latin typeface="Core Bandi Face"/>
                <a:ea typeface="Core Bandi Face"/>
                <a:cs typeface="Core Bandi Face"/>
                <a:sym typeface="Core Bandi Face"/>
              </a:rPr>
              <a:t>ACCESS pou elèv ELL yo se seri evalyasyon somatif konpetans nan lang angle WIDA a. Elèv k ap aprann angle yo pran ACCESS chak ane depi jadendanfan rive nan 12yèm ane. ACCESS anjeneral kòmanse an janvye.</a:t>
            </a:r>
          </a:p>
          <a:p>
            <a:pPr marL="0" lvl="0" indent="0" algn="l">
              <a:lnSpc>
                <a:spcPts val="2999"/>
              </a:lnSpc>
            </a:pPr>
            <a:endParaRPr lang="en-US" sz="2499">
              <a:solidFill>
                <a:srgbClr val="000000"/>
              </a:solidFill>
              <a:latin typeface="Core Bandi Face"/>
              <a:ea typeface="Core Bandi Face"/>
              <a:cs typeface="Core Bandi Face"/>
              <a:sym typeface="Core Bandi Face"/>
            </a:endParaRPr>
          </a:p>
          <a:p>
            <a:pPr marL="0" lvl="0" indent="0" algn="l">
              <a:lnSpc>
                <a:spcPts val="2999"/>
              </a:lnSpc>
            </a:pPr>
            <a:r>
              <a:rPr lang="en-US" sz="2499">
                <a:solidFill>
                  <a:srgbClr val="000000"/>
                </a:solidFill>
                <a:latin typeface="Core Bandi Face"/>
                <a:ea typeface="Core Bandi Face"/>
                <a:cs typeface="Core Bandi Face"/>
                <a:sym typeface="Core Bandi Face"/>
              </a:rPr>
              <a:t>Georgia Milestones mezire kijan elèv yo byen aprann konesans ak konpetans ki dekri nan estanda kontni leta adopte yo nan Lang ak Literati Anglè, Matematik, Syans ak Syans Sosyal. Dat nou yo se:</a:t>
            </a:r>
          </a:p>
          <a:p>
            <a:pPr marL="0" lvl="0" indent="0" algn="l">
              <a:lnSpc>
                <a:spcPts val="2999"/>
              </a:lnSpc>
            </a:pPr>
            <a:endParaRPr lang="en-US" sz="2499">
              <a:solidFill>
                <a:srgbClr val="000000"/>
              </a:solidFill>
              <a:latin typeface="Core Bandi Face"/>
              <a:ea typeface="Core Bandi Face"/>
              <a:cs typeface="Core Bandi Face"/>
              <a:sym typeface="Core Bandi Face"/>
            </a:endParaRPr>
          </a:p>
          <a:p>
            <a:pPr marL="0" lvl="0" indent="0" algn="l">
              <a:lnSpc>
                <a:spcPts val="2999"/>
              </a:lnSpc>
            </a:pPr>
            <a:r>
              <a:rPr lang="en-US" sz="2499">
                <a:solidFill>
                  <a:srgbClr val="000000"/>
                </a:solidFill>
                <a:latin typeface="Core Bandi Face"/>
                <a:ea typeface="Core Bandi Face"/>
                <a:cs typeface="Core Bandi Face"/>
                <a:sym typeface="Core Bandi Face"/>
              </a:rPr>
              <a:t>26 avril: ELA 1 28 avril: Matematik 1 &amp; 2 27 avril: ELA 2 &amp; 3 29 avril: Syans 1 &amp; 2 (8yèm ane sèlman) 30 avril: Syans sosyal 1 &amp; 2 (8yèm ane sèlman)</a:t>
            </a:r>
          </a:p>
        </p:txBody>
      </p:sp>
      <p:sp>
        <p:nvSpPr>
          <p:cNvPr id="4" name="TextBox 4"/>
          <p:cNvSpPr txBox="1"/>
          <p:nvPr/>
        </p:nvSpPr>
        <p:spPr>
          <a:xfrm>
            <a:off x="812604" y="727889"/>
            <a:ext cx="9822188" cy="2368030"/>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Kourikoulòm ak Tès STMS</a:t>
            </a:r>
          </a:p>
        </p:txBody>
      </p:sp>
      <p:sp>
        <p:nvSpPr>
          <p:cNvPr id="5" name="TextBox 5"/>
          <p:cNvSpPr txBox="1"/>
          <p:nvPr/>
        </p:nvSpPr>
        <p:spPr>
          <a:xfrm>
            <a:off x="10099989" y="1005490"/>
            <a:ext cx="7774962" cy="768985"/>
          </a:xfrm>
          <a:prstGeom prst="rect">
            <a:avLst/>
          </a:prstGeom>
        </p:spPr>
        <p:txBody>
          <a:bodyPr lIns="0" tIns="0" rIns="0" bIns="0" rtlCol="0" anchor="t">
            <a:spAutoFit/>
          </a:bodyPr>
          <a:lstStyle/>
          <a:p>
            <a:pPr marL="0" lvl="0" indent="0" algn="ctr">
              <a:lnSpc>
                <a:spcPts val="2870"/>
              </a:lnSpc>
            </a:pPr>
            <a:r>
              <a:rPr lang="en-US" sz="3500">
                <a:solidFill>
                  <a:srgbClr val="516FA2"/>
                </a:solidFill>
                <a:latin typeface="Adigiana Extreme"/>
                <a:ea typeface="Adigiana Extreme"/>
                <a:cs typeface="Adigiana Extreme"/>
                <a:sym typeface="Adigiana Extreme"/>
              </a:rPr>
              <a:t>Kourikoulòm nou an gide pa Nòm Ekselans GADOE yo nan Georgia.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1819275"/>
            <a:ext cx="16070338" cy="6724650"/>
          </a:xfrm>
          <a:prstGeom prst="rect">
            <a:avLst/>
          </a:prstGeom>
        </p:spPr>
        <p:txBody>
          <a:bodyPr lIns="0" tIns="0" rIns="0" bIns="0" rtlCol="0" anchor="t">
            <a:spAutoFit/>
          </a:bodyPr>
          <a:lstStyle/>
          <a:p>
            <a:pPr marL="0" lvl="0" indent="0" algn="l">
              <a:lnSpc>
                <a:spcPts val="3599"/>
              </a:lnSpc>
            </a:pPr>
            <a:r>
              <a:rPr lang="en-US" sz="2999" u="sng">
                <a:solidFill>
                  <a:srgbClr val="000000"/>
                </a:solidFill>
                <a:latin typeface="Core Bandi Face"/>
                <a:ea typeface="Core Bandi Face"/>
                <a:cs typeface="Core Bandi Face"/>
                <a:sym typeface="Core Bandi Face"/>
              </a:rPr>
              <a:t>Kijan tès sa yo mezire pwogrè pitit mwen an? Etap enpòtan EOG GA yo</a:t>
            </a:r>
          </a:p>
          <a:p>
            <a:pPr marL="0" lvl="0" indent="0" algn="l">
              <a:lnSpc>
                <a:spcPts val="3599"/>
              </a:lnSpc>
            </a:pPr>
            <a:r>
              <a:rPr lang="en-US" sz="2999" u="sng">
                <a:solidFill>
                  <a:srgbClr val="000000"/>
                </a:solidFill>
                <a:latin typeface="Core Bandi Face"/>
                <a:ea typeface="Core Bandi Face"/>
                <a:cs typeface="Core Bandi Face"/>
                <a:sym typeface="Core Bandi Face"/>
              </a:rPr>
              <a:t>mezire kijan elèv yo byen aprann konesans ak konpetans ki dekri nan nòm kontni leta a adopte yo nan ELA, Matematik, Syans, ak SS. ACCESS se yon tès konpetans langaj yo itilize pou mezire konpetans sosyal ak akademik elèv Els yo nan lang angle.</a:t>
            </a:r>
          </a:p>
          <a:p>
            <a:pPr marL="0" lvl="0" indent="0" algn="l">
              <a:lnSpc>
                <a:spcPts val="3599"/>
              </a:lnSpc>
            </a:pPr>
            <a:r>
              <a:rPr lang="en-US" sz="2999" u="sng">
                <a:solidFill>
                  <a:srgbClr val="000000"/>
                </a:solidFill>
                <a:latin typeface="Core Bandi Face"/>
                <a:ea typeface="Core Bandi Face"/>
                <a:cs typeface="Core Bandi Face"/>
                <a:sym typeface="Core Bandi Face"/>
              </a:rPr>
              <a:t>GAA 2.0 a pèmèt demonstrasyon reyalizasyon ak pwogrè anrapò ak konpetans chwazi ki aliyen ak kourikoulòm GA a pou SWD.</a:t>
            </a:r>
          </a:p>
          <a:p>
            <a:pPr marL="0" lvl="0" indent="0" algn="l">
              <a:lnSpc>
                <a:spcPts val="3599"/>
              </a:lnSpc>
            </a:pPr>
            <a:endParaRPr lang="en-US" sz="2999" u="sng">
              <a:solidFill>
                <a:srgbClr val="000000"/>
              </a:solidFill>
              <a:latin typeface="Core Bandi Face"/>
              <a:ea typeface="Core Bandi Face"/>
              <a:cs typeface="Core Bandi Face"/>
              <a:sym typeface="Core Bandi Face"/>
            </a:endParaRPr>
          </a:p>
          <a:p>
            <a:pPr marL="0" lvl="0" indent="0" algn="l">
              <a:lnSpc>
                <a:spcPts val="3599"/>
              </a:lnSpc>
            </a:pPr>
            <a:r>
              <a:rPr lang="en-US" sz="2999" u="sng">
                <a:solidFill>
                  <a:srgbClr val="000000"/>
                </a:solidFill>
                <a:latin typeface="Core Bandi Face"/>
                <a:ea typeface="Core Bandi Face"/>
                <a:cs typeface="Core Bandi Face"/>
                <a:sym typeface="Core Bandi Face"/>
              </a:rPr>
              <a:t>Ki nivo konpetans pitit mwen an dwe atenn? Pou EOG GA a</a:t>
            </a:r>
          </a:p>
          <a:p>
            <a:pPr marL="0" lvl="0" indent="0" algn="l">
              <a:lnSpc>
                <a:spcPts val="3599"/>
              </a:lnSpc>
            </a:pPr>
            <a:r>
              <a:rPr lang="en-US" sz="2999" u="sng">
                <a:solidFill>
                  <a:srgbClr val="000000"/>
                </a:solidFill>
                <a:latin typeface="Core Bandi Face"/>
                <a:ea typeface="Core Bandi Face"/>
                <a:cs typeface="Core Bandi Face"/>
                <a:sym typeface="Core Bandi Face"/>
              </a:rPr>
              <a:t>Etap enpòtan: Nivo 1-4 (Debutan, Devlopman, Konpetan &amp; Distenge) AKSÈ: Nivo 1-6 (Antre – Rive) GAA 2.0: Nivo 1-4</a:t>
            </a:r>
          </a:p>
          <a:p>
            <a:pPr marL="0" lvl="0" indent="0" algn="l">
              <a:lnSpc>
                <a:spcPts val="3599"/>
              </a:lnSpc>
            </a:pPr>
            <a:endParaRPr lang="en-US" sz="2999" u="sng">
              <a:solidFill>
                <a:srgbClr val="000000"/>
              </a:solidFill>
              <a:latin typeface="Core Bandi Face"/>
              <a:ea typeface="Core Bandi Face"/>
              <a:cs typeface="Core Bandi Face"/>
              <a:sym typeface="Core Bandi Face"/>
            </a:endParaRPr>
          </a:p>
          <a:p>
            <a:pPr marL="0" lvl="0" indent="0" algn="l">
              <a:lnSpc>
                <a:spcPts val="3599"/>
              </a:lnSpc>
            </a:pPr>
            <a:r>
              <a:rPr lang="en-US" sz="2999" u="sng">
                <a:solidFill>
                  <a:srgbClr val="000000"/>
                </a:solidFill>
                <a:latin typeface="Core Bandi Face"/>
                <a:ea typeface="Core Bandi Face"/>
                <a:cs typeface="Core Bandi Face"/>
                <a:sym typeface="Core Bandi Face"/>
              </a:rPr>
              <a:t>Kijan pou m jwenn aksè a pèfòmans, estanda ak prezans pitit mwen nan egzamen anvan yo lè m sèvi ak Sistèm Done Longitudinal Eta a (SLDS) atravè pòtal paran lekòl la -- Konekte sou kont Powerschool ou epi klike sou Pòtal SLDS la.</a:t>
            </a:r>
          </a:p>
          <a:p>
            <a:pPr marL="0" lvl="0" indent="0" algn="l">
              <a:lnSpc>
                <a:spcPts val="3599"/>
              </a:lnSpc>
            </a:pPr>
            <a:r>
              <a:rPr lang="en-US" sz="2999" u="sng">
                <a:solidFill>
                  <a:srgbClr val="000000"/>
                </a:solidFill>
                <a:latin typeface="Core Bandi Face"/>
                <a:ea typeface="Core Bandi Face"/>
                <a:cs typeface="Core Bandi Face"/>
                <a:sym typeface="Core Bandi Face"/>
              </a:rPr>
              <a:t>bouton. Ou ka gade pèfòmans/evalyasyon, prezans, elatriye.</a:t>
            </a:r>
          </a:p>
        </p:txBody>
      </p:sp>
      <p:sp>
        <p:nvSpPr>
          <p:cNvPr id="4" name="TextBox 4"/>
          <p:cNvSpPr txBox="1"/>
          <p:nvPr/>
        </p:nvSpPr>
        <p:spPr>
          <a:xfrm>
            <a:off x="525968" y="381000"/>
            <a:ext cx="16392995" cy="1253605"/>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Atant akademik elèv yo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1819275"/>
            <a:ext cx="16070338" cy="7210425"/>
          </a:xfrm>
          <a:prstGeom prst="rect">
            <a:avLst/>
          </a:prstGeom>
        </p:spPr>
        <p:txBody>
          <a:bodyPr lIns="0" tIns="0" rIns="0" bIns="0" rtlCol="0" anchor="t">
            <a:spAutoFit/>
          </a:bodyPr>
          <a:lstStyle/>
          <a:p>
            <a:pPr marL="0" lvl="0" indent="0" algn="l">
              <a:lnSpc>
                <a:spcPts val="4799"/>
              </a:lnSpc>
            </a:pPr>
            <a:r>
              <a:rPr lang="en-US" sz="3999">
                <a:solidFill>
                  <a:srgbClr val="000000"/>
                </a:solidFill>
                <a:latin typeface="Core Bandi Face"/>
                <a:ea typeface="Core Bandi Face"/>
                <a:cs typeface="Core Bandi Face"/>
                <a:sym typeface="Core Bandi Face"/>
              </a:rPr>
              <a:t>An konfòmite avèk egzijans Lwa Chak Elèv Reyisi a, paran yo ka mande kalifikasyon pwofesyonèl pwofesè(yo) ak/oswa parapwofesyonèl(yo) elèv la.</a:t>
            </a:r>
          </a:p>
          <a:p>
            <a:pPr marL="0" lvl="0" indent="0" algn="l">
              <a:lnSpc>
                <a:spcPts val="4799"/>
              </a:lnSpc>
            </a:pPr>
            <a:endParaRPr lang="en-US" sz="3999">
              <a:solidFill>
                <a:srgbClr val="000000"/>
              </a:solidFill>
              <a:latin typeface="Core Bandi Face"/>
              <a:ea typeface="Core Bandi Face"/>
              <a:cs typeface="Core Bandi Face"/>
              <a:sym typeface="Core Bandi Face"/>
            </a:endParaRPr>
          </a:p>
          <a:p>
            <a:pPr marL="0" lvl="0" indent="0" algn="l">
              <a:lnSpc>
                <a:spcPts val="4799"/>
              </a:lnSpc>
            </a:pPr>
            <a:r>
              <a:rPr lang="en-US" sz="3999">
                <a:solidFill>
                  <a:srgbClr val="000000"/>
                </a:solidFill>
                <a:latin typeface="Core Bandi Face"/>
                <a:ea typeface="Core Bandi Face"/>
                <a:cs typeface="Core Bandi Face"/>
                <a:sym typeface="Core Bandi Face"/>
              </a:rPr>
              <a:t>Ou ka wè yon kopi notifikasyon an sou paj distri lekòl Tattnall County a lè w chwazi Depatman ak Pwogram Federal nan meni deroulant lan. Ou ka jwenn yon kopi notifikasyon an nan seksyon Paran ak Kominote a.</a:t>
            </a:r>
          </a:p>
          <a:p>
            <a:pPr marL="0" lvl="0" indent="0" algn="l">
              <a:lnSpc>
                <a:spcPts val="4799"/>
              </a:lnSpc>
            </a:pPr>
            <a:endParaRPr lang="en-US" sz="3999">
              <a:solidFill>
                <a:srgbClr val="000000"/>
              </a:solidFill>
              <a:latin typeface="Core Bandi Face"/>
              <a:ea typeface="Core Bandi Face"/>
              <a:cs typeface="Core Bandi Face"/>
              <a:sym typeface="Core Bandi Face"/>
            </a:endParaRPr>
          </a:p>
          <a:p>
            <a:pPr marL="0" lvl="0" indent="0" algn="l">
              <a:lnSpc>
                <a:spcPts val="4799"/>
              </a:lnSpc>
            </a:pPr>
            <a:r>
              <a:rPr lang="en-US" sz="3999">
                <a:solidFill>
                  <a:srgbClr val="000000"/>
                </a:solidFill>
                <a:latin typeface="Core Bandi Face"/>
                <a:ea typeface="Core Bandi Face"/>
                <a:cs typeface="Core Bandi Face"/>
                <a:sym typeface="Core Bandi Face"/>
              </a:rPr>
              <a:t>Si ou vle mande enfòmasyon konsènan kalifikasyon pwofesè pitit ou a ak/oswa parapwofesyonèl la, tanpri kontakte direktè lekòl pitit ou a oswa Madan Gwenda Johnson nan Tattnall County Education Board (912)-557-4726.</a:t>
            </a:r>
          </a:p>
        </p:txBody>
      </p:sp>
      <p:sp>
        <p:nvSpPr>
          <p:cNvPr id="4" name="Freeform 4"/>
          <p:cNvSpPr/>
          <p:nvPr/>
        </p:nvSpPr>
        <p:spPr>
          <a:xfrm>
            <a:off x="13595755" y="0"/>
            <a:ext cx="1922082" cy="1900726"/>
          </a:xfrm>
          <a:custGeom>
            <a:avLst/>
            <a:gdLst/>
            <a:ahLst/>
            <a:cxnLst/>
            <a:rect l="l" t="t" r="r" b="b"/>
            <a:pathLst>
              <a:path w="1922082" h="1900726">
                <a:moveTo>
                  <a:pt x="0" y="0"/>
                </a:moveTo>
                <a:lnTo>
                  <a:pt x="1922082" y="0"/>
                </a:lnTo>
                <a:lnTo>
                  <a:pt x="1922082" y="1900726"/>
                </a:lnTo>
                <a:lnTo>
                  <a:pt x="0" y="1900726"/>
                </a:lnTo>
                <a:lnTo>
                  <a:pt x="0" y="0"/>
                </a:lnTo>
                <a:close/>
              </a:path>
            </a:pathLst>
          </a:custGeom>
          <a:blipFill>
            <a:blip r:embed="rId4"/>
            <a:stretch>
              <a:fillRect/>
            </a:stretch>
          </a:blipFill>
        </p:spPr>
      </p:sp>
      <p:sp>
        <p:nvSpPr>
          <p:cNvPr id="5" name="TextBox 5"/>
          <p:cNvSpPr txBox="1"/>
          <p:nvPr/>
        </p:nvSpPr>
        <p:spPr>
          <a:xfrm>
            <a:off x="525968" y="381000"/>
            <a:ext cx="16392995" cy="1253605"/>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Dwa Paran yo pou Konnen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1612260"/>
            <a:ext cx="16070338" cy="8410575"/>
          </a:xfrm>
          <a:prstGeom prst="rect">
            <a:avLst/>
          </a:prstGeom>
        </p:spPr>
        <p:txBody>
          <a:bodyPr lIns="0" tIns="0" rIns="0" bIns="0" rtlCol="0" anchor="t">
            <a:spAutoFit/>
          </a:bodyPr>
          <a:lstStyle/>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30 Jiyè: Oryantasyon pou 6yèm ane</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30 Jiyè: Jounen pòt ouvèt pou 7yèm ak 8yèm ane</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21 septanm: Sware klas</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21 septanm: Reyinyon paran anyèl Tit 1</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16-18 Novanm: Patisri ak Paran yo</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1ye fevriye: Sware klas/Sware alfabetizasyon</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5 avril: Reyinyon pou opinyon sou Tit 1</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5 avril: Sware klas</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Me 2027: Reyinyon Evalyasyon Bezwen Konplè (EBE)</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Evènman atletik</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Òganizasyon Klib yo</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Reyinyon Konsèy Lekòl chak twa mwa</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Sondaj Paran yo: Pandan tout ane a</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Sondaj sou Volontè ak Angajman Paran yo</a:t>
            </a:r>
          </a:p>
        </p:txBody>
      </p:sp>
      <p:sp>
        <p:nvSpPr>
          <p:cNvPr id="4" name="TextBox 4"/>
          <p:cNvSpPr txBox="1"/>
          <p:nvPr/>
        </p:nvSpPr>
        <p:spPr>
          <a:xfrm>
            <a:off x="364639" y="381000"/>
            <a:ext cx="16392995" cy="1253605"/>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Opòtinite Angajman Fanmi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1612260"/>
            <a:ext cx="16070338" cy="5324475"/>
          </a:xfrm>
          <a:prstGeom prst="rect">
            <a:avLst/>
          </a:prstGeom>
        </p:spPr>
        <p:txBody>
          <a:bodyPr lIns="0" tIns="0" rIns="0" bIns="0" rtlCol="0" anchor="t">
            <a:spAutoFit/>
          </a:bodyPr>
          <a:lstStyle/>
          <a:p>
            <a:pPr marL="0" lvl="0" indent="0" algn="ctr">
              <a:lnSpc>
                <a:spcPts val="4679"/>
              </a:lnSpc>
            </a:pPr>
            <a:r>
              <a:rPr lang="en-US" sz="3899">
                <a:solidFill>
                  <a:srgbClr val="000000"/>
                </a:solidFill>
                <a:latin typeface="Core Bandi Face"/>
                <a:ea typeface="Core Bandi Face"/>
                <a:cs typeface="Core Bandi Face"/>
                <a:sym typeface="Core Bandi Face"/>
              </a:rPr>
              <a:t>Lekòl Mwayen Sid Tattnall</a:t>
            </a:r>
          </a:p>
          <a:p>
            <a:pPr marL="0" lvl="0" indent="0" algn="ctr">
              <a:lnSpc>
                <a:spcPts val="4679"/>
              </a:lnSpc>
            </a:pPr>
            <a:r>
              <a:rPr lang="en-US" sz="3899">
                <a:solidFill>
                  <a:srgbClr val="000000"/>
                </a:solidFill>
                <a:latin typeface="Core Bandi Face"/>
                <a:ea typeface="Core Bandi Face"/>
                <a:cs typeface="Core Bandi Face"/>
                <a:sym typeface="Core Bandi Face"/>
              </a:rPr>
              <a:t>721 East Barnard Street Glennville, Ga. 30427 Telefòn: 912-654-1467 Faks: 912-654-1300 Sit wèb: https://stms.tattnallschools.org/ </a:t>
            </a:r>
          </a:p>
          <a:p>
            <a:pPr marL="0" lvl="0" indent="0" algn="ctr">
              <a:lnSpc>
                <a:spcPts val="4679"/>
              </a:lnSpc>
            </a:pPr>
            <a:endParaRPr lang="en-US" sz="3899">
              <a:solidFill>
                <a:srgbClr val="000000"/>
              </a:solidFill>
              <a:latin typeface="Core Bandi Face"/>
              <a:ea typeface="Core Bandi Face"/>
              <a:cs typeface="Core Bandi Face"/>
              <a:sym typeface="Core Bandi Face"/>
            </a:endParaRPr>
          </a:p>
          <a:p>
            <a:pPr marL="0" lvl="0" indent="0" algn="ctr">
              <a:lnSpc>
                <a:spcPts val="4679"/>
              </a:lnSpc>
            </a:pPr>
            <a:endParaRPr lang="en-US" sz="3899">
              <a:solidFill>
                <a:srgbClr val="000000"/>
              </a:solidFill>
              <a:latin typeface="Core Bandi Face"/>
              <a:ea typeface="Core Bandi Face"/>
              <a:cs typeface="Core Bandi Face"/>
              <a:sym typeface="Core Bandi Face"/>
            </a:endParaRPr>
          </a:p>
          <a:p>
            <a:pPr marL="0" lvl="0" indent="0" algn="ctr">
              <a:lnSpc>
                <a:spcPts val="4679"/>
              </a:lnSpc>
            </a:pPr>
            <a:r>
              <a:rPr lang="en-US" sz="3899">
                <a:solidFill>
                  <a:srgbClr val="000000"/>
                </a:solidFill>
                <a:latin typeface="Core Bandi Face"/>
                <a:ea typeface="Core Bandi Face"/>
                <a:cs typeface="Core Bandi Face"/>
                <a:sym typeface="Core Bandi Face"/>
              </a:rPr>
              <a:t>Direktè: Jessica Helms jhelms@tattnall.k12.ga.us Direktè Adjwen: Jill Singleton Jsingleton@tattnall.k12.ga.us Konseye: Sherri Williams swilliams@tattnall.k12.ga.us Antrenè Akademik: Kim Scott kimscott@tattnall.k12.ga.us </a:t>
            </a:r>
          </a:p>
        </p:txBody>
      </p:sp>
      <p:sp>
        <p:nvSpPr>
          <p:cNvPr id="4" name="TextBox 4"/>
          <p:cNvSpPr txBox="1"/>
          <p:nvPr/>
        </p:nvSpPr>
        <p:spPr>
          <a:xfrm>
            <a:off x="364639" y="381000"/>
            <a:ext cx="16392995" cy="1253605"/>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Enfòmasyon pou kontakte STMS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3190875"/>
            <a:ext cx="17009868" cy="4733925"/>
          </a:xfrm>
          <a:prstGeom prst="rect">
            <a:avLst/>
          </a:prstGeom>
        </p:spPr>
        <p:txBody>
          <a:bodyPr lIns="0" tIns="0" rIns="0" bIns="0" rtlCol="0" anchor="t">
            <a:spAutoFit/>
          </a:bodyPr>
          <a:lstStyle/>
          <a:p>
            <a:pPr marL="0" lvl="0" indent="0" algn="l">
              <a:lnSpc>
                <a:spcPts val="4679"/>
              </a:lnSpc>
            </a:pPr>
            <a:r>
              <a:rPr lang="en-US" sz="3899">
                <a:solidFill>
                  <a:srgbClr val="000000"/>
                </a:solidFill>
                <a:latin typeface="Core Bandi Face"/>
                <a:ea typeface="Core Bandi Face"/>
                <a:cs typeface="Core Bandi Face"/>
                <a:sym typeface="Core Bandi Face"/>
              </a:rPr>
              <a:t>Fòmasyon McKinney-Vento</a:t>
            </a:r>
          </a:p>
          <a:p>
            <a:pPr marL="0" lvl="0" indent="0" algn="l">
              <a:lnSpc>
                <a:spcPts val="4679"/>
              </a:lnSpc>
            </a:pPr>
            <a:r>
              <a:rPr lang="en-US" sz="3899" u="sng">
                <a:solidFill>
                  <a:srgbClr val="000000"/>
                </a:solidFill>
                <a:latin typeface="Core Bandi Face"/>
                <a:ea typeface="Core Bandi Face"/>
                <a:cs typeface="Core Bandi Face"/>
                <a:sym typeface="Core Bandi Face"/>
                <a:hlinkClick r:id="rId4" tooltip="https://drive.google.com/file/d/1T21Zo_6PG5xodssfAcZWi5D8vIpXqr8z/view"/>
              </a:rPr>
              <a:t>https://drive.google.com/file/d/1T21Zo_6PG5xodssfAcZWi5D8vIpXqr8z/view </a:t>
            </a:r>
          </a:p>
          <a:p>
            <a:pPr marL="0" lvl="0" indent="0" algn="l">
              <a:lnSpc>
                <a:spcPts val="4679"/>
              </a:lnSpc>
            </a:pPr>
            <a:endParaRPr lang="en-US" sz="3899" u="sng">
              <a:solidFill>
                <a:srgbClr val="000000"/>
              </a:solidFill>
              <a:latin typeface="Core Bandi Face"/>
              <a:ea typeface="Core Bandi Face"/>
              <a:cs typeface="Core Bandi Face"/>
              <a:sym typeface="Core Bandi Face"/>
              <a:hlinkClick r:id="rId4" tooltip="https://drive.google.com/file/d/1T21Zo_6PG5xodssfAcZWi5D8vIpXqr8z/view"/>
            </a:endParaRPr>
          </a:p>
          <a:p>
            <a:pPr marL="0" lvl="0" indent="0" algn="l">
              <a:lnSpc>
                <a:spcPts val="4679"/>
              </a:lnSpc>
            </a:pPr>
            <a:r>
              <a:rPr lang="en-US" sz="3899" u="sng">
                <a:solidFill>
                  <a:srgbClr val="000000"/>
                </a:solidFill>
                <a:latin typeface="Core Bandi Face"/>
                <a:ea typeface="Core Bandi Face"/>
                <a:cs typeface="Core Bandi Face"/>
                <a:sym typeface="Core Bandi Face"/>
                <a:hlinkClick r:id="rId4" tooltip="https://drive.google.com/file/d/1T21Zo_6PG5xodssfAcZWi5D8vIpXqr8z/view"/>
              </a:rPr>
              <a:t>Endikatè potansyèl pou moun ki san kay</a:t>
            </a:r>
          </a:p>
          <a:p>
            <a:pPr marL="0" lvl="0" indent="0" algn="l">
              <a:lnSpc>
                <a:spcPts val="4679"/>
              </a:lnSpc>
            </a:pPr>
            <a:r>
              <a:rPr lang="en-US" sz="3899" u="sng">
                <a:solidFill>
                  <a:srgbClr val="000000"/>
                </a:solidFill>
                <a:latin typeface="Core Bandi Face"/>
                <a:ea typeface="Core Bandi Face"/>
                <a:cs typeface="Core Bandi Face"/>
                <a:sym typeface="Core Bandi Face"/>
                <a:hlinkClick r:id="rId5" tooltip="https://drive.google.com/file/d/1eFuJ40wlmlbyvCFuYek0GE9L6JXhTzr8/view"/>
              </a:rPr>
              <a:t>https://drive.google.com/file/d/1eFuJ40wlmlbyvCFuYek0GE9L6JXhTzr8/view </a:t>
            </a:r>
          </a:p>
          <a:p>
            <a:pPr marL="0" lvl="0" indent="0" algn="l">
              <a:lnSpc>
                <a:spcPts val="4679"/>
              </a:lnSpc>
            </a:pPr>
            <a:endParaRPr lang="en-US" sz="3899" u="sng">
              <a:solidFill>
                <a:srgbClr val="000000"/>
              </a:solidFill>
              <a:latin typeface="Core Bandi Face"/>
              <a:ea typeface="Core Bandi Face"/>
              <a:cs typeface="Core Bandi Face"/>
              <a:sym typeface="Core Bandi Face"/>
              <a:hlinkClick r:id="rId5" tooltip="https://drive.google.com/file/d/1eFuJ40wlmlbyvCFuYek0GE9L6JXhTzr8/view"/>
            </a:endParaRPr>
          </a:p>
          <a:p>
            <a:pPr marL="0" lvl="0" indent="0" algn="l">
              <a:lnSpc>
                <a:spcPts val="4679"/>
              </a:lnSpc>
            </a:pPr>
            <a:r>
              <a:rPr lang="en-US" sz="3899" u="sng">
                <a:solidFill>
                  <a:srgbClr val="000000"/>
                </a:solidFill>
                <a:latin typeface="Core Bandi Face"/>
                <a:ea typeface="Core Bandi Face"/>
                <a:cs typeface="Core Bandi Face"/>
                <a:sym typeface="Core Bandi Face"/>
                <a:hlinkClick r:id="rId5" tooltip="https://drive.google.com/file/d/1eFuJ40wlmlbyvCFuYek0GE9L6JXhTzr8/view"/>
              </a:rPr>
              <a:t>Siy komen nan moun ki san kay</a:t>
            </a:r>
          </a:p>
          <a:p>
            <a:pPr marL="0" lvl="0" indent="0" algn="l">
              <a:lnSpc>
                <a:spcPts val="4679"/>
              </a:lnSpc>
            </a:pPr>
            <a:r>
              <a:rPr lang="en-US" sz="3899" u="sng">
                <a:solidFill>
                  <a:srgbClr val="000000"/>
                </a:solidFill>
                <a:latin typeface="Core Bandi Face"/>
                <a:ea typeface="Core Bandi Face"/>
                <a:cs typeface="Core Bandi Face"/>
                <a:sym typeface="Core Bandi Face"/>
                <a:hlinkClick r:id="rId6" tooltip="https://drive.google.com/file/d/1ro70vBtiVCRFks_Kvec3yYEAUA_1M7gA/view"/>
              </a:rPr>
              <a:t>https://drive.google.com/file/d/1ro70vBtiVCRFks_Kvec3yYEAUA_1M7gA/view </a:t>
            </a:r>
          </a:p>
        </p:txBody>
      </p:sp>
      <p:sp>
        <p:nvSpPr>
          <p:cNvPr id="4" name="TextBox 4"/>
          <p:cNvSpPr txBox="1"/>
          <p:nvPr/>
        </p:nvSpPr>
        <p:spPr>
          <a:xfrm>
            <a:off x="364639" y="381000"/>
            <a:ext cx="16392995" cy="2368030"/>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Edikasyon McKinney-Vento pou Timoun ak Jèn ki San Kay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3181350"/>
            <a:ext cx="17009868" cy="4305300"/>
          </a:xfrm>
          <a:prstGeom prst="rect">
            <a:avLst/>
          </a:prstGeom>
        </p:spPr>
        <p:txBody>
          <a:bodyPr lIns="0" tIns="0" rIns="0" bIns="0" rtlCol="0" anchor="t">
            <a:spAutoFit/>
          </a:bodyPr>
          <a:lstStyle/>
          <a:p>
            <a:pPr marL="0" lvl="0" indent="0" algn="l">
              <a:lnSpc>
                <a:spcPts val="5639"/>
              </a:lnSpc>
            </a:pPr>
            <a:r>
              <a:rPr lang="en-US" sz="4699">
                <a:solidFill>
                  <a:srgbClr val="000000"/>
                </a:solidFill>
                <a:latin typeface="Core Bandi Face"/>
                <a:ea typeface="Core Bandi Face"/>
                <a:cs typeface="Core Bandi Face"/>
                <a:sym typeface="Core Bandi Face"/>
              </a:rPr>
              <a:t>Moun ki responsab lyezon lokal pou moun ki san kay la se David Tucker. Ou ka kontakte li nenpòt ki lè si ou gen kesyon oswa enkyetid.</a:t>
            </a:r>
          </a:p>
          <a:p>
            <a:pPr marL="0" lvl="0" indent="0" algn="l">
              <a:lnSpc>
                <a:spcPts val="5639"/>
              </a:lnSpc>
            </a:pPr>
            <a:endParaRPr lang="en-US" sz="4699">
              <a:solidFill>
                <a:srgbClr val="000000"/>
              </a:solidFill>
              <a:latin typeface="Core Bandi Face"/>
              <a:ea typeface="Core Bandi Face"/>
              <a:cs typeface="Core Bandi Face"/>
              <a:sym typeface="Core Bandi Face"/>
            </a:endParaRPr>
          </a:p>
          <a:p>
            <a:pPr marL="0" lvl="0" indent="0" algn="l">
              <a:lnSpc>
                <a:spcPts val="5639"/>
              </a:lnSpc>
            </a:pPr>
            <a:r>
              <a:rPr lang="en-US" sz="4699" u="sng">
                <a:solidFill>
                  <a:srgbClr val="000000"/>
                </a:solidFill>
                <a:latin typeface="Core Bandi Face"/>
                <a:ea typeface="Core Bandi Face"/>
                <a:cs typeface="Core Bandi Face"/>
                <a:sym typeface="Core Bandi Face"/>
                <a:hlinkClick r:id="rId4" tooltip="https://drive.google.com/file/d/1eFuJ40wlmlbyvCFuYek0GE9L6JXhTzr8/view"/>
              </a:rPr>
              <a:t>    (912) 557-4726 dtucker@tattnall.k12.ga.us </a:t>
            </a:r>
          </a:p>
          <a:p>
            <a:pPr marL="0" lvl="0" indent="0" algn="l">
              <a:lnSpc>
                <a:spcPts val="5639"/>
              </a:lnSpc>
            </a:pPr>
            <a:r>
              <a:rPr lang="en-US" sz="4699" u="sng">
                <a:solidFill>
                  <a:srgbClr val="000000"/>
                </a:solidFill>
                <a:latin typeface="Core Bandi Face"/>
                <a:ea typeface="Core Bandi Face"/>
                <a:cs typeface="Core Bandi Face"/>
                <a:sym typeface="Core Bandi Face"/>
                <a:hlinkClick r:id="rId4" tooltip="https://drive.google.com/file/d/1eFuJ40wlmlbyvCFuYek0GE9L6JXhTzr8/view"/>
              </a:rPr>
              <a:t> 146 West Brazell St. Reidsville, Ga (Konsèy Edikasyon)</a:t>
            </a:r>
          </a:p>
        </p:txBody>
      </p:sp>
      <p:sp>
        <p:nvSpPr>
          <p:cNvPr id="4" name="TextBox 4"/>
          <p:cNvSpPr txBox="1"/>
          <p:nvPr/>
        </p:nvSpPr>
        <p:spPr>
          <a:xfrm>
            <a:off x="364639" y="371475"/>
            <a:ext cx="16392995" cy="2307400"/>
          </a:xfrm>
          <a:prstGeom prst="rect">
            <a:avLst/>
          </a:prstGeom>
        </p:spPr>
        <p:txBody>
          <a:bodyPr lIns="0" tIns="0" rIns="0" bIns="0" rtlCol="0" anchor="t">
            <a:spAutoFit/>
          </a:bodyPr>
          <a:lstStyle/>
          <a:p>
            <a:pPr marL="0" lvl="0" indent="0" algn="l">
              <a:lnSpc>
                <a:spcPts val="8617"/>
              </a:lnSpc>
            </a:pPr>
            <a:r>
              <a:rPr lang="en-US" sz="10509">
                <a:solidFill>
                  <a:srgbClr val="516FA2"/>
                </a:solidFill>
                <a:latin typeface="Adigiana Extreme"/>
                <a:ea typeface="Adigiana Extreme"/>
                <a:cs typeface="Adigiana Extreme"/>
                <a:sym typeface="Adigiana Extreme"/>
              </a:rPr>
              <a:t>Ak ki moun mwen ta dwe kontakte pou jwenn èd?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430819" y="7421639"/>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74051" y="3128366"/>
            <a:ext cx="7582715" cy="6019800"/>
          </a:xfrm>
          <a:prstGeom prst="rect">
            <a:avLst/>
          </a:prstGeom>
        </p:spPr>
        <p:txBody>
          <a:bodyPr lIns="0" tIns="0" rIns="0" bIns="0" rtlCol="0" anchor="t">
            <a:spAutoFit/>
          </a:bodyPr>
          <a:lstStyle/>
          <a:p>
            <a:pPr marL="0" lvl="0" indent="0" algn="l">
              <a:lnSpc>
                <a:spcPts val="5279"/>
              </a:lnSpc>
            </a:pPr>
            <a:r>
              <a:rPr lang="en-US" sz="4399">
                <a:solidFill>
                  <a:srgbClr val="000000"/>
                </a:solidFill>
                <a:latin typeface="Core Bandi Face"/>
                <a:ea typeface="Core Bandi Face"/>
                <a:cs typeface="Core Bandi Face"/>
                <a:sym typeface="Core Bandi Face"/>
              </a:rPr>
              <a:t>Adrès:</a:t>
            </a:r>
          </a:p>
          <a:p>
            <a:pPr marL="0" lvl="0" indent="0" algn="l">
              <a:lnSpc>
                <a:spcPts val="5279"/>
              </a:lnSpc>
            </a:pPr>
            <a:r>
              <a:rPr lang="en-US" sz="4399">
                <a:solidFill>
                  <a:srgbClr val="000000"/>
                </a:solidFill>
                <a:latin typeface="Core Bandi Face"/>
                <a:ea typeface="Core Bandi Face"/>
                <a:cs typeface="Core Bandi Face"/>
                <a:sym typeface="Core Bandi Face"/>
              </a:rPr>
              <a:t>146 West Brazell St.</a:t>
            </a:r>
          </a:p>
          <a:p>
            <a:pPr marL="0" lvl="0" indent="0" algn="l">
              <a:lnSpc>
                <a:spcPts val="5279"/>
              </a:lnSpc>
            </a:pPr>
            <a:r>
              <a:rPr lang="en-US" sz="4399">
                <a:solidFill>
                  <a:srgbClr val="000000"/>
                </a:solidFill>
                <a:latin typeface="Core Bandi Face"/>
                <a:ea typeface="Core Bandi Face"/>
                <a:cs typeface="Core Bandi Face"/>
                <a:sym typeface="Core Bandi Face"/>
              </a:rPr>
              <a:t>Reidsville, GA 30453</a:t>
            </a:r>
          </a:p>
          <a:p>
            <a:pPr marL="0" lvl="0" indent="0" algn="l">
              <a:lnSpc>
                <a:spcPts val="5279"/>
              </a:lnSpc>
            </a:pPr>
            <a:r>
              <a:rPr lang="en-US" sz="4399">
                <a:solidFill>
                  <a:srgbClr val="000000"/>
                </a:solidFill>
                <a:latin typeface="Core Bandi Face"/>
                <a:ea typeface="Core Bandi Face"/>
                <a:cs typeface="Core Bandi Face"/>
                <a:sym typeface="Core Bandi Face"/>
              </a:rPr>
              <a:t>557-4726</a:t>
            </a:r>
          </a:p>
          <a:p>
            <a:pPr marL="0" lvl="0" indent="0" algn="l">
              <a:lnSpc>
                <a:spcPts val="5279"/>
              </a:lnSpc>
            </a:pPr>
            <a:r>
              <a:rPr lang="en-US" sz="4399">
                <a:solidFill>
                  <a:srgbClr val="000000"/>
                </a:solidFill>
                <a:latin typeface="Core Bandi Face"/>
                <a:ea typeface="Core Bandi Face"/>
                <a:cs typeface="Core Bandi Face"/>
                <a:sym typeface="Core Bandi Face"/>
              </a:rPr>
              <a:t>557-3036 (faks)</a:t>
            </a:r>
          </a:p>
          <a:p>
            <a:pPr marL="0" lvl="0" indent="0" algn="l">
              <a:lnSpc>
                <a:spcPts val="5279"/>
              </a:lnSpc>
            </a:pPr>
            <a:endParaRPr lang="en-US" sz="4399">
              <a:solidFill>
                <a:srgbClr val="000000"/>
              </a:solidFill>
              <a:latin typeface="Core Bandi Face"/>
              <a:ea typeface="Core Bandi Face"/>
              <a:cs typeface="Core Bandi Face"/>
              <a:sym typeface="Core Bandi Face"/>
            </a:endParaRPr>
          </a:p>
          <a:p>
            <a:pPr marL="0" lvl="0" indent="0" algn="l">
              <a:lnSpc>
                <a:spcPts val="5279"/>
              </a:lnSpc>
            </a:pPr>
            <a:r>
              <a:rPr lang="en-US" sz="4399">
                <a:solidFill>
                  <a:srgbClr val="000000"/>
                </a:solidFill>
                <a:latin typeface="Core Bandi Face"/>
                <a:ea typeface="Core Bandi Face"/>
                <a:cs typeface="Core Bandi Face"/>
                <a:sym typeface="Core Bandi Face"/>
              </a:rPr>
              <a:t>Orè Biwo Santral la: </a:t>
            </a:r>
          </a:p>
          <a:p>
            <a:pPr marL="0" lvl="0" indent="0" algn="l">
              <a:lnSpc>
                <a:spcPts val="5279"/>
              </a:lnSpc>
            </a:pPr>
            <a:r>
              <a:rPr lang="en-US" sz="4399" u="none">
                <a:solidFill>
                  <a:srgbClr val="000000"/>
                </a:solidFill>
                <a:latin typeface="Core Bandi Face"/>
                <a:ea typeface="Core Bandi Face"/>
                <a:cs typeface="Core Bandi Face"/>
                <a:sym typeface="Core Bandi Face"/>
              </a:rPr>
              <a:t>Lendi - Jedi (8:00-4:30) Vandredi (8:00-4:00)</a:t>
            </a:r>
          </a:p>
        </p:txBody>
      </p:sp>
      <p:sp>
        <p:nvSpPr>
          <p:cNvPr id="4" name="TextBox 4"/>
          <p:cNvSpPr txBox="1"/>
          <p:nvPr/>
        </p:nvSpPr>
        <p:spPr>
          <a:xfrm>
            <a:off x="364639" y="381000"/>
            <a:ext cx="16392995" cy="2368030"/>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Enfòmasyon pou kontakte BOE nan Konte Tattnall</a:t>
            </a:r>
          </a:p>
        </p:txBody>
      </p:sp>
      <p:sp>
        <p:nvSpPr>
          <p:cNvPr id="5" name="TextBox 5"/>
          <p:cNvSpPr txBox="1"/>
          <p:nvPr/>
        </p:nvSpPr>
        <p:spPr>
          <a:xfrm>
            <a:off x="6981537" y="3138330"/>
            <a:ext cx="9302534" cy="5781675"/>
          </a:xfrm>
          <a:prstGeom prst="rect">
            <a:avLst/>
          </a:prstGeom>
        </p:spPr>
        <p:txBody>
          <a:bodyPr lIns="0" tIns="0" rIns="0" bIns="0" rtlCol="0" anchor="t">
            <a:spAutoFit/>
          </a:bodyPr>
          <a:lstStyle/>
          <a:p>
            <a:pPr marL="0" lvl="0" indent="0" algn="l">
              <a:lnSpc>
                <a:spcPts val="4199"/>
              </a:lnSpc>
            </a:pPr>
            <a:r>
              <a:rPr lang="en-US" sz="3499">
                <a:solidFill>
                  <a:srgbClr val="000000"/>
                </a:solidFill>
                <a:latin typeface="Core Bandi Face"/>
                <a:ea typeface="Core Bandi Face"/>
                <a:cs typeface="Core Bandi Face"/>
                <a:sym typeface="Core Bandi Face"/>
              </a:rPr>
              <a:t>Doktè Kristen Waters, Sipèentandan kwaters@tattnall.k12.ga.us</a:t>
            </a:r>
          </a:p>
          <a:p>
            <a:pPr marL="0" lvl="0" indent="0" algn="l">
              <a:lnSpc>
                <a:spcPts val="4199"/>
              </a:lnSpc>
            </a:pPr>
            <a:endParaRPr lang="en-US" sz="3499">
              <a:solidFill>
                <a:srgbClr val="000000"/>
              </a:solidFill>
              <a:latin typeface="Core Bandi Face"/>
              <a:ea typeface="Core Bandi Face"/>
              <a:cs typeface="Core Bandi Face"/>
              <a:sym typeface="Core Bandi Face"/>
            </a:endParaRPr>
          </a:p>
          <a:p>
            <a:pPr marL="0" lvl="0" indent="0" algn="l">
              <a:lnSpc>
                <a:spcPts val="4199"/>
              </a:lnSpc>
            </a:pPr>
            <a:r>
              <a:rPr lang="en-US" sz="3499" u="none">
                <a:solidFill>
                  <a:srgbClr val="000000"/>
                </a:solidFill>
                <a:latin typeface="Core Bandi Face"/>
                <a:ea typeface="Core Bandi Face"/>
                <a:cs typeface="Core Bandi Face"/>
                <a:sym typeface="Core Bandi Face"/>
              </a:rPr>
              <a:t>Doktè Carla Waters, Sipèentandan Adjwen cwaters@tattnall.k12.ga.us </a:t>
            </a:r>
          </a:p>
          <a:p>
            <a:pPr marL="0" lvl="0" indent="0" algn="l">
              <a:lnSpc>
                <a:spcPts val="4199"/>
              </a:lnSpc>
            </a:pPr>
            <a:endParaRPr lang="en-US" sz="3499" u="none">
              <a:solidFill>
                <a:srgbClr val="000000"/>
              </a:solidFill>
              <a:latin typeface="Core Bandi Face"/>
              <a:ea typeface="Core Bandi Face"/>
              <a:cs typeface="Core Bandi Face"/>
              <a:sym typeface="Core Bandi Face"/>
            </a:endParaRPr>
          </a:p>
          <a:p>
            <a:pPr marL="0" lvl="0" indent="0" algn="l">
              <a:lnSpc>
                <a:spcPts val="4199"/>
              </a:lnSpc>
            </a:pPr>
            <a:r>
              <a:rPr lang="en-US" sz="3499" u="none">
                <a:solidFill>
                  <a:srgbClr val="000000"/>
                </a:solidFill>
                <a:latin typeface="Core Bandi Face"/>
                <a:ea typeface="Core Bandi Face"/>
                <a:cs typeface="Core Bandi Face"/>
                <a:sym typeface="Core Bandi Face"/>
              </a:rPr>
              <a:t>Mesye David Tucker Direktè Pwogram Federal yo dtucker@tattnall.k12.ga.us </a:t>
            </a:r>
          </a:p>
          <a:p>
            <a:pPr marL="0" lvl="0" indent="0" algn="l">
              <a:lnSpc>
                <a:spcPts val="4199"/>
              </a:lnSpc>
            </a:pPr>
            <a:endParaRPr lang="en-US" sz="3499" u="none">
              <a:solidFill>
                <a:srgbClr val="000000"/>
              </a:solidFill>
              <a:latin typeface="Core Bandi Face"/>
              <a:ea typeface="Core Bandi Face"/>
              <a:cs typeface="Core Bandi Face"/>
              <a:sym typeface="Core Bandi Face"/>
            </a:endParaRPr>
          </a:p>
          <a:p>
            <a:pPr marL="0" lvl="0" indent="0" algn="l">
              <a:lnSpc>
                <a:spcPts val="4199"/>
              </a:lnSpc>
            </a:pPr>
            <a:r>
              <a:rPr lang="en-US" sz="3499" u="none">
                <a:solidFill>
                  <a:srgbClr val="000000"/>
                </a:solidFill>
                <a:latin typeface="Core Bandi Face"/>
                <a:ea typeface="Core Bandi Face"/>
                <a:cs typeface="Core Bandi Face"/>
                <a:sym typeface="Core Bandi Face"/>
              </a:rPr>
              <a:t>Madmwazèl Tarsha Brown, Kowòdonatris Angajman Fanmi tarshabrown@tattnall.k12.ga.us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76316" y="365921"/>
            <a:ext cx="17535369" cy="8020050"/>
          </a:xfrm>
          <a:prstGeom prst="rect">
            <a:avLst/>
          </a:prstGeom>
        </p:spPr>
        <p:txBody>
          <a:bodyPr lIns="0" tIns="0" rIns="0" bIns="0" rtlCol="0" anchor="t">
            <a:spAutoFit/>
          </a:bodyPr>
          <a:lstStyle/>
          <a:p>
            <a:pPr marL="0" lvl="0" indent="0" algn="l">
              <a:lnSpc>
                <a:spcPts val="5279"/>
              </a:lnSpc>
            </a:pPr>
            <a:endParaRPr/>
          </a:p>
          <a:p>
            <a:pPr marL="0" lvl="0" indent="0" algn="l">
              <a:lnSpc>
                <a:spcPts val="5279"/>
              </a:lnSpc>
            </a:pPr>
            <a:r>
              <a:rPr lang="en-US" sz="4399">
                <a:solidFill>
                  <a:srgbClr val="000000"/>
                </a:solidFill>
                <a:latin typeface="Core Bandi Face"/>
                <a:ea typeface="Core Bandi Face"/>
                <a:cs typeface="Core Bandi Face"/>
                <a:sym typeface="Core Bandi Face"/>
              </a:rPr>
              <a:t>Lekòl Konte Tattnall www.tattnallschools.org Lekòl Elemantè North Tattnall https://ntes.tattnallschools.org/  </a:t>
            </a:r>
          </a:p>
          <a:p>
            <a:pPr marL="0" lvl="0" indent="0" algn="l">
              <a:lnSpc>
                <a:spcPts val="5279"/>
              </a:lnSpc>
            </a:pPr>
            <a:r>
              <a:rPr lang="en-US" sz="4399">
                <a:solidFill>
                  <a:srgbClr val="000000"/>
                </a:solidFill>
                <a:latin typeface="Core Bandi Face"/>
                <a:ea typeface="Core Bandi Face"/>
                <a:cs typeface="Core Bandi Face"/>
                <a:sym typeface="Core Bandi Face"/>
              </a:rPr>
              <a:t>Lekòl Elemantè Sid Tattnall https://stes.tattnallschools.org/</a:t>
            </a:r>
          </a:p>
          <a:p>
            <a:pPr marL="0" lvl="0" indent="0" algn="l">
              <a:lnSpc>
                <a:spcPts val="5279"/>
              </a:lnSpc>
            </a:pPr>
            <a:endParaRPr lang="en-US" sz="4399">
              <a:solidFill>
                <a:srgbClr val="000000"/>
              </a:solidFill>
              <a:latin typeface="Core Bandi Face"/>
              <a:ea typeface="Core Bandi Face"/>
              <a:cs typeface="Core Bandi Face"/>
              <a:sym typeface="Core Bandi Face"/>
            </a:endParaRPr>
          </a:p>
          <a:p>
            <a:pPr marL="0" lvl="0" indent="0" algn="l">
              <a:lnSpc>
                <a:spcPts val="5279"/>
              </a:lnSpc>
            </a:pPr>
            <a:r>
              <a:rPr lang="en-US" sz="4399" u="none">
                <a:solidFill>
                  <a:srgbClr val="000000"/>
                </a:solidFill>
                <a:latin typeface="Core Bandi Face"/>
                <a:ea typeface="Core Bandi Face"/>
                <a:cs typeface="Core Bandi Face"/>
                <a:sym typeface="Core Bandi Face"/>
                <a:hlinkClick r:id="rId4" tooltip="https://stes.tattnallschools.org"/>
              </a:rPr>
              <a:t>Lekòl Mwayen Nò Tattnall https://ntms.tattnallschools.org/  </a:t>
            </a:r>
          </a:p>
          <a:p>
            <a:pPr marL="0" lvl="0" indent="0" algn="l">
              <a:lnSpc>
                <a:spcPts val="5279"/>
              </a:lnSpc>
            </a:pPr>
            <a:r>
              <a:rPr lang="en-US" sz="4399" u="none">
                <a:solidFill>
                  <a:srgbClr val="000000"/>
                </a:solidFill>
                <a:latin typeface="Core Bandi Face"/>
                <a:ea typeface="Core Bandi Face"/>
                <a:cs typeface="Core Bandi Face"/>
                <a:sym typeface="Core Bandi Face"/>
                <a:hlinkClick r:id="rId4" tooltip="https://stes.tattnallschools.org"/>
              </a:rPr>
              <a:t>Lekòl Mwayen Sid Tattnall https://stms.tattnallschools.org/</a:t>
            </a:r>
          </a:p>
          <a:p>
            <a:pPr marL="0" lvl="0" indent="0" algn="l">
              <a:lnSpc>
                <a:spcPts val="5279"/>
              </a:lnSpc>
            </a:pPr>
            <a:endParaRPr lang="en-US" sz="4399" u="none">
              <a:solidFill>
                <a:srgbClr val="000000"/>
              </a:solidFill>
              <a:latin typeface="Core Bandi Face"/>
              <a:ea typeface="Core Bandi Face"/>
              <a:cs typeface="Core Bandi Face"/>
              <a:sym typeface="Core Bandi Face"/>
              <a:hlinkClick r:id="rId4" tooltip="https://stes.tattnallschools.org"/>
            </a:endParaRPr>
          </a:p>
          <a:p>
            <a:pPr marL="0" lvl="0" indent="0" algn="l">
              <a:lnSpc>
                <a:spcPts val="5279"/>
              </a:lnSpc>
            </a:pPr>
            <a:r>
              <a:rPr lang="en-US" sz="4399" u="sng">
                <a:solidFill>
                  <a:srgbClr val="000000"/>
                </a:solidFill>
                <a:latin typeface="Core Bandi Face"/>
                <a:ea typeface="Core Bandi Face"/>
                <a:cs typeface="Core Bandi Face"/>
                <a:sym typeface="Core Bandi Face"/>
                <a:hlinkClick r:id="rId5" tooltip="https://stms.tattnallschools.org"/>
              </a:rPr>
              <a:t>Lekòl Segondè Konte Tattnall https://tchs.tattnallschools.org/ </a:t>
            </a:r>
          </a:p>
          <a:p>
            <a:pPr marL="0" lvl="0" indent="0" algn="l">
              <a:lnSpc>
                <a:spcPts val="5279"/>
              </a:lnSpc>
            </a:pPr>
            <a:endParaRPr lang="en-US" sz="4399" u="sng">
              <a:solidFill>
                <a:srgbClr val="000000"/>
              </a:solidFill>
              <a:latin typeface="Core Bandi Face"/>
              <a:ea typeface="Core Bandi Face"/>
              <a:cs typeface="Core Bandi Face"/>
              <a:sym typeface="Core Bandi Face"/>
              <a:hlinkClick r:id="rId5" tooltip="https://stms.tattnallschools.org"/>
            </a:endParaRPr>
          </a:p>
          <a:p>
            <a:pPr marL="0" lvl="0" indent="0" algn="l">
              <a:lnSpc>
                <a:spcPts val="5279"/>
              </a:lnSpc>
            </a:pPr>
            <a:r>
              <a:rPr lang="en-US" sz="4399" u="none">
                <a:solidFill>
                  <a:srgbClr val="000000"/>
                </a:solidFill>
                <a:latin typeface="Core Bandi Face"/>
                <a:ea typeface="Core Bandi Face"/>
                <a:cs typeface="Core Bandi Face"/>
                <a:sym typeface="Core Bandi Face"/>
                <a:hlinkClick r:id="rId6" tooltip="https://tchs.tattnallschools.org"/>
              </a:rPr>
              <a:t>Depatman Edikasyon Georgia www.gadoe.org Depatman Edikasyon Etazini www.ed.gov Nòm Georgia www.georgiastandards.org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705656" y="1961915"/>
            <a:ext cx="2876689" cy="2843812"/>
          </a:xfrm>
          <a:custGeom>
            <a:avLst/>
            <a:gdLst/>
            <a:ahLst/>
            <a:cxnLst/>
            <a:rect l="l" t="t" r="r" b="b"/>
            <a:pathLst>
              <a:path w="2876689" h="2843812">
                <a:moveTo>
                  <a:pt x="0" y="0"/>
                </a:moveTo>
                <a:lnTo>
                  <a:pt x="2876688" y="0"/>
                </a:lnTo>
                <a:lnTo>
                  <a:pt x="2876688" y="2843812"/>
                </a:lnTo>
                <a:lnTo>
                  <a:pt x="0" y="2843812"/>
                </a:lnTo>
                <a:lnTo>
                  <a:pt x="0" y="0"/>
                </a:lnTo>
                <a:close/>
              </a:path>
            </a:pathLst>
          </a:custGeom>
          <a:blipFill>
            <a:blip r:embed="rId4"/>
            <a:stretch>
              <a:fillRect/>
            </a:stretch>
          </a:blipFill>
        </p:spPr>
      </p:sp>
      <p:sp>
        <p:nvSpPr>
          <p:cNvPr id="4" name="TextBox 4"/>
          <p:cNvSpPr txBox="1"/>
          <p:nvPr/>
        </p:nvSpPr>
        <p:spPr>
          <a:xfrm>
            <a:off x="376316" y="5124450"/>
            <a:ext cx="17535369" cy="2686050"/>
          </a:xfrm>
          <a:prstGeom prst="rect">
            <a:avLst/>
          </a:prstGeom>
        </p:spPr>
        <p:txBody>
          <a:bodyPr lIns="0" tIns="0" rIns="0" bIns="0" rtlCol="0" anchor="t">
            <a:spAutoFit/>
          </a:bodyPr>
          <a:lstStyle/>
          <a:p>
            <a:pPr marL="0" lvl="0" indent="0" algn="l">
              <a:lnSpc>
                <a:spcPts val="5279"/>
              </a:lnSpc>
            </a:pPr>
            <a:r>
              <a:rPr lang="en-US" sz="4399">
                <a:solidFill>
                  <a:srgbClr val="000000"/>
                </a:solidFill>
                <a:latin typeface="Core Bandi Face"/>
                <a:ea typeface="Core Bandi Face"/>
                <a:cs typeface="Core Bandi Face"/>
                <a:sym typeface="Core Bandi Face"/>
              </a:rPr>
              <a:t>Distri Lekòl Konte Tattnall la angaje l pou l fè tout sa ki nesesè pou asire yon edikasyon kalite siperyè ki afime valè ak merit TOUT elèv yo epi ki pral mennen yo nan gradyasyon lekòl segondè ak sitwayen pwodiktif. </a:t>
            </a:r>
          </a:p>
        </p:txBody>
      </p:sp>
      <p:sp>
        <p:nvSpPr>
          <p:cNvPr id="5" name="TextBox 5"/>
          <p:cNvSpPr txBox="1"/>
          <p:nvPr/>
        </p:nvSpPr>
        <p:spPr>
          <a:xfrm>
            <a:off x="376316" y="416830"/>
            <a:ext cx="17535369" cy="1704975"/>
          </a:xfrm>
          <a:prstGeom prst="rect">
            <a:avLst/>
          </a:prstGeom>
        </p:spPr>
        <p:txBody>
          <a:bodyPr lIns="0" tIns="0" rIns="0" bIns="0" rtlCol="0" anchor="t">
            <a:spAutoFit/>
          </a:bodyPr>
          <a:lstStyle/>
          <a:p>
            <a:pPr marL="0" lvl="0" indent="0" algn="ctr">
              <a:lnSpc>
                <a:spcPts val="13198"/>
              </a:lnSpc>
              <a:spcBef>
                <a:spcPct val="0"/>
              </a:spcBef>
            </a:pPr>
            <a:r>
              <a:rPr lang="en-US" sz="10999">
                <a:solidFill>
                  <a:srgbClr val="000000"/>
                </a:solidFill>
                <a:latin typeface="Core Bandi Face"/>
                <a:ea typeface="Core Bandi Face"/>
                <a:cs typeface="Core Bandi Face"/>
                <a:sym typeface="Core Bandi Face"/>
              </a:rPr>
              <a:t>"Kèlkeswa sa li pran"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a:off x="11909988" y="5394448"/>
            <a:ext cx="4585488" cy="4706690"/>
          </a:xfrm>
          <a:custGeom>
            <a:avLst/>
            <a:gdLst/>
            <a:ahLst/>
            <a:cxnLst/>
            <a:rect l="l" t="t" r="r" b="b"/>
            <a:pathLst>
              <a:path w="4585488" h="4706690">
                <a:moveTo>
                  <a:pt x="0" y="0"/>
                </a:moveTo>
                <a:lnTo>
                  <a:pt x="4585488" y="0"/>
                </a:lnTo>
                <a:lnTo>
                  <a:pt x="4585488" y="4706690"/>
                </a:lnTo>
                <a:lnTo>
                  <a:pt x="0" y="4706690"/>
                </a:lnTo>
                <a:lnTo>
                  <a:pt x="0" y="0"/>
                </a:lnTo>
                <a:close/>
              </a:path>
            </a:pathLst>
          </a:custGeom>
          <a:blipFill>
            <a:blip r:embed="rId2"/>
            <a:stretch>
              <a:fillRect/>
            </a:stretch>
          </a:blipFill>
        </p:spPr>
      </p:sp>
      <p:sp>
        <p:nvSpPr>
          <p:cNvPr id="3" name="TextBox 3"/>
          <p:cNvSpPr txBox="1"/>
          <p:nvPr/>
        </p:nvSpPr>
        <p:spPr>
          <a:xfrm>
            <a:off x="280770" y="2102755"/>
            <a:ext cx="17535369" cy="4019550"/>
          </a:xfrm>
          <a:prstGeom prst="rect">
            <a:avLst/>
          </a:prstGeom>
        </p:spPr>
        <p:txBody>
          <a:bodyPr lIns="0" tIns="0" rIns="0" bIns="0" rtlCol="0" anchor="t">
            <a:spAutoFit/>
          </a:bodyPr>
          <a:lstStyle/>
          <a:p>
            <a:pPr marL="0" lvl="0" indent="0" algn="l">
              <a:lnSpc>
                <a:spcPts val="5279"/>
              </a:lnSpc>
            </a:pPr>
            <a:r>
              <a:rPr lang="en-US" sz="4399">
                <a:solidFill>
                  <a:srgbClr val="000000"/>
                </a:solidFill>
                <a:latin typeface="Core Bandi Face"/>
                <a:ea typeface="Core Bandi Face"/>
                <a:cs typeface="Core Bandi Face"/>
                <a:sym typeface="Core Bandi Face"/>
              </a:rPr>
              <a:t>Tanpri ranpli sondaj la nan lyen sa a oubyen itilize kòd QR la.</a:t>
            </a:r>
          </a:p>
          <a:p>
            <a:pPr marL="0" lvl="0" indent="0" algn="l">
              <a:lnSpc>
                <a:spcPts val="5279"/>
              </a:lnSpc>
            </a:pPr>
            <a:r>
              <a:rPr lang="en-US" sz="4399">
                <a:solidFill>
                  <a:srgbClr val="000000"/>
                </a:solidFill>
                <a:latin typeface="Core Bandi Face"/>
                <a:ea typeface="Core Bandi Face"/>
                <a:cs typeface="Core Bandi Face"/>
                <a:sym typeface="Core Bandi Face"/>
              </a:rPr>
              <a:t>Rezilta sondaj sa a pral itilize pou ede nan devlopman Plan Angajman Paran ak Fanmi nan Nivo Lekòl Tit I a ak aktivite ak evènman angajman paran ak fanmi nan lavni. </a:t>
            </a:r>
          </a:p>
          <a:p>
            <a:pPr marL="0" lvl="0" indent="0" algn="l">
              <a:lnSpc>
                <a:spcPts val="5279"/>
              </a:lnSpc>
            </a:pPr>
            <a:r>
              <a:rPr lang="en-US" sz="4399" u="none">
                <a:solidFill>
                  <a:srgbClr val="000000"/>
                </a:solidFill>
                <a:latin typeface="Core Bandi Face"/>
                <a:ea typeface="Core Bandi Face"/>
                <a:cs typeface="Core Bandi Face"/>
                <a:sym typeface="Core Bandi Face"/>
              </a:rPr>
              <a:t>Si ou gen yon kesyon oswa sijesyon, tanpri kontakte lekòl pitit ou a nan nimewo ki te bay anvan an.</a:t>
            </a:r>
          </a:p>
        </p:txBody>
      </p:sp>
      <p:sp>
        <p:nvSpPr>
          <p:cNvPr id="4" name="TextBox 4"/>
          <p:cNvSpPr txBox="1"/>
          <p:nvPr/>
        </p:nvSpPr>
        <p:spPr>
          <a:xfrm>
            <a:off x="376316" y="416830"/>
            <a:ext cx="17535369" cy="1704975"/>
          </a:xfrm>
          <a:prstGeom prst="rect">
            <a:avLst/>
          </a:prstGeom>
        </p:spPr>
        <p:txBody>
          <a:bodyPr lIns="0" tIns="0" rIns="0" bIns="0" rtlCol="0" anchor="t">
            <a:spAutoFit/>
          </a:bodyPr>
          <a:lstStyle/>
          <a:p>
            <a:pPr marL="0" lvl="0" indent="0" algn="ctr">
              <a:lnSpc>
                <a:spcPts val="13198"/>
              </a:lnSpc>
              <a:spcBef>
                <a:spcPct val="0"/>
              </a:spcBef>
            </a:pPr>
            <a:r>
              <a:rPr lang="en-US" sz="10999">
                <a:solidFill>
                  <a:srgbClr val="000000"/>
                </a:solidFill>
                <a:latin typeface="Core Bandi Face"/>
                <a:ea typeface="Core Bandi Face"/>
                <a:cs typeface="Core Bandi Face"/>
                <a:sym typeface="Core Bandi Face"/>
              </a:rPr>
              <a:t>Kesyon/Evalyasyon</a:t>
            </a:r>
          </a:p>
        </p:txBody>
      </p:sp>
      <p:sp>
        <p:nvSpPr>
          <p:cNvPr id="5" name="TextBox 5"/>
          <p:cNvSpPr txBox="1"/>
          <p:nvPr/>
        </p:nvSpPr>
        <p:spPr>
          <a:xfrm>
            <a:off x="592413" y="6557632"/>
            <a:ext cx="17535369" cy="733425"/>
          </a:xfrm>
          <a:prstGeom prst="rect">
            <a:avLst/>
          </a:prstGeom>
        </p:spPr>
        <p:txBody>
          <a:bodyPr lIns="0" tIns="0" rIns="0" bIns="0" rtlCol="0" anchor="t">
            <a:spAutoFit/>
          </a:bodyPr>
          <a:lstStyle/>
          <a:p>
            <a:pPr marL="0" lvl="0" indent="0" algn="just">
              <a:lnSpc>
                <a:spcPts val="5639"/>
              </a:lnSpc>
              <a:spcBef>
                <a:spcPct val="0"/>
              </a:spcBef>
            </a:pPr>
            <a:r>
              <a:rPr lang="en-US" sz="4699" u="sng">
                <a:solidFill>
                  <a:srgbClr val="000000"/>
                </a:solidFill>
                <a:latin typeface="Core Bandi Face"/>
                <a:ea typeface="Core Bandi Face"/>
                <a:cs typeface="Core Bandi Face"/>
                <a:sym typeface="Core Bandi Face"/>
                <a:hlinkClick r:id="rId3" tooltip="https://docs.google.com/forms/d/e/1FAIpQLSf9iH_R8HzrRI_fm-Wy2KsNg8cs0l9pAxhGilZPGV6kZm8lIA/viewform?usp=sharing&amp;ouid=100332902119078334249"/>
              </a:rPr>
              <a:t>Sondaj Evalyasyon</a:t>
            </a:r>
          </a:p>
        </p:txBody>
      </p:sp>
      <p:sp>
        <p:nvSpPr>
          <p:cNvPr id="6" name="TextBox 6"/>
          <p:cNvSpPr txBox="1"/>
          <p:nvPr/>
        </p:nvSpPr>
        <p:spPr>
          <a:xfrm>
            <a:off x="592413" y="8186088"/>
            <a:ext cx="8978335" cy="762000"/>
          </a:xfrm>
          <a:prstGeom prst="rect">
            <a:avLst/>
          </a:prstGeom>
        </p:spPr>
        <p:txBody>
          <a:bodyPr lIns="0" tIns="0" rIns="0" bIns="0" rtlCol="0" anchor="t">
            <a:spAutoFit/>
          </a:bodyPr>
          <a:lstStyle/>
          <a:p>
            <a:pPr marL="0" lvl="0" indent="0" algn="l">
              <a:lnSpc>
                <a:spcPts val="5845"/>
              </a:lnSpc>
              <a:spcBef>
                <a:spcPct val="0"/>
              </a:spcBef>
            </a:pPr>
            <a:r>
              <a:rPr lang="en-US" sz="4871">
                <a:solidFill>
                  <a:srgbClr val="000000"/>
                </a:solidFill>
                <a:latin typeface="Core Bandi Face"/>
                <a:ea typeface="Core Bandi Face"/>
                <a:cs typeface="Core Bandi Face"/>
                <a:sym typeface="Core Bandi Face"/>
              </a:rPr>
              <a:t>Mèsi pou sipò 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2583</Words>
  <Application>Microsoft Office PowerPoint</Application>
  <PresentationFormat>Custom</PresentationFormat>
  <Paragraphs>202</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Adigiana Extreme</vt:lpstr>
      <vt:lpstr>Calibri</vt:lpstr>
      <vt:lpstr>Core Bandi Face</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Haitian Creole FY27 STMS Annual Title 1 Meeting Presentation</dc:title>
  <dc:creator>Kimberly Scott</dc:creator>
  <cp:lastModifiedBy>Kimberly Scott</cp:lastModifiedBy>
  <cp:revision>2</cp:revision>
  <cp:lastPrinted>2026-09-09T16:11:16Z</cp:lastPrinted>
  <dcterms:created xsi:type="dcterms:W3CDTF">2006-08-16T00:00:00Z</dcterms:created>
  <dcterms:modified xsi:type="dcterms:W3CDTF">2026-09-09T16:11:22Z</dcterms:modified>
  <dc:identifier>DAHUuKzBiSk</dc:identifier>
</cp:coreProperties>
</file>