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7772400" cx="10058400"/>
  <p:notesSz cx="6858000" cy="9144000"/>
  <p:embeddedFontLst>
    <p:embeddedFont>
      <p:font typeface="Chewy"/>
      <p:regular r:id="rId11"/>
    </p:embeddedFont>
    <p:embeddedFont>
      <p:font typeface="Chelsea Market"/>
      <p:regular r:id="rId12"/>
    </p:embeddedFont>
    <p:embeddedFont>
      <p:font typeface="Love Ya Like A Sister"/>
      <p:regular r:id="rId13"/>
    </p:embeddedFont>
    <p:embeddedFont>
      <p:font typeface="Lexend Deca"/>
      <p:regular r:id="rId14"/>
      <p:bold r:id="rId15"/>
    </p:embeddedFont>
    <p:embeddedFont>
      <p:font typeface="Lexend Ex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B20974-8AD8-4560-8323-9DAA9DFD2279}">
  <a:tblStyle styleId="{06B20974-8AD8-4560-8323-9DAA9DFD22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hewy-regular.fntdata"/><Relationship Id="rId10" Type="http://schemas.openxmlformats.org/officeDocument/2006/relationships/slide" Target="slides/slide4.xml"/><Relationship Id="rId13" Type="http://schemas.openxmlformats.org/officeDocument/2006/relationships/font" Target="fonts/LoveYaLikeASister-regular.fntdata"/><Relationship Id="rId12" Type="http://schemas.openxmlformats.org/officeDocument/2006/relationships/font" Target="fonts/ChelseaMarke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exendDeca-bold.fntdata"/><Relationship Id="rId14" Type="http://schemas.openxmlformats.org/officeDocument/2006/relationships/font" Target="fonts/LexendDeca-regular.fntdata"/><Relationship Id="rId17" Type="http://schemas.openxmlformats.org/officeDocument/2006/relationships/font" Target="fonts/LexendExa-bold.fntdata"/><Relationship Id="rId16" Type="http://schemas.openxmlformats.org/officeDocument/2006/relationships/font" Target="fonts/LexendEx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09df9606f_0_5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09df960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c6ab0c1c_0_5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c6ab0c1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7d51706b_0_0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67d5170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92d522975_0_24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92d52297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mailto:erica@aplusala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43575" y="198150"/>
            <a:ext cx="9717300" cy="865500"/>
          </a:xfrm>
          <a:prstGeom prst="rect">
            <a:avLst/>
          </a:prstGeom>
          <a:solidFill>
            <a:srgbClr val="6FA8D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A+ CR: Student Study Sessions (SSS):  </a:t>
            </a:r>
            <a:r>
              <a:rPr b="1" lang="en" sz="3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2024-202</a:t>
            </a:r>
            <a:r>
              <a:rPr b="1" lang="en" sz="3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5</a:t>
            </a:r>
            <a:endParaRPr b="1" sz="3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278200" y="1304851"/>
            <a:ext cx="9372900" cy="61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WHO?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 These SSS are for AP students enrolled in A+CR-supported AP courses </a:t>
            </a:r>
            <a:r>
              <a:rPr b="1" lang="en" u="sng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and</a:t>
            </a:r>
            <a:r>
              <a:rPr b="1"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 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for the AP teachers.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WHAT?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Expert AP teachers will present relevant materials specifically designed to prepare students for success on the AP exam.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WHEN?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  <a:latin typeface="Lexend Exa"/>
                <a:ea typeface="Lexend Exa"/>
                <a:cs typeface="Lexend Exa"/>
                <a:sym typeface="Lexend Exa"/>
              </a:rPr>
              <a:t>See the 2024-25 Session offerings calendar.  Each session will be offered on multiple days/times so that all students and teachers can participate.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WHERE?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Five of the six S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SS will be offered on Zoom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; session 6 will be in-person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! Zoom links will be sent directly to 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teachers for teachers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 to share with students.  SSS facilitators will use Pear Deck to increase student engagement and 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accountability</a:t>
            </a:r>
            <a:r>
              <a:rPr lang="en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.  </a:t>
            </a:r>
            <a:endParaRPr>
              <a:solidFill>
                <a:schemeClr val="dk1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WHY?</a:t>
            </a:r>
            <a:r>
              <a:rPr lang="en">
                <a:solidFill>
                  <a:srgbClr val="000000"/>
                </a:solidFill>
                <a:latin typeface="Lexend Exa"/>
                <a:ea typeface="Lexend Exa"/>
                <a:cs typeface="Lexend Exa"/>
                <a:sym typeface="Lexend Exa"/>
              </a:rPr>
              <a:t> Extra time on task can make a big difference in AP exam scores! </a:t>
            </a:r>
            <a:endParaRPr>
              <a:solidFill>
                <a:srgbClr val="000000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530350" y="2596025"/>
            <a:ext cx="8465100" cy="182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exend Exa"/>
              <a:buChar char="●"/>
            </a:pP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Students and teachers should plan to attend one “live” session offered during each week.</a:t>
            </a:r>
            <a:endParaRPr sz="1600">
              <a:solidFill>
                <a:schemeClr val="dk1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exend Exa"/>
              <a:buChar char="●"/>
            </a:pP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Each session is repeated THREE times during a week, so there are THREE different opportunities to attend! </a:t>
            </a:r>
            <a:endParaRPr sz="1600">
              <a:solidFill>
                <a:schemeClr val="dk1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exend Exa"/>
              <a:buChar char="●"/>
            </a:pP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Sessions will be presented on Zoom using Pear Deck.</a:t>
            </a:r>
            <a:endParaRPr sz="1600">
              <a:solidFill>
                <a:schemeClr val="dk1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exend Exa"/>
              <a:buChar char="●"/>
            </a:pP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Each session will be approximately one </a:t>
            </a: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hour</a:t>
            </a:r>
            <a:r>
              <a:rPr lang="en" sz="1600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rPr>
              <a:t> and fifteen minutes.</a:t>
            </a:r>
            <a:endParaRPr sz="1600">
              <a:solidFill>
                <a:schemeClr val="dk1"/>
              </a:solidFill>
              <a:latin typeface="Lexend Exa"/>
              <a:ea typeface="Lexend Exa"/>
              <a:cs typeface="Lexend Exa"/>
              <a:sym typeface="Lexend Ex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4575" y="188275"/>
            <a:ext cx="5120150" cy="11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278200" y="1511800"/>
            <a:ext cx="9717300" cy="865500"/>
          </a:xfrm>
          <a:prstGeom prst="rect">
            <a:avLst/>
          </a:prstGeom>
          <a:solidFill>
            <a:srgbClr val="6FA8D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latin typeface="Love Ya Like A Sister"/>
                <a:ea typeface="Love Ya Like A Sister"/>
                <a:cs typeface="Love Ya Like A Sister"/>
                <a:sym typeface="Love Ya Like A Sister"/>
              </a:rPr>
              <a:t>A+ CR: Student Study Sessions (SSS):  2024-2025</a:t>
            </a:r>
            <a:endParaRPr b="1" sz="34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3" name="Google Shape;63;p14"/>
          <p:cNvSpPr/>
          <p:nvPr/>
        </p:nvSpPr>
        <p:spPr>
          <a:xfrm rot="1467453">
            <a:off x="-33357" y="2509083"/>
            <a:ext cx="1939215" cy="1579482"/>
          </a:xfrm>
          <a:prstGeom prst="irregularSeal2">
            <a:avLst/>
          </a:prstGeom>
          <a:solidFill>
            <a:srgbClr val="F3ACC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 rot="-714292">
            <a:off x="171288" y="2886037"/>
            <a:ext cx="1529906" cy="6006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rPr>
              <a:t>Things to know!</a:t>
            </a:r>
            <a:endParaRPr sz="1800"/>
          </a:p>
        </p:txBody>
      </p:sp>
      <p:graphicFrame>
        <p:nvGraphicFramePr>
          <p:cNvPr id="65" name="Google Shape;65;p14"/>
          <p:cNvGraphicFramePr/>
          <p:nvPr/>
        </p:nvGraphicFramePr>
        <p:xfrm>
          <a:off x="342750" y="4870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{06B20974-8AD8-4560-8323-9DAA9DFD2279}</a:tableStyleId>
              </a:tblPr>
              <a:tblGrid>
                <a:gridCol w="1327600"/>
                <a:gridCol w="3117850"/>
                <a:gridCol w="820675"/>
                <a:gridCol w="4106775"/>
              </a:tblGrid>
              <a:tr h="3810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Courses with Student Study Sessions:</a:t>
                      </a:r>
                      <a:endParaRPr b="1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 hMerge="1"/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Comp. Science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Computer Science Principles, 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Computer Science A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Math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Calculus AB,  AP Calculus BC, AP Statistics, 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Pre-Calculus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English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English Language, 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English Literature</a:t>
                      </a:r>
                      <a:b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</a:b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Seminar*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Science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Biology, AP Chemistry, A</a:t>
                      </a: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P Physics</a:t>
                      </a: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 1, AP Environmental Science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Art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2-D Art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Spanish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Spanish Language and Culture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Social Science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AP World History, AP US History, AP Psychology, AP Government and Politics, AP Economics</a:t>
                      </a:r>
                      <a:endParaRPr sz="12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38100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*for more specific info re. the AP Seminar sessions, email Erica Griffin </a:t>
                      </a:r>
                      <a:r>
                        <a:rPr lang="en" sz="11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(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  <a:hlinkClick r:id="rId4"/>
                        </a:rPr>
                        <a:t>erica@aplusala.org</a:t>
                      </a:r>
                      <a:r>
                        <a:rPr lang="en" sz="1100"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)</a:t>
                      </a:r>
                      <a:endParaRPr sz="11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0" y="300525"/>
            <a:ext cx="81942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latin typeface="Love Ya Like A Sister"/>
                <a:ea typeface="Love Ya Like A Sister"/>
                <a:cs typeface="Love Ya Like A Sister"/>
                <a:sym typeface="Love Ya Like A Sister"/>
              </a:rPr>
              <a:t>AP Student Study Session </a:t>
            </a:r>
            <a:r>
              <a:rPr b="1" lang="en" sz="3300">
                <a:latin typeface="Love Ya Like A Sister"/>
                <a:ea typeface="Love Ya Like A Sister"/>
                <a:cs typeface="Love Ya Like A Sister"/>
                <a:sym typeface="Love Ya Like A Sister"/>
              </a:rPr>
              <a:t>Calendar</a:t>
            </a:r>
            <a:r>
              <a:rPr b="1" lang="en" sz="3300">
                <a:latin typeface="Love Ya Like A Sister"/>
                <a:ea typeface="Love Ya Like A Sister"/>
                <a:cs typeface="Love Ya Like A Sister"/>
                <a:sym typeface="Love Ya Like A Sister"/>
              </a:rPr>
              <a:t> for Program Schools</a:t>
            </a:r>
            <a:endParaRPr b="1" sz="33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graphicFrame>
        <p:nvGraphicFramePr>
          <p:cNvPr id="71" name="Google Shape;71;p15"/>
          <p:cNvGraphicFramePr/>
          <p:nvPr/>
        </p:nvGraphicFramePr>
        <p:xfrm>
          <a:off x="217488" y="14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{06B20974-8AD8-4560-8323-9DAA9DFD2279}</a:tableStyleId>
              </a:tblPr>
              <a:tblGrid>
                <a:gridCol w="1189875"/>
                <a:gridCol w="1960725"/>
                <a:gridCol w="2224175"/>
                <a:gridCol w="2173900"/>
              </a:tblGrid>
              <a:tr h="388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Tues. 4pm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Thurs. 7:00pm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Sat. 10am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Oct. 15</a:t>
                      </a:r>
                      <a:endParaRPr b="1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b="1"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</a:tr>
              <a:tr h="403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Week of Oct. 22</a:t>
                      </a:r>
                      <a:endParaRPr b="1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Math/Art/</a:t>
                      </a:r>
                      <a:endParaRPr sz="15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Social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Week of Oct. 29</a:t>
                      </a:r>
                      <a:endParaRPr b="1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–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teachers only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No sessions on 10/31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Seminar–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teachers only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F448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</a:rPr>
                        <a:t>Week of Nov. 5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Math/Art/Spanish/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Nov. 12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English</a:t>
                      </a:r>
                      <a:endParaRPr sz="15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</a:t>
                      </a:r>
                      <a:r>
                        <a:rPr b="1" lang="en">
                          <a:solidFill>
                            <a:schemeClr val="dk1"/>
                          </a:solidFill>
                        </a:rPr>
                        <a:t>Nov. 18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Seminar–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teachers only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Science/ Seminar–</a:t>
                      </a: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teachers only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6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Jan. 21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Math/Art/English/ 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Math/Art/English/ 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Math/Art/English/ 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</a:tr>
              <a:tr h="403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Jan. 28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</a:tr>
              <a:tr h="604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Feb. 4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CA21E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/>
          <p:nvPr/>
        </p:nvSpPr>
        <p:spPr>
          <a:xfrm>
            <a:off x="7651925" y="2233400"/>
            <a:ext cx="2328900" cy="10395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exend Deca"/>
                <a:ea typeface="Lexend Deca"/>
                <a:cs typeface="Lexend Deca"/>
                <a:sym typeface="Lexend Deca"/>
              </a:rPr>
              <a:t>Session 1</a:t>
            </a:r>
            <a:endParaRPr b="1" sz="2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7651913" y="4166275"/>
            <a:ext cx="2328900" cy="10395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exend Deca"/>
                <a:ea typeface="Lexend Deca"/>
                <a:cs typeface="Lexend Deca"/>
                <a:sym typeface="Lexend Deca"/>
              </a:rPr>
              <a:t>Session 2</a:t>
            </a:r>
            <a:endParaRPr b="1" sz="2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7651925" y="6099150"/>
            <a:ext cx="2328900" cy="10395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exend Deca"/>
                <a:ea typeface="Lexend Deca"/>
                <a:cs typeface="Lexend Deca"/>
                <a:sym typeface="Lexend Deca"/>
              </a:rPr>
              <a:t>Session 3</a:t>
            </a:r>
            <a:endParaRPr b="1" sz="2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5" name="Google Shape;75;p15"/>
          <p:cNvSpPr/>
          <p:nvPr/>
        </p:nvSpPr>
        <p:spPr>
          <a:xfrm rot="-926560">
            <a:off x="8162209" y="341659"/>
            <a:ext cx="1895355" cy="1173132"/>
          </a:xfrm>
          <a:prstGeom prst="cloud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11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" sz="11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Choose the best session offering for your schedule! </a:t>
            </a:r>
            <a:endParaRPr sz="1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6"/>
          <p:cNvGraphicFramePr/>
          <p:nvPr/>
        </p:nvGraphicFramePr>
        <p:xfrm>
          <a:off x="217488" y="1371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{06B20974-8AD8-4560-8323-9DAA9DFD2279}</a:tableStyleId>
              </a:tblPr>
              <a:tblGrid>
                <a:gridCol w="1037475"/>
                <a:gridCol w="1978225"/>
                <a:gridCol w="2251025"/>
                <a:gridCol w="23293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Tues. 4pm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Thurs. 7:00pm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Sat. 10am</a:t>
                      </a:r>
                      <a:endParaRPr b="1" sz="13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83A8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Feb. 11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Feb. 18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Math/ Art/</a:t>
                      </a:r>
                      <a:endParaRPr sz="15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Social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Seminar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 Art/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 Art/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</a:tr>
              <a:tr h="46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March 4 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Science/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Science/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F97B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March 11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 Art/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Science/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 Art/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Math/ Art/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Social Science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/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Seminar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March 25 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English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English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</a:tr>
              <a:tr h="396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Week of April 1</a:t>
                      </a:r>
                      <a:endParaRPr b="1" sz="9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 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Science/ </a:t>
                      </a:r>
                      <a:r>
                        <a:rPr lang="en" sz="1500">
                          <a:solidFill>
                            <a:schemeClr val="dk1"/>
                          </a:solidFill>
                        </a:rPr>
                        <a:t>Spanish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>
                          <a:solidFill>
                            <a:schemeClr val="dk1"/>
                          </a:solidFill>
                        </a:rPr>
                        <a:t>Comp. Science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AF3F3"/>
                    </a:solidFill>
                  </a:tcPr>
                </a:tc>
              </a:tr>
              <a:tr h="3962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/>
                        <a:t>AP Palooza - More details coming soon!</a:t>
                      </a:r>
                      <a:endParaRPr i="1"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ACC7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81" name="Google Shape;81;p16"/>
          <p:cNvSpPr/>
          <p:nvPr/>
        </p:nvSpPr>
        <p:spPr>
          <a:xfrm>
            <a:off x="7688075" y="4483625"/>
            <a:ext cx="2328900" cy="10395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exend Deca"/>
                <a:ea typeface="Lexend Deca"/>
                <a:cs typeface="Lexend Deca"/>
                <a:sym typeface="Lexend Deca"/>
              </a:rPr>
              <a:t>Session 5</a:t>
            </a:r>
            <a:endParaRPr b="1" sz="2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7688075" y="6155525"/>
            <a:ext cx="2328900" cy="5991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Lexend Deca"/>
                <a:ea typeface="Lexend Deca"/>
                <a:cs typeface="Lexend Deca"/>
                <a:sym typeface="Lexend Deca"/>
              </a:rPr>
              <a:t>Session 6</a:t>
            </a:r>
            <a:endParaRPr b="1" sz="21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3" name="Google Shape;83;p16"/>
          <p:cNvSpPr/>
          <p:nvPr/>
        </p:nvSpPr>
        <p:spPr>
          <a:xfrm rot="-926560">
            <a:off x="8162209" y="341659"/>
            <a:ext cx="1895355" cy="1173132"/>
          </a:xfrm>
          <a:prstGeom prst="cloud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11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</a:br>
            <a:r>
              <a:rPr lang="en" sz="11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Choose the best session offering for your schedule! </a:t>
            </a:r>
            <a:endParaRPr sz="1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7688075" y="2305925"/>
            <a:ext cx="2328900" cy="1039500"/>
          </a:xfrm>
          <a:prstGeom prst="chevron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Lexend Deca"/>
                <a:ea typeface="Lexend Deca"/>
                <a:cs typeface="Lexend Deca"/>
                <a:sym typeface="Lexend Deca"/>
              </a:rPr>
              <a:t>Session 4</a:t>
            </a:r>
            <a:endParaRPr b="1" sz="2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17500" y="251600"/>
            <a:ext cx="79767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latin typeface="Love Ya Like A Sister"/>
                <a:ea typeface="Love Ya Like A Sister"/>
                <a:cs typeface="Love Ya Like A Sister"/>
                <a:sym typeface="Love Ya Like A Sister"/>
              </a:rPr>
              <a:t>AP Student Study Session </a:t>
            </a:r>
            <a:r>
              <a:rPr b="1" lang="en" sz="3100">
                <a:latin typeface="Love Ya Like A Sister"/>
                <a:ea typeface="Love Ya Like A Sister"/>
                <a:cs typeface="Love Ya Like A Sister"/>
                <a:sym typeface="Love Ya Like A Sister"/>
              </a:rPr>
              <a:t>Calendar</a:t>
            </a:r>
            <a:r>
              <a:rPr b="1" lang="en" sz="3100">
                <a:latin typeface="Love Ya Like A Sister"/>
                <a:ea typeface="Love Ya Like A Sister"/>
                <a:cs typeface="Love Ya Like A Sister"/>
                <a:sym typeface="Love Ya Like A Sister"/>
              </a:rPr>
              <a:t> for </a:t>
            </a:r>
            <a:endParaRPr b="1" sz="31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latin typeface="Love Ya Like A Sister"/>
                <a:ea typeface="Love Ya Like A Sister"/>
                <a:cs typeface="Love Ya Like A Sister"/>
                <a:sym typeface="Love Ya Like A Sister"/>
              </a:rPr>
              <a:t>Program Schools</a:t>
            </a:r>
            <a:endParaRPr b="1" sz="3100"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