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7772400" cx="10058400"/>
  <p:notesSz cx="6858000" cy="9144000"/>
  <p:embeddedFontLst>
    <p:embeddedFont>
      <p:font typeface="Chewy"/>
      <p:regular r:id="rId11"/>
    </p:embeddedFont>
    <p:embeddedFont>
      <p:font typeface="Chelsea Market"/>
      <p:regular r:id="rId12"/>
    </p:embeddedFont>
    <p:embeddedFont>
      <p:font typeface="Love Ya Like A Sister"/>
      <p:regular r:id="rId13"/>
    </p:embeddedFont>
    <p:embeddedFont>
      <p:font typeface="Lexend Deca"/>
      <p:regular r:id="rId14"/>
      <p:bold r:id="rId15"/>
    </p:embeddedFont>
    <p:embeddedFont>
      <p:font typeface="Lexend Exa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6B20974-8AD8-4560-8323-9DAA9DFD2279}">
  <a:tblStyle styleId="{06B20974-8AD8-4560-8323-9DAA9DFD227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hewy-regular.fntdata"/><Relationship Id="rId10" Type="http://schemas.openxmlformats.org/officeDocument/2006/relationships/slide" Target="slides/slide4.xml"/><Relationship Id="rId13" Type="http://schemas.openxmlformats.org/officeDocument/2006/relationships/font" Target="fonts/LoveYaLikeASister-regular.fntdata"/><Relationship Id="rId12" Type="http://schemas.openxmlformats.org/officeDocument/2006/relationships/font" Target="fonts/ChelseaMarke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LexendDeca-bold.fntdata"/><Relationship Id="rId14" Type="http://schemas.openxmlformats.org/officeDocument/2006/relationships/font" Target="fonts/LexendDeca-regular.fntdata"/><Relationship Id="rId17" Type="http://schemas.openxmlformats.org/officeDocument/2006/relationships/font" Target="fonts/LexendExa-bold.fntdata"/><Relationship Id="rId16" Type="http://schemas.openxmlformats.org/officeDocument/2006/relationships/font" Target="fonts/LexendExa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84" y="685800"/>
            <a:ext cx="4437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09df9606f_0_5:notes"/>
          <p:cNvSpPr/>
          <p:nvPr>
            <p:ph idx="2" type="sldImg"/>
          </p:nvPr>
        </p:nvSpPr>
        <p:spPr>
          <a:xfrm>
            <a:off x="1210584" y="685800"/>
            <a:ext cx="4437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09df9606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6c6ab0c1c_0_5:notes"/>
          <p:cNvSpPr/>
          <p:nvPr>
            <p:ph idx="2" type="sldImg"/>
          </p:nvPr>
        </p:nvSpPr>
        <p:spPr>
          <a:xfrm>
            <a:off x="1210584" y="685800"/>
            <a:ext cx="4437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6c6ab0c1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867d51706b_0_0:notes"/>
          <p:cNvSpPr/>
          <p:nvPr>
            <p:ph idx="2" type="sldImg"/>
          </p:nvPr>
        </p:nvSpPr>
        <p:spPr>
          <a:xfrm>
            <a:off x="1210584" y="685800"/>
            <a:ext cx="4437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867d51706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d92d522975_0_24:notes"/>
          <p:cNvSpPr/>
          <p:nvPr>
            <p:ph idx="2" type="sldImg"/>
          </p:nvPr>
        </p:nvSpPr>
        <p:spPr>
          <a:xfrm>
            <a:off x="1210584" y="685800"/>
            <a:ext cx="4437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d92d522975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900" cy="310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900" cy="119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900" cy="2967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900" cy="196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900" cy="127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900" cy="516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400" cy="618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400" cy="558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9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hyperlink" Target="mailto:erica@aplusala.org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143575" y="198150"/>
            <a:ext cx="9717300" cy="865500"/>
          </a:xfrm>
          <a:prstGeom prst="rect">
            <a:avLst/>
          </a:prstGeom>
          <a:solidFill>
            <a:srgbClr val="6FA8DC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400">
                <a:latin typeface="Love Ya Like A Sister"/>
                <a:ea typeface="Love Ya Like A Sister"/>
                <a:cs typeface="Love Ya Like A Sister"/>
                <a:sym typeface="Love Ya Like A Sister"/>
              </a:rPr>
              <a:t>A+ CR: Student Study Sessions (SSS):  </a:t>
            </a:r>
            <a:r>
              <a:rPr b="1" lang="en" sz="3400">
                <a:latin typeface="Love Ya Like A Sister"/>
                <a:ea typeface="Love Ya Like A Sister"/>
                <a:cs typeface="Love Ya Like A Sister"/>
                <a:sym typeface="Love Ya Like A Sister"/>
              </a:rPr>
              <a:t>2024-202</a:t>
            </a:r>
            <a:r>
              <a:rPr b="1" lang="en" sz="3400">
                <a:latin typeface="Love Ya Like A Sister"/>
                <a:ea typeface="Love Ya Like A Sister"/>
                <a:cs typeface="Love Ya Like A Sister"/>
                <a:sym typeface="Love Ya Like A Sister"/>
              </a:rPr>
              <a:t>5</a:t>
            </a:r>
            <a:endParaRPr b="1" sz="3400">
              <a:latin typeface="Love Ya Like A Sister"/>
              <a:ea typeface="Love Ya Like A Sister"/>
              <a:cs typeface="Love Ya Like A Sister"/>
              <a:sym typeface="Love Ya Like A Sister"/>
            </a:endParaRPr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278200" y="1304851"/>
            <a:ext cx="9372900" cy="612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WHO?</a:t>
            </a:r>
            <a:r>
              <a:rPr lang="en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rPr>
              <a:t> These SSS are for AP students enrolled in A+CR-supported AP courses </a:t>
            </a:r>
            <a:r>
              <a:rPr b="1" lang="en" u="sng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rPr>
              <a:t>and</a:t>
            </a:r>
            <a:r>
              <a:rPr b="1" lang="en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rPr>
              <a:t> </a:t>
            </a:r>
            <a:r>
              <a:rPr lang="en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rPr>
              <a:t>for the AP teachers.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WHAT?</a:t>
            </a:r>
            <a:r>
              <a:rPr lang="en">
                <a:solidFill>
                  <a:srgbClr val="000000"/>
                </a:solidFill>
              </a:rPr>
              <a:t> </a:t>
            </a:r>
            <a:r>
              <a:rPr lang="en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rPr>
              <a:t>Expert AP teachers will present relevant materials specifically designed to prepare students for success on the AP exam.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WHEN?</a:t>
            </a:r>
            <a:r>
              <a:rPr lang="en">
                <a:solidFill>
                  <a:srgbClr val="000000"/>
                </a:solidFill>
              </a:rPr>
              <a:t> </a:t>
            </a:r>
            <a:r>
              <a:rPr lang="en">
                <a:solidFill>
                  <a:srgbClr val="000000"/>
                </a:solidFill>
                <a:latin typeface="Lexend Exa"/>
                <a:ea typeface="Lexend Exa"/>
                <a:cs typeface="Lexend Exa"/>
                <a:sym typeface="Lexend Exa"/>
              </a:rPr>
              <a:t>See the 2024-25 Session offerings calendar.  Each session will be offered on multiple days/times so that all students and teachers can participate.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WHERE?</a:t>
            </a:r>
            <a:r>
              <a:rPr lang="en">
                <a:solidFill>
                  <a:srgbClr val="000000"/>
                </a:solidFill>
              </a:rPr>
              <a:t> </a:t>
            </a:r>
            <a:r>
              <a:rPr lang="en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rPr>
              <a:t>Five of the six S</a:t>
            </a:r>
            <a:r>
              <a:rPr lang="en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rPr>
              <a:t>SS will be offered on Zoom</a:t>
            </a:r>
            <a:r>
              <a:rPr lang="en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rPr>
              <a:t>; session 6 will be in-person</a:t>
            </a:r>
            <a:r>
              <a:rPr lang="en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rPr>
              <a:t>! Zoom links will be sent directly to </a:t>
            </a:r>
            <a:r>
              <a:rPr lang="en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rPr>
              <a:t>teachers for teachers</a:t>
            </a:r>
            <a:r>
              <a:rPr lang="en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rPr>
              <a:t> to share with students.  SSS facilitators will use Pear Deck to increase student engagement and </a:t>
            </a:r>
            <a:r>
              <a:rPr lang="en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rPr>
              <a:t>accountability</a:t>
            </a:r>
            <a:r>
              <a:rPr lang="en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rPr>
              <a:t>.  </a:t>
            </a:r>
            <a:endParaRPr>
              <a:solidFill>
                <a:schemeClr val="dk1"/>
              </a:solidFill>
              <a:latin typeface="Lexend Exa"/>
              <a:ea typeface="Lexend Exa"/>
              <a:cs typeface="Lexend Exa"/>
              <a:sym typeface="Lexend Ex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WHY?</a:t>
            </a:r>
            <a:r>
              <a:rPr lang="en">
                <a:solidFill>
                  <a:srgbClr val="000000"/>
                </a:solidFill>
                <a:latin typeface="Lexend Exa"/>
                <a:ea typeface="Lexend Exa"/>
                <a:cs typeface="Lexend Exa"/>
                <a:sym typeface="Lexend Exa"/>
              </a:rPr>
              <a:t> Extra time on task can make a big difference in AP exam scores! </a:t>
            </a:r>
            <a:endParaRPr>
              <a:solidFill>
                <a:srgbClr val="000000"/>
              </a:solidFill>
              <a:latin typeface="Lexend Exa"/>
              <a:ea typeface="Lexend Exa"/>
              <a:cs typeface="Lexend Exa"/>
              <a:sym typeface="Lexend Exa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Chewy"/>
              <a:ea typeface="Chewy"/>
              <a:cs typeface="Chewy"/>
              <a:sym typeface="Chew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1530350" y="2596025"/>
            <a:ext cx="8465100" cy="182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exend Exa"/>
              <a:buChar char="●"/>
            </a:pPr>
            <a:r>
              <a:rPr lang="en" sz="1600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rPr>
              <a:t>Students and teachers should plan to attend one “live” session offered during each week.</a:t>
            </a:r>
            <a:endParaRPr sz="1600">
              <a:solidFill>
                <a:schemeClr val="dk1"/>
              </a:solidFill>
              <a:latin typeface="Lexend Exa"/>
              <a:ea typeface="Lexend Exa"/>
              <a:cs typeface="Lexend Exa"/>
              <a:sym typeface="Lexend Exa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exend Exa"/>
              <a:buChar char="●"/>
            </a:pPr>
            <a:r>
              <a:rPr lang="en" sz="1600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rPr>
              <a:t>Each session is repeated THREE times during a week, so there are THREE different opportunities to attend! </a:t>
            </a:r>
            <a:endParaRPr sz="1600">
              <a:solidFill>
                <a:schemeClr val="dk1"/>
              </a:solidFill>
              <a:latin typeface="Lexend Exa"/>
              <a:ea typeface="Lexend Exa"/>
              <a:cs typeface="Lexend Exa"/>
              <a:sym typeface="Lexend Exa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exend Exa"/>
              <a:buChar char="●"/>
            </a:pPr>
            <a:r>
              <a:rPr lang="en" sz="1600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rPr>
              <a:t>Sessions will be presented on Zoom using Pear Deck.</a:t>
            </a:r>
            <a:endParaRPr sz="1600">
              <a:solidFill>
                <a:schemeClr val="dk1"/>
              </a:solidFill>
              <a:latin typeface="Lexend Exa"/>
              <a:ea typeface="Lexend Exa"/>
              <a:cs typeface="Lexend Exa"/>
              <a:sym typeface="Lexend Exa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exend Exa"/>
              <a:buChar char="●"/>
            </a:pPr>
            <a:r>
              <a:rPr lang="en" sz="1600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rPr>
              <a:t>Each session will be approximately one </a:t>
            </a:r>
            <a:r>
              <a:rPr lang="en" sz="1600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rPr>
              <a:t>hour</a:t>
            </a:r>
            <a:r>
              <a:rPr lang="en" sz="1600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rPr>
              <a:t> and fifteen minutes.</a:t>
            </a:r>
            <a:endParaRPr sz="1600">
              <a:solidFill>
                <a:schemeClr val="dk1"/>
              </a:solidFill>
              <a:latin typeface="Lexend Exa"/>
              <a:ea typeface="Lexend Exa"/>
              <a:cs typeface="Lexend Exa"/>
              <a:sym typeface="Lexend Exa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04575" y="188275"/>
            <a:ext cx="5120150" cy="11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 txBox="1"/>
          <p:nvPr>
            <p:ph type="title"/>
          </p:nvPr>
        </p:nvSpPr>
        <p:spPr>
          <a:xfrm>
            <a:off x="278200" y="1511800"/>
            <a:ext cx="9717300" cy="865500"/>
          </a:xfrm>
          <a:prstGeom prst="rect">
            <a:avLst/>
          </a:prstGeom>
          <a:solidFill>
            <a:srgbClr val="6FA8DC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400">
                <a:latin typeface="Love Ya Like A Sister"/>
                <a:ea typeface="Love Ya Like A Sister"/>
                <a:cs typeface="Love Ya Like A Sister"/>
                <a:sym typeface="Love Ya Like A Sister"/>
              </a:rPr>
              <a:t>A+ CR: Student Study Sessions (SSS):  2024-2025</a:t>
            </a:r>
            <a:endParaRPr b="1" sz="3400">
              <a:latin typeface="Love Ya Like A Sister"/>
              <a:ea typeface="Love Ya Like A Sister"/>
              <a:cs typeface="Love Ya Like A Sister"/>
              <a:sym typeface="Love Ya Like A Sister"/>
            </a:endParaRPr>
          </a:p>
        </p:txBody>
      </p:sp>
      <p:sp>
        <p:nvSpPr>
          <p:cNvPr id="63" name="Google Shape;63;p14"/>
          <p:cNvSpPr/>
          <p:nvPr/>
        </p:nvSpPr>
        <p:spPr>
          <a:xfrm rot="1467453">
            <a:off x="-33357" y="2509083"/>
            <a:ext cx="1939215" cy="1579482"/>
          </a:xfrm>
          <a:prstGeom prst="irregularSeal2">
            <a:avLst/>
          </a:prstGeom>
          <a:solidFill>
            <a:srgbClr val="F3ACC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64" name="Google Shape;64;p14"/>
          <p:cNvSpPr txBox="1"/>
          <p:nvPr/>
        </p:nvSpPr>
        <p:spPr>
          <a:xfrm rot="-714292">
            <a:off x="171288" y="2886037"/>
            <a:ext cx="1529906" cy="60061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Chewy"/>
                <a:ea typeface="Chewy"/>
                <a:cs typeface="Chewy"/>
                <a:sym typeface="Chewy"/>
              </a:rPr>
              <a:t>Things to know!</a:t>
            </a:r>
            <a:endParaRPr sz="1800"/>
          </a:p>
        </p:txBody>
      </p:sp>
      <p:graphicFrame>
        <p:nvGraphicFramePr>
          <p:cNvPr id="65" name="Google Shape;65;p14"/>
          <p:cNvGraphicFramePr/>
          <p:nvPr/>
        </p:nvGraphicFramePr>
        <p:xfrm>
          <a:off x="342750" y="4870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{06B20974-8AD8-4560-8323-9DAA9DFD2279}</a:tableStyleId>
              </a:tblPr>
              <a:tblGrid>
                <a:gridCol w="1327600"/>
                <a:gridCol w="3117850"/>
                <a:gridCol w="820675"/>
                <a:gridCol w="4106775"/>
              </a:tblGrid>
              <a:tr h="381000">
                <a:tc gridSpan="4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Lexend Deca"/>
                          <a:ea typeface="Lexend Deca"/>
                          <a:cs typeface="Lexend Deca"/>
                          <a:sym typeface="Lexend Deca"/>
                        </a:rPr>
                        <a:t>Courses with Student Study Sessions:</a:t>
                      </a:r>
                      <a:endParaRPr b="1">
                        <a:latin typeface="Lexend Deca"/>
                        <a:ea typeface="Lexend Deca"/>
                        <a:cs typeface="Lexend Deca"/>
                        <a:sym typeface="Lexend Deca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3A81"/>
                    </a:solidFill>
                  </a:tcPr>
                </a:tc>
                <a:tc hMerge="1"/>
                <a:tc hMerge="1"/>
                <a:tc hMerge="1"/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Lexend Deca"/>
                          <a:ea typeface="Lexend Deca"/>
                          <a:cs typeface="Lexend Deca"/>
                          <a:sym typeface="Lexend Deca"/>
                        </a:rPr>
                        <a:t>Comp. Science</a:t>
                      </a:r>
                      <a:endParaRPr sz="1200">
                        <a:latin typeface="Lexend Deca"/>
                        <a:ea typeface="Lexend Deca"/>
                        <a:cs typeface="Lexend Deca"/>
                        <a:sym typeface="Lexend Deca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ACC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Lexend Deca"/>
                          <a:ea typeface="Lexend Deca"/>
                          <a:cs typeface="Lexend Deca"/>
                          <a:sym typeface="Lexend Deca"/>
                        </a:rPr>
                        <a:t>AP Computer Science Principles, </a:t>
                      </a:r>
                      <a:endParaRPr sz="1200">
                        <a:latin typeface="Lexend Deca"/>
                        <a:ea typeface="Lexend Deca"/>
                        <a:cs typeface="Lexend Deca"/>
                        <a:sym typeface="Lexend Deca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Lexend Deca"/>
                          <a:ea typeface="Lexend Deca"/>
                          <a:cs typeface="Lexend Deca"/>
                          <a:sym typeface="Lexend Deca"/>
                        </a:rPr>
                        <a:t>AP Computer Science A</a:t>
                      </a:r>
                      <a:endParaRPr sz="1200">
                        <a:latin typeface="Lexend Deca"/>
                        <a:ea typeface="Lexend Deca"/>
                        <a:cs typeface="Lexend Deca"/>
                        <a:sym typeface="Lexend Deca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Lexend Deca"/>
                          <a:ea typeface="Lexend Deca"/>
                          <a:cs typeface="Lexend Deca"/>
                          <a:sym typeface="Lexend Deca"/>
                        </a:rPr>
                        <a:t>Math</a:t>
                      </a:r>
                      <a:endParaRPr sz="1200">
                        <a:latin typeface="Lexend Deca"/>
                        <a:ea typeface="Lexend Deca"/>
                        <a:cs typeface="Lexend Deca"/>
                        <a:sym typeface="Lexend Deca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ACC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Lexend Deca"/>
                          <a:ea typeface="Lexend Deca"/>
                          <a:cs typeface="Lexend Deca"/>
                          <a:sym typeface="Lexend Deca"/>
                        </a:rPr>
                        <a:t>AP Calculus AB,  AP Calculus BC, AP Statistics, </a:t>
                      </a:r>
                      <a:endParaRPr sz="1200">
                        <a:latin typeface="Lexend Deca"/>
                        <a:ea typeface="Lexend Deca"/>
                        <a:cs typeface="Lexend Deca"/>
                        <a:sym typeface="Lexend Deca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Lexend Deca"/>
                          <a:ea typeface="Lexend Deca"/>
                          <a:cs typeface="Lexend Deca"/>
                          <a:sym typeface="Lexend Deca"/>
                        </a:rPr>
                        <a:t>AP Pre-Calculus</a:t>
                      </a:r>
                      <a:endParaRPr sz="1200">
                        <a:latin typeface="Lexend Deca"/>
                        <a:ea typeface="Lexend Deca"/>
                        <a:cs typeface="Lexend Deca"/>
                        <a:sym typeface="Lexend Deca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Lexend Deca"/>
                          <a:ea typeface="Lexend Deca"/>
                          <a:cs typeface="Lexend Deca"/>
                          <a:sym typeface="Lexend Deca"/>
                        </a:rPr>
                        <a:t>English</a:t>
                      </a:r>
                      <a:endParaRPr sz="1200">
                        <a:latin typeface="Lexend Deca"/>
                        <a:ea typeface="Lexend Deca"/>
                        <a:cs typeface="Lexend Deca"/>
                        <a:sym typeface="Lexend Deca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ACC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Lexend Deca"/>
                          <a:ea typeface="Lexend Deca"/>
                          <a:cs typeface="Lexend Deca"/>
                          <a:sym typeface="Lexend Deca"/>
                        </a:rPr>
                        <a:t>AP English Language, </a:t>
                      </a:r>
                      <a:endParaRPr sz="1200">
                        <a:latin typeface="Lexend Deca"/>
                        <a:ea typeface="Lexend Deca"/>
                        <a:cs typeface="Lexend Deca"/>
                        <a:sym typeface="Lexend Deca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Lexend Deca"/>
                          <a:ea typeface="Lexend Deca"/>
                          <a:cs typeface="Lexend Deca"/>
                          <a:sym typeface="Lexend Deca"/>
                        </a:rPr>
                        <a:t>AP English Literature</a:t>
                      </a:r>
                      <a:br>
                        <a:rPr lang="en" sz="1200">
                          <a:latin typeface="Lexend Deca"/>
                          <a:ea typeface="Lexend Deca"/>
                          <a:cs typeface="Lexend Deca"/>
                          <a:sym typeface="Lexend Deca"/>
                        </a:rPr>
                      </a:br>
                      <a:r>
                        <a:rPr lang="en" sz="1200">
                          <a:latin typeface="Lexend Deca"/>
                          <a:ea typeface="Lexend Deca"/>
                          <a:cs typeface="Lexend Deca"/>
                          <a:sym typeface="Lexend Deca"/>
                        </a:rPr>
                        <a:t>AP Seminar*</a:t>
                      </a:r>
                      <a:endParaRPr sz="1200">
                        <a:latin typeface="Lexend Deca"/>
                        <a:ea typeface="Lexend Deca"/>
                        <a:cs typeface="Lexend Deca"/>
                        <a:sym typeface="Lexend Deca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Lexend Deca"/>
                          <a:ea typeface="Lexend Deca"/>
                          <a:cs typeface="Lexend Deca"/>
                          <a:sym typeface="Lexend Deca"/>
                        </a:rPr>
                        <a:t>Science</a:t>
                      </a:r>
                      <a:endParaRPr sz="1200">
                        <a:latin typeface="Lexend Deca"/>
                        <a:ea typeface="Lexend Deca"/>
                        <a:cs typeface="Lexend Deca"/>
                        <a:sym typeface="Lexend Deca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ACC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Lexend Deca"/>
                          <a:ea typeface="Lexend Deca"/>
                          <a:cs typeface="Lexend Deca"/>
                          <a:sym typeface="Lexend Deca"/>
                        </a:rPr>
                        <a:t>AP Biology, AP Chemistry, A</a:t>
                      </a:r>
                      <a:r>
                        <a:rPr lang="en" sz="1200">
                          <a:latin typeface="Lexend Deca"/>
                          <a:ea typeface="Lexend Deca"/>
                          <a:cs typeface="Lexend Deca"/>
                          <a:sym typeface="Lexend Deca"/>
                        </a:rPr>
                        <a:t>P Physics</a:t>
                      </a:r>
                      <a:r>
                        <a:rPr lang="en" sz="1200">
                          <a:latin typeface="Lexend Deca"/>
                          <a:ea typeface="Lexend Deca"/>
                          <a:cs typeface="Lexend Deca"/>
                          <a:sym typeface="Lexend Deca"/>
                        </a:rPr>
                        <a:t> 1, AP Environmental Science</a:t>
                      </a:r>
                      <a:endParaRPr sz="1200">
                        <a:latin typeface="Lexend Deca"/>
                        <a:ea typeface="Lexend Deca"/>
                        <a:cs typeface="Lexend Deca"/>
                        <a:sym typeface="Lexend Deca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Lexend Deca"/>
                          <a:ea typeface="Lexend Deca"/>
                          <a:cs typeface="Lexend Deca"/>
                          <a:sym typeface="Lexend Deca"/>
                        </a:rPr>
                        <a:t>Art</a:t>
                      </a:r>
                      <a:endParaRPr sz="1200">
                        <a:latin typeface="Lexend Deca"/>
                        <a:ea typeface="Lexend Deca"/>
                        <a:cs typeface="Lexend Deca"/>
                        <a:sym typeface="Lexend Deca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ACC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Lexend Deca"/>
                          <a:ea typeface="Lexend Deca"/>
                          <a:cs typeface="Lexend Deca"/>
                          <a:sym typeface="Lexend Deca"/>
                        </a:rPr>
                        <a:t>AP 2-D Art</a:t>
                      </a:r>
                      <a:endParaRPr sz="1200">
                        <a:latin typeface="Lexend Deca"/>
                        <a:ea typeface="Lexend Deca"/>
                        <a:cs typeface="Lexend Deca"/>
                        <a:sym typeface="Lexend Deca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Lexend Deca"/>
                          <a:ea typeface="Lexend Deca"/>
                          <a:cs typeface="Lexend Deca"/>
                          <a:sym typeface="Lexend Deca"/>
                        </a:rPr>
                        <a:t>Spanish</a:t>
                      </a:r>
                      <a:endParaRPr sz="1200">
                        <a:latin typeface="Lexend Deca"/>
                        <a:ea typeface="Lexend Deca"/>
                        <a:cs typeface="Lexend Deca"/>
                        <a:sym typeface="Lexend Deca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ACC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Lexend Deca"/>
                          <a:ea typeface="Lexend Deca"/>
                          <a:cs typeface="Lexend Deca"/>
                          <a:sym typeface="Lexend Deca"/>
                        </a:rPr>
                        <a:t>AP Spanish Language and Culture</a:t>
                      </a:r>
                      <a:endParaRPr sz="1200">
                        <a:latin typeface="Lexend Deca"/>
                        <a:ea typeface="Lexend Deca"/>
                        <a:cs typeface="Lexend Deca"/>
                        <a:sym typeface="Lexend Deca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Lexend Deca"/>
                          <a:ea typeface="Lexend Deca"/>
                          <a:cs typeface="Lexend Deca"/>
                          <a:sym typeface="Lexend Deca"/>
                        </a:rPr>
                        <a:t>Social Science</a:t>
                      </a:r>
                      <a:endParaRPr sz="1200">
                        <a:latin typeface="Lexend Deca"/>
                        <a:ea typeface="Lexend Deca"/>
                        <a:cs typeface="Lexend Deca"/>
                        <a:sym typeface="Lexend Deca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ACC7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Lexend Deca"/>
                          <a:ea typeface="Lexend Deca"/>
                          <a:cs typeface="Lexend Deca"/>
                          <a:sym typeface="Lexend Deca"/>
                        </a:rPr>
                        <a:t>AP World History, AP US History, AP Psychology, AP Government and Politics, AP Economics</a:t>
                      </a:r>
                      <a:endParaRPr sz="1200">
                        <a:latin typeface="Lexend Deca"/>
                        <a:ea typeface="Lexend Deca"/>
                        <a:cs typeface="Lexend Deca"/>
                        <a:sym typeface="Lexend Deca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381000"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100">
                          <a:latin typeface="Lexend Deca"/>
                          <a:ea typeface="Lexend Deca"/>
                          <a:cs typeface="Lexend Deca"/>
                          <a:sym typeface="Lexend Deca"/>
                        </a:rPr>
                        <a:t>*for more specific info re. the AP Seminar sessions, email Erica Griffin </a:t>
                      </a:r>
                      <a:r>
                        <a:rPr lang="en" sz="1100">
                          <a:latin typeface="Lexend Deca"/>
                          <a:ea typeface="Lexend Deca"/>
                          <a:cs typeface="Lexend Deca"/>
                          <a:sym typeface="Lexend Deca"/>
                        </a:rPr>
                        <a:t>(</a:t>
                      </a:r>
                      <a:r>
                        <a:rPr lang="en" sz="1100" u="sng">
                          <a:solidFill>
                            <a:schemeClr val="hlink"/>
                          </a:solidFill>
                          <a:latin typeface="Lexend Deca"/>
                          <a:ea typeface="Lexend Deca"/>
                          <a:cs typeface="Lexend Deca"/>
                          <a:sym typeface="Lexend Deca"/>
                          <a:hlinkClick r:id="rId4"/>
                        </a:rPr>
                        <a:t>erica@aplusala.org</a:t>
                      </a:r>
                      <a:r>
                        <a:rPr lang="en" sz="1100">
                          <a:latin typeface="Lexend Deca"/>
                          <a:ea typeface="Lexend Deca"/>
                          <a:cs typeface="Lexend Deca"/>
                          <a:sym typeface="Lexend Deca"/>
                        </a:rPr>
                        <a:t>)</a:t>
                      </a:r>
                      <a:endParaRPr sz="1100">
                        <a:latin typeface="Lexend Deca"/>
                        <a:ea typeface="Lexend Deca"/>
                        <a:cs typeface="Lexend Deca"/>
                        <a:sym typeface="Lexend Deca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/>
        </p:nvSpPr>
        <p:spPr>
          <a:xfrm>
            <a:off x="0" y="300525"/>
            <a:ext cx="8194200" cy="10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300">
                <a:latin typeface="Love Ya Like A Sister"/>
                <a:ea typeface="Love Ya Like A Sister"/>
                <a:cs typeface="Love Ya Like A Sister"/>
                <a:sym typeface="Love Ya Like A Sister"/>
              </a:rPr>
              <a:t>AP Student Study Session </a:t>
            </a:r>
            <a:r>
              <a:rPr b="1" lang="en" sz="3300">
                <a:latin typeface="Love Ya Like A Sister"/>
                <a:ea typeface="Love Ya Like A Sister"/>
                <a:cs typeface="Love Ya Like A Sister"/>
                <a:sym typeface="Love Ya Like A Sister"/>
              </a:rPr>
              <a:t>Calendar</a:t>
            </a:r>
            <a:r>
              <a:rPr b="1" lang="en" sz="3300">
                <a:latin typeface="Love Ya Like A Sister"/>
                <a:ea typeface="Love Ya Like A Sister"/>
                <a:cs typeface="Love Ya Like A Sister"/>
                <a:sym typeface="Love Ya Like A Sister"/>
              </a:rPr>
              <a:t> for Program Schools</a:t>
            </a:r>
            <a:endParaRPr b="1" sz="3300">
              <a:latin typeface="Love Ya Like A Sister"/>
              <a:ea typeface="Love Ya Like A Sister"/>
              <a:cs typeface="Love Ya Like A Sister"/>
              <a:sym typeface="Love Ya Like A Sister"/>
            </a:endParaRPr>
          </a:p>
        </p:txBody>
      </p:sp>
      <p:graphicFrame>
        <p:nvGraphicFramePr>
          <p:cNvPr id="71" name="Google Shape;71;p15"/>
          <p:cNvGraphicFramePr/>
          <p:nvPr/>
        </p:nvGraphicFramePr>
        <p:xfrm>
          <a:off x="217488" y="14189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{06B20974-8AD8-4560-8323-9DAA9DFD2279}</a:tableStyleId>
              </a:tblPr>
              <a:tblGrid>
                <a:gridCol w="1189875"/>
                <a:gridCol w="1960725"/>
                <a:gridCol w="2224175"/>
                <a:gridCol w="2173900"/>
              </a:tblGrid>
              <a:tr h="388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83A8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/>
                        <a:t>Tues. 4pm</a:t>
                      </a:r>
                      <a:endParaRPr b="1" sz="1300"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3A8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/>
                        <a:t>Thurs. 7:00pm</a:t>
                      </a:r>
                      <a:endParaRPr b="1" sz="1300"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3A8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/>
                        <a:t>Sat. 10am</a:t>
                      </a:r>
                      <a:endParaRPr b="1" sz="1300"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3A81"/>
                    </a:solidFill>
                  </a:tcPr>
                </a:tc>
              </a:tr>
              <a:tr h="628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Week of Oct. 15</a:t>
                      </a:r>
                      <a:endParaRPr b="1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C4F44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English/ Spanish/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Science</a:t>
                      </a:r>
                      <a:endParaRPr b="1" sz="10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F44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English/ Spanish/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Science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F44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English/ Spanish/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Science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F448"/>
                    </a:solidFill>
                  </a:tcPr>
                </a:tc>
              </a:tr>
              <a:tr h="403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Week of Oct. 22</a:t>
                      </a:r>
                      <a:endParaRPr b="1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C4F44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Math/Art/</a:t>
                      </a:r>
                      <a:endParaRPr sz="15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Social </a:t>
                      </a: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Science</a:t>
                      </a:r>
                      <a:endParaRPr sz="15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F44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Math/Art/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Social Science</a:t>
                      </a:r>
                      <a:endParaRPr sz="15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F44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Math/Art/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Social Science</a:t>
                      </a:r>
                      <a:endParaRPr sz="15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F448"/>
                    </a:solidFill>
                  </a:tcPr>
                </a:tc>
              </a:tr>
              <a:tr h="628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Week of Oct. 29</a:t>
                      </a:r>
                      <a:endParaRPr b="1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C4F44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Comp. Science/ </a:t>
                      </a: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Seminar</a:t>
                      </a:r>
                      <a:r>
                        <a:rPr lang="en" sz="1500">
                          <a:solidFill>
                            <a:schemeClr val="dk1"/>
                          </a:solidFill>
                        </a:rPr>
                        <a:t>–</a:t>
                      </a:r>
                      <a:r>
                        <a:rPr b="1" lang="en" sz="1000">
                          <a:solidFill>
                            <a:schemeClr val="dk1"/>
                          </a:solidFill>
                        </a:rPr>
                        <a:t>teachers only</a:t>
                      </a:r>
                      <a:endParaRPr sz="15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F44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No sessions on 10/31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F44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Comp. Science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Seminar–</a:t>
                      </a:r>
                      <a:r>
                        <a:rPr b="1" lang="en" sz="1000">
                          <a:solidFill>
                            <a:schemeClr val="dk1"/>
                          </a:solidFill>
                        </a:rPr>
                        <a:t>teachers only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F448"/>
                    </a:solidFill>
                  </a:tcPr>
                </a:tc>
              </a:tr>
              <a:tr h="628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Week of Nov. 5</a:t>
                      </a:r>
                      <a:endParaRPr b="1" sz="900">
                        <a:solidFill>
                          <a:srgbClr val="00000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Math/Art/Spanish/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Science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Math/Art/Spanish/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Science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Math/Art/Spanish/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Science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</a:tr>
              <a:tr h="628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Week of Nov. 12</a:t>
                      </a:r>
                      <a:endParaRPr b="1" sz="900">
                        <a:solidFill>
                          <a:srgbClr val="00000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English</a:t>
                      </a:r>
                      <a:endParaRPr sz="15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Social Science</a:t>
                      </a:r>
                      <a:endParaRPr sz="15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English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Social Science</a:t>
                      </a:r>
                      <a:endParaRPr sz="15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English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Social Science</a:t>
                      </a:r>
                      <a:endParaRPr sz="15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</a:tr>
              <a:tr h="628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Week of </a:t>
                      </a:r>
                      <a:r>
                        <a:rPr b="1" lang="en">
                          <a:solidFill>
                            <a:schemeClr val="dk1"/>
                          </a:solidFill>
                        </a:rPr>
                        <a:t>Nov. 18</a:t>
                      </a:r>
                      <a:endParaRPr b="1" sz="900">
                        <a:solidFill>
                          <a:srgbClr val="00000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Comp. </a:t>
                      </a: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Science/ </a:t>
                      </a: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Seminar–</a:t>
                      </a:r>
                      <a:r>
                        <a:rPr b="1" lang="en" sz="1000">
                          <a:solidFill>
                            <a:schemeClr val="dk1"/>
                          </a:solidFill>
                        </a:rPr>
                        <a:t>teachers only</a:t>
                      </a:r>
                      <a:endParaRPr sz="15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Comp. Science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Comp. Science/ Seminar–</a:t>
                      </a:r>
                      <a:r>
                        <a:rPr b="1" lang="en" sz="1000">
                          <a:solidFill>
                            <a:schemeClr val="dk1"/>
                          </a:solidFill>
                        </a:rPr>
                        <a:t>teachers only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</a:tr>
              <a:tr h="628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Week of Jan. 21</a:t>
                      </a:r>
                      <a:endParaRPr b="1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CA21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Math/Art/English/ Spanish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CA21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Math/Art/English/ Spanish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CA21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Math/Art/English/ Spanish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CA21E"/>
                    </a:solidFill>
                  </a:tcPr>
                </a:tc>
              </a:tr>
              <a:tr h="403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Week of Jan. 28</a:t>
                      </a:r>
                      <a:endParaRPr b="1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CA21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Social Science/ </a:t>
                      </a: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Seminar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CA21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Social Science/ </a:t>
                      </a: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Seminar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CA21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Social Science/ </a:t>
                      </a: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Seminar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CA21E"/>
                    </a:solidFill>
                  </a:tcPr>
                </a:tc>
              </a:tr>
              <a:tr h="604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Week of Feb. 4</a:t>
                      </a:r>
                      <a:endParaRPr b="1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CA21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Science/ 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Comp. Science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CA21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Science/ 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Comp. Science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CA21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Science/ 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Comp. Science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CA21E"/>
                    </a:solidFill>
                  </a:tcPr>
                </a:tc>
              </a:tr>
            </a:tbl>
          </a:graphicData>
        </a:graphic>
      </p:graphicFrame>
      <p:sp>
        <p:nvSpPr>
          <p:cNvPr id="72" name="Google Shape;72;p15"/>
          <p:cNvSpPr/>
          <p:nvPr/>
        </p:nvSpPr>
        <p:spPr>
          <a:xfrm>
            <a:off x="7651925" y="2233400"/>
            <a:ext cx="2328900" cy="1039500"/>
          </a:xfrm>
          <a:prstGeom prst="chevron">
            <a:avLst>
              <a:gd fmla="val 50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latin typeface="Lexend Deca"/>
                <a:ea typeface="Lexend Deca"/>
                <a:cs typeface="Lexend Deca"/>
                <a:sym typeface="Lexend Deca"/>
              </a:rPr>
              <a:t>Session 1</a:t>
            </a:r>
            <a:endParaRPr b="1" sz="2200"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73" name="Google Shape;73;p15"/>
          <p:cNvSpPr/>
          <p:nvPr/>
        </p:nvSpPr>
        <p:spPr>
          <a:xfrm>
            <a:off x="7651913" y="4166275"/>
            <a:ext cx="2328900" cy="1039500"/>
          </a:xfrm>
          <a:prstGeom prst="chevron">
            <a:avLst>
              <a:gd fmla="val 50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latin typeface="Lexend Deca"/>
                <a:ea typeface="Lexend Deca"/>
                <a:cs typeface="Lexend Deca"/>
                <a:sym typeface="Lexend Deca"/>
              </a:rPr>
              <a:t>Session 2</a:t>
            </a:r>
            <a:endParaRPr b="1" sz="2200"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74" name="Google Shape;74;p15"/>
          <p:cNvSpPr/>
          <p:nvPr/>
        </p:nvSpPr>
        <p:spPr>
          <a:xfrm>
            <a:off x="7651925" y="6099150"/>
            <a:ext cx="2328900" cy="1039500"/>
          </a:xfrm>
          <a:prstGeom prst="chevron">
            <a:avLst>
              <a:gd fmla="val 50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latin typeface="Lexend Deca"/>
                <a:ea typeface="Lexend Deca"/>
                <a:cs typeface="Lexend Deca"/>
                <a:sym typeface="Lexend Deca"/>
              </a:rPr>
              <a:t>Session 3</a:t>
            </a:r>
            <a:endParaRPr b="1" sz="2200"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75" name="Google Shape;75;p15"/>
          <p:cNvSpPr/>
          <p:nvPr/>
        </p:nvSpPr>
        <p:spPr>
          <a:xfrm rot="-926560">
            <a:off x="8162209" y="341659"/>
            <a:ext cx="1895355" cy="1173132"/>
          </a:xfrm>
          <a:prstGeom prst="cloud">
            <a:avLst/>
          </a:prstGeom>
          <a:solidFill>
            <a:srgbClr val="D9EAD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sz="1100">
                <a:solidFill>
                  <a:schemeClr val="dk1"/>
                </a:solidFill>
                <a:latin typeface="Chelsea Market"/>
                <a:ea typeface="Chelsea Market"/>
                <a:cs typeface="Chelsea Market"/>
                <a:sym typeface="Chelsea Market"/>
              </a:rPr>
            </a:br>
            <a:r>
              <a:rPr lang="en" sz="1100">
                <a:solidFill>
                  <a:schemeClr val="dk1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Choose the best session offering for your schedule! </a:t>
            </a:r>
            <a:endParaRPr sz="1100">
              <a:solidFill>
                <a:schemeClr val="dk1"/>
              </a:solidFill>
              <a:latin typeface="Chelsea Market"/>
              <a:ea typeface="Chelsea Market"/>
              <a:cs typeface="Chelsea Market"/>
              <a:sym typeface="Chelsea Marke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50">
              <a:solidFill>
                <a:schemeClr val="dk1"/>
              </a:solidFill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" name="Google Shape;80;p16"/>
          <p:cNvGraphicFramePr/>
          <p:nvPr/>
        </p:nvGraphicFramePr>
        <p:xfrm>
          <a:off x="217488" y="1371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{06B20974-8AD8-4560-8323-9DAA9DFD2279}</a:tableStyleId>
              </a:tblPr>
              <a:tblGrid>
                <a:gridCol w="1037475"/>
                <a:gridCol w="1978225"/>
                <a:gridCol w="2251025"/>
                <a:gridCol w="2329350"/>
              </a:tblGrid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3A8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/>
                        <a:t>Tues. 4pm</a:t>
                      </a:r>
                      <a:endParaRPr b="1" sz="1300"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3A8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/>
                        <a:t>Thurs. 7:00pm</a:t>
                      </a:r>
                      <a:endParaRPr b="1" sz="1300"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3A8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/>
                        <a:t>Sat. 10am</a:t>
                      </a:r>
                      <a:endParaRPr b="1" sz="1300"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3A8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Week of Feb. 11</a:t>
                      </a:r>
                      <a:endParaRPr b="1" sz="900">
                        <a:solidFill>
                          <a:srgbClr val="00000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7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English/ 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Spanish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7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English/ 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Spanish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7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English/ 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Spanish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7B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Week of Feb. 18</a:t>
                      </a:r>
                      <a:endParaRPr b="1" sz="900">
                        <a:solidFill>
                          <a:srgbClr val="00000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7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Math/ Art/</a:t>
                      </a:r>
                      <a:endParaRPr sz="15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Social </a:t>
                      </a: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Science/ Seminar</a:t>
                      </a:r>
                      <a:endParaRPr sz="15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7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Math/ Art/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Social Science/ 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Seminar</a:t>
                      </a:r>
                      <a:endParaRPr sz="15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7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Math/ Art/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Social Science/ 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Seminar</a:t>
                      </a:r>
                      <a:endParaRPr sz="15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7B"/>
                    </a:solidFill>
                  </a:tcPr>
                </a:tc>
              </a:tr>
              <a:tr h="463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Week of</a:t>
                      </a:r>
                      <a:endParaRPr b="1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March 4 </a:t>
                      </a:r>
                      <a:endParaRPr b="1" sz="900">
                        <a:solidFill>
                          <a:srgbClr val="00000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7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Comp. Science/ Science</a:t>
                      </a:r>
                      <a:endParaRPr sz="15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7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Comp. Science/ Science</a:t>
                      </a:r>
                      <a:endParaRPr sz="15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7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Comp. Science/ 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Science</a:t>
                      </a:r>
                      <a:endParaRPr sz="15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97B"/>
                    </a:soli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Week of March 11</a:t>
                      </a:r>
                      <a:endParaRPr b="1" sz="900">
                        <a:solidFill>
                          <a:srgbClr val="00000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A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Math/ Art/ 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Social Science/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Seminar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A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Math/ Art/ 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Social Science</a:t>
                      </a:r>
                      <a:r>
                        <a:rPr lang="en" sz="1500">
                          <a:solidFill>
                            <a:schemeClr val="dk1"/>
                          </a:solidFill>
                        </a:rPr>
                        <a:t>/ 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Seminar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A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Math/ Art/ 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Social Science</a:t>
                      </a:r>
                      <a:r>
                        <a:rPr lang="en" sz="1500">
                          <a:solidFill>
                            <a:schemeClr val="dk1"/>
                          </a:solidFill>
                        </a:rPr>
                        <a:t>/ 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Seminar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AF3F3"/>
                    </a:soli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Week of March 25 </a:t>
                      </a:r>
                      <a:endParaRPr b="1" sz="900">
                        <a:solidFill>
                          <a:srgbClr val="00000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A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/>
                        <a:t>English</a:t>
                      </a:r>
                      <a:endParaRPr sz="15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A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English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5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A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English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5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AF3F3"/>
                    </a:solidFill>
                  </a:tcPr>
                </a:tc>
              </a:tr>
              <a:tr h="396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Week of April 1</a:t>
                      </a:r>
                      <a:endParaRPr b="1" sz="900">
                        <a:solidFill>
                          <a:srgbClr val="00000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A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Science/ </a:t>
                      </a: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Spanish 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Comp. Science</a:t>
                      </a:r>
                      <a:endParaRPr sz="15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A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Science/ </a:t>
                      </a: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Spanish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Comp. Science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A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Science/ </a:t>
                      </a:r>
                      <a:r>
                        <a:rPr lang="en" sz="1500">
                          <a:solidFill>
                            <a:schemeClr val="dk1"/>
                          </a:solidFill>
                        </a:rPr>
                        <a:t>Spanish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dk1"/>
                          </a:solidFill>
                        </a:rPr>
                        <a:t>Comp. Science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AF3F3"/>
                    </a:solidFill>
                  </a:tcPr>
                </a:tc>
              </a:tr>
              <a:tr h="396200">
                <a:tc gridSpan="4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800"/>
                        <a:t>AP Palooza - More details coming soon!</a:t>
                      </a:r>
                      <a:endParaRPr i="1" sz="18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ACC7"/>
                    </a:solidFill>
                  </a:tcPr>
                </a:tc>
                <a:tc hMerge="1"/>
                <a:tc hMerge="1"/>
                <a:tc hMerge="1"/>
              </a:tr>
            </a:tbl>
          </a:graphicData>
        </a:graphic>
      </p:graphicFrame>
      <p:sp>
        <p:nvSpPr>
          <p:cNvPr id="81" name="Google Shape;81;p16"/>
          <p:cNvSpPr/>
          <p:nvPr/>
        </p:nvSpPr>
        <p:spPr>
          <a:xfrm>
            <a:off x="7688075" y="4483625"/>
            <a:ext cx="2328900" cy="1039500"/>
          </a:xfrm>
          <a:prstGeom prst="chevron">
            <a:avLst>
              <a:gd fmla="val 50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latin typeface="Lexend Deca"/>
                <a:ea typeface="Lexend Deca"/>
                <a:cs typeface="Lexend Deca"/>
                <a:sym typeface="Lexend Deca"/>
              </a:rPr>
              <a:t>Session 5</a:t>
            </a:r>
            <a:endParaRPr b="1" sz="2200"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82" name="Google Shape;82;p16"/>
          <p:cNvSpPr/>
          <p:nvPr/>
        </p:nvSpPr>
        <p:spPr>
          <a:xfrm>
            <a:off x="7688075" y="6155525"/>
            <a:ext cx="2328900" cy="599100"/>
          </a:xfrm>
          <a:prstGeom prst="chevron">
            <a:avLst>
              <a:gd fmla="val 50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Lexend Deca"/>
                <a:ea typeface="Lexend Deca"/>
                <a:cs typeface="Lexend Deca"/>
                <a:sym typeface="Lexend Deca"/>
              </a:rPr>
              <a:t>Session 6</a:t>
            </a:r>
            <a:endParaRPr b="1" sz="2100"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83" name="Google Shape;83;p16"/>
          <p:cNvSpPr/>
          <p:nvPr/>
        </p:nvSpPr>
        <p:spPr>
          <a:xfrm rot="-926560">
            <a:off x="8162209" y="341659"/>
            <a:ext cx="1895355" cy="1173132"/>
          </a:xfrm>
          <a:prstGeom prst="cloud">
            <a:avLst/>
          </a:prstGeom>
          <a:solidFill>
            <a:srgbClr val="D9EAD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sz="1100">
                <a:solidFill>
                  <a:schemeClr val="dk1"/>
                </a:solidFill>
                <a:latin typeface="Chelsea Market"/>
                <a:ea typeface="Chelsea Market"/>
                <a:cs typeface="Chelsea Market"/>
                <a:sym typeface="Chelsea Market"/>
              </a:rPr>
            </a:br>
            <a:r>
              <a:rPr lang="en" sz="1100">
                <a:solidFill>
                  <a:schemeClr val="dk1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Choose the best session offering for your schedule! </a:t>
            </a:r>
            <a:endParaRPr sz="1100">
              <a:solidFill>
                <a:schemeClr val="dk1"/>
              </a:solidFill>
              <a:latin typeface="Chelsea Market"/>
              <a:ea typeface="Chelsea Market"/>
              <a:cs typeface="Chelsea Market"/>
              <a:sym typeface="Chelsea Marke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50">
              <a:solidFill>
                <a:schemeClr val="dk1"/>
              </a:solidFill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84" name="Google Shape;84;p16"/>
          <p:cNvSpPr/>
          <p:nvPr/>
        </p:nvSpPr>
        <p:spPr>
          <a:xfrm>
            <a:off x="7688075" y="2305925"/>
            <a:ext cx="2328900" cy="1039500"/>
          </a:xfrm>
          <a:prstGeom prst="chevron">
            <a:avLst>
              <a:gd fmla="val 50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latin typeface="Lexend Deca"/>
                <a:ea typeface="Lexend Deca"/>
                <a:cs typeface="Lexend Deca"/>
                <a:sym typeface="Lexend Deca"/>
              </a:rPr>
              <a:t>Session 4</a:t>
            </a:r>
            <a:endParaRPr b="1" sz="2200"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85" name="Google Shape;85;p16"/>
          <p:cNvSpPr txBox="1"/>
          <p:nvPr/>
        </p:nvSpPr>
        <p:spPr>
          <a:xfrm>
            <a:off x="217500" y="251600"/>
            <a:ext cx="7976700" cy="10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100">
                <a:latin typeface="Love Ya Like A Sister"/>
                <a:ea typeface="Love Ya Like A Sister"/>
                <a:cs typeface="Love Ya Like A Sister"/>
                <a:sym typeface="Love Ya Like A Sister"/>
              </a:rPr>
              <a:t>AP Student Study Session </a:t>
            </a:r>
            <a:r>
              <a:rPr b="1" lang="en" sz="3100">
                <a:latin typeface="Love Ya Like A Sister"/>
                <a:ea typeface="Love Ya Like A Sister"/>
                <a:cs typeface="Love Ya Like A Sister"/>
                <a:sym typeface="Love Ya Like A Sister"/>
              </a:rPr>
              <a:t>Calendar</a:t>
            </a:r>
            <a:r>
              <a:rPr b="1" lang="en" sz="3100">
                <a:latin typeface="Love Ya Like A Sister"/>
                <a:ea typeface="Love Ya Like A Sister"/>
                <a:cs typeface="Love Ya Like A Sister"/>
                <a:sym typeface="Love Ya Like A Sister"/>
              </a:rPr>
              <a:t> for </a:t>
            </a:r>
            <a:endParaRPr b="1" sz="3100">
              <a:latin typeface="Love Ya Like A Sister"/>
              <a:ea typeface="Love Ya Like A Sister"/>
              <a:cs typeface="Love Ya Like A Sister"/>
              <a:sym typeface="Love Ya Like A Siste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100">
                <a:latin typeface="Love Ya Like A Sister"/>
                <a:ea typeface="Love Ya Like A Sister"/>
                <a:cs typeface="Love Ya Like A Sister"/>
                <a:sym typeface="Love Ya Like A Sister"/>
              </a:rPr>
              <a:t>Program Schools</a:t>
            </a:r>
            <a:endParaRPr b="1" sz="3100">
              <a:latin typeface="Love Ya Like A Sister"/>
              <a:ea typeface="Love Ya Like A Sister"/>
              <a:cs typeface="Love Ya Like A Sister"/>
              <a:sym typeface="Love Ya Like A Siste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