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74" r:id="rId2"/>
    <p:sldId id="308" r:id="rId3"/>
    <p:sldId id="310" r:id="rId4"/>
    <p:sldId id="317" r:id="rId5"/>
    <p:sldId id="319" r:id="rId6"/>
    <p:sldId id="433" r:id="rId7"/>
    <p:sldId id="372" r:id="rId8"/>
    <p:sldId id="434" r:id="rId9"/>
    <p:sldId id="350" r:id="rId10"/>
  </p:sldIdLst>
  <p:sldSz cx="7772400" cy="100584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wl649@aol.com" initials="j" lastIdx="1" clrIdx="0">
    <p:extLst>
      <p:ext uri="{19B8F6BF-5375-455C-9EA6-DF929625EA0E}">
        <p15:presenceInfo xmlns:p15="http://schemas.microsoft.com/office/powerpoint/2012/main" userId="68359daf9f4d4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568ABB-F149-4989-B72A-A1BC6D64D147}" v="3" dt="2025-07-31T20:12:22.1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84"/>
    <p:restoredTop sz="94701"/>
  </p:normalViewPr>
  <p:slideViewPr>
    <p:cSldViewPr snapToGrid="0" snapToObjects="1">
      <p:cViewPr varScale="1">
        <p:scale>
          <a:sx n="57" d="100"/>
          <a:sy n="57" d="100"/>
        </p:scale>
        <p:origin x="243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Stewart" userId="68359daf9f4d4601" providerId="LiveId" clId="{13568ABB-F149-4989-B72A-A1BC6D64D147}"/>
    <pc:docChg chg="undo custSel modSld">
      <pc:chgData name="Julie Stewart" userId="68359daf9f4d4601" providerId="LiveId" clId="{13568ABB-F149-4989-B72A-A1BC6D64D147}" dt="2025-08-03T22:01:40.155" v="857" actId="20577"/>
      <pc:docMkLst>
        <pc:docMk/>
      </pc:docMkLst>
      <pc:sldChg chg="modSp mod">
        <pc:chgData name="Julie Stewart" userId="68359daf9f4d4601" providerId="LiveId" clId="{13568ABB-F149-4989-B72A-A1BC6D64D147}" dt="2025-07-31T20:14:45.215" v="809" actId="20577"/>
        <pc:sldMkLst>
          <pc:docMk/>
          <pc:sldMk cId="1358784799" sldId="350"/>
        </pc:sldMkLst>
        <pc:spChg chg="mod">
          <ac:chgData name="Julie Stewart" userId="68359daf9f4d4601" providerId="LiveId" clId="{13568ABB-F149-4989-B72A-A1BC6D64D147}" dt="2025-07-31T20:14:45.215" v="809" actId="20577"/>
          <ac:spMkLst>
            <pc:docMk/>
            <pc:sldMk cId="1358784799" sldId="350"/>
            <ac:spMk id="4" creationId="{00ACC47E-1BE2-5E4E-8C13-CA59E6C7EBDF}"/>
          </ac:spMkLst>
        </pc:spChg>
      </pc:sldChg>
      <pc:sldChg chg="modSp mod">
        <pc:chgData name="Julie Stewart" userId="68359daf9f4d4601" providerId="LiveId" clId="{13568ABB-F149-4989-B72A-A1BC6D64D147}" dt="2025-08-03T22:01:31.613" v="853" actId="20577"/>
        <pc:sldMkLst>
          <pc:docMk/>
          <pc:sldMk cId="3664302395" sldId="372"/>
        </pc:sldMkLst>
        <pc:spChg chg="mod">
          <ac:chgData name="Julie Stewart" userId="68359daf9f4d4601" providerId="LiveId" clId="{13568ABB-F149-4989-B72A-A1BC6D64D147}" dt="2025-08-03T22:01:31.613" v="853" actId="20577"/>
          <ac:spMkLst>
            <pc:docMk/>
            <pc:sldMk cId="3664302395" sldId="372"/>
            <ac:spMk id="5" creationId="{4FEAF8AC-3185-6F44-86F9-AD01008EFCC0}"/>
          </ac:spMkLst>
        </pc:spChg>
        <pc:graphicFrameChg chg="mod modGraphic">
          <ac:chgData name="Julie Stewart" userId="68359daf9f4d4601" providerId="LiveId" clId="{13568ABB-F149-4989-B72A-A1BC6D64D147}" dt="2025-07-31T21:04:17.832" v="849" actId="20577"/>
          <ac:graphicFrameMkLst>
            <pc:docMk/>
            <pc:sldMk cId="3664302395" sldId="372"/>
            <ac:graphicFrameMk id="4" creationId="{A080604D-380D-EA4C-881B-FE60990561DB}"/>
          </ac:graphicFrameMkLst>
        </pc:graphicFrameChg>
      </pc:sldChg>
      <pc:sldChg chg="modSp mod">
        <pc:chgData name="Julie Stewart" userId="68359daf9f4d4601" providerId="LiveId" clId="{13568ABB-F149-4989-B72A-A1BC6D64D147}" dt="2025-08-03T22:01:40.155" v="857" actId="20577"/>
        <pc:sldMkLst>
          <pc:docMk/>
          <pc:sldMk cId="2850177625" sldId="434"/>
        </pc:sldMkLst>
        <pc:spChg chg="mod">
          <ac:chgData name="Julie Stewart" userId="68359daf9f4d4601" providerId="LiveId" clId="{13568ABB-F149-4989-B72A-A1BC6D64D147}" dt="2025-08-03T22:01:40.155" v="857" actId="20577"/>
          <ac:spMkLst>
            <pc:docMk/>
            <pc:sldMk cId="2850177625" sldId="434"/>
            <ac:spMk id="5" creationId="{4FEAF8AC-3185-6F44-86F9-AD01008EFCC0}"/>
          </ac:spMkLst>
        </pc:spChg>
        <pc:graphicFrameChg chg="modGraphic">
          <ac:chgData name="Julie Stewart" userId="68359daf9f4d4601" providerId="LiveId" clId="{13568ABB-F149-4989-B72A-A1BC6D64D147}" dt="2025-07-31T21:03:19.944" v="832" actId="20577"/>
          <ac:graphicFrameMkLst>
            <pc:docMk/>
            <pc:sldMk cId="2850177625" sldId="434"/>
            <ac:graphicFrameMk id="2" creationId="{D1F70DE1-0D04-E70D-27CD-03A5AFEBB0FA}"/>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A80678-0BAB-A141-8A5A-6682A0B1CE16}" type="datetimeFigureOut">
              <a:rPr lang="en-US" smtClean="0"/>
              <a:t>8/3/2025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04E1E-C5A4-374E-BDF0-46003371374D}" type="slidenum">
              <a:rPr lang="en-US" smtClean="0"/>
              <a:t>‹#›</a:t>
            </a:fld>
            <a:endParaRPr lang="en-US"/>
          </a:p>
        </p:txBody>
      </p:sp>
    </p:spTree>
    <p:extLst>
      <p:ext uri="{BB962C8B-B14F-4D97-AF65-F5344CB8AC3E}">
        <p14:creationId xmlns:p14="http://schemas.microsoft.com/office/powerpoint/2010/main" val="852681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A80678-0BAB-A141-8A5A-6682A0B1CE16}" type="datetimeFigureOut">
              <a:rPr lang="en-US" smtClean="0"/>
              <a:t>8/3/2025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04E1E-C5A4-374E-BDF0-46003371374D}" type="slidenum">
              <a:rPr lang="en-US" smtClean="0"/>
              <a:t>‹#›</a:t>
            </a:fld>
            <a:endParaRPr lang="en-US"/>
          </a:p>
        </p:txBody>
      </p:sp>
    </p:spTree>
    <p:extLst>
      <p:ext uri="{BB962C8B-B14F-4D97-AF65-F5344CB8AC3E}">
        <p14:creationId xmlns:p14="http://schemas.microsoft.com/office/powerpoint/2010/main" val="2215710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A80678-0BAB-A141-8A5A-6682A0B1CE16}" type="datetimeFigureOut">
              <a:rPr lang="en-US" smtClean="0"/>
              <a:t>8/3/2025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04E1E-C5A4-374E-BDF0-46003371374D}" type="slidenum">
              <a:rPr lang="en-US" smtClean="0"/>
              <a:t>‹#›</a:t>
            </a:fld>
            <a:endParaRPr lang="en-US"/>
          </a:p>
        </p:txBody>
      </p:sp>
    </p:spTree>
    <p:extLst>
      <p:ext uri="{BB962C8B-B14F-4D97-AF65-F5344CB8AC3E}">
        <p14:creationId xmlns:p14="http://schemas.microsoft.com/office/powerpoint/2010/main" val="1785730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A80678-0BAB-A141-8A5A-6682A0B1CE16}" type="datetimeFigureOut">
              <a:rPr lang="en-US" smtClean="0"/>
              <a:t>8/3/2025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04E1E-C5A4-374E-BDF0-46003371374D}" type="slidenum">
              <a:rPr lang="en-US" smtClean="0"/>
              <a:t>‹#›</a:t>
            </a:fld>
            <a:endParaRPr lang="en-US"/>
          </a:p>
        </p:txBody>
      </p:sp>
    </p:spTree>
    <p:extLst>
      <p:ext uri="{BB962C8B-B14F-4D97-AF65-F5344CB8AC3E}">
        <p14:creationId xmlns:p14="http://schemas.microsoft.com/office/powerpoint/2010/main" val="1252644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BA80678-0BAB-A141-8A5A-6682A0B1CE16}" type="datetimeFigureOut">
              <a:rPr lang="en-US" smtClean="0"/>
              <a:t>8/3/2025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04E1E-C5A4-374E-BDF0-46003371374D}" type="slidenum">
              <a:rPr lang="en-US" smtClean="0"/>
              <a:t>‹#›</a:t>
            </a:fld>
            <a:endParaRPr lang="en-US"/>
          </a:p>
        </p:txBody>
      </p:sp>
    </p:spTree>
    <p:extLst>
      <p:ext uri="{BB962C8B-B14F-4D97-AF65-F5344CB8AC3E}">
        <p14:creationId xmlns:p14="http://schemas.microsoft.com/office/powerpoint/2010/main" val="2314681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A80678-0BAB-A141-8A5A-6682A0B1CE16}" type="datetimeFigureOut">
              <a:rPr lang="en-US" smtClean="0"/>
              <a:t>8/3/2025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804E1E-C5A4-374E-BDF0-46003371374D}" type="slidenum">
              <a:rPr lang="en-US" smtClean="0"/>
              <a:t>‹#›</a:t>
            </a:fld>
            <a:endParaRPr lang="en-US"/>
          </a:p>
        </p:txBody>
      </p:sp>
    </p:spTree>
    <p:extLst>
      <p:ext uri="{BB962C8B-B14F-4D97-AF65-F5344CB8AC3E}">
        <p14:creationId xmlns:p14="http://schemas.microsoft.com/office/powerpoint/2010/main" val="2552062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A80678-0BAB-A141-8A5A-6682A0B1CE16}" type="datetimeFigureOut">
              <a:rPr lang="en-US" smtClean="0"/>
              <a:t>8/3/2025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804E1E-C5A4-374E-BDF0-46003371374D}" type="slidenum">
              <a:rPr lang="en-US" smtClean="0"/>
              <a:t>‹#›</a:t>
            </a:fld>
            <a:endParaRPr lang="en-US"/>
          </a:p>
        </p:txBody>
      </p:sp>
    </p:spTree>
    <p:extLst>
      <p:ext uri="{BB962C8B-B14F-4D97-AF65-F5344CB8AC3E}">
        <p14:creationId xmlns:p14="http://schemas.microsoft.com/office/powerpoint/2010/main" val="3392079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A80678-0BAB-A141-8A5A-6682A0B1CE16}" type="datetimeFigureOut">
              <a:rPr lang="en-US" smtClean="0"/>
              <a:t>8/3/2025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804E1E-C5A4-374E-BDF0-46003371374D}" type="slidenum">
              <a:rPr lang="en-US" smtClean="0"/>
              <a:t>‹#›</a:t>
            </a:fld>
            <a:endParaRPr lang="en-US"/>
          </a:p>
        </p:txBody>
      </p:sp>
    </p:spTree>
    <p:extLst>
      <p:ext uri="{BB962C8B-B14F-4D97-AF65-F5344CB8AC3E}">
        <p14:creationId xmlns:p14="http://schemas.microsoft.com/office/powerpoint/2010/main" val="1971276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A80678-0BAB-A141-8A5A-6682A0B1CE16}" type="datetimeFigureOut">
              <a:rPr lang="en-US" smtClean="0"/>
              <a:t>8/3/2025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804E1E-C5A4-374E-BDF0-46003371374D}" type="slidenum">
              <a:rPr lang="en-US" smtClean="0"/>
              <a:t>‹#›</a:t>
            </a:fld>
            <a:endParaRPr lang="en-US"/>
          </a:p>
        </p:txBody>
      </p:sp>
    </p:spTree>
    <p:extLst>
      <p:ext uri="{BB962C8B-B14F-4D97-AF65-F5344CB8AC3E}">
        <p14:creationId xmlns:p14="http://schemas.microsoft.com/office/powerpoint/2010/main" val="746984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9BA80678-0BAB-A141-8A5A-6682A0B1CE16}" type="datetimeFigureOut">
              <a:rPr lang="en-US" smtClean="0"/>
              <a:t>8/3/2025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804E1E-C5A4-374E-BDF0-46003371374D}" type="slidenum">
              <a:rPr lang="en-US" smtClean="0"/>
              <a:t>‹#›</a:t>
            </a:fld>
            <a:endParaRPr lang="en-US"/>
          </a:p>
        </p:txBody>
      </p:sp>
    </p:spTree>
    <p:extLst>
      <p:ext uri="{BB962C8B-B14F-4D97-AF65-F5344CB8AC3E}">
        <p14:creationId xmlns:p14="http://schemas.microsoft.com/office/powerpoint/2010/main" val="3551567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9BA80678-0BAB-A141-8A5A-6682A0B1CE16}" type="datetimeFigureOut">
              <a:rPr lang="en-US" smtClean="0"/>
              <a:t>8/3/2025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804E1E-C5A4-374E-BDF0-46003371374D}" type="slidenum">
              <a:rPr lang="en-US" smtClean="0"/>
              <a:t>‹#›</a:t>
            </a:fld>
            <a:endParaRPr lang="en-US"/>
          </a:p>
        </p:txBody>
      </p:sp>
    </p:spTree>
    <p:extLst>
      <p:ext uri="{BB962C8B-B14F-4D97-AF65-F5344CB8AC3E}">
        <p14:creationId xmlns:p14="http://schemas.microsoft.com/office/powerpoint/2010/main" val="836682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9BA80678-0BAB-A141-8A5A-6682A0B1CE16}" type="datetimeFigureOut">
              <a:rPr lang="en-US" smtClean="0"/>
              <a:t>8/3/2025</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62804E1E-C5A4-374E-BDF0-46003371374D}" type="slidenum">
              <a:rPr lang="en-US" smtClean="0"/>
              <a:t>‹#›</a:t>
            </a:fld>
            <a:endParaRPr lang="en-US"/>
          </a:p>
        </p:txBody>
      </p:sp>
    </p:spTree>
    <p:extLst>
      <p:ext uri="{BB962C8B-B14F-4D97-AF65-F5344CB8AC3E}">
        <p14:creationId xmlns:p14="http://schemas.microsoft.com/office/powerpoint/2010/main" val="27965085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dana.vansandt@acboe.net"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hyperlink" Target="mailto:julie.stewart@acboe.net"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690E03-5173-0B4C-A544-034A12417288}"/>
              </a:ext>
            </a:extLst>
          </p:cNvPr>
          <p:cNvSpPr txBox="1"/>
          <p:nvPr/>
        </p:nvSpPr>
        <p:spPr>
          <a:xfrm>
            <a:off x="25203" y="496998"/>
            <a:ext cx="7700729" cy="830997"/>
          </a:xfrm>
          <a:prstGeom prst="rect">
            <a:avLst/>
          </a:prstGeom>
          <a:noFill/>
        </p:spPr>
        <p:txBody>
          <a:bodyPr wrap="square" rtlCol="0">
            <a:spAutoFit/>
          </a:bodyPr>
          <a:lstStyle/>
          <a:p>
            <a:pPr algn="ctr"/>
            <a:r>
              <a:rPr lang="en-US" sz="4800" b="1" spc="-300" dirty="0">
                <a:latin typeface="Century Gothic" panose="020B0502020202020204" pitchFamily="34" charset="0"/>
              </a:rPr>
              <a:t>Mrs. Stewart &amp; Ms. </a:t>
            </a:r>
            <a:r>
              <a:rPr lang="en-US" sz="4800" b="1" spc="-300" dirty="0" err="1">
                <a:latin typeface="Century Gothic" panose="020B0502020202020204" pitchFamily="34" charset="0"/>
              </a:rPr>
              <a:t>Vansandt</a:t>
            </a:r>
            <a:endParaRPr lang="en-US" sz="4800" b="1" spc="-300" dirty="0">
              <a:latin typeface="Century Gothic" panose="020B0502020202020204" pitchFamily="34" charset="0"/>
            </a:endParaRPr>
          </a:p>
        </p:txBody>
      </p:sp>
      <p:sp>
        <p:nvSpPr>
          <p:cNvPr id="3" name="TextBox 2">
            <a:extLst>
              <a:ext uri="{FF2B5EF4-FFF2-40B4-BE49-F238E27FC236}">
                <a16:creationId xmlns:a16="http://schemas.microsoft.com/office/drawing/2014/main" id="{294D938F-6FCE-C145-8CDE-E74570146612}"/>
              </a:ext>
            </a:extLst>
          </p:cNvPr>
          <p:cNvSpPr txBox="1"/>
          <p:nvPr/>
        </p:nvSpPr>
        <p:spPr>
          <a:xfrm>
            <a:off x="2871686" y="5387008"/>
            <a:ext cx="4930446" cy="646331"/>
          </a:xfrm>
          <a:prstGeom prst="rect">
            <a:avLst/>
          </a:prstGeom>
          <a:noFill/>
        </p:spPr>
        <p:txBody>
          <a:bodyPr wrap="square" rtlCol="0">
            <a:spAutoFit/>
          </a:bodyPr>
          <a:lstStyle/>
          <a:p>
            <a:pPr algn="ctr"/>
            <a:r>
              <a:rPr lang="en-US" sz="3600" spc="-300" dirty="0">
                <a:latin typeface="Century Gothic" panose="020B0502020202020204" pitchFamily="34" charset="0"/>
              </a:rPr>
              <a:t>Daniel Pratt Elementary</a:t>
            </a:r>
          </a:p>
        </p:txBody>
      </p:sp>
      <p:sp>
        <p:nvSpPr>
          <p:cNvPr id="4" name="TextBox 3">
            <a:extLst>
              <a:ext uri="{FF2B5EF4-FFF2-40B4-BE49-F238E27FC236}">
                <a16:creationId xmlns:a16="http://schemas.microsoft.com/office/drawing/2014/main" id="{AF11487A-CA91-AC49-AD1D-C9CF3C6C0C78}"/>
              </a:ext>
            </a:extLst>
          </p:cNvPr>
          <p:cNvSpPr txBox="1"/>
          <p:nvPr/>
        </p:nvSpPr>
        <p:spPr>
          <a:xfrm>
            <a:off x="3189768" y="5889468"/>
            <a:ext cx="4440408" cy="707886"/>
          </a:xfrm>
          <a:prstGeom prst="rect">
            <a:avLst/>
          </a:prstGeom>
          <a:noFill/>
        </p:spPr>
        <p:txBody>
          <a:bodyPr wrap="square" rtlCol="0">
            <a:spAutoFit/>
          </a:bodyPr>
          <a:lstStyle/>
          <a:p>
            <a:pPr algn="ctr"/>
            <a:r>
              <a:rPr lang="en-US" sz="4000" dirty="0">
                <a:latin typeface="Century Gothic" panose="020B0502020202020204" pitchFamily="34" charset="0"/>
              </a:rPr>
              <a:t>2025-2026</a:t>
            </a:r>
          </a:p>
        </p:txBody>
      </p:sp>
    </p:spTree>
    <p:extLst>
      <p:ext uri="{BB962C8B-B14F-4D97-AF65-F5344CB8AC3E}">
        <p14:creationId xmlns:p14="http://schemas.microsoft.com/office/powerpoint/2010/main" val="610549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7AFBDB-5F42-D444-8196-57BDC4B6D246}"/>
              </a:ext>
            </a:extLst>
          </p:cNvPr>
          <p:cNvSpPr txBox="1"/>
          <p:nvPr/>
        </p:nvSpPr>
        <p:spPr>
          <a:xfrm>
            <a:off x="315392" y="2335779"/>
            <a:ext cx="7141616" cy="6566124"/>
          </a:xfrm>
          <a:prstGeom prst="rect">
            <a:avLst/>
          </a:prstGeom>
          <a:noFill/>
        </p:spPr>
        <p:txBody>
          <a:bodyPr wrap="square" lIns="101823" tIns="50911" rIns="101823" bIns="50911" rtlCol="0">
            <a:spAutoFit/>
          </a:bodyPr>
          <a:lstStyle/>
          <a:p>
            <a:endParaRPr lang="en-US" sz="2000" dirty="0">
              <a:latin typeface="Century Gothic"/>
              <a:cs typeface="Century Gothic"/>
            </a:endParaRPr>
          </a:p>
          <a:p>
            <a:endParaRPr lang="en-US" sz="2000" dirty="0">
              <a:latin typeface="Century Gothic"/>
              <a:cs typeface="Century Gothic"/>
            </a:endParaRPr>
          </a:p>
          <a:p>
            <a:r>
              <a:rPr lang="en-US" sz="2000" dirty="0">
                <a:latin typeface="Century Gothic"/>
                <a:cs typeface="Century Gothic"/>
              </a:rPr>
              <a:t>Dear Parents,</a:t>
            </a:r>
          </a:p>
          <a:p>
            <a:r>
              <a:rPr lang="en-US" sz="2000" dirty="0">
                <a:latin typeface="Century Gothic"/>
                <a:cs typeface="Century Gothic"/>
              </a:rPr>
              <a:t>       </a:t>
            </a:r>
          </a:p>
          <a:p>
            <a:r>
              <a:rPr lang="en-US" sz="2000" dirty="0">
                <a:latin typeface="Century Gothic"/>
                <a:cs typeface="Century Gothic"/>
              </a:rPr>
              <a:t>	Welcome back to a new school year! We are so happy to welcome you to our classrooms!  Third grade is a very busy year filled with lots of fun and exciting learning opportunities. We are very excited about what is in store for your child this year, and we look forward to working together to make this the best year ever!  </a:t>
            </a:r>
            <a:endParaRPr lang="en-US" sz="2000" b="1" dirty="0">
              <a:latin typeface="Century Gothic"/>
              <a:cs typeface="Century Gothic"/>
            </a:endParaRPr>
          </a:p>
          <a:p>
            <a:endParaRPr lang="en-US" sz="2000" dirty="0">
              <a:latin typeface="Century Gothic"/>
              <a:cs typeface="Century Gothic"/>
            </a:endParaRPr>
          </a:p>
          <a:p>
            <a:r>
              <a:rPr lang="en-US" sz="2000" dirty="0">
                <a:latin typeface="Century Gothic"/>
                <a:cs typeface="Century Gothic"/>
              </a:rPr>
              <a:t>	Attached in this packet, you will find our expectations, classroom information, and a Student Information form.  Please fill out the Student Information form and return it to school with your child.</a:t>
            </a:r>
          </a:p>
          <a:p>
            <a:r>
              <a:rPr lang="en-US" sz="2000" dirty="0">
                <a:latin typeface="Century Gothic"/>
                <a:cs typeface="Century Gothic"/>
              </a:rPr>
              <a:t>	</a:t>
            </a:r>
          </a:p>
          <a:p>
            <a:r>
              <a:rPr lang="en-US" sz="2000" dirty="0">
                <a:latin typeface="Century Gothic"/>
                <a:cs typeface="Century Gothic"/>
              </a:rPr>
              <a:t>	We look forward to a fun-filled year! We have many wonderful things planned and can’t wait to get started!</a:t>
            </a:r>
          </a:p>
          <a:p>
            <a:endParaRPr lang="en-US" sz="2000" dirty="0">
              <a:latin typeface="Century Gothic"/>
              <a:cs typeface="Century Gothic"/>
            </a:endParaRPr>
          </a:p>
          <a:p>
            <a:r>
              <a:rPr lang="en-US" sz="2000" dirty="0">
                <a:latin typeface="Century Gothic"/>
                <a:cs typeface="Century Gothic"/>
              </a:rPr>
              <a:t>Sincerely,</a:t>
            </a:r>
          </a:p>
          <a:p>
            <a:r>
              <a:rPr lang="en-US" sz="2000" dirty="0">
                <a:latin typeface="Century Gothic"/>
                <a:cs typeface="Century Gothic"/>
              </a:rPr>
              <a:t>Dana </a:t>
            </a:r>
            <a:r>
              <a:rPr lang="en-US" sz="2000" dirty="0" err="1">
                <a:latin typeface="Century Gothic"/>
                <a:cs typeface="Century Gothic"/>
              </a:rPr>
              <a:t>Vansandt</a:t>
            </a:r>
            <a:r>
              <a:rPr lang="en-US" sz="2000" dirty="0">
                <a:latin typeface="Century Gothic"/>
                <a:cs typeface="Century Gothic"/>
              </a:rPr>
              <a:t> and Julie Stewart</a:t>
            </a:r>
          </a:p>
        </p:txBody>
      </p:sp>
      <p:sp>
        <p:nvSpPr>
          <p:cNvPr id="3" name="TextBox 2">
            <a:extLst>
              <a:ext uri="{FF2B5EF4-FFF2-40B4-BE49-F238E27FC236}">
                <a16:creationId xmlns:a16="http://schemas.microsoft.com/office/drawing/2014/main" id="{F899269A-2CE3-3B45-A8B7-4220E1C56236}"/>
              </a:ext>
            </a:extLst>
          </p:cNvPr>
          <p:cNvSpPr txBox="1"/>
          <p:nvPr/>
        </p:nvSpPr>
        <p:spPr>
          <a:xfrm>
            <a:off x="4507258" y="2335774"/>
            <a:ext cx="3122489" cy="410593"/>
          </a:xfrm>
          <a:prstGeom prst="rect">
            <a:avLst/>
          </a:prstGeom>
          <a:noFill/>
        </p:spPr>
        <p:txBody>
          <a:bodyPr wrap="square" lIns="101823" tIns="50911" rIns="101823" bIns="50911" rtlCol="0">
            <a:spAutoFit/>
          </a:bodyPr>
          <a:lstStyle/>
          <a:p>
            <a:pPr algn="ctr"/>
            <a:r>
              <a:rPr lang="en-US" sz="2000" dirty="0">
                <a:latin typeface="Century Gothic"/>
                <a:cs typeface="Century Gothic"/>
              </a:rPr>
              <a:t>August 5, 2025</a:t>
            </a:r>
          </a:p>
        </p:txBody>
      </p:sp>
    </p:spTree>
    <p:extLst>
      <p:ext uri="{BB962C8B-B14F-4D97-AF65-F5344CB8AC3E}">
        <p14:creationId xmlns:p14="http://schemas.microsoft.com/office/powerpoint/2010/main" val="1909293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693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703C4D-8B72-F645-B2C1-2FD5ED0D5992}"/>
              </a:ext>
            </a:extLst>
          </p:cNvPr>
          <p:cNvSpPr txBox="1"/>
          <p:nvPr/>
        </p:nvSpPr>
        <p:spPr>
          <a:xfrm>
            <a:off x="230980" y="2225643"/>
            <a:ext cx="7310439" cy="7851091"/>
          </a:xfrm>
          <a:prstGeom prst="rect">
            <a:avLst/>
          </a:prstGeom>
          <a:noFill/>
        </p:spPr>
        <p:txBody>
          <a:bodyPr wrap="square" lIns="101823" tIns="50911" rIns="101823" bIns="50911" rtlCol="0">
            <a:spAutoFit/>
          </a:bodyPr>
          <a:lstStyle/>
          <a:p>
            <a:r>
              <a:rPr lang="en-US" sz="3600" b="1" spc="-167" dirty="0">
                <a:latin typeface="Century Gothic"/>
                <a:cs typeface="Century Gothic"/>
              </a:rPr>
              <a:t>SCHOOL DAY </a:t>
            </a:r>
            <a:r>
              <a:rPr lang="en-US" sz="1300" dirty="0">
                <a:latin typeface="Century Gothic"/>
                <a:cs typeface="Century Gothic"/>
              </a:rPr>
              <a:t>The school day begins at 8:00am. Students begin entering the classroom at 7:45, at which time they begin their morning work. Your child is expected to be in their seat, ready to learn no later than 8:00am, or they will be considered tardy.  Our classroom schedules will be posted on our websites.</a:t>
            </a:r>
          </a:p>
          <a:p>
            <a:endParaRPr lang="en-US" sz="1300" dirty="0">
              <a:latin typeface="Century Gothic"/>
              <a:cs typeface="Century Gothic"/>
            </a:endParaRPr>
          </a:p>
          <a:p>
            <a:endParaRPr lang="en-US" sz="1300" b="1" spc="-167" dirty="0">
              <a:latin typeface="Century Gothic"/>
              <a:cs typeface="Century Gothic"/>
            </a:endParaRPr>
          </a:p>
          <a:p>
            <a:r>
              <a:rPr lang="en-US" sz="3600" b="1" spc="-167" dirty="0">
                <a:latin typeface="Century Gothic"/>
                <a:cs typeface="Century Gothic"/>
              </a:rPr>
              <a:t>BEHAVIOR</a:t>
            </a:r>
            <a:r>
              <a:rPr lang="en-US" sz="3600" spc="-167" dirty="0">
                <a:latin typeface="Century Gothic"/>
                <a:cs typeface="Century Gothic"/>
              </a:rPr>
              <a:t> </a:t>
            </a:r>
            <a:r>
              <a:rPr lang="en-US" sz="1300" dirty="0">
                <a:latin typeface="Century Gothic"/>
                <a:cs typeface="Century Gothic"/>
              </a:rPr>
              <a:t>Students are expected to follow directions, respect their peers and teachers, and work hard. If students do not demonstrate appropriate </a:t>
            </a:r>
          </a:p>
          <a:p>
            <a:r>
              <a:rPr lang="en-US" sz="1300" dirty="0">
                <a:latin typeface="Century Gothic"/>
                <a:cs typeface="Century Gothic"/>
              </a:rPr>
              <a:t>behavior, then consequences will be put in place.</a:t>
            </a:r>
          </a:p>
          <a:p>
            <a:endParaRPr lang="en-US" sz="1300" b="1" dirty="0">
              <a:latin typeface="Century Gothic"/>
              <a:cs typeface="Century Gothic"/>
            </a:endParaRPr>
          </a:p>
          <a:p>
            <a:endParaRPr lang="en-US" sz="1100" dirty="0">
              <a:latin typeface="Century Gothic"/>
              <a:cs typeface="Century Gothic"/>
            </a:endParaRPr>
          </a:p>
          <a:p>
            <a:r>
              <a:rPr lang="en-US" sz="3600" b="1" spc="-167" dirty="0">
                <a:latin typeface="Century Gothic"/>
                <a:cs typeface="Century Gothic"/>
              </a:rPr>
              <a:t>Parent Square </a:t>
            </a:r>
            <a:r>
              <a:rPr lang="en-US" sz="1300" b="1" spc="-167" dirty="0">
                <a:latin typeface="Century Gothic"/>
                <a:cs typeface="Century Gothic"/>
              </a:rPr>
              <a:t> </a:t>
            </a:r>
            <a:r>
              <a:rPr lang="en-US" sz="1300" dirty="0">
                <a:latin typeface="Century Gothic"/>
                <a:cs typeface="Century Gothic"/>
              </a:rPr>
              <a:t>We will post newsletters, assignments, photos, important dates, learning targets, online resources, and much more! This is also your line of communication with us.  Please note that we are not always able to check messages during the school day, so any urgent messages should go through the office.  Please allow 24 hours for a response.</a:t>
            </a:r>
          </a:p>
          <a:p>
            <a:r>
              <a:rPr lang="en-US" sz="1300" dirty="0">
                <a:latin typeface="Century Gothic"/>
                <a:cs typeface="Century Gothic"/>
              </a:rPr>
              <a:t> </a:t>
            </a:r>
          </a:p>
          <a:p>
            <a:endParaRPr lang="en-US" sz="1300" dirty="0">
              <a:latin typeface="Century Gothic"/>
              <a:cs typeface="Century Gothic"/>
            </a:endParaRPr>
          </a:p>
          <a:p>
            <a:r>
              <a:rPr lang="en-US" sz="2800" b="1" dirty="0">
                <a:latin typeface="Century Gothic"/>
                <a:cs typeface="Century Gothic"/>
              </a:rPr>
              <a:t>BIRTHDAY CELEBRATIONS  </a:t>
            </a:r>
            <a:r>
              <a:rPr lang="en-US" sz="1400" dirty="0">
                <a:latin typeface="Century Gothic"/>
                <a:cs typeface="Century Gothic"/>
              </a:rPr>
              <a:t>We love celebrating our classmates’ birthdays! Students are more than welcome to bring a treat on their birthday to share with the class.  Please email us a day prior to sending the treats in for an accurate class count.</a:t>
            </a:r>
          </a:p>
          <a:p>
            <a:endParaRPr lang="en-US" sz="1400" dirty="0">
              <a:latin typeface="Century Gothic"/>
              <a:cs typeface="Century Gothic"/>
            </a:endParaRPr>
          </a:p>
          <a:p>
            <a:endParaRPr lang="en-US" sz="1050" dirty="0">
              <a:latin typeface="Century Gothic"/>
              <a:cs typeface="Century Gothic"/>
            </a:endParaRPr>
          </a:p>
          <a:p>
            <a:r>
              <a:rPr lang="en-US" sz="2800" b="1" dirty="0">
                <a:latin typeface="Century Gothic"/>
                <a:cs typeface="Century Gothic"/>
              </a:rPr>
              <a:t>CONTACT INFORMATION  </a:t>
            </a:r>
            <a:r>
              <a:rPr lang="en-US" sz="1400" dirty="0">
                <a:latin typeface="Century Gothic"/>
                <a:cs typeface="Century Gothic"/>
              </a:rPr>
              <a:t>Please do not hesitate to send a message through </a:t>
            </a:r>
            <a:r>
              <a:rPr lang="en-US" sz="1400" dirty="0" err="1">
                <a:latin typeface="Century Gothic"/>
                <a:cs typeface="Century Gothic"/>
              </a:rPr>
              <a:t>ParentSquare</a:t>
            </a:r>
            <a:r>
              <a:rPr lang="en-US" sz="1400" dirty="0">
                <a:latin typeface="Century Gothic"/>
                <a:cs typeface="Century Gothic"/>
              </a:rPr>
              <a:t>.  We can also be reached at our school email, </a:t>
            </a:r>
            <a:r>
              <a:rPr lang="en-US" sz="1400" b="1" dirty="0">
                <a:latin typeface="Century Gothic"/>
                <a:cs typeface="Century Gothic"/>
                <a:hlinkClick r:id="rId3">
                  <a:extLst>
                    <a:ext uri="{A12FA001-AC4F-418D-AE19-62706E023703}">
                      <ahyp:hlinkClr xmlns:ahyp="http://schemas.microsoft.com/office/drawing/2018/hyperlinkcolor" val="tx"/>
                    </a:ext>
                  </a:extLst>
                </a:hlinkClick>
              </a:rPr>
              <a:t>dana.vansandt@acboe.net</a:t>
            </a:r>
            <a:r>
              <a:rPr lang="en-US" sz="1400" b="1" dirty="0">
                <a:latin typeface="Century Gothic"/>
                <a:cs typeface="Century Gothic"/>
              </a:rPr>
              <a:t> or </a:t>
            </a:r>
            <a:r>
              <a:rPr lang="en-US" sz="1400" b="1" dirty="0">
                <a:latin typeface="Century Gothic"/>
                <a:cs typeface="Century Gothic"/>
                <a:hlinkClick r:id="rId4">
                  <a:extLst>
                    <a:ext uri="{A12FA001-AC4F-418D-AE19-62706E023703}">
                      <ahyp:hlinkClr xmlns:ahyp="http://schemas.microsoft.com/office/drawing/2018/hyperlinkcolor" val="tx"/>
                    </a:ext>
                  </a:extLst>
                </a:hlinkClick>
              </a:rPr>
              <a:t>julie.stewart@acboe.net</a:t>
            </a:r>
            <a:r>
              <a:rPr lang="en-US" sz="1400" b="1" dirty="0">
                <a:latin typeface="Century Gothic"/>
                <a:cs typeface="Century Gothic"/>
              </a:rPr>
              <a:t>. </a:t>
            </a:r>
            <a:r>
              <a:rPr lang="en-US" sz="1400" dirty="0">
                <a:latin typeface="Century Gothic"/>
                <a:cs typeface="Century Gothic"/>
              </a:rPr>
              <a:t> Please allow up  to 24 hours for us to respond. </a:t>
            </a:r>
            <a:r>
              <a:rPr lang="en-US" sz="1400" b="1" u="sng" dirty="0">
                <a:latin typeface="Century Gothic"/>
                <a:cs typeface="Century Gothic"/>
              </a:rPr>
              <a:t>If you have an urgent message please contact the school office. </a:t>
            </a:r>
            <a:endParaRPr lang="en-US" sz="1200" b="1" u="sng" dirty="0">
              <a:latin typeface="Century Gothic"/>
              <a:cs typeface="Century Gothic"/>
            </a:endParaRPr>
          </a:p>
          <a:p>
            <a:endParaRPr lang="en-US" sz="1300" dirty="0">
              <a:latin typeface="Century Gothic"/>
              <a:cs typeface="Century Gothic"/>
            </a:endParaRPr>
          </a:p>
          <a:p>
            <a:endParaRPr lang="en-US" sz="1100" dirty="0">
              <a:latin typeface="Century Gothic"/>
              <a:cs typeface="Century Gothic"/>
            </a:endParaRPr>
          </a:p>
        </p:txBody>
      </p:sp>
    </p:spTree>
    <p:extLst>
      <p:ext uri="{BB962C8B-B14F-4D97-AF65-F5344CB8AC3E}">
        <p14:creationId xmlns:p14="http://schemas.microsoft.com/office/powerpoint/2010/main" val="6854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FF43A2-FF08-2D44-A507-35907E70FA45}"/>
              </a:ext>
            </a:extLst>
          </p:cNvPr>
          <p:cNvSpPr txBox="1"/>
          <p:nvPr/>
        </p:nvSpPr>
        <p:spPr>
          <a:xfrm>
            <a:off x="342900" y="2129694"/>
            <a:ext cx="7086600" cy="8217634"/>
          </a:xfrm>
          <a:prstGeom prst="rect">
            <a:avLst/>
          </a:prstGeom>
          <a:noFill/>
        </p:spPr>
        <p:txBody>
          <a:bodyPr wrap="square" rtlCol="0">
            <a:spAutoFit/>
          </a:bodyPr>
          <a:lstStyle/>
          <a:p>
            <a:r>
              <a:rPr lang="en-US" sz="1600" spc="-150" dirty="0">
                <a:latin typeface="Century Gothic" panose="020B0502020202020204" pitchFamily="34" charset="0"/>
              </a:rPr>
              <a:t>Students are expected to have appropriate behavior each day.  If students habitually fail to meet our expectations, we will follow the consequences below. </a:t>
            </a:r>
            <a:r>
              <a:rPr lang="en-US" sz="1600" b="1" spc="-150" dirty="0">
                <a:latin typeface="Century Gothic" panose="020B0502020202020204" pitchFamily="34" charset="0"/>
              </a:rPr>
              <a:t> </a:t>
            </a:r>
            <a:r>
              <a:rPr lang="en-US" sz="1600" spc="-150" dirty="0">
                <a:latin typeface="Century Gothic" panose="020B0502020202020204" pitchFamily="34" charset="0"/>
              </a:rPr>
              <a:t>    </a:t>
            </a:r>
          </a:p>
          <a:p>
            <a:endParaRPr lang="en-US" sz="1600" spc="-150" dirty="0">
              <a:latin typeface="Century Gothic" panose="020B0502020202020204" pitchFamily="34" charset="0"/>
            </a:endParaRPr>
          </a:p>
          <a:p>
            <a:r>
              <a:rPr lang="en-US" sz="1600" u="sng" spc="-150" dirty="0">
                <a:latin typeface="Century Gothic" panose="020B0502020202020204" pitchFamily="34" charset="0"/>
              </a:rPr>
              <a:t>Consequences for inappropriate behavior:</a:t>
            </a:r>
          </a:p>
          <a:p>
            <a:r>
              <a:rPr lang="en-US" sz="1600" spc="-150" dirty="0">
                <a:latin typeface="Century Gothic" panose="020B0502020202020204" pitchFamily="34" charset="0"/>
              </a:rPr>
              <a:t>First offense - verbal warning </a:t>
            </a:r>
          </a:p>
          <a:p>
            <a:r>
              <a:rPr lang="en-US" sz="1600" spc="-150" dirty="0">
                <a:latin typeface="Century Gothic" panose="020B0502020202020204" pitchFamily="34" charset="0"/>
              </a:rPr>
              <a:t>Second offense – Teacher and student will discuss behavior</a:t>
            </a:r>
          </a:p>
          <a:p>
            <a:r>
              <a:rPr lang="en-US" sz="1600" spc="-150" dirty="0">
                <a:latin typeface="Century Gothic" panose="020B0502020202020204" pitchFamily="34" charset="0"/>
              </a:rPr>
              <a:t>Third offense – Behavior Step 1: Documentation: Teacher/Student conference</a:t>
            </a:r>
          </a:p>
          <a:p>
            <a:r>
              <a:rPr lang="en-US" sz="1600" spc="-150" dirty="0">
                <a:latin typeface="Century Gothic" panose="020B0502020202020204" pitchFamily="34" charset="0"/>
              </a:rPr>
              <a:t>Fourth offense– Behavior Step 2:  **Parent contact through </a:t>
            </a:r>
            <a:r>
              <a:rPr lang="en-US" sz="1600" spc="-150" dirty="0" err="1">
                <a:latin typeface="Century Gothic" panose="020B0502020202020204" pitchFamily="34" charset="0"/>
              </a:rPr>
              <a:t>ParentSquare</a:t>
            </a:r>
            <a:r>
              <a:rPr lang="en-US" sz="1600" spc="-150" dirty="0">
                <a:latin typeface="Century Gothic" panose="020B0502020202020204" pitchFamily="34" charset="0"/>
              </a:rPr>
              <a:t> or phone call and no Fun Friday.</a:t>
            </a:r>
          </a:p>
          <a:p>
            <a:r>
              <a:rPr lang="en-US" sz="1600" spc="-150" dirty="0">
                <a:latin typeface="Century Gothic" panose="020B0502020202020204" pitchFamily="34" charset="0"/>
              </a:rPr>
              <a:t>Fifth offense-  Behavior Step 3: Conference with Parent, Teacher, and Admin</a:t>
            </a:r>
          </a:p>
          <a:p>
            <a:r>
              <a:rPr lang="en-US" sz="1600" spc="-150" dirty="0">
                <a:latin typeface="Century Gothic" panose="020B0502020202020204" pitchFamily="34" charset="0"/>
              </a:rPr>
              <a:t>Sixth offense- Behavior Step 4: Office Referral</a:t>
            </a:r>
          </a:p>
          <a:p>
            <a:endParaRPr lang="en-US" sz="1600" spc="-150" dirty="0">
              <a:latin typeface="Century Gothic" panose="020B0502020202020204" pitchFamily="34" charset="0"/>
            </a:endParaRPr>
          </a:p>
          <a:p>
            <a:r>
              <a:rPr lang="en-US" sz="1600" spc="-150" dirty="0">
                <a:latin typeface="Century Gothic" panose="020B0502020202020204" pitchFamily="34" charset="0"/>
              </a:rPr>
              <a:t>Examples of inappropriate behaviors:</a:t>
            </a:r>
          </a:p>
          <a:p>
            <a:pPr marL="285750" indent="-285750">
              <a:buFont typeface="Arial" panose="020B0604020202020204" pitchFamily="34" charset="0"/>
              <a:buChar char="•"/>
            </a:pPr>
            <a:r>
              <a:rPr lang="en-US" sz="1600" spc="-150" dirty="0">
                <a:latin typeface="Century Gothic" panose="020B0502020202020204" pitchFamily="34" charset="0"/>
              </a:rPr>
              <a:t>Excessive talking</a:t>
            </a:r>
          </a:p>
          <a:p>
            <a:pPr marL="285750" indent="-285750">
              <a:buFont typeface="Arial" panose="020B0604020202020204" pitchFamily="34" charset="0"/>
              <a:buChar char="•"/>
            </a:pPr>
            <a:r>
              <a:rPr lang="en-US" sz="1600" spc="-150" dirty="0">
                <a:latin typeface="Century Gothic" panose="020B0502020202020204" pitchFamily="34" charset="0"/>
              </a:rPr>
              <a:t>Disrespect</a:t>
            </a:r>
          </a:p>
          <a:p>
            <a:pPr marL="285750" indent="-285750">
              <a:buFont typeface="Arial" panose="020B0604020202020204" pitchFamily="34" charset="0"/>
              <a:buChar char="•"/>
            </a:pPr>
            <a:r>
              <a:rPr lang="en-US" sz="1600" spc="-150" dirty="0">
                <a:latin typeface="Century Gothic" panose="020B0502020202020204" pitchFamily="34" charset="0"/>
              </a:rPr>
              <a:t>Classroom or hallway disruption</a:t>
            </a:r>
          </a:p>
          <a:p>
            <a:pPr marL="285750" indent="-285750">
              <a:buFont typeface="Arial" panose="020B0604020202020204" pitchFamily="34" charset="0"/>
              <a:buChar char="•"/>
            </a:pPr>
            <a:r>
              <a:rPr lang="en-US" sz="1600" spc="-150" dirty="0">
                <a:latin typeface="Century Gothic" panose="020B0502020202020204" pitchFamily="34" charset="0"/>
              </a:rPr>
              <a:t>Repeatedly not following directions</a:t>
            </a:r>
          </a:p>
          <a:p>
            <a:pPr marL="285750" indent="-285750">
              <a:buFont typeface="Arial" panose="020B0604020202020204" pitchFamily="34" charset="0"/>
              <a:buChar char="•"/>
            </a:pPr>
            <a:r>
              <a:rPr lang="en-US" sz="1600" spc="-150" dirty="0">
                <a:latin typeface="Century Gothic" panose="020B0502020202020204" pitchFamily="34" charset="0"/>
              </a:rPr>
              <a:t>Destroying school property</a:t>
            </a:r>
          </a:p>
          <a:p>
            <a:pPr marL="285750" indent="-285750">
              <a:buFont typeface="Arial" panose="020B0604020202020204" pitchFamily="34" charset="0"/>
              <a:buChar char="•"/>
            </a:pPr>
            <a:r>
              <a:rPr lang="en-US" sz="1600" spc="-150" dirty="0">
                <a:latin typeface="Century Gothic" panose="020B0502020202020204" pitchFamily="34" charset="0"/>
              </a:rPr>
              <a:t>Profanity</a:t>
            </a:r>
          </a:p>
          <a:p>
            <a:pPr marL="285750" indent="-285750">
              <a:buFont typeface="Arial" panose="020B0604020202020204" pitchFamily="34" charset="0"/>
              <a:buChar char="•"/>
            </a:pPr>
            <a:r>
              <a:rPr lang="en-US" sz="1600" spc="-150" dirty="0">
                <a:latin typeface="Century Gothic" panose="020B0502020202020204" pitchFamily="34" charset="0"/>
              </a:rPr>
              <a:t>Theft</a:t>
            </a:r>
          </a:p>
          <a:p>
            <a:endParaRPr lang="en-US" sz="1600" spc="-150" dirty="0">
              <a:latin typeface="Century Gothic" panose="020B0502020202020204" pitchFamily="34" charset="0"/>
            </a:endParaRPr>
          </a:p>
          <a:p>
            <a:r>
              <a:rPr lang="en-US" sz="1600" spc="-150" dirty="0">
                <a:latin typeface="Century Gothic" panose="020B0502020202020204" pitchFamily="34" charset="0"/>
              </a:rPr>
              <a:t>Students will be rewarded with Fun Friday each week for having appropriate behavior.</a:t>
            </a:r>
          </a:p>
          <a:p>
            <a:endParaRPr lang="en-US" sz="1600" spc="-150" dirty="0">
              <a:latin typeface="Century Gothic" panose="020B0502020202020204" pitchFamily="34" charset="0"/>
            </a:endParaRPr>
          </a:p>
          <a:p>
            <a:r>
              <a:rPr lang="en-US" sz="1600" spc="-150" dirty="0">
                <a:latin typeface="Century Gothic" panose="020B0502020202020204" pitchFamily="34" charset="0"/>
              </a:rPr>
              <a:t>We believe this plan promotes positive behavior, better attention, responsibility, and more successful students.  Please let us know if you have any questions, concerns, or comments regarding our behavior system.</a:t>
            </a:r>
          </a:p>
          <a:p>
            <a:endParaRPr lang="en-US" sz="1600" spc="-150" dirty="0">
              <a:latin typeface="Century Gothic" panose="020B0502020202020204" pitchFamily="34" charset="0"/>
            </a:endParaRPr>
          </a:p>
          <a:p>
            <a:r>
              <a:rPr lang="en-US" sz="1600" spc="-150" dirty="0">
                <a:latin typeface="Century Gothic" panose="020B0502020202020204" pitchFamily="34" charset="0"/>
              </a:rPr>
              <a:t>Thank you,</a:t>
            </a:r>
          </a:p>
          <a:p>
            <a:r>
              <a:rPr lang="en-US" sz="1600" spc="-150" dirty="0">
                <a:latin typeface="Century Gothic" panose="020B0502020202020204" pitchFamily="34" charset="0"/>
              </a:rPr>
              <a:t>Ms. </a:t>
            </a:r>
            <a:r>
              <a:rPr lang="en-US" sz="1600" spc="-150" dirty="0" err="1">
                <a:latin typeface="Century Gothic" panose="020B0502020202020204" pitchFamily="34" charset="0"/>
              </a:rPr>
              <a:t>Vansandt</a:t>
            </a:r>
            <a:r>
              <a:rPr lang="en-US" sz="1600" spc="-150" dirty="0">
                <a:latin typeface="Century Gothic" panose="020B0502020202020204" pitchFamily="34" charset="0"/>
              </a:rPr>
              <a:t> and Mrs. Stewart</a:t>
            </a:r>
          </a:p>
          <a:p>
            <a:endParaRPr lang="en-US" sz="1600" spc="-150" dirty="0">
              <a:latin typeface="Century Gothic" panose="020B0502020202020204" pitchFamily="34" charset="0"/>
            </a:endParaRPr>
          </a:p>
          <a:p>
            <a:endParaRPr lang="en-US" sz="1600" spc="-150" dirty="0">
              <a:latin typeface="Century Gothic" panose="020B0502020202020204" pitchFamily="34" charset="0"/>
            </a:endParaRPr>
          </a:p>
          <a:p>
            <a:endParaRPr lang="en-US" sz="1600" spc="-150" dirty="0">
              <a:latin typeface="Century Gothic" panose="020B0502020202020204" pitchFamily="34" charset="0"/>
            </a:endParaRPr>
          </a:p>
          <a:p>
            <a:r>
              <a:rPr lang="en-US" sz="1600" spc="-150" dirty="0">
                <a:latin typeface="Century Gothic" panose="020B0502020202020204" pitchFamily="34" charset="0"/>
              </a:rPr>
              <a:t>Parent Signature__________________________________________________</a:t>
            </a:r>
          </a:p>
        </p:txBody>
      </p:sp>
    </p:spTree>
    <p:extLst>
      <p:ext uri="{BB962C8B-B14F-4D97-AF65-F5344CB8AC3E}">
        <p14:creationId xmlns:p14="http://schemas.microsoft.com/office/powerpoint/2010/main" val="3945454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FEC97FC-F785-734C-82D5-B1B5BA4F9FC5}"/>
              </a:ext>
            </a:extLst>
          </p:cNvPr>
          <p:cNvSpPr txBox="1"/>
          <p:nvPr/>
        </p:nvSpPr>
        <p:spPr>
          <a:xfrm>
            <a:off x="152400" y="1924050"/>
            <a:ext cx="7467600" cy="1508105"/>
          </a:xfrm>
          <a:prstGeom prst="rect">
            <a:avLst/>
          </a:prstGeom>
          <a:noFill/>
        </p:spPr>
        <p:txBody>
          <a:bodyPr wrap="square" rtlCol="0">
            <a:spAutoFit/>
          </a:bodyPr>
          <a:lstStyle/>
          <a:p>
            <a:pPr algn="ctr"/>
            <a:r>
              <a:rPr lang="en-US" sz="2300" dirty="0">
                <a:latin typeface="Century Gothic" panose="020B0502020202020204" pitchFamily="34" charset="0"/>
              </a:rPr>
              <a:t>We are about to have a busy year together. Here </a:t>
            </a:r>
          </a:p>
          <a:p>
            <a:pPr algn="ctr"/>
            <a:r>
              <a:rPr lang="en-US" sz="2300" dirty="0">
                <a:latin typeface="Century Gothic" panose="020B0502020202020204" pitchFamily="34" charset="0"/>
              </a:rPr>
              <a:t>is a list of items that we will need for our classroom. We appreciate you considering helping donate </a:t>
            </a:r>
          </a:p>
          <a:p>
            <a:pPr algn="ctr"/>
            <a:r>
              <a:rPr lang="en-US" sz="2300" dirty="0">
                <a:latin typeface="Century Gothic" panose="020B0502020202020204" pitchFamily="34" charset="0"/>
              </a:rPr>
              <a:t>to our classroom for this year! Thank you!</a:t>
            </a:r>
          </a:p>
        </p:txBody>
      </p:sp>
      <p:sp>
        <p:nvSpPr>
          <p:cNvPr id="5" name="TextBox 4">
            <a:extLst>
              <a:ext uri="{FF2B5EF4-FFF2-40B4-BE49-F238E27FC236}">
                <a16:creationId xmlns:a16="http://schemas.microsoft.com/office/drawing/2014/main" id="{BF388650-D3AE-574B-9B89-6704FE868422}"/>
              </a:ext>
            </a:extLst>
          </p:cNvPr>
          <p:cNvSpPr txBox="1"/>
          <p:nvPr/>
        </p:nvSpPr>
        <p:spPr>
          <a:xfrm>
            <a:off x="314325" y="3562350"/>
            <a:ext cx="7143750" cy="4247317"/>
          </a:xfrm>
          <a:prstGeom prst="rect">
            <a:avLst/>
          </a:prstGeom>
          <a:noFill/>
        </p:spPr>
        <p:txBody>
          <a:bodyPr wrap="square" rtlCol="0">
            <a:spAutoFit/>
          </a:bodyPr>
          <a:lstStyle/>
          <a:p>
            <a:pPr marL="457200" marR="0" algn="ctr">
              <a:spcBef>
                <a:spcPts val="0"/>
              </a:spcBef>
              <a:spcAft>
                <a:spcPts val="0"/>
              </a:spcAft>
            </a:pPr>
            <a:r>
              <a:rPr lang="en-US" sz="1800" b="1" u="sng" dirty="0">
                <a:solidFill>
                  <a:srgbClr val="333333"/>
                </a:solidFill>
                <a:effectLst/>
                <a:latin typeface="Century Gothic" panose="020B0502020202020204" pitchFamily="34" charset="0"/>
                <a:ea typeface="Calibri" panose="020F0502020204030204" pitchFamily="34" charset="0"/>
                <a:cs typeface="Arial" panose="020B0604020202020204" pitchFamily="34" charset="0"/>
              </a:rPr>
              <a:t>Wish List</a:t>
            </a:r>
            <a:endParaRPr lang="en-US" sz="18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lgn="ctr">
              <a:spcBef>
                <a:spcPts val="0"/>
              </a:spcBef>
              <a:spcAft>
                <a:spcPts val="0"/>
              </a:spcAft>
              <a:buFont typeface="Symbol" panose="05050102010706020507" pitchFamily="18" charset="2"/>
              <a:buChar char=""/>
            </a:pPr>
            <a:r>
              <a:rPr lang="en-US" sz="1800" dirty="0">
                <a:solidFill>
                  <a:srgbClr val="333333"/>
                </a:solidFill>
                <a:effectLst/>
                <a:latin typeface="Century Gothic" panose="020B0502020202020204" pitchFamily="34" charset="0"/>
                <a:ea typeface="Calibri" panose="020F0502020204030204" pitchFamily="34" charset="0"/>
                <a:cs typeface="Arial" panose="020B0604020202020204" pitchFamily="34" charset="0"/>
              </a:rPr>
              <a:t>Cardstock – Bright Colors</a:t>
            </a:r>
            <a:endParaRPr lang="en-US" sz="18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lgn="ctr">
              <a:spcBef>
                <a:spcPts val="0"/>
              </a:spcBef>
              <a:spcAft>
                <a:spcPts val="0"/>
              </a:spcAft>
              <a:buFont typeface="Symbol" panose="05050102010706020507" pitchFamily="18" charset="2"/>
              <a:buChar char=""/>
            </a:pPr>
            <a:r>
              <a:rPr lang="en-US" sz="1800" dirty="0">
                <a:solidFill>
                  <a:srgbClr val="333333"/>
                </a:solidFill>
                <a:effectLst/>
                <a:latin typeface="Century Gothic" panose="020B0502020202020204" pitchFamily="34" charset="0"/>
                <a:ea typeface="Calibri" panose="020F0502020204030204" pitchFamily="34" charset="0"/>
                <a:cs typeface="Arial" panose="020B0604020202020204" pitchFamily="34" charset="0"/>
              </a:rPr>
              <a:t>Clear sheet protectors</a:t>
            </a:r>
            <a:endParaRPr lang="en-US" sz="18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lgn="ctr">
              <a:spcBef>
                <a:spcPts val="0"/>
              </a:spcBef>
              <a:spcAft>
                <a:spcPts val="0"/>
              </a:spcAft>
              <a:buFont typeface="Symbol" panose="05050102010706020507" pitchFamily="18" charset="2"/>
              <a:buChar char=""/>
            </a:pPr>
            <a:r>
              <a:rPr lang="en-US" sz="1800" dirty="0">
                <a:solidFill>
                  <a:srgbClr val="333333"/>
                </a:solidFill>
                <a:effectLst/>
                <a:latin typeface="Century Gothic" panose="020B0502020202020204" pitchFamily="34" charset="0"/>
                <a:ea typeface="Calibri" panose="020F0502020204030204" pitchFamily="34" charset="0"/>
                <a:cs typeface="Arial" panose="020B0604020202020204" pitchFamily="34" charset="0"/>
              </a:rPr>
              <a:t>Extra Copy paper</a:t>
            </a:r>
            <a:endParaRPr lang="en-US" sz="18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lgn="ctr">
              <a:spcBef>
                <a:spcPts val="0"/>
              </a:spcBef>
              <a:spcAft>
                <a:spcPts val="0"/>
              </a:spcAft>
              <a:buFont typeface="Symbol" panose="05050102010706020507" pitchFamily="18" charset="2"/>
              <a:buChar char=""/>
            </a:pPr>
            <a:r>
              <a:rPr lang="en-US" sz="1800" dirty="0">
                <a:solidFill>
                  <a:srgbClr val="333333"/>
                </a:solidFill>
                <a:effectLst/>
                <a:latin typeface="Century Gothic" panose="020B0502020202020204" pitchFamily="34" charset="0"/>
                <a:ea typeface="Calibri" panose="020F0502020204030204" pitchFamily="34" charset="0"/>
                <a:cs typeface="Arial" panose="020B0604020202020204" pitchFamily="34" charset="0"/>
              </a:rPr>
              <a:t>Bright  colored copy paper</a:t>
            </a:r>
            <a:endParaRPr lang="en-US" sz="18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lgn="ctr">
              <a:spcBef>
                <a:spcPts val="0"/>
              </a:spcBef>
              <a:spcAft>
                <a:spcPts val="0"/>
              </a:spcAft>
              <a:buFont typeface="Symbol" panose="05050102010706020507" pitchFamily="18" charset="2"/>
              <a:buChar char=""/>
            </a:pPr>
            <a:r>
              <a:rPr lang="en-US" sz="1800" dirty="0">
                <a:solidFill>
                  <a:srgbClr val="333333"/>
                </a:solidFill>
                <a:effectLst/>
                <a:latin typeface="Century Gothic" panose="020B0502020202020204" pitchFamily="34" charset="0"/>
                <a:ea typeface="Calibri" panose="020F0502020204030204" pitchFamily="34" charset="0"/>
                <a:cs typeface="Arial" panose="020B0604020202020204" pitchFamily="34" charset="0"/>
              </a:rPr>
              <a:t>Scotch (or </a:t>
            </a:r>
            <a:r>
              <a:rPr lang="en-US" sz="1800" dirty="0" err="1">
                <a:solidFill>
                  <a:srgbClr val="333333"/>
                </a:solidFill>
                <a:effectLst/>
                <a:latin typeface="Century Gothic" panose="020B0502020202020204" pitchFamily="34" charset="0"/>
                <a:ea typeface="Calibri" panose="020F0502020204030204" pitchFamily="34" charset="0"/>
                <a:cs typeface="Arial" panose="020B0604020202020204" pitchFamily="34" charset="0"/>
              </a:rPr>
              <a:t>WalMart</a:t>
            </a:r>
            <a:r>
              <a:rPr lang="en-US" sz="1800" dirty="0">
                <a:solidFill>
                  <a:srgbClr val="333333"/>
                </a:solidFill>
                <a:effectLst/>
                <a:latin typeface="Century Gothic" panose="020B0502020202020204" pitchFamily="34" charset="0"/>
                <a:ea typeface="Calibri" panose="020F0502020204030204" pitchFamily="34" charset="0"/>
                <a:cs typeface="Arial" panose="020B0604020202020204" pitchFamily="34" charset="0"/>
              </a:rPr>
              <a:t> brand) thermal laminating sheets</a:t>
            </a:r>
            <a:endParaRPr lang="en-US" sz="18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lgn="ctr">
              <a:spcBef>
                <a:spcPts val="0"/>
              </a:spcBef>
              <a:spcAft>
                <a:spcPts val="0"/>
              </a:spcAft>
              <a:buFont typeface="Symbol" panose="05050102010706020507" pitchFamily="18" charset="2"/>
              <a:buChar char=""/>
            </a:pPr>
            <a:r>
              <a:rPr lang="en-US" sz="1800" dirty="0">
                <a:solidFill>
                  <a:srgbClr val="333333"/>
                </a:solidFill>
                <a:effectLst/>
                <a:latin typeface="Century Gothic" panose="020B0502020202020204" pitchFamily="34" charset="0"/>
                <a:ea typeface="Calibri" panose="020F0502020204030204" pitchFamily="34" charset="0"/>
                <a:cs typeface="Arial" panose="020B0604020202020204" pitchFamily="34" charset="0"/>
              </a:rPr>
              <a:t>Plug-in Air Fresheners </a:t>
            </a:r>
            <a:endParaRPr lang="en-US" sz="18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lgn="ctr">
              <a:spcBef>
                <a:spcPts val="0"/>
              </a:spcBef>
              <a:spcAft>
                <a:spcPts val="0"/>
              </a:spcAft>
              <a:buFont typeface="Symbol" panose="05050102010706020507" pitchFamily="18" charset="2"/>
              <a:buChar char=""/>
            </a:pPr>
            <a:r>
              <a:rPr lang="en-US" sz="1800" dirty="0">
                <a:solidFill>
                  <a:srgbClr val="333333"/>
                </a:solidFill>
                <a:effectLst/>
                <a:latin typeface="Century Gothic" panose="020B0502020202020204" pitchFamily="34" charset="0"/>
                <a:ea typeface="Calibri" panose="020F0502020204030204" pitchFamily="34" charset="0"/>
                <a:cs typeface="Arial" panose="020B0604020202020204" pitchFamily="34" charset="0"/>
              </a:rPr>
              <a:t>Gallon Ziploc bags</a:t>
            </a:r>
          </a:p>
          <a:p>
            <a:pPr marL="342900" marR="0" lvl="0" indent="-342900" algn="ctr">
              <a:spcBef>
                <a:spcPts val="0"/>
              </a:spcBef>
              <a:spcAft>
                <a:spcPts val="0"/>
              </a:spcAft>
              <a:buFont typeface="Symbol" panose="05050102010706020507" pitchFamily="18" charset="2"/>
              <a:buChar char=""/>
            </a:pPr>
            <a:r>
              <a:rPr lang="en-US" dirty="0">
                <a:solidFill>
                  <a:srgbClr val="333333"/>
                </a:solidFill>
                <a:latin typeface="Century Gothic" panose="020B0502020202020204" pitchFamily="34" charset="0"/>
                <a:ea typeface="Calibri" panose="020F0502020204030204" pitchFamily="34" charset="0"/>
                <a:cs typeface="Arial" panose="020B0604020202020204" pitchFamily="34" charset="0"/>
              </a:rPr>
              <a:t>Sandwich Ziploc bags</a:t>
            </a:r>
          </a:p>
          <a:p>
            <a:pPr marL="342900" marR="0" lvl="0" indent="-342900" algn="ctr">
              <a:spcBef>
                <a:spcPts val="0"/>
              </a:spcBef>
              <a:spcAft>
                <a:spcPts val="0"/>
              </a:spcAft>
              <a:buFont typeface="Symbol" panose="05050102010706020507" pitchFamily="18" charset="2"/>
              <a:buChar char=""/>
            </a:pPr>
            <a:r>
              <a:rPr lang="en-US" dirty="0">
                <a:solidFill>
                  <a:srgbClr val="333333"/>
                </a:solidFill>
                <a:latin typeface="Century Gothic" panose="020B0502020202020204" pitchFamily="34" charset="0"/>
                <a:ea typeface="Calibri" panose="020F0502020204030204" pitchFamily="34" charset="0"/>
                <a:cs typeface="Arial" panose="020B0604020202020204" pitchFamily="34" charset="0"/>
              </a:rPr>
              <a:t>K</a:t>
            </a:r>
            <a:r>
              <a:rPr lang="en-US" sz="1800" dirty="0">
                <a:solidFill>
                  <a:srgbClr val="333333"/>
                </a:solidFill>
                <a:effectLst/>
                <a:latin typeface="Century Gothic" panose="020B0502020202020204" pitchFamily="34" charset="0"/>
                <a:ea typeface="Calibri" panose="020F0502020204030204" pitchFamily="34" charset="0"/>
                <a:cs typeface="Arial" panose="020B0604020202020204" pitchFamily="34" charset="0"/>
              </a:rPr>
              <a:t>itchen</a:t>
            </a:r>
            <a:r>
              <a:rPr lang="en-US" dirty="0">
                <a:solidFill>
                  <a:srgbClr val="333333"/>
                </a:solidFill>
                <a:latin typeface="Century Gothic" panose="020B0502020202020204" pitchFamily="34" charset="0"/>
                <a:ea typeface="Calibri" panose="020F0502020204030204" pitchFamily="34" charset="0"/>
                <a:cs typeface="Arial" panose="020B0604020202020204" pitchFamily="34" charset="0"/>
              </a:rPr>
              <a:t> trash bags</a:t>
            </a:r>
            <a:endParaRPr lang="en-US" sz="1800" dirty="0">
              <a:solidFill>
                <a:srgbClr val="333333"/>
              </a:solidFill>
              <a:effectLst/>
              <a:latin typeface="Century Gothic" panose="020B0502020202020204" pitchFamily="34" charset="0"/>
              <a:ea typeface="Calibri" panose="020F0502020204030204" pitchFamily="34" charset="0"/>
              <a:cs typeface="Arial" panose="020B0604020202020204" pitchFamily="34" charset="0"/>
            </a:endParaRPr>
          </a:p>
          <a:p>
            <a:pPr marL="342900" marR="0" lvl="0" indent="-342900" algn="ctr">
              <a:spcBef>
                <a:spcPts val="0"/>
              </a:spcBef>
              <a:spcAft>
                <a:spcPts val="0"/>
              </a:spcAft>
              <a:buFont typeface="Symbol" panose="05050102010706020507" pitchFamily="18" charset="2"/>
              <a:buChar char=""/>
            </a:pPr>
            <a:r>
              <a:rPr lang="en-US" dirty="0">
                <a:solidFill>
                  <a:srgbClr val="333333"/>
                </a:solidFill>
                <a:latin typeface="Century Gothic" panose="020B0502020202020204" pitchFamily="34" charset="0"/>
                <a:ea typeface="Calibri" panose="020F0502020204030204" pitchFamily="34" charset="0"/>
                <a:cs typeface="Arial" panose="020B0604020202020204" pitchFamily="34" charset="0"/>
              </a:rPr>
              <a:t>Playdoh</a:t>
            </a:r>
          </a:p>
          <a:p>
            <a:pPr marL="342900" marR="0" lvl="0" indent="-342900" algn="ctr">
              <a:spcBef>
                <a:spcPts val="0"/>
              </a:spcBef>
              <a:spcAft>
                <a:spcPts val="0"/>
              </a:spcAft>
              <a:buFont typeface="Symbol" panose="05050102010706020507" pitchFamily="18" charset="2"/>
              <a:buChar char=""/>
            </a:pPr>
            <a:r>
              <a:rPr lang="en-US" sz="1800" dirty="0">
                <a:solidFill>
                  <a:srgbClr val="333333"/>
                </a:solidFill>
                <a:effectLst/>
                <a:latin typeface="Century Gothic" panose="020B0502020202020204" pitchFamily="34" charset="0"/>
                <a:ea typeface="Calibri" panose="020F0502020204030204" pitchFamily="34" charset="0"/>
                <a:cs typeface="Arial" panose="020B0604020202020204" pitchFamily="34" charset="0"/>
              </a:rPr>
              <a:t>Sidewalk chalk</a:t>
            </a:r>
          </a:p>
          <a:p>
            <a:pPr marL="342900" marR="0" lvl="0" indent="-342900" algn="ctr">
              <a:spcBef>
                <a:spcPts val="0"/>
              </a:spcBef>
              <a:spcAft>
                <a:spcPts val="0"/>
              </a:spcAft>
              <a:buFont typeface="Symbol" panose="05050102010706020507" pitchFamily="18" charset="2"/>
              <a:buChar char=""/>
            </a:pPr>
            <a:endParaRPr lang="en-US" sz="180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333333"/>
                </a:solidFill>
                <a:effectLst/>
                <a:latin typeface="Century Gothic" panose="020B0502020202020204" pitchFamily="34" charset="0"/>
                <a:ea typeface="Calibri" panose="020F0502020204030204" pitchFamily="34" charset="0"/>
                <a:cs typeface="Arial" panose="020B0604020202020204" pitchFamily="34" charset="0"/>
              </a:rPr>
              <a:t> </a:t>
            </a:r>
            <a:endParaRPr lang="en-US" sz="180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lgn="ctr">
              <a:spcBef>
                <a:spcPts val="0"/>
              </a:spcBef>
              <a:spcAft>
                <a:spcPts val="0"/>
              </a:spcAft>
              <a:tabLst>
                <a:tab pos="21717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237682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080604D-380D-EA4C-881B-FE60990561DB}"/>
              </a:ext>
            </a:extLst>
          </p:cNvPr>
          <p:cNvGraphicFramePr>
            <a:graphicFrameLocks noGrp="1"/>
          </p:cNvGraphicFramePr>
          <p:nvPr>
            <p:extLst>
              <p:ext uri="{D42A27DB-BD31-4B8C-83A1-F6EECF244321}">
                <p14:modId xmlns:p14="http://schemas.microsoft.com/office/powerpoint/2010/main" val="705078213"/>
              </p:ext>
            </p:extLst>
          </p:nvPr>
        </p:nvGraphicFramePr>
        <p:xfrm>
          <a:off x="212081" y="2050869"/>
          <a:ext cx="7348237" cy="7226156"/>
        </p:xfrm>
        <a:graphic>
          <a:graphicData uri="http://schemas.openxmlformats.org/drawingml/2006/table">
            <a:tbl>
              <a:tblPr firstRow="1" bandRow="1">
                <a:tableStyleId>{5C22544A-7EE6-4342-B048-85BDC9FD1C3A}</a:tableStyleId>
              </a:tblPr>
              <a:tblGrid>
                <a:gridCol w="2581520">
                  <a:extLst>
                    <a:ext uri="{9D8B030D-6E8A-4147-A177-3AD203B41FA5}">
                      <a16:colId xmlns:a16="http://schemas.microsoft.com/office/drawing/2014/main" val="20000"/>
                    </a:ext>
                  </a:extLst>
                </a:gridCol>
                <a:gridCol w="4766717">
                  <a:extLst>
                    <a:ext uri="{9D8B030D-6E8A-4147-A177-3AD203B41FA5}">
                      <a16:colId xmlns:a16="http://schemas.microsoft.com/office/drawing/2014/main" val="20001"/>
                    </a:ext>
                  </a:extLst>
                </a:gridCol>
              </a:tblGrid>
              <a:tr h="516154">
                <a:tc>
                  <a:txBody>
                    <a:bodyPr/>
                    <a:lstStyle/>
                    <a:p>
                      <a:pPr algn="ctr"/>
                      <a:r>
                        <a:rPr lang="en-US" sz="2000" b="1" spc="-150" dirty="0">
                          <a:solidFill>
                            <a:schemeClr val="tx1"/>
                          </a:solidFill>
                          <a:latin typeface="Century Gothic" panose="020B0502020202020204" pitchFamily="34" charset="0"/>
                          <a:ea typeface="KG Blank Space Solid" charset="0"/>
                          <a:cs typeface="KG Blank Space Solid" charset="0"/>
                        </a:rPr>
                        <a:t>8:00-8:05</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2000" b="1" spc="-150" dirty="0">
                          <a:solidFill>
                            <a:schemeClr val="tx1"/>
                          </a:solidFill>
                          <a:latin typeface="Century Gothic" panose="020B0502020202020204" pitchFamily="34" charset="0"/>
                          <a:ea typeface="KG Blank Space Solid" charset="0"/>
                          <a:cs typeface="KG Blank Space Solid" charset="0"/>
                        </a:rPr>
                        <a:t>Homeroom/Character Ed.</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16154">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150" normalizeH="0" baseline="0" noProof="0" dirty="0">
                          <a:ln>
                            <a:noFill/>
                          </a:ln>
                          <a:solidFill>
                            <a:prstClr val="black"/>
                          </a:solidFill>
                          <a:effectLst/>
                          <a:uLnTx/>
                          <a:uFillTx/>
                          <a:latin typeface="Century Gothic" panose="020B0502020202020204" pitchFamily="34" charset="0"/>
                          <a:ea typeface="KG Blank Space Solid" charset="0"/>
                          <a:cs typeface="KG Blank Space Solid" charset="0"/>
                        </a:rPr>
                        <a:t>8:05-9:35</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0" lang="en-US" sz="2000" b="1" i="0" u="none" strike="noStrike" kern="1200" cap="none" spc="-150" normalizeH="0" baseline="0" noProof="0" dirty="0">
                          <a:ln>
                            <a:noFill/>
                          </a:ln>
                          <a:solidFill>
                            <a:prstClr val="black"/>
                          </a:solidFill>
                          <a:effectLst/>
                          <a:uLnTx/>
                          <a:uFillTx/>
                          <a:latin typeface="Century Gothic" panose="020B0502020202020204" pitchFamily="34" charset="0"/>
                          <a:ea typeface="KG Blank Space Solid" charset="0"/>
                          <a:cs typeface="KG Blank Space Solid" charset="0"/>
                        </a:rPr>
                        <a:t>Math </a:t>
                      </a:r>
                      <a:endParaRPr lang="en-US" sz="2000" b="1" spc="-150" dirty="0">
                        <a:solidFill>
                          <a:schemeClr val="tx1"/>
                        </a:solidFill>
                        <a:latin typeface="Century Gothic" panose="020B0502020202020204" pitchFamily="34" charset="0"/>
                        <a:ea typeface="KG Blank Space Solid" charset="0"/>
                        <a:cs typeface="KG Blank Space Solid"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16154">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150" normalizeH="0" baseline="0" noProof="0" dirty="0">
                          <a:ln>
                            <a:noFill/>
                          </a:ln>
                          <a:solidFill>
                            <a:prstClr val="black"/>
                          </a:solidFill>
                          <a:effectLst/>
                          <a:uLnTx/>
                          <a:uFillTx/>
                          <a:latin typeface="Century Gothic" panose="020B0502020202020204" pitchFamily="34" charset="0"/>
                          <a:ea typeface="KG Blank Space Solid" charset="0"/>
                          <a:cs typeface="KG Blank Space Solid" charset="0"/>
                        </a:rPr>
                        <a:t>9:35-10:35</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2000" b="1" spc="-150" dirty="0">
                          <a:solidFill>
                            <a:schemeClr val="tx1"/>
                          </a:solidFill>
                          <a:latin typeface="Century Gothic" panose="020B0502020202020204" pitchFamily="34" charset="0"/>
                          <a:ea typeface="KG Blank Space Solid" charset="0"/>
                          <a:cs typeface="KG Blank Space Solid" charset="0"/>
                        </a:rPr>
                        <a:t>Social Studies/Science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16154">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150" normalizeH="0" baseline="0" noProof="0" dirty="0">
                          <a:ln>
                            <a:noFill/>
                          </a:ln>
                          <a:solidFill>
                            <a:prstClr val="black"/>
                          </a:solidFill>
                          <a:effectLst/>
                          <a:uLnTx/>
                          <a:uFillTx/>
                          <a:latin typeface="Century Gothic" panose="020B0502020202020204" pitchFamily="34" charset="0"/>
                          <a:ea typeface="KG Blank Space Solid" charset="0"/>
                          <a:cs typeface="KG Blank Space Solid" charset="0"/>
                        </a:rPr>
                        <a:t>10:35 – 10:45</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0" lang="en-US" sz="2000" b="1" i="0" u="none" strike="noStrike" kern="1200" cap="none" spc="-150" normalizeH="0" baseline="0" noProof="0" dirty="0">
                          <a:ln>
                            <a:noFill/>
                          </a:ln>
                          <a:solidFill>
                            <a:prstClr val="black"/>
                          </a:solidFill>
                          <a:effectLst/>
                          <a:uLnTx/>
                          <a:uFillTx/>
                          <a:latin typeface="Century Gothic" panose="020B0502020202020204" pitchFamily="34" charset="0"/>
                          <a:ea typeface="KG Blank Space Solid" charset="0"/>
                          <a:cs typeface="KG Blank Space Solid" charset="0"/>
                        </a:rPr>
                        <a:t>Snack</a:t>
                      </a:r>
                      <a:endParaRPr lang="en-US" sz="2000" b="1" spc="-150" dirty="0">
                        <a:solidFill>
                          <a:schemeClr val="tx1"/>
                        </a:solidFill>
                        <a:latin typeface="Century Gothic" panose="020B0502020202020204" pitchFamily="34" charset="0"/>
                        <a:ea typeface="KG Blank Space Solid" charset="0"/>
                        <a:cs typeface="KG Blank Space Solid"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516154">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150" normalizeH="0" baseline="0" noProof="0" dirty="0">
                          <a:ln>
                            <a:noFill/>
                          </a:ln>
                          <a:solidFill>
                            <a:prstClr val="black"/>
                          </a:solidFill>
                          <a:effectLst/>
                          <a:uLnTx/>
                          <a:uFillTx/>
                          <a:latin typeface="Century Gothic" panose="020B0502020202020204" pitchFamily="34" charset="0"/>
                          <a:ea typeface="KG Blank Space Solid" charset="0"/>
                          <a:cs typeface="KG Blank Space Solid" charset="0"/>
                        </a:rPr>
                        <a:t>10:45-10:50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2000" b="1" spc="-150" dirty="0">
                          <a:solidFill>
                            <a:schemeClr val="tx1"/>
                          </a:solidFill>
                          <a:latin typeface="Century Gothic" panose="020B0502020202020204" pitchFamily="34" charset="0"/>
                          <a:ea typeface="KG Blank Space Solid" charset="0"/>
                          <a:cs typeface="KG Blank Space Solid" charset="0"/>
                        </a:rPr>
                        <a:t>Change Classes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516154">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150" normalizeH="0" baseline="0" noProof="0" dirty="0">
                          <a:ln>
                            <a:noFill/>
                          </a:ln>
                          <a:solidFill>
                            <a:prstClr val="black"/>
                          </a:solidFill>
                          <a:effectLst/>
                          <a:uLnTx/>
                          <a:uFillTx/>
                          <a:latin typeface="Century Gothic" panose="020B0502020202020204" pitchFamily="34" charset="0"/>
                          <a:ea typeface="KG Blank Space Solid" charset="0"/>
                          <a:cs typeface="KG Blank Space Solid" charset="0"/>
                        </a:rPr>
                        <a:t>10:50-11:34</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2000" b="1" spc="-150" dirty="0">
                          <a:solidFill>
                            <a:schemeClr val="tx1"/>
                          </a:solidFill>
                          <a:latin typeface="Century Gothic" panose="020B0502020202020204" pitchFamily="34" charset="0"/>
                          <a:ea typeface="KG Blank Space Solid" charset="0"/>
                          <a:cs typeface="KG Blank Space Solid" charset="0"/>
                        </a:rPr>
                        <a:t>Math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516154">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150" normalizeH="0" baseline="0" noProof="0" dirty="0">
                          <a:ln>
                            <a:noFill/>
                          </a:ln>
                          <a:solidFill>
                            <a:prstClr val="black"/>
                          </a:solidFill>
                          <a:effectLst/>
                          <a:uLnTx/>
                          <a:uFillTx/>
                          <a:latin typeface="Century Gothic" panose="020B0502020202020204" pitchFamily="34" charset="0"/>
                          <a:ea typeface="KG Blank Space Solid" charset="0"/>
                          <a:cs typeface="KG Blank Space Solid" charset="0"/>
                        </a:rPr>
                        <a:t>11:34-11:57</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0" lang="en-US" sz="2000" b="1" i="0" u="none" strike="noStrike" kern="1200" cap="none" spc="-150" normalizeH="0" baseline="0" noProof="0" dirty="0">
                          <a:ln>
                            <a:noFill/>
                          </a:ln>
                          <a:solidFill>
                            <a:prstClr val="black"/>
                          </a:solidFill>
                          <a:effectLst/>
                          <a:uLnTx/>
                          <a:uFillTx/>
                          <a:latin typeface="Century Gothic" panose="020B0502020202020204" pitchFamily="34" charset="0"/>
                          <a:ea typeface="KG Blank Space Solid" charset="0"/>
                          <a:cs typeface="KG Blank Space Solid" charset="0"/>
                        </a:rPr>
                        <a:t>Lunch</a:t>
                      </a:r>
                      <a:endParaRPr lang="en-US" sz="2000" b="1" spc="-150" dirty="0">
                        <a:solidFill>
                          <a:schemeClr val="tx1"/>
                        </a:solidFill>
                        <a:latin typeface="Century Gothic" panose="020B0502020202020204" pitchFamily="34" charset="0"/>
                        <a:ea typeface="KG Blank Space Solid" charset="0"/>
                        <a:cs typeface="KG Blank Space Solid"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516154">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150" normalizeH="0" baseline="0" noProof="0" dirty="0">
                          <a:ln>
                            <a:noFill/>
                          </a:ln>
                          <a:solidFill>
                            <a:prstClr val="black"/>
                          </a:solidFill>
                          <a:effectLst/>
                          <a:uLnTx/>
                          <a:uFillTx/>
                          <a:latin typeface="Century Gothic" panose="020B0502020202020204" pitchFamily="34" charset="0"/>
                          <a:ea typeface="KG Blank Space Solid" charset="0"/>
                          <a:cs typeface="KG Blank Space Solid" charset="0"/>
                        </a:rPr>
                        <a:t>12:00-12:10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0" lang="en-US" sz="2000" b="1" i="0" u="none" strike="noStrike" kern="1200" cap="none" spc="-150" normalizeH="0" baseline="0" noProof="0" dirty="0">
                          <a:ln>
                            <a:noFill/>
                          </a:ln>
                          <a:solidFill>
                            <a:prstClr val="black"/>
                          </a:solidFill>
                          <a:effectLst/>
                          <a:uLnTx/>
                          <a:uFillTx/>
                          <a:latin typeface="Century Gothic" panose="020B0502020202020204" pitchFamily="34" charset="0"/>
                          <a:ea typeface="KG Blank Space Solid" charset="0"/>
                          <a:cs typeface="KG Blank Space Solid" charset="0"/>
                        </a:rPr>
                        <a:t>Brain Break</a:t>
                      </a:r>
                      <a:endParaRPr lang="en-US" sz="2000" b="1" spc="-150" dirty="0">
                        <a:solidFill>
                          <a:schemeClr val="tx1"/>
                        </a:solidFill>
                        <a:latin typeface="Century Gothic" panose="020B0502020202020204" pitchFamily="34" charset="0"/>
                        <a:ea typeface="KG Blank Space Solid" charset="0"/>
                        <a:cs typeface="KG Blank Space Solid"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516154">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150" normalizeH="0" baseline="0" noProof="0" dirty="0">
                          <a:ln>
                            <a:noFill/>
                          </a:ln>
                          <a:solidFill>
                            <a:prstClr val="black"/>
                          </a:solidFill>
                          <a:effectLst/>
                          <a:uLnTx/>
                          <a:uFillTx/>
                          <a:latin typeface="Century Gothic" panose="020B0502020202020204" pitchFamily="34" charset="0"/>
                          <a:ea typeface="KG Blank Space Solid" charset="0"/>
                          <a:cs typeface="KG Blank Space Solid" charset="0"/>
                        </a:rPr>
                        <a:t>12:15-12:50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0" lang="en-US" sz="2000" b="1" i="0" u="none" strike="noStrike" kern="1200" cap="none" spc="-150" normalizeH="0" baseline="0" noProof="0" dirty="0">
                          <a:ln>
                            <a:noFill/>
                          </a:ln>
                          <a:solidFill>
                            <a:prstClr val="black"/>
                          </a:solidFill>
                          <a:effectLst/>
                          <a:uLnTx/>
                          <a:uFillTx/>
                          <a:latin typeface="Century Gothic" panose="020B0502020202020204" pitchFamily="34" charset="0"/>
                          <a:ea typeface="KG Blank Space Solid" charset="0"/>
                          <a:cs typeface="KG Blank Space Solid" charset="0"/>
                        </a:rPr>
                        <a:t>Math Small</a:t>
                      </a:r>
                      <a:endParaRPr lang="en-US" sz="2000" b="1" spc="-150" dirty="0">
                        <a:solidFill>
                          <a:schemeClr val="tx1"/>
                        </a:solidFill>
                        <a:latin typeface="Century Gothic" panose="020B0502020202020204" pitchFamily="34" charset="0"/>
                        <a:ea typeface="KG Blank Space Solid" charset="0"/>
                        <a:cs typeface="KG Blank Space Solid"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516154">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150" normalizeH="0" baseline="0" noProof="0" dirty="0">
                          <a:ln>
                            <a:noFill/>
                          </a:ln>
                          <a:solidFill>
                            <a:prstClr val="black"/>
                          </a:solidFill>
                          <a:effectLst/>
                          <a:uLnTx/>
                          <a:uFillTx/>
                          <a:latin typeface="Century Gothic" panose="020B0502020202020204" pitchFamily="34" charset="0"/>
                          <a:ea typeface="KG Blank Space Solid" charset="0"/>
                          <a:cs typeface="KG Blank Space Solid" charset="0"/>
                        </a:rPr>
                        <a:t>12:50-1:45</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2000" b="1" spc="-150" dirty="0">
                          <a:solidFill>
                            <a:schemeClr val="tx1"/>
                          </a:solidFill>
                          <a:latin typeface="Century Gothic" panose="020B0502020202020204" pitchFamily="34" charset="0"/>
                          <a:ea typeface="KG Blank Space Solid" charset="0"/>
                          <a:cs typeface="KG Blank Space Solid" charset="0"/>
                        </a:rPr>
                        <a:t>Social Studies/Science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11780548"/>
                  </a:ext>
                </a:extLst>
              </a:tr>
              <a:tr h="516154">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150" normalizeH="0" baseline="0" noProof="0" dirty="0">
                          <a:ln>
                            <a:noFill/>
                          </a:ln>
                          <a:solidFill>
                            <a:prstClr val="black"/>
                          </a:solidFill>
                          <a:effectLst/>
                          <a:uLnTx/>
                          <a:uFillTx/>
                          <a:latin typeface="Century Gothic" panose="020B0502020202020204" pitchFamily="34" charset="0"/>
                          <a:ea typeface="KG Blank Space Solid" charset="0"/>
                          <a:cs typeface="KG Blank Space Solid" charset="0"/>
                        </a:rPr>
                        <a:t>1:50- 2:40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2000" b="1" spc="-150" dirty="0">
                          <a:solidFill>
                            <a:schemeClr val="tx1"/>
                          </a:solidFill>
                          <a:latin typeface="Century Gothic" panose="020B0502020202020204" pitchFamily="34" charset="0"/>
                          <a:ea typeface="KG Blank Space Solid" charset="0"/>
                          <a:cs typeface="KG Blank Space Solid" charset="0"/>
                        </a:rPr>
                        <a:t>PE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5195848"/>
                  </a:ext>
                </a:extLst>
              </a:tr>
              <a:tr h="516154">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150" normalizeH="0" baseline="0" noProof="0" dirty="0">
                          <a:ln>
                            <a:noFill/>
                          </a:ln>
                          <a:solidFill>
                            <a:prstClr val="black"/>
                          </a:solidFill>
                          <a:effectLst/>
                          <a:uLnTx/>
                          <a:uFillTx/>
                          <a:latin typeface="Century Gothic" panose="020B0502020202020204" pitchFamily="34" charset="0"/>
                          <a:ea typeface="KG Blank Space Solid" charset="0"/>
                          <a:cs typeface="KG Blank Space Solid" charset="0"/>
                        </a:rPr>
                        <a:t>2:40-3:12</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2000" b="1" spc="-150" dirty="0">
                          <a:solidFill>
                            <a:schemeClr val="tx1"/>
                          </a:solidFill>
                          <a:latin typeface="Century Gothic" panose="020B0502020202020204" pitchFamily="34" charset="0"/>
                          <a:ea typeface="KG Blank Space Solid" charset="0"/>
                          <a:cs typeface="KG Blank Space Solid" charset="0"/>
                        </a:rPr>
                        <a:t>Character Ed./Wrap Up/Dismissal</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1635657"/>
                  </a:ext>
                </a:extLst>
              </a:tr>
              <a:tr h="516154">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150" normalizeH="0" baseline="0" noProof="0" dirty="0">
                          <a:ln>
                            <a:noFill/>
                          </a:ln>
                          <a:solidFill>
                            <a:prstClr val="black"/>
                          </a:solidFill>
                          <a:effectLst/>
                          <a:uLnTx/>
                          <a:uFillTx/>
                          <a:latin typeface="Century Gothic" panose="020B0502020202020204" pitchFamily="34" charset="0"/>
                          <a:ea typeface="KG Blank Space Solid" charset="0"/>
                          <a:cs typeface="KG Blank Space Solid" charset="0"/>
                        </a:rPr>
                        <a:t>8:15-9:00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2000" b="1" spc="-150" dirty="0">
                          <a:solidFill>
                            <a:schemeClr val="tx1"/>
                          </a:solidFill>
                          <a:latin typeface="Century Gothic" panose="020B0502020202020204" pitchFamily="34" charset="0"/>
                          <a:ea typeface="KG Blank Space Solid" charset="0"/>
                          <a:cs typeface="KG Blank Space Solid" charset="0"/>
                        </a:rPr>
                        <a:t>Music – Week A - Thursday</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73194352"/>
                  </a:ext>
                </a:extLst>
              </a:tr>
              <a:tr h="516154">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150" normalizeH="0" baseline="0" noProof="0">
                          <a:ln>
                            <a:noFill/>
                          </a:ln>
                          <a:solidFill>
                            <a:prstClr val="black"/>
                          </a:solidFill>
                          <a:effectLst/>
                          <a:uLnTx/>
                          <a:uFillTx/>
                          <a:latin typeface="Century Gothic" panose="020B0502020202020204" pitchFamily="34" charset="0"/>
                          <a:ea typeface="KG Blank Space Solid" charset="0"/>
                          <a:cs typeface="KG Blank Space Solid" charset="0"/>
                        </a:rPr>
                        <a:t>12:45-1:15</a:t>
                      </a:r>
                      <a:endParaRPr kumimoji="0" lang="en-US" sz="2000" b="1" i="0" u="none" strike="noStrike" kern="1200" cap="none" spc="-150" normalizeH="0" baseline="0" noProof="0" dirty="0">
                        <a:ln>
                          <a:noFill/>
                        </a:ln>
                        <a:solidFill>
                          <a:prstClr val="black"/>
                        </a:solidFill>
                        <a:effectLst/>
                        <a:uLnTx/>
                        <a:uFillTx/>
                        <a:latin typeface="Century Gothic" panose="020B0502020202020204" pitchFamily="34" charset="0"/>
                        <a:ea typeface="KG Blank Space Solid" charset="0"/>
                        <a:cs typeface="KG Blank Space Solid"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2000" b="1" spc="-150" dirty="0">
                          <a:solidFill>
                            <a:schemeClr val="tx1"/>
                          </a:solidFill>
                          <a:latin typeface="Century Gothic" panose="020B0502020202020204" pitchFamily="34" charset="0"/>
                          <a:ea typeface="KG Blank Space Solid" charset="0"/>
                          <a:cs typeface="KG Blank Space Solid" charset="0"/>
                        </a:rPr>
                        <a:t>Library - Tuesday</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8239292"/>
                  </a:ext>
                </a:extLst>
              </a:tr>
            </a:tbl>
          </a:graphicData>
        </a:graphic>
      </p:graphicFrame>
      <p:sp>
        <p:nvSpPr>
          <p:cNvPr id="5" name="TextBox 4">
            <a:extLst>
              <a:ext uri="{FF2B5EF4-FFF2-40B4-BE49-F238E27FC236}">
                <a16:creationId xmlns:a16="http://schemas.microsoft.com/office/drawing/2014/main" id="{4FEAF8AC-3185-6F44-86F9-AD01008EFCC0}"/>
              </a:ext>
            </a:extLst>
          </p:cNvPr>
          <p:cNvSpPr txBox="1"/>
          <p:nvPr/>
        </p:nvSpPr>
        <p:spPr>
          <a:xfrm>
            <a:off x="-79512" y="4938"/>
            <a:ext cx="413486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300" normalizeH="0" baseline="0" noProof="0" dirty="0">
                <a:ln>
                  <a:noFill/>
                </a:ln>
                <a:solidFill>
                  <a:prstClr val="black"/>
                </a:solidFill>
                <a:effectLst/>
                <a:uLnTx/>
                <a:uFillTx/>
                <a:latin typeface="Century Gothic" panose="020B0502020202020204" pitchFamily="34" charset="0"/>
                <a:ea typeface="KG Blank Space Solid" charset="0"/>
                <a:cs typeface="KG Blank Space Solid" charset="0"/>
              </a:rPr>
              <a:t>2025-2026</a:t>
            </a:r>
          </a:p>
        </p:txBody>
      </p:sp>
      <p:sp>
        <p:nvSpPr>
          <p:cNvPr id="7" name="Rectangle 6">
            <a:extLst>
              <a:ext uri="{FF2B5EF4-FFF2-40B4-BE49-F238E27FC236}">
                <a16:creationId xmlns:a16="http://schemas.microsoft.com/office/drawing/2014/main" id="{76258E46-B38C-204E-A928-3E2E378B1063}"/>
              </a:ext>
            </a:extLst>
          </p:cNvPr>
          <p:cNvSpPr/>
          <p:nvPr/>
        </p:nvSpPr>
        <p:spPr>
          <a:xfrm>
            <a:off x="1798747" y="672819"/>
            <a:ext cx="1984349"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300" normalizeH="0" baseline="0" noProof="0" dirty="0">
                <a:ln>
                  <a:noFill/>
                </a:ln>
                <a:solidFill>
                  <a:prstClr val="black"/>
                </a:solidFill>
                <a:effectLst/>
                <a:uLnTx/>
                <a:uFillTx/>
                <a:latin typeface="Century Gothic" panose="020B0502020202020204" pitchFamily="34" charset="0"/>
                <a:ea typeface="KG Blank Space Solid" charset="0"/>
                <a:cs typeface="KG Blank Space Solid" charset="0"/>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198684C5-B410-1A41-9289-4E99AFCBF1DC}"/>
              </a:ext>
            </a:extLst>
          </p:cNvPr>
          <p:cNvSpPr/>
          <p:nvPr/>
        </p:nvSpPr>
        <p:spPr>
          <a:xfrm>
            <a:off x="97973" y="918364"/>
            <a:ext cx="3415935" cy="7848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500" b="1" spc="-300" dirty="0">
                <a:solidFill>
                  <a:prstClr val="black"/>
                </a:solidFill>
                <a:latin typeface="Century Gothic" panose="020B0502020202020204" pitchFamily="34" charset="0"/>
                <a:ea typeface="KG Blank Space Solid" charset="0"/>
                <a:cs typeface="KG Blank Space Solid" charset="0"/>
              </a:rPr>
              <a:t>Mrs. Stewart’s</a:t>
            </a:r>
            <a:r>
              <a:rPr kumimoji="0" lang="en-US" sz="4500" b="1" i="0" u="none" strike="noStrike" kern="1200" cap="none" spc="-300" normalizeH="0" baseline="0" noProof="0" dirty="0">
                <a:ln>
                  <a:noFill/>
                </a:ln>
                <a:solidFill>
                  <a:prstClr val="black"/>
                </a:solidFill>
                <a:effectLst/>
                <a:uLnTx/>
                <a:uFillTx/>
                <a:latin typeface="Century Gothic" panose="020B0502020202020204" pitchFamily="34" charset="0"/>
                <a:ea typeface="KG Blank Space Solid" charset="0"/>
                <a:cs typeface="KG Blank Space Solid" charset="0"/>
              </a:rPr>
              <a:t> </a:t>
            </a:r>
            <a:endParaRPr kumimoji="0" lang="en-US" sz="4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4302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FEAF8AC-3185-6F44-86F9-AD01008EFCC0}"/>
              </a:ext>
            </a:extLst>
          </p:cNvPr>
          <p:cNvSpPr txBox="1"/>
          <p:nvPr/>
        </p:nvSpPr>
        <p:spPr>
          <a:xfrm>
            <a:off x="-79512" y="4938"/>
            <a:ext cx="413486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300" normalizeH="0" baseline="0" noProof="0">
                <a:ln>
                  <a:noFill/>
                </a:ln>
                <a:solidFill>
                  <a:prstClr val="black"/>
                </a:solidFill>
                <a:effectLst/>
                <a:uLnTx/>
                <a:uFillTx/>
                <a:latin typeface="Century Gothic" panose="020B0502020202020204" pitchFamily="34" charset="0"/>
                <a:ea typeface="KG Blank Space Solid" charset="0"/>
                <a:cs typeface="KG Blank Space Solid" charset="0"/>
              </a:rPr>
              <a:t>2025-2026</a:t>
            </a:r>
            <a:endParaRPr kumimoji="0" lang="en-US" sz="6000" b="1" i="0" u="none" strike="noStrike" kern="1200" cap="none" spc="-300" normalizeH="0" baseline="0" noProof="0" dirty="0">
              <a:ln>
                <a:noFill/>
              </a:ln>
              <a:solidFill>
                <a:prstClr val="black"/>
              </a:solidFill>
              <a:effectLst/>
              <a:uLnTx/>
              <a:uFillTx/>
              <a:latin typeface="Century Gothic" panose="020B0502020202020204" pitchFamily="34" charset="0"/>
              <a:ea typeface="KG Blank Space Solid" charset="0"/>
              <a:cs typeface="KG Blank Space Solid" charset="0"/>
            </a:endParaRPr>
          </a:p>
        </p:txBody>
      </p:sp>
      <p:sp>
        <p:nvSpPr>
          <p:cNvPr id="7" name="Rectangle 6">
            <a:extLst>
              <a:ext uri="{FF2B5EF4-FFF2-40B4-BE49-F238E27FC236}">
                <a16:creationId xmlns:a16="http://schemas.microsoft.com/office/drawing/2014/main" id="{76258E46-B38C-204E-A928-3E2E378B1063}"/>
              </a:ext>
            </a:extLst>
          </p:cNvPr>
          <p:cNvSpPr/>
          <p:nvPr/>
        </p:nvSpPr>
        <p:spPr>
          <a:xfrm>
            <a:off x="1798747" y="672819"/>
            <a:ext cx="1984349"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300" normalizeH="0" baseline="0" noProof="0" dirty="0">
                <a:ln>
                  <a:noFill/>
                </a:ln>
                <a:solidFill>
                  <a:prstClr val="black"/>
                </a:solidFill>
                <a:effectLst/>
                <a:uLnTx/>
                <a:uFillTx/>
                <a:latin typeface="Century Gothic" panose="020B0502020202020204" pitchFamily="34" charset="0"/>
                <a:ea typeface="KG Blank Space Solid" charset="0"/>
                <a:cs typeface="KG Blank Space Solid" charset="0"/>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198684C5-B410-1A41-9289-4E99AFCBF1DC}"/>
              </a:ext>
            </a:extLst>
          </p:cNvPr>
          <p:cNvSpPr/>
          <p:nvPr/>
        </p:nvSpPr>
        <p:spPr>
          <a:xfrm>
            <a:off x="97973" y="918364"/>
            <a:ext cx="3559627"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200" b="1" spc="-300" dirty="0">
                <a:solidFill>
                  <a:prstClr val="black"/>
                </a:solidFill>
                <a:latin typeface="Century Gothic" panose="020B0502020202020204" pitchFamily="34" charset="0"/>
                <a:ea typeface="KG Blank Space Solid" charset="0"/>
                <a:cs typeface="KG Blank Space Solid" charset="0"/>
              </a:rPr>
              <a:t>Ms. </a:t>
            </a:r>
            <a:r>
              <a:rPr lang="en-US" sz="4200" b="1" spc="-300" dirty="0" err="1">
                <a:solidFill>
                  <a:prstClr val="black"/>
                </a:solidFill>
                <a:latin typeface="Century Gothic" panose="020B0502020202020204" pitchFamily="34" charset="0"/>
                <a:ea typeface="KG Blank Space Solid" charset="0"/>
                <a:cs typeface="KG Blank Space Solid" charset="0"/>
              </a:rPr>
              <a:t>Vansandt’s</a:t>
            </a:r>
            <a:r>
              <a:rPr kumimoji="0" lang="en-US" sz="4200" b="1" i="0" u="none" strike="noStrike" kern="1200" cap="none" spc="-300" normalizeH="0" baseline="0" noProof="0" dirty="0">
                <a:ln>
                  <a:noFill/>
                </a:ln>
                <a:solidFill>
                  <a:prstClr val="black"/>
                </a:solidFill>
                <a:effectLst/>
                <a:uLnTx/>
                <a:uFillTx/>
                <a:latin typeface="Century Gothic" panose="020B0502020202020204" pitchFamily="34" charset="0"/>
                <a:ea typeface="KG Blank Space Solid" charset="0"/>
                <a:cs typeface="KG Blank Space Solid" charset="0"/>
              </a:rPr>
              <a:t> </a:t>
            </a:r>
            <a:endParaRPr kumimoji="0" lang="en-US" sz="4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D1F70DE1-0D04-E70D-27CD-03A5AFEBB0FA}"/>
              </a:ext>
            </a:extLst>
          </p:cNvPr>
          <p:cNvGraphicFramePr>
            <a:graphicFrameLocks noGrp="1"/>
          </p:cNvGraphicFramePr>
          <p:nvPr>
            <p:extLst>
              <p:ext uri="{D42A27DB-BD31-4B8C-83A1-F6EECF244321}">
                <p14:modId xmlns:p14="http://schemas.microsoft.com/office/powerpoint/2010/main" val="2814698584"/>
              </p:ext>
            </p:extLst>
          </p:nvPr>
        </p:nvGraphicFramePr>
        <p:xfrm>
          <a:off x="212081" y="2077221"/>
          <a:ext cx="7348237" cy="6692844"/>
        </p:xfrm>
        <a:graphic>
          <a:graphicData uri="http://schemas.openxmlformats.org/drawingml/2006/table">
            <a:tbl>
              <a:tblPr firstRow="1" bandRow="1">
                <a:tableStyleId>{5C22544A-7EE6-4342-B048-85BDC9FD1C3A}</a:tableStyleId>
              </a:tblPr>
              <a:tblGrid>
                <a:gridCol w="2581520">
                  <a:extLst>
                    <a:ext uri="{9D8B030D-6E8A-4147-A177-3AD203B41FA5}">
                      <a16:colId xmlns:a16="http://schemas.microsoft.com/office/drawing/2014/main" val="1516435193"/>
                    </a:ext>
                  </a:extLst>
                </a:gridCol>
                <a:gridCol w="4766717">
                  <a:extLst>
                    <a:ext uri="{9D8B030D-6E8A-4147-A177-3AD203B41FA5}">
                      <a16:colId xmlns:a16="http://schemas.microsoft.com/office/drawing/2014/main" val="3606928788"/>
                    </a:ext>
                  </a:extLst>
                </a:gridCol>
              </a:tblGrid>
              <a:tr h="557737">
                <a:tc>
                  <a:txBody>
                    <a:bodyPr/>
                    <a:lstStyle/>
                    <a:p>
                      <a:pPr algn="ctr"/>
                      <a:r>
                        <a:rPr lang="en-US" sz="2000" b="1" spc="-150" dirty="0">
                          <a:solidFill>
                            <a:schemeClr val="tx1"/>
                          </a:solidFill>
                          <a:latin typeface="Century Gothic" panose="020B0502020202020204" pitchFamily="34" charset="0"/>
                          <a:ea typeface="KG Blank Space Solid" charset="0"/>
                          <a:cs typeface="KG Blank Space Solid" charset="0"/>
                        </a:rPr>
                        <a:t>8:00-8:05</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2000" b="1" spc="-150" dirty="0">
                          <a:solidFill>
                            <a:schemeClr val="tx1"/>
                          </a:solidFill>
                          <a:latin typeface="Century Gothic" panose="020B0502020202020204" pitchFamily="34" charset="0"/>
                          <a:ea typeface="KG Blank Space Solid" charset="0"/>
                          <a:cs typeface="KG Blank Space Solid" charset="0"/>
                        </a:rPr>
                        <a:t>Homeroom/Character Ed.</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0539646"/>
                  </a:ext>
                </a:extLst>
              </a:tr>
              <a:tr h="557737">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150" normalizeH="0" baseline="0" noProof="0" dirty="0">
                          <a:ln>
                            <a:noFill/>
                          </a:ln>
                          <a:solidFill>
                            <a:prstClr val="black"/>
                          </a:solidFill>
                          <a:effectLst/>
                          <a:uLnTx/>
                          <a:uFillTx/>
                          <a:latin typeface="Century Gothic" panose="020B0502020202020204" pitchFamily="34" charset="0"/>
                          <a:ea typeface="KG Blank Space Solid" charset="0"/>
                          <a:cs typeface="KG Blank Space Solid" charset="0"/>
                        </a:rPr>
                        <a:t>8:05-10:35</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0" lang="en-US" sz="2000" b="1" i="0" u="none" strike="noStrike" kern="1200" cap="none" spc="-150" normalizeH="0" baseline="0" noProof="0" dirty="0">
                          <a:ln>
                            <a:noFill/>
                          </a:ln>
                          <a:solidFill>
                            <a:prstClr val="black"/>
                          </a:solidFill>
                          <a:effectLst/>
                          <a:uLnTx/>
                          <a:uFillTx/>
                          <a:latin typeface="Century Gothic" panose="020B0502020202020204" pitchFamily="34" charset="0"/>
                          <a:ea typeface="KG Blank Space Solid" charset="0"/>
                          <a:cs typeface="KG Blank Space Solid" charset="0"/>
                        </a:rPr>
                        <a:t>Reading </a:t>
                      </a:r>
                      <a:endParaRPr lang="en-US" sz="2000" b="1" spc="-150" dirty="0">
                        <a:solidFill>
                          <a:schemeClr val="tx1"/>
                        </a:solidFill>
                        <a:latin typeface="Century Gothic" panose="020B0502020202020204" pitchFamily="34" charset="0"/>
                        <a:ea typeface="KG Blank Space Solid" charset="0"/>
                        <a:cs typeface="KG Blank Space Solid"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0515776"/>
                  </a:ext>
                </a:extLst>
              </a:tr>
              <a:tr h="557737">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150" normalizeH="0" baseline="0" noProof="0" dirty="0">
                          <a:ln>
                            <a:noFill/>
                          </a:ln>
                          <a:solidFill>
                            <a:prstClr val="black"/>
                          </a:solidFill>
                          <a:effectLst/>
                          <a:uLnTx/>
                          <a:uFillTx/>
                          <a:latin typeface="Century Gothic" panose="020B0502020202020204" pitchFamily="34" charset="0"/>
                          <a:ea typeface="KG Blank Space Solid" charset="0"/>
                          <a:cs typeface="KG Blank Space Solid" charset="0"/>
                        </a:rPr>
                        <a:t>10:35-10:45</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0" lang="en-US" sz="2000" b="1" i="0" u="none" strike="noStrike" kern="1200" cap="none" spc="-150" normalizeH="0" baseline="0" noProof="0" dirty="0">
                          <a:ln>
                            <a:noFill/>
                          </a:ln>
                          <a:solidFill>
                            <a:prstClr val="black"/>
                          </a:solidFill>
                          <a:effectLst/>
                          <a:uLnTx/>
                          <a:uFillTx/>
                          <a:latin typeface="Century Gothic" panose="020B0502020202020204" pitchFamily="34" charset="0"/>
                          <a:ea typeface="KG Blank Space Solid" charset="0"/>
                          <a:cs typeface="KG Blank Space Solid" charset="0"/>
                        </a:rPr>
                        <a:t>Snack</a:t>
                      </a:r>
                      <a:endParaRPr lang="en-US" sz="2000" b="1" spc="-150" dirty="0">
                        <a:solidFill>
                          <a:schemeClr val="tx1"/>
                        </a:solidFill>
                        <a:latin typeface="Century Gothic" panose="020B0502020202020204" pitchFamily="34" charset="0"/>
                        <a:ea typeface="KG Blank Space Solid" charset="0"/>
                        <a:cs typeface="KG Blank Space Solid"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0896680"/>
                  </a:ext>
                </a:extLst>
              </a:tr>
              <a:tr h="557737">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150" normalizeH="0" baseline="0" noProof="0" dirty="0">
                          <a:ln>
                            <a:noFill/>
                          </a:ln>
                          <a:solidFill>
                            <a:prstClr val="black"/>
                          </a:solidFill>
                          <a:effectLst/>
                          <a:uLnTx/>
                          <a:uFillTx/>
                          <a:latin typeface="Century Gothic" panose="020B0502020202020204" pitchFamily="34" charset="0"/>
                          <a:ea typeface="KG Blank Space Solid" charset="0"/>
                          <a:cs typeface="KG Blank Space Solid" charset="0"/>
                        </a:rPr>
                        <a:t>10:45-10:50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0" lang="en-US" sz="2000" b="1" i="0" u="none" strike="noStrike" kern="1200" cap="none" spc="-150" normalizeH="0" baseline="0" noProof="0" dirty="0">
                          <a:ln>
                            <a:noFill/>
                          </a:ln>
                          <a:solidFill>
                            <a:prstClr val="black"/>
                          </a:solidFill>
                          <a:effectLst/>
                          <a:uLnTx/>
                          <a:uFillTx/>
                          <a:latin typeface="Century Gothic" panose="020B0502020202020204" pitchFamily="34" charset="0"/>
                          <a:ea typeface="KG Blank Space Solid" charset="0"/>
                          <a:cs typeface="KG Blank Space Solid" charset="0"/>
                        </a:rPr>
                        <a:t>Change Classes</a:t>
                      </a:r>
                      <a:endParaRPr lang="en-US" sz="2000" b="1" spc="-150" dirty="0">
                        <a:solidFill>
                          <a:schemeClr val="tx1"/>
                        </a:solidFill>
                        <a:latin typeface="Century Gothic" panose="020B0502020202020204" pitchFamily="34" charset="0"/>
                        <a:ea typeface="KG Blank Space Solid" charset="0"/>
                        <a:cs typeface="KG Blank Space Solid"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1695858"/>
                  </a:ext>
                </a:extLst>
              </a:tr>
              <a:tr h="557737">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150" normalizeH="0" baseline="0" noProof="0" dirty="0">
                          <a:ln>
                            <a:noFill/>
                          </a:ln>
                          <a:solidFill>
                            <a:prstClr val="black"/>
                          </a:solidFill>
                          <a:effectLst/>
                          <a:uLnTx/>
                          <a:uFillTx/>
                          <a:latin typeface="Century Gothic" panose="020B0502020202020204" pitchFamily="34" charset="0"/>
                          <a:ea typeface="KG Blank Space Solid" charset="0"/>
                          <a:cs typeface="KG Blank Space Solid" charset="0"/>
                        </a:rPr>
                        <a:t>10:50-11:34</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150" normalizeH="0" baseline="0" noProof="0" dirty="0">
                          <a:ln>
                            <a:noFill/>
                          </a:ln>
                          <a:solidFill>
                            <a:prstClr val="black"/>
                          </a:solidFill>
                          <a:effectLst/>
                          <a:uLnTx/>
                          <a:uFillTx/>
                          <a:latin typeface="Century Gothic" panose="020B0502020202020204" pitchFamily="34" charset="0"/>
                          <a:ea typeface="KG Blank Space Solid" charset="0"/>
                          <a:cs typeface="KG Blank Space Solid" charset="0"/>
                        </a:rPr>
                        <a:t>Reading                                        </a:t>
                      </a:r>
                      <a:endParaRPr lang="en-US" sz="2000" b="1" spc="-150" dirty="0">
                        <a:solidFill>
                          <a:schemeClr val="tx1"/>
                        </a:solidFill>
                        <a:latin typeface="Century Gothic" panose="020B0502020202020204" pitchFamily="34" charset="0"/>
                        <a:ea typeface="KG Blank Space Solid" charset="0"/>
                        <a:cs typeface="KG Blank Space Solid"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33397728"/>
                  </a:ext>
                </a:extLst>
              </a:tr>
              <a:tr h="557737">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150" normalizeH="0" baseline="0" noProof="0" dirty="0">
                          <a:ln>
                            <a:noFill/>
                          </a:ln>
                          <a:solidFill>
                            <a:prstClr val="black"/>
                          </a:solidFill>
                          <a:effectLst/>
                          <a:uLnTx/>
                          <a:uFillTx/>
                          <a:latin typeface="Century Gothic" panose="020B0502020202020204" pitchFamily="34" charset="0"/>
                          <a:ea typeface="KG Blank Space Solid" charset="0"/>
                          <a:cs typeface="KG Blank Space Solid" charset="0"/>
                        </a:rPr>
                        <a:t>11:34-11:57</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2000" b="1" spc="-150" dirty="0">
                          <a:solidFill>
                            <a:schemeClr val="tx1"/>
                          </a:solidFill>
                          <a:latin typeface="Century Gothic" panose="020B0502020202020204" pitchFamily="34" charset="0"/>
                          <a:ea typeface="KG Blank Space Solid" charset="0"/>
                          <a:cs typeface="KG Blank Space Solid" charset="0"/>
                        </a:rPr>
                        <a:t>Lunch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9591882"/>
                  </a:ext>
                </a:extLst>
              </a:tr>
              <a:tr h="557737">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150" normalizeH="0" baseline="0" noProof="0" dirty="0">
                          <a:ln>
                            <a:noFill/>
                          </a:ln>
                          <a:solidFill>
                            <a:prstClr val="black"/>
                          </a:solidFill>
                          <a:effectLst/>
                          <a:uLnTx/>
                          <a:uFillTx/>
                          <a:latin typeface="Century Gothic" panose="020B0502020202020204" pitchFamily="34" charset="0"/>
                          <a:ea typeface="KG Blank Space Solid" charset="0"/>
                          <a:cs typeface="KG Blank Space Solid" charset="0"/>
                        </a:rPr>
                        <a:t>12:00-12:10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0" lang="en-US" sz="2000" b="1" i="0" u="none" strike="noStrike" kern="1200" cap="none" spc="-150" normalizeH="0" baseline="0" noProof="0" dirty="0">
                          <a:ln>
                            <a:noFill/>
                          </a:ln>
                          <a:solidFill>
                            <a:prstClr val="black"/>
                          </a:solidFill>
                          <a:effectLst/>
                          <a:uLnTx/>
                          <a:uFillTx/>
                          <a:latin typeface="Century Gothic" panose="020B0502020202020204" pitchFamily="34" charset="0"/>
                          <a:ea typeface="KG Blank Space Solid" charset="0"/>
                          <a:cs typeface="KG Blank Space Solid" charset="0"/>
                        </a:rPr>
                        <a:t>Brain Break</a:t>
                      </a:r>
                      <a:endParaRPr lang="en-US" sz="2000" b="1" spc="-150" dirty="0">
                        <a:solidFill>
                          <a:schemeClr val="tx1"/>
                        </a:solidFill>
                        <a:latin typeface="Century Gothic" panose="020B0502020202020204" pitchFamily="34" charset="0"/>
                        <a:ea typeface="KG Blank Space Solid" charset="0"/>
                        <a:cs typeface="KG Blank Space Solid"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19808265"/>
                  </a:ext>
                </a:extLst>
              </a:tr>
              <a:tr h="557737">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150" normalizeH="0" baseline="0" noProof="0" dirty="0">
                          <a:ln>
                            <a:noFill/>
                          </a:ln>
                          <a:solidFill>
                            <a:prstClr val="black"/>
                          </a:solidFill>
                          <a:effectLst/>
                          <a:uLnTx/>
                          <a:uFillTx/>
                          <a:latin typeface="Century Gothic" panose="020B0502020202020204" pitchFamily="34" charset="0"/>
                          <a:ea typeface="KG Blank Space Solid" charset="0"/>
                          <a:cs typeface="KG Blank Space Solid" charset="0"/>
                        </a:rPr>
                        <a:t>12:15-1:45</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150" normalizeH="0" baseline="0" noProof="0" dirty="0">
                          <a:ln>
                            <a:noFill/>
                          </a:ln>
                          <a:solidFill>
                            <a:prstClr val="black"/>
                          </a:solidFill>
                          <a:effectLst/>
                          <a:uLnTx/>
                          <a:uFillTx/>
                          <a:latin typeface="Century Gothic" panose="020B0502020202020204" pitchFamily="34" charset="0"/>
                          <a:ea typeface="KG Blank Space Solid" charset="0"/>
                          <a:cs typeface="KG Blank Space Solid" charset="0"/>
                        </a:rPr>
                        <a:t>Reading</a:t>
                      </a:r>
                      <a:r>
                        <a:rPr kumimoji="0" lang="en-US" sz="1400" b="1" i="0" u="none" strike="noStrike" kern="1200" cap="none" spc="-150" normalizeH="0" baseline="0" noProof="0" dirty="0">
                          <a:ln>
                            <a:noFill/>
                          </a:ln>
                          <a:solidFill>
                            <a:prstClr val="black"/>
                          </a:solidFill>
                          <a:effectLst/>
                          <a:uLnTx/>
                          <a:uFillTx/>
                          <a:latin typeface="Century Gothic" panose="020B0502020202020204" pitchFamily="34" charset="0"/>
                          <a:ea typeface="KG Blank Space Solid" charset="0"/>
                          <a:cs typeface="KG Blank Space Solid" charset="0"/>
                        </a:rPr>
                        <a:t>  </a:t>
                      </a:r>
                      <a:r>
                        <a:rPr kumimoji="0" lang="en-US" sz="2000" b="1" i="0" u="none" strike="noStrike" kern="1200" cap="none" spc="-150" normalizeH="0" baseline="0" noProof="0" dirty="0">
                          <a:ln>
                            <a:noFill/>
                          </a:ln>
                          <a:solidFill>
                            <a:prstClr val="black"/>
                          </a:solidFill>
                          <a:effectLst/>
                          <a:uLnTx/>
                          <a:uFillTx/>
                          <a:latin typeface="Century Gothic" panose="020B0502020202020204" pitchFamily="34" charset="0"/>
                          <a:ea typeface="KG Blank Space Solid" charset="0"/>
                          <a:cs typeface="KG Blank Space Solid" charset="0"/>
                        </a:rPr>
                        <a:t>                                  </a:t>
                      </a:r>
                      <a:endParaRPr lang="en-US" sz="2000" b="1" spc="-150" dirty="0">
                        <a:solidFill>
                          <a:schemeClr val="tx1"/>
                        </a:solidFill>
                        <a:latin typeface="Century Gothic" panose="020B0502020202020204" pitchFamily="34" charset="0"/>
                        <a:ea typeface="KG Blank Space Solid" charset="0"/>
                        <a:cs typeface="KG Blank Space Solid"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8700016"/>
                  </a:ext>
                </a:extLst>
              </a:tr>
              <a:tr h="557737">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150" normalizeH="0" baseline="0" noProof="0" dirty="0">
                          <a:ln>
                            <a:noFill/>
                          </a:ln>
                          <a:solidFill>
                            <a:prstClr val="black"/>
                          </a:solidFill>
                          <a:effectLst/>
                          <a:uLnTx/>
                          <a:uFillTx/>
                          <a:latin typeface="Century Gothic" panose="020B0502020202020204" pitchFamily="34" charset="0"/>
                          <a:ea typeface="KG Blank Space Solid" charset="0"/>
                          <a:cs typeface="KG Blank Space Solid" charset="0"/>
                        </a:rPr>
                        <a:t>1:50-2:40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2000" b="1" spc="-150" dirty="0">
                          <a:solidFill>
                            <a:schemeClr val="tx1"/>
                          </a:solidFill>
                          <a:latin typeface="Century Gothic" panose="020B0502020202020204" pitchFamily="34" charset="0"/>
                          <a:ea typeface="KG Blank Space Solid" charset="0"/>
                          <a:cs typeface="KG Blank Space Solid" charset="0"/>
                        </a:rPr>
                        <a:t>PE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2155711"/>
                  </a:ext>
                </a:extLst>
              </a:tr>
              <a:tr h="557737">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150" normalizeH="0" baseline="0" noProof="0" dirty="0">
                          <a:ln>
                            <a:noFill/>
                          </a:ln>
                          <a:solidFill>
                            <a:prstClr val="black"/>
                          </a:solidFill>
                          <a:effectLst/>
                          <a:uLnTx/>
                          <a:uFillTx/>
                          <a:latin typeface="Century Gothic" panose="020B0502020202020204" pitchFamily="34" charset="0"/>
                          <a:ea typeface="KG Blank Space Solid" charset="0"/>
                          <a:cs typeface="KG Blank Space Solid" charset="0"/>
                        </a:rPr>
                        <a:t>2:40-3:12</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2000" b="1" spc="-150" dirty="0">
                          <a:solidFill>
                            <a:schemeClr val="tx1"/>
                          </a:solidFill>
                          <a:latin typeface="Century Gothic" panose="020B0502020202020204" pitchFamily="34" charset="0"/>
                          <a:ea typeface="KG Blank Space Solid" charset="0"/>
                          <a:cs typeface="KG Blank Space Solid" charset="0"/>
                        </a:rPr>
                        <a:t>Character Ed./Wrap Up/Dismissal</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15563256"/>
                  </a:ext>
                </a:extLst>
              </a:tr>
              <a:tr h="557737">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150" normalizeH="0" baseline="0" noProof="0" dirty="0">
                          <a:ln>
                            <a:noFill/>
                          </a:ln>
                          <a:solidFill>
                            <a:prstClr val="black"/>
                          </a:solidFill>
                          <a:effectLst/>
                          <a:uLnTx/>
                          <a:uFillTx/>
                          <a:latin typeface="Century Gothic" panose="020B0502020202020204" pitchFamily="34" charset="0"/>
                          <a:ea typeface="KG Blank Space Solid" charset="0"/>
                          <a:cs typeface="KG Blank Space Solid" charset="0"/>
                        </a:rPr>
                        <a:t>9:00-9:45</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2000" b="1" spc="-150" dirty="0">
                          <a:solidFill>
                            <a:schemeClr val="tx1"/>
                          </a:solidFill>
                          <a:latin typeface="Century Gothic" panose="020B0502020202020204" pitchFamily="34" charset="0"/>
                          <a:ea typeface="KG Blank Space Solid" charset="0"/>
                          <a:cs typeface="KG Blank Space Solid" charset="0"/>
                        </a:rPr>
                        <a:t>Music / Technology - Thursday</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9550930"/>
                  </a:ext>
                </a:extLst>
              </a:tr>
              <a:tr h="557737">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150" normalizeH="0" baseline="0" noProof="0" dirty="0">
                          <a:ln>
                            <a:noFill/>
                          </a:ln>
                          <a:solidFill>
                            <a:prstClr val="black"/>
                          </a:solidFill>
                          <a:effectLst/>
                          <a:uLnTx/>
                          <a:uFillTx/>
                          <a:latin typeface="Century Gothic" panose="020B0502020202020204" pitchFamily="34" charset="0"/>
                          <a:ea typeface="KG Blank Space Solid" charset="0"/>
                          <a:cs typeface="KG Blank Space Solid" charset="0"/>
                        </a:rPr>
                        <a:t>12:45-1:15</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2000" b="1" spc="-150" dirty="0">
                          <a:solidFill>
                            <a:schemeClr val="tx1"/>
                          </a:solidFill>
                          <a:latin typeface="Century Gothic" panose="020B0502020202020204" pitchFamily="34" charset="0"/>
                          <a:ea typeface="KG Blank Space Solid" charset="0"/>
                          <a:cs typeface="KG Blank Space Solid" charset="0"/>
                        </a:rPr>
                        <a:t>Library - Monday</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0463188"/>
                  </a:ext>
                </a:extLst>
              </a:tr>
            </a:tbl>
          </a:graphicData>
        </a:graphic>
      </p:graphicFrame>
    </p:spTree>
    <p:extLst>
      <p:ext uri="{BB962C8B-B14F-4D97-AF65-F5344CB8AC3E}">
        <p14:creationId xmlns:p14="http://schemas.microsoft.com/office/powerpoint/2010/main" val="2850177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ACC47E-1BE2-5E4E-8C13-CA59E6C7EBDF}"/>
              </a:ext>
            </a:extLst>
          </p:cNvPr>
          <p:cNvSpPr/>
          <p:nvPr/>
        </p:nvSpPr>
        <p:spPr>
          <a:xfrm>
            <a:off x="276568" y="1547656"/>
            <a:ext cx="7350352" cy="8153408"/>
          </a:xfrm>
          <a:prstGeom prst="rect">
            <a:avLst/>
          </a:prstGeom>
        </p:spPr>
        <p:txBody>
          <a:bodyPr wrap="square" lIns="91398" tIns="45699" rIns="91398" bIns="45699">
            <a:spAutoFit/>
          </a:bodyPr>
          <a:lstStyle/>
          <a:p>
            <a:r>
              <a:rPr lang="en-US" sz="1500" dirty="0">
                <a:latin typeface="Century Gothic" panose="020B0502020202020204" pitchFamily="34" charset="0"/>
                <a:cs typeface="Century Gothic"/>
              </a:rPr>
              <a:t> Dear Parents, </a:t>
            </a:r>
          </a:p>
          <a:p>
            <a:r>
              <a:rPr lang="en-US" sz="1500" dirty="0">
                <a:latin typeface="Century Gothic" panose="020B0502020202020204" pitchFamily="34" charset="0"/>
                <a:cs typeface="Century Gothic"/>
              </a:rPr>
              <a:t>        We are very excited to have your child in our classes this year! Please take a moment to complete the following questionnaire. </a:t>
            </a:r>
          </a:p>
          <a:p>
            <a:r>
              <a:rPr lang="en-US" sz="1500" dirty="0">
                <a:latin typeface="Century Gothic" panose="020B0502020202020204" pitchFamily="34" charset="0"/>
                <a:cs typeface="Century Gothic"/>
              </a:rPr>
              <a:t>Thank you!</a:t>
            </a:r>
          </a:p>
          <a:p>
            <a:endParaRPr lang="en-US" sz="1500" dirty="0">
              <a:latin typeface="Century Gothic" panose="020B0502020202020204" pitchFamily="34" charset="0"/>
              <a:cs typeface="Century Gothic"/>
            </a:endParaRPr>
          </a:p>
          <a:p>
            <a:r>
              <a:rPr lang="en-US" sz="1500" dirty="0">
                <a:latin typeface="Century Gothic" panose="020B0502020202020204" pitchFamily="34" charset="0"/>
                <a:cs typeface="Century Gothic"/>
              </a:rPr>
              <a:t>I am the proud parent of: ___________________________ </a:t>
            </a:r>
          </a:p>
          <a:p>
            <a:endParaRPr lang="en-US" sz="1500" dirty="0">
              <a:latin typeface="Century Gothic" panose="020B0502020202020204" pitchFamily="34" charset="0"/>
              <a:cs typeface="Century Gothic"/>
            </a:endParaRPr>
          </a:p>
          <a:p>
            <a:r>
              <a:rPr lang="en-US" sz="1500" dirty="0">
                <a:latin typeface="Century Gothic" panose="020B0502020202020204" pitchFamily="34" charset="0"/>
                <a:cs typeface="Century Gothic"/>
              </a:rPr>
              <a:t>Child’s Preferred Name:___________________________</a:t>
            </a:r>
          </a:p>
          <a:p>
            <a:endParaRPr lang="en-US" sz="1500" dirty="0">
              <a:latin typeface="Century Gothic" panose="020B0502020202020204" pitchFamily="34" charset="0"/>
              <a:cs typeface="Century Gothic"/>
            </a:endParaRPr>
          </a:p>
          <a:p>
            <a:r>
              <a:rPr lang="en-US" sz="1500" dirty="0">
                <a:latin typeface="Century Gothic" panose="020B0502020202020204" pitchFamily="34" charset="0"/>
                <a:cs typeface="Century Gothic"/>
              </a:rPr>
              <a:t>Date of Birth:____/____/____</a:t>
            </a:r>
          </a:p>
          <a:p>
            <a:endParaRPr lang="en-US" sz="1500" dirty="0">
              <a:latin typeface="Century Gothic" panose="020B0502020202020204" pitchFamily="34" charset="0"/>
              <a:cs typeface="Century Gothic"/>
            </a:endParaRPr>
          </a:p>
          <a:p>
            <a:r>
              <a:rPr lang="en-US" sz="1500" dirty="0">
                <a:latin typeface="Century Gothic" panose="020B0502020202020204" pitchFamily="34" charset="0"/>
                <a:cs typeface="Century Gothic"/>
              </a:rPr>
              <a:t>AM Transportation:_______________________</a:t>
            </a:r>
          </a:p>
          <a:p>
            <a:endParaRPr lang="en-US" sz="1500" dirty="0">
              <a:latin typeface="Century Gothic" panose="020B0502020202020204" pitchFamily="34" charset="0"/>
              <a:cs typeface="Century Gothic"/>
            </a:endParaRPr>
          </a:p>
          <a:p>
            <a:r>
              <a:rPr lang="en-US" sz="1500" dirty="0">
                <a:latin typeface="Century Gothic" panose="020B0502020202020204" pitchFamily="34" charset="0"/>
                <a:cs typeface="Century Gothic"/>
              </a:rPr>
              <a:t>PM </a:t>
            </a:r>
            <a:r>
              <a:rPr lang="en-US" sz="1500" dirty="0" err="1">
                <a:latin typeface="Century Gothic" panose="020B0502020202020204" pitchFamily="34" charset="0"/>
                <a:cs typeface="Century Gothic"/>
              </a:rPr>
              <a:t>Transportation:_______________________If</a:t>
            </a:r>
            <a:r>
              <a:rPr lang="en-US" sz="1500" dirty="0">
                <a:latin typeface="Century Gothic" panose="020B0502020202020204" pitchFamily="34" charset="0"/>
                <a:cs typeface="Century Gothic"/>
              </a:rPr>
              <a:t> bus, circle one:  1</a:t>
            </a:r>
            <a:r>
              <a:rPr lang="en-US" sz="1500" baseline="30000" dirty="0">
                <a:latin typeface="Century Gothic" panose="020B0502020202020204" pitchFamily="34" charset="0"/>
                <a:cs typeface="Century Gothic"/>
              </a:rPr>
              <a:t>st</a:t>
            </a:r>
            <a:r>
              <a:rPr lang="en-US" sz="1500" dirty="0">
                <a:latin typeface="Century Gothic" panose="020B0502020202020204" pitchFamily="34" charset="0"/>
                <a:cs typeface="Century Gothic"/>
              </a:rPr>
              <a:t> Load  </a:t>
            </a:r>
            <a:r>
              <a:rPr lang="en-US" sz="1500" b="1" dirty="0">
                <a:latin typeface="Century Gothic" panose="020B0502020202020204" pitchFamily="34" charset="0"/>
                <a:cs typeface="Century Gothic"/>
              </a:rPr>
              <a:t>OR </a:t>
            </a:r>
            <a:r>
              <a:rPr lang="en-US" sz="1500" dirty="0">
                <a:latin typeface="Century Gothic" panose="020B0502020202020204" pitchFamily="34" charset="0"/>
                <a:cs typeface="Century Gothic"/>
              </a:rPr>
              <a:t>  2</a:t>
            </a:r>
            <a:r>
              <a:rPr lang="en-US" sz="1500" baseline="30000" dirty="0">
                <a:latin typeface="Century Gothic" panose="020B0502020202020204" pitchFamily="34" charset="0"/>
                <a:cs typeface="Century Gothic"/>
              </a:rPr>
              <a:t>nd</a:t>
            </a:r>
            <a:r>
              <a:rPr lang="en-US" sz="1500" dirty="0">
                <a:latin typeface="Century Gothic" panose="020B0502020202020204" pitchFamily="34" charset="0"/>
                <a:cs typeface="Century Gothic"/>
              </a:rPr>
              <a:t> Load</a:t>
            </a:r>
          </a:p>
          <a:p>
            <a:endParaRPr lang="en-US" sz="1500" dirty="0">
              <a:latin typeface="Century Gothic" panose="020B0502020202020204" pitchFamily="34" charset="0"/>
              <a:cs typeface="Century Gothic"/>
            </a:endParaRPr>
          </a:p>
          <a:p>
            <a:pPr>
              <a:lnSpc>
                <a:spcPct val="150000"/>
              </a:lnSpc>
            </a:pPr>
            <a:r>
              <a:rPr lang="en-US" sz="1500" dirty="0">
                <a:latin typeface="Century Gothic" panose="020B0502020202020204" pitchFamily="34" charset="0"/>
                <a:cs typeface="Century Gothic"/>
              </a:rPr>
              <a:t>Parent Name(s):_______________________________________________</a:t>
            </a:r>
          </a:p>
          <a:p>
            <a:pPr>
              <a:lnSpc>
                <a:spcPct val="150000"/>
              </a:lnSpc>
            </a:pPr>
            <a:r>
              <a:rPr lang="en-US" sz="1500" dirty="0">
                <a:latin typeface="Century Gothic" panose="020B0502020202020204" pitchFamily="34" charset="0"/>
                <a:cs typeface="Century Gothic"/>
              </a:rPr>
              <a:t>	Parent 1 contact info:</a:t>
            </a:r>
          </a:p>
          <a:p>
            <a:pPr>
              <a:lnSpc>
                <a:spcPct val="150000"/>
              </a:lnSpc>
            </a:pPr>
            <a:r>
              <a:rPr lang="en-US" sz="1500" dirty="0">
                <a:latin typeface="Century Gothic" panose="020B0502020202020204" pitchFamily="34" charset="0"/>
                <a:cs typeface="Century Gothic"/>
              </a:rPr>
              <a:t>                 Work Phone: (_____)_______-________</a:t>
            </a:r>
          </a:p>
          <a:p>
            <a:pPr>
              <a:lnSpc>
                <a:spcPct val="150000"/>
              </a:lnSpc>
            </a:pPr>
            <a:r>
              <a:rPr lang="en-US" sz="1500" dirty="0">
                <a:latin typeface="Century Gothic" panose="020B0502020202020204" pitchFamily="34" charset="0"/>
                <a:cs typeface="Century Gothic"/>
              </a:rPr>
              <a:t>		Cell Phone:  (_____)_______-________</a:t>
            </a:r>
          </a:p>
          <a:p>
            <a:pPr>
              <a:lnSpc>
                <a:spcPct val="150000"/>
              </a:lnSpc>
            </a:pPr>
            <a:r>
              <a:rPr lang="en-US" sz="1500" dirty="0">
                <a:latin typeface="Century Gothic" panose="020B0502020202020204" pitchFamily="34" charset="0"/>
                <a:cs typeface="Century Gothic"/>
              </a:rPr>
              <a:t>   		Email_____________________________________________</a:t>
            </a:r>
          </a:p>
          <a:p>
            <a:pPr>
              <a:lnSpc>
                <a:spcPct val="150000"/>
              </a:lnSpc>
            </a:pPr>
            <a:r>
              <a:rPr lang="en-US" sz="1500" dirty="0">
                <a:latin typeface="Century Gothic" panose="020B0502020202020204" pitchFamily="34" charset="0"/>
                <a:cs typeface="Century Gothic"/>
              </a:rPr>
              <a:t>         Parent 2 contact info:</a:t>
            </a:r>
          </a:p>
          <a:p>
            <a:pPr>
              <a:lnSpc>
                <a:spcPct val="150000"/>
              </a:lnSpc>
            </a:pPr>
            <a:r>
              <a:rPr lang="en-US" sz="1500" dirty="0">
                <a:latin typeface="Century Gothic" panose="020B0502020202020204" pitchFamily="34" charset="0"/>
                <a:cs typeface="Century Gothic"/>
              </a:rPr>
              <a:t>		Work Phone: (_____)_______-________</a:t>
            </a:r>
          </a:p>
          <a:p>
            <a:pPr>
              <a:lnSpc>
                <a:spcPct val="150000"/>
              </a:lnSpc>
            </a:pPr>
            <a:r>
              <a:rPr lang="en-US" sz="1500" dirty="0">
                <a:latin typeface="Century Gothic" panose="020B0502020202020204" pitchFamily="34" charset="0"/>
                <a:cs typeface="Century Gothic"/>
              </a:rPr>
              <a:t>		Cell Phone:  (_____)_______-________</a:t>
            </a:r>
          </a:p>
          <a:p>
            <a:pPr>
              <a:lnSpc>
                <a:spcPct val="150000"/>
              </a:lnSpc>
            </a:pPr>
            <a:r>
              <a:rPr lang="en-US" sz="1500" dirty="0">
                <a:latin typeface="Century Gothic" panose="020B0502020202020204" pitchFamily="34" charset="0"/>
                <a:cs typeface="Century Gothic"/>
              </a:rPr>
              <a:t>   		Email_____________________________________________</a:t>
            </a:r>
          </a:p>
          <a:p>
            <a:pPr>
              <a:lnSpc>
                <a:spcPct val="150000"/>
              </a:lnSpc>
            </a:pPr>
            <a:r>
              <a:rPr lang="en-US" sz="1400" dirty="0">
                <a:latin typeface="Century Gothic" panose="020B0502020202020204" pitchFamily="34" charset="0"/>
                <a:cs typeface="Century Gothic"/>
              </a:rPr>
              <a:t>Is either parent a member of the US military service  ____Yes   ____No</a:t>
            </a:r>
          </a:p>
          <a:p>
            <a:pPr>
              <a:lnSpc>
                <a:spcPct val="150000"/>
              </a:lnSpc>
            </a:pPr>
            <a:r>
              <a:rPr lang="en-US" sz="1400" dirty="0">
                <a:latin typeface="Century Gothic" panose="020B0502020202020204" pitchFamily="34" charset="0"/>
                <a:cs typeface="Century Gothic"/>
              </a:rPr>
              <a:t>Can </a:t>
            </a:r>
            <a:r>
              <a:rPr lang="en-US" sz="1400">
                <a:latin typeface="Century Gothic" panose="020B0502020202020204" pitchFamily="34" charset="0"/>
                <a:cs typeface="Century Gothic"/>
              </a:rPr>
              <a:t>your child’s picture </a:t>
            </a:r>
            <a:r>
              <a:rPr lang="en-US" sz="1400" dirty="0">
                <a:latin typeface="Century Gothic" panose="020B0502020202020204" pitchFamily="34" charset="0"/>
                <a:cs typeface="Century Gothic"/>
              </a:rPr>
              <a:t>be taken and displayed on social </a:t>
            </a:r>
            <a:r>
              <a:rPr lang="en-US" sz="1400" dirty="0" err="1">
                <a:latin typeface="Century Gothic" panose="020B0502020202020204" pitchFamily="34" charset="0"/>
                <a:cs typeface="Century Gothic"/>
              </a:rPr>
              <a:t>media?____Yes</a:t>
            </a:r>
            <a:r>
              <a:rPr lang="en-US" sz="1400" dirty="0">
                <a:latin typeface="Century Gothic" panose="020B0502020202020204" pitchFamily="34" charset="0"/>
                <a:cs typeface="Century Gothic"/>
              </a:rPr>
              <a:t>   ____No</a:t>
            </a:r>
          </a:p>
          <a:p>
            <a:pPr>
              <a:lnSpc>
                <a:spcPct val="150000"/>
              </a:lnSpc>
            </a:pPr>
            <a:r>
              <a:rPr lang="en-US" sz="1400" dirty="0">
                <a:latin typeface="Century Gothic" panose="020B0502020202020204" pitchFamily="34" charset="0"/>
                <a:cs typeface="Century Gothic"/>
              </a:rPr>
              <a:t>Allergies or Special Needs: ___________________________________________ _____________________________________________________________________</a:t>
            </a:r>
            <a:r>
              <a:rPr lang="en-US" sz="1400" b="1" dirty="0">
                <a:latin typeface="Century Gothic" panose="020B0502020202020204" pitchFamily="34" charset="0"/>
                <a:cs typeface="Century Gothic"/>
              </a:rPr>
              <a:t>_</a:t>
            </a:r>
            <a:endParaRPr lang="en-US" sz="1400" dirty="0">
              <a:latin typeface="Century Gothic" panose="020B0502020202020204" pitchFamily="34" charset="0"/>
              <a:cs typeface="Century Gothic"/>
            </a:endParaRPr>
          </a:p>
        </p:txBody>
      </p:sp>
    </p:spTree>
    <p:extLst>
      <p:ext uri="{BB962C8B-B14F-4D97-AF65-F5344CB8AC3E}">
        <p14:creationId xmlns:p14="http://schemas.microsoft.com/office/powerpoint/2010/main" val="135878479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2147</TotalTime>
  <Words>951</Words>
  <Application>Microsoft Office PowerPoint</Application>
  <PresentationFormat>Custom</PresentationFormat>
  <Paragraphs>161</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Century Gothic</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West</dc:creator>
  <cp:lastModifiedBy>Julie Stewart</cp:lastModifiedBy>
  <cp:revision>116</cp:revision>
  <cp:lastPrinted>2023-08-03T00:37:11Z</cp:lastPrinted>
  <dcterms:created xsi:type="dcterms:W3CDTF">2019-07-11T03:08:08Z</dcterms:created>
  <dcterms:modified xsi:type="dcterms:W3CDTF">2025-08-03T22:01:44Z</dcterms:modified>
</cp:coreProperties>
</file>