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sldIdLst>
    <p:sldId id="256" r:id="rId5"/>
    <p:sldId id="257" r:id="rId6"/>
    <p:sldId id="258" r:id="rId7"/>
    <p:sldId id="259" r:id="rId8"/>
    <p:sldId id="262" r:id="rId9"/>
    <p:sldId id="263" r:id="rId10"/>
    <p:sldId id="264" r:id="rId11"/>
    <p:sldId id="265" r:id="rId12"/>
  </p:sldIdLst>
  <p:sldSz cx="7772400" cy="10058400"/>
  <p:notesSz cx="9388475" cy="7102475"/>
  <p:embeddedFontLst>
    <p:embeddedFont>
      <p:font typeface="KG Miss Kindy Chunky" panose="020B0604020202020204" charset="0"/>
      <p:regular r:id="rId13"/>
    </p:embeddedFont>
    <p:embeddedFont>
      <p:font typeface="KG Blank Space Sketch" panose="020B0604020202020204" charset="0"/>
      <p:regular r:id="rId14"/>
    </p:embeddedFont>
    <p:embeddedFont>
      <p:font typeface="Calibri Light" panose="020F0302020204030204" pitchFamily="34" charset="0"/>
      <p:regular r:id="rId15"/>
      <p:italic r:id="rId16"/>
    </p:embeddedFont>
    <p:embeddedFont>
      <p:font typeface="KG Always A Good Time" panose="020B0604020202020204" charset="0"/>
      <p:regular r:id="rId17"/>
    </p:embeddedFont>
    <p:embeddedFont>
      <p:font typeface="Calibri" panose="020F0502020204030204" pitchFamily="34" charset="0"/>
      <p:regular r:id="rId18"/>
      <p:bold r:id="rId19"/>
      <p:italic r:id="rId20"/>
      <p:boldItalic r:id="rId21"/>
    </p:embeddedFont>
    <p:embeddedFont>
      <p:font typeface="KG Miss Kindergarten" panose="020B0604020202020204" charset="0"/>
      <p:regular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D72DC-DF9B-BEB1-219C-52DAFC523968}" v="530" dt="2022-01-31T20:26:10.151"/>
    <p1510:client id="{074509E4-4FA5-683C-A4C7-E353794CCCCB}" v="779" dt="2021-11-07T20:12:54.147"/>
    <p1510:client id="{1C6FB222-FB25-865F-6344-491BC93A9F9D}" v="556" dt="2021-09-26T20:06:59.526"/>
    <p1510:client id="{58C409A1-7C23-E8E7-B959-770642AD2CC5}" v="709" dt="2022-02-07T21:45:51.283"/>
    <p1510:client id="{60DC032E-77AE-E9E7-BC4C-B71903B7FB7B}" v="788" dt="2022-03-20T23:03:37.100"/>
    <p1510:client id="{733A78B9-2C54-6C34-FBC0-B1B9BA531E96}" v="460" dt="2021-10-03T20:07:46.844"/>
    <p1510:client id="{74C68A53-71AB-CD2C-5CFD-2F3C9CCEEE75}" v="601" dt="2021-11-12T15:32:10.900"/>
    <p1510:client id="{7E08E085-681E-3A99-4B41-5F62E611A00D}" v="56" dt="2022-02-22T15:36:50.397"/>
    <p1510:client id="{80EBE943-7CD2-7924-FA0F-6A7032AE9DA6}" v="518" dt="2021-12-08T00:12:26.498"/>
    <p1510:client id="{9B6EF3D4-DF9B-4417-A060-83321EC74F0C}" v="1335" dt="2022-04-08T21:22:20.989"/>
    <p1510:client id="{9C24842A-6E0F-CAFE-8CEB-D4A4DDCD5752}" v="1076" dt="2022-08-19T22:36:05.309"/>
    <p1510:client id="{A2521CBA-EC67-48B4-5D77-7695FFA7AFB4}" v="454" dt="2022-04-04T12:52:53.851"/>
    <p1510:client id="{A777945F-FE4F-9473-A145-B60D5A8FFC98}" v="490" dt="2022-01-25T01:42:05.987"/>
    <p1510:client id="{AB43C26B-5836-D783-D5CC-092E2B837640}" v="380" dt="2021-11-30T21:32:48.141"/>
    <p1510:client id="{AC005CA1-7EFE-B50C-EB19-F6FC171CE0AE}" v="535" dt="2022-08-15T18:01:34.183"/>
    <p1510:client id="{BCBBB5FB-6F02-FE45-3FB1-A0627DE600F3}" v="965" dt="2021-11-01T20:16:26.320"/>
    <p1510:client id="{BDCE9F59-F0A5-C746-48DF-8D0FF1EF3753}" v="838" dt="2022-01-10T20:19:48.879"/>
    <p1510:client id="{BE28B524-A3BB-EE5E-A7B2-0506B8DA2A0D}" v="762" dt="2022-03-14T00:27:10.437"/>
    <p1510:client id="{C779110B-A154-B45C-033C-BE6C6067B176}" v="537" dt="2022-02-22T15:29:59.810"/>
    <p1510:client id="{DBF37369-66B7-3FCC-6A7F-E78836FF8384}" v="743" dt="2022-02-27T23:55:18.286"/>
    <p1510:client id="{E3485F69-F568-1A70-2640-D3B218FBC12E}" v="778" dt="2022-01-05T21:21:28.173"/>
    <p1510:client id="{E9646B43-81F7-68FD-746D-23F5DF0442BF}" v="596" dt="2022-02-14T04:20:04.690"/>
    <p1510:client id="{EB789A90-0309-3ED6-4A8A-79EA31EED1FA}" v="858" dt="2022-03-04T23:36:57.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776" y="-74"/>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FB7F3D6A-7933-42EE-9B72-B4C3FCDD9C55}" type="datetimeFigureOut">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324324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7F3D6A-7933-42EE-9B72-B4C3FCDD9C55}" type="datetimeFigureOut">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594482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7F3D6A-7933-42EE-9B72-B4C3FCDD9C55}" type="datetimeFigureOut">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984144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7F3D6A-7933-42EE-9B72-B4C3FCDD9C55}" type="datetimeFigureOut">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01337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7F3D6A-7933-42EE-9B72-B4C3FCDD9C55}" type="datetimeFigureOut">
              <a:rPr lang="en-US" smtClean="0"/>
              <a:t>8/18/2023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272627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7F3D6A-7933-42EE-9B72-B4C3FCDD9C55}" type="datetimeFigureOut">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38306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7F3D6A-7933-42EE-9B72-B4C3FCDD9C55}" type="datetimeFigureOut">
              <a:rPr lang="en-US" smtClean="0"/>
              <a:t>8/18/2023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604092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7F3D6A-7933-42EE-9B72-B4C3FCDD9C55}" type="datetimeFigureOut">
              <a:rPr lang="en-US" smtClean="0"/>
              <a:t>8/18/2023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188835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7F3D6A-7933-42EE-9B72-B4C3FCDD9C55}" type="datetimeFigureOut">
              <a:rPr lang="en-US" smtClean="0"/>
              <a:t>8/18/2023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291350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FB7F3D6A-7933-42EE-9B72-B4C3FCDD9C55}" type="datetimeFigureOut">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12246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FB7F3D6A-7933-42EE-9B72-B4C3FCDD9C55}" type="datetimeFigureOut">
              <a:rPr lang="en-US" smtClean="0"/>
              <a:t>8/18/2023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150505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FB7F3D6A-7933-42EE-9B72-B4C3FCDD9C55}" type="datetimeFigureOut">
              <a:rPr lang="en-US" smtClean="0"/>
              <a:t>8/18/2023</a:t>
            </a:fld>
            <a:endParaRPr lang="en-US" dirty="0"/>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F405EBBD-E1E4-4249-ABCE-7C2F8ACB3FFE}" type="slidenum">
              <a:rPr lang="en-US" smtClean="0"/>
              <a:t>‹#›</a:t>
            </a:fld>
            <a:endParaRPr lang="en-US" dirty="0"/>
          </a:p>
        </p:txBody>
      </p:sp>
    </p:spTree>
    <p:extLst>
      <p:ext uri="{BB962C8B-B14F-4D97-AF65-F5344CB8AC3E}">
        <p14:creationId xmlns:p14="http://schemas.microsoft.com/office/powerpoint/2010/main" val="3708790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7B5331F8-28D3-411F-B5EB-2F31429E65A6}"/>
              </a:ext>
            </a:extLst>
          </p:cNvPr>
          <p:cNvSpPr/>
          <p:nvPr/>
        </p:nvSpPr>
        <p:spPr>
          <a:xfrm>
            <a:off x="444814" y="19463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3FD17C02-7C70-4F96-9147-397E10EEE773}"/>
              </a:ext>
            </a:extLst>
          </p:cNvPr>
          <p:cNvSpPr/>
          <p:nvPr/>
        </p:nvSpPr>
        <p:spPr>
          <a:xfrm>
            <a:off x="3986774" y="19463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3BA52F36-AB74-4BBC-A85A-4B77DDED9AE8}"/>
              </a:ext>
            </a:extLst>
          </p:cNvPr>
          <p:cNvSpPr/>
          <p:nvPr/>
        </p:nvSpPr>
        <p:spPr>
          <a:xfrm>
            <a:off x="444814" y="50847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FDC551D8-0727-43C3-8A78-1CBE77062672}"/>
              </a:ext>
            </a:extLst>
          </p:cNvPr>
          <p:cNvSpPr/>
          <p:nvPr/>
        </p:nvSpPr>
        <p:spPr>
          <a:xfrm>
            <a:off x="444814" y="86082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57E31C8-9F4B-4D09-BB43-6F3BDE94281B}"/>
              </a:ext>
            </a:extLst>
          </p:cNvPr>
          <p:cNvSpPr txBox="1"/>
          <p:nvPr/>
        </p:nvSpPr>
        <p:spPr>
          <a:xfrm>
            <a:off x="854090" y="8827144"/>
            <a:ext cx="5313909" cy="707886"/>
          </a:xfrm>
          <a:prstGeom prst="rect">
            <a:avLst/>
          </a:prstGeom>
          <a:noFill/>
        </p:spPr>
        <p:txBody>
          <a:bodyPr wrap="square" lIns="91440" tIns="45720" rIns="91440" bIns="45720" rtlCol="0" anchor="t">
            <a:spAutoFit/>
          </a:bodyPr>
          <a:lstStyle/>
          <a:p>
            <a:pPr algn="ctr"/>
            <a:r>
              <a:rPr lang="en-US" sz="1000" b="1" dirty="0">
                <a:latin typeface="Arvo"/>
                <a:ea typeface="Arvo"/>
                <a:cs typeface="Arvo"/>
              </a:rPr>
              <a:t>Check RED binders DAILY for notes, behavior problems, and classwork. Please sign up for my Remind if you have not done so already!  This will be the main form of communication. Our "Classroom News" will come home every Monday with homework and should be completed and returned by Friday.</a:t>
            </a:r>
            <a:endParaRPr lang="en-US" sz="1000" b="1" dirty="0">
              <a:latin typeface="KG Miss Kindy Chunky" panose="02000000000000000000" pitchFamily="2" charset="0"/>
              <a:ea typeface="HelloButtons" panose="02000603000000000000" pitchFamily="2" charset="0"/>
            </a:endParaRPr>
          </a:p>
        </p:txBody>
      </p:sp>
      <p:sp>
        <p:nvSpPr>
          <p:cNvPr id="19" name="TextBox 18">
            <a:extLst>
              <a:ext uri="{FF2B5EF4-FFF2-40B4-BE49-F238E27FC236}">
                <a16:creationId xmlns:a16="http://schemas.microsoft.com/office/drawing/2014/main" id="{C06491B1-25AD-4BDF-A5EE-9371B7A2E46A}"/>
              </a:ext>
            </a:extLst>
          </p:cNvPr>
          <p:cNvSpPr txBox="1"/>
          <p:nvPr/>
        </p:nvSpPr>
        <p:spPr>
          <a:xfrm>
            <a:off x="588335" y="2299184"/>
            <a:ext cx="3143797" cy="5782160"/>
          </a:xfrm>
          <a:prstGeom prst="rect">
            <a:avLst/>
          </a:prstGeom>
          <a:noFill/>
        </p:spPr>
        <p:txBody>
          <a:bodyPr wrap="square" lIns="91440" tIns="45720" rIns="91440" bIns="45720" rtlCol="0" anchor="t">
            <a:spAutoFit/>
          </a:bodyPr>
          <a:lstStyle/>
          <a:p>
            <a:pPr>
              <a:lnSpc>
                <a:spcPct val="200000"/>
              </a:lnSpc>
            </a:pPr>
            <a:endParaRPr lang="en-US" sz="1400" b="1" dirty="0">
              <a:latin typeface="KG Miss Kindergarten" panose="02000000000000000000" pitchFamily="2" charset="0"/>
              <a:ea typeface="HelloAnnie" panose="02000603000000000000" pitchFamily="2" charset="0"/>
            </a:endParaRPr>
          </a:p>
          <a:p>
            <a:r>
              <a:rPr lang="en-US" sz="1400" b="1" dirty="0">
                <a:ea typeface="+mn-lt"/>
                <a:cs typeface="+mn-lt"/>
              </a:rPr>
              <a:t>Math- Topic 1: Understanding Addition &amp; subtraction </a:t>
            </a:r>
            <a:endParaRPr lang="en-US" sz="1400" dirty="0">
              <a:cs typeface="Calibri"/>
            </a:endParaRPr>
          </a:p>
          <a:p>
            <a:r>
              <a:rPr lang="en-US" sz="1400" b="1" dirty="0">
                <a:ea typeface="+mn-lt"/>
                <a:cs typeface="+mn-lt"/>
              </a:rPr>
              <a:t>1-1: Add to</a:t>
            </a:r>
            <a:endParaRPr lang="en-US" sz="1400" dirty="0">
              <a:cs typeface="Calibri"/>
            </a:endParaRPr>
          </a:p>
          <a:p>
            <a:r>
              <a:rPr lang="en-US" sz="1400" b="1" dirty="0">
                <a:ea typeface="+mn-lt"/>
                <a:cs typeface="+mn-lt"/>
              </a:rPr>
              <a:t>1-2: Put Together</a:t>
            </a:r>
            <a:endParaRPr lang="en-US" sz="1400" dirty="0">
              <a:cs typeface="Calibri"/>
            </a:endParaRPr>
          </a:p>
          <a:p>
            <a:r>
              <a:rPr lang="en-US" sz="1400" b="1" dirty="0">
                <a:ea typeface="+mn-lt"/>
                <a:cs typeface="+mn-lt"/>
              </a:rPr>
              <a:t>1-3: Both Addends Unknown</a:t>
            </a:r>
            <a:endParaRPr lang="en-US" sz="1400" dirty="0">
              <a:cs typeface="Calibri"/>
            </a:endParaRPr>
          </a:p>
          <a:p>
            <a:r>
              <a:rPr lang="en-US" sz="1400" b="1" dirty="0">
                <a:ea typeface="+mn-lt"/>
                <a:cs typeface="+mn-lt"/>
              </a:rPr>
              <a:t>1-4: Take From</a:t>
            </a:r>
            <a:endParaRPr lang="en-US" sz="1400" dirty="0">
              <a:cs typeface="Calibri"/>
            </a:endParaRPr>
          </a:p>
          <a:p>
            <a:r>
              <a:rPr lang="en-US" sz="1400" b="1" dirty="0">
                <a:ea typeface="+mn-lt"/>
                <a:cs typeface="+mn-lt"/>
              </a:rPr>
              <a:t>1-5: Compare Situations</a:t>
            </a:r>
            <a:endParaRPr lang="en-US" sz="1400" dirty="0">
              <a:cs typeface="Calibri"/>
            </a:endParaRPr>
          </a:p>
          <a:p>
            <a:r>
              <a:rPr lang="en-US" sz="1400" b="1" dirty="0">
                <a:ea typeface="+mn-lt"/>
                <a:cs typeface="+mn-lt"/>
              </a:rPr>
              <a:t>Science/Social Studies:</a:t>
            </a:r>
            <a:endParaRPr lang="en-US" sz="1400" dirty="0">
              <a:cs typeface="Calibri"/>
            </a:endParaRPr>
          </a:p>
          <a:p>
            <a:r>
              <a:rPr lang="en-US" sz="1400" b="1" dirty="0">
                <a:ea typeface="+mn-lt"/>
                <a:cs typeface="+mn-lt"/>
              </a:rPr>
              <a:t>All about me, Leader In Me: Habits 1-5 </a:t>
            </a:r>
            <a:endParaRPr lang="en-US" sz="1400" dirty="0">
              <a:cs typeface="Calibri"/>
            </a:endParaRPr>
          </a:p>
          <a:p>
            <a:pPr>
              <a:lnSpc>
                <a:spcPct val="200000"/>
              </a:lnSpc>
            </a:pPr>
            <a:r>
              <a:rPr lang="en-US" dirty="0"/>
              <a:t/>
            </a:r>
            <a:br>
              <a:rPr lang="en-US" dirty="0"/>
            </a:br>
            <a:r>
              <a:rPr lang="en-US" dirty="0"/>
              <a:t/>
            </a:r>
            <a:br>
              <a:rPr lang="en-US" dirty="0"/>
            </a:br>
            <a:endParaRPr lang="en-US" dirty="0">
              <a:cs typeface="Calibri"/>
            </a:endParaRPr>
          </a:p>
          <a:p>
            <a:pPr>
              <a:lnSpc>
                <a:spcPct val="200000"/>
              </a:lnSpc>
            </a:pPr>
            <a:endParaRPr lang="en-US" sz="1400" dirty="0">
              <a:latin typeface="KG Miss Kindergarten" panose="02000000000000000000" pitchFamily="2" charset="0"/>
              <a:ea typeface="HelloAnnie" panose="02000603000000000000" pitchFamily="2" charset="0"/>
            </a:endParaRPr>
          </a:p>
          <a:p>
            <a:pPr>
              <a:lnSpc>
                <a:spcPct val="200000"/>
              </a:lnSpc>
            </a:pPr>
            <a:endParaRPr lang="en-US" sz="1400" dirty="0">
              <a:latin typeface="KG Miss Kindergarten" panose="02000000000000000000" pitchFamily="2" charset="0"/>
              <a:ea typeface="HelloAnnie" panose="02000603000000000000" pitchFamily="2" charset="0"/>
            </a:endParaRPr>
          </a:p>
          <a:p>
            <a:pPr marL="285750" indent="-285750">
              <a:lnSpc>
                <a:spcPct val="200000"/>
              </a:lnSpc>
              <a:buFont typeface="Arial" panose="020B0604020202020204" pitchFamily="34" charset="0"/>
              <a:buChar char="•"/>
            </a:pPr>
            <a:endParaRPr lang="en-US" sz="1400" dirty="0">
              <a:latin typeface="KG Miss Kindergarten" panose="02000000000000000000" pitchFamily="2" charset="0"/>
              <a:ea typeface="HelloAnnie" panose="02000603000000000000" pitchFamily="2" charset="0"/>
            </a:endParaRPr>
          </a:p>
          <a:p>
            <a:pPr marL="285750" indent="-285750">
              <a:lnSpc>
                <a:spcPct val="200000"/>
              </a:lnSpc>
              <a:buFont typeface="Arial" panose="020B0604020202020204" pitchFamily="34" charset="0"/>
              <a:buChar char="•"/>
            </a:pPr>
            <a:endParaRPr lang="en-US" sz="1400" dirty="0">
              <a:latin typeface="KG Miss Kindergarten" panose="02000000000000000000" pitchFamily="2" charset="0"/>
              <a:ea typeface="HelloAnnie" panose="02000603000000000000" pitchFamily="2" charset="0"/>
            </a:endParaRPr>
          </a:p>
        </p:txBody>
      </p:sp>
      <p:sp>
        <p:nvSpPr>
          <p:cNvPr id="20" name="TextBox 19">
            <a:extLst>
              <a:ext uri="{FF2B5EF4-FFF2-40B4-BE49-F238E27FC236}">
                <a16:creationId xmlns:a16="http://schemas.microsoft.com/office/drawing/2014/main" id="{61471472-C26A-4794-A91F-5251D638198F}"/>
              </a:ext>
            </a:extLst>
          </p:cNvPr>
          <p:cNvSpPr txBox="1"/>
          <p:nvPr/>
        </p:nvSpPr>
        <p:spPr>
          <a:xfrm>
            <a:off x="4042167" y="2593884"/>
            <a:ext cx="3090920" cy="353302"/>
          </a:xfrm>
          <a:prstGeom prst="rect">
            <a:avLst/>
          </a:prstGeom>
          <a:noFill/>
        </p:spPr>
        <p:txBody>
          <a:bodyPr wrap="square" lIns="91440" tIns="45720" rIns="91440" bIns="45720" rtlCol="0" anchor="t">
            <a:spAutoFit/>
          </a:bodyPr>
          <a:lstStyle/>
          <a:p>
            <a:pPr>
              <a:lnSpc>
                <a:spcPct val="200000"/>
              </a:lnSpc>
            </a:pPr>
            <a:endParaRPr lang="en-US" sz="1000" dirty="0">
              <a:latin typeface="KG Miss Kindergarten" panose="02000000000000000000" pitchFamily="2" charset="0"/>
              <a:ea typeface="HelloAnnie" panose="02000603000000000000" pitchFamily="2" charset="0"/>
            </a:endParaRPr>
          </a:p>
        </p:txBody>
      </p:sp>
      <p:graphicFrame>
        <p:nvGraphicFramePr>
          <p:cNvPr id="22" name="Table 21">
            <a:extLst>
              <a:ext uri="{FF2B5EF4-FFF2-40B4-BE49-F238E27FC236}">
                <a16:creationId xmlns:a16="http://schemas.microsoft.com/office/drawing/2014/main" id="{0C916FA9-0079-4161-86F4-4E6CA9D287CC}"/>
              </a:ext>
            </a:extLst>
          </p:cNvPr>
          <p:cNvGraphicFramePr>
            <a:graphicFrameLocks noGrp="1"/>
          </p:cNvGraphicFramePr>
          <p:nvPr>
            <p:extLst>
              <p:ext uri="{D42A27DB-BD31-4B8C-83A1-F6EECF244321}">
                <p14:modId xmlns:p14="http://schemas.microsoft.com/office/powerpoint/2010/main" val="2930582954"/>
              </p:ext>
            </p:extLst>
          </p:nvPr>
        </p:nvGraphicFramePr>
        <p:xfrm>
          <a:off x="1457325" y="5457825"/>
          <a:ext cx="5434553" cy="3605784"/>
        </p:xfrm>
        <a:graphic>
          <a:graphicData uri="http://schemas.openxmlformats.org/drawingml/2006/table">
            <a:tbl>
              <a:tblPr firstRow="1" bandRow="1">
                <a:tableStyleId>{5C22544A-7EE6-4342-B048-85BDC9FD1C3A}</a:tableStyleId>
              </a:tblPr>
              <a:tblGrid>
                <a:gridCol w="5219700">
                  <a:extLst>
                    <a:ext uri="{9D8B030D-6E8A-4147-A177-3AD203B41FA5}">
                      <a16:colId xmlns:a16="http://schemas.microsoft.com/office/drawing/2014/main" val="790954970"/>
                    </a:ext>
                  </a:extLst>
                </a:gridCol>
                <a:gridCol w="214853">
                  <a:extLst>
                    <a:ext uri="{9D8B030D-6E8A-4147-A177-3AD203B41FA5}">
                      <a16:colId xmlns:a16="http://schemas.microsoft.com/office/drawing/2014/main" val="2314856713"/>
                    </a:ext>
                  </a:extLst>
                </a:gridCol>
              </a:tblGrid>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1969093">
                <a:tc>
                  <a:txBody>
                    <a:bodyPr/>
                    <a:lstStyle/>
                    <a:p>
                      <a:pPr lvl="0" algn="ctr">
                        <a:lnSpc>
                          <a:spcPct val="100000"/>
                        </a:lnSpc>
                        <a:spcBef>
                          <a:spcPts val="0"/>
                        </a:spcBef>
                        <a:spcAft>
                          <a:spcPts val="0"/>
                        </a:spcAft>
                        <a:buNone/>
                      </a:pPr>
                      <a:r>
                        <a:rPr lang="en-US" sz="1600" b="1" i="0" u="none" strike="noStrike" noProof="0" dirty="0"/>
                        <a:t> Language Arts: Kindergarten Review</a:t>
                      </a:r>
                      <a:endParaRPr lang="en-US" dirty="0"/>
                    </a:p>
                    <a:p>
                      <a:pPr lvl="0" algn="ctr">
                        <a:lnSpc>
                          <a:spcPct val="100000"/>
                        </a:lnSpc>
                        <a:spcBef>
                          <a:spcPts val="0"/>
                        </a:spcBef>
                        <a:spcAft>
                          <a:spcPts val="0"/>
                        </a:spcAft>
                        <a:buNone/>
                      </a:pPr>
                      <a:r>
                        <a:rPr lang="en-US" sz="1600" b="1" i="0" u="none" strike="noStrike" noProof="0" dirty="0"/>
                        <a:t>-Review of letter shape and sounds letters A-M</a:t>
                      </a:r>
                      <a:endParaRPr lang="en-US" dirty="0"/>
                    </a:p>
                    <a:p>
                      <a:pPr lvl="0" algn="ctr">
                        <a:lnSpc>
                          <a:spcPct val="100000"/>
                        </a:lnSpc>
                        <a:spcBef>
                          <a:spcPts val="0"/>
                        </a:spcBef>
                        <a:spcAft>
                          <a:spcPts val="0"/>
                        </a:spcAft>
                        <a:buNone/>
                      </a:pPr>
                      <a:r>
                        <a:rPr lang="en-US" sz="1600" b="1" i="0" u="none" strike="noStrike" noProof="0" dirty="0"/>
                        <a:t>-Developing new vocabulary- sport, sway, stew, doodle, glide, sails, cherish, lovely, drools, whines, annoys</a:t>
                      </a:r>
                      <a:endParaRPr lang="en-US" dirty="0"/>
                    </a:p>
                    <a:p>
                      <a:pPr lvl="0" algn="ctr">
                        <a:lnSpc>
                          <a:spcPct val="100000"/>
                        </a:lnSpc>
                        <a:spcBef>
                          <a:spcPts val="0"/>
                        </a:spcBef>
                        <a:spcAft>
                          <a:spcPts val="0"/>
                        </a:spcAft>
                        <a:buNone/>
                      </a:pPr>
                      <a:r>
                        <a:rPr lang="en-US" sz="1600" b="1" i="0" u="none" strike="noStrike" noProof="0" dirty="0"/>
                        <a:t>-Distinguish between Author/Illustrator</a:t>
                      </a:r>
                      <a:endParaRPr lang="en-US" dirty="0"/>
                    </a:p>
                    <a:p>
                      <a:pPr lvl="0" algn="ctr">
                        <a:lnSpc>
                          <a:spcPct val="100000"/>
                        </a:lnSpc>
                        <a:spcBef>
                          <a:spcPts val="0"/>
                        </a:spcBef>
                        <a:spcAft>
                          <a:spcPts val="0"/>
                        </a:spcAft>
                        <a:buNone/>
                      </a:pPr>
                      <a:r>
                        <a:rPr lang="en-US" sz="1600" b="1" i="0" u="none" strike="noStrike" noProof="0" dirty="0"/>
                        <a:t>-Make a class alphabet book</a:t>
                      </a:r>
                      <a:endParaRPr lang="en-US" dirty="0"/>
                    </a:p>
                    <a:p>
                      <a:pPr lvl="0" algn="ctr">
                        <a:lnSpc>
                          <a:spcPct val="100000"/>
                        </a:lnSpc>
                        <a:spcBef>
                          <a:spcPts val="0"/>
                        </a:spcBef>
                        <a:spcAft>
                          <a:spcPts val="0"/>
                        </a:spcAft>
                        <a:buNone/>
                      </a:pPr>
                      <a:r>
                        <a:rPr lang="en-US" sz="1600" b="1" i="0" u="none" strike="noStrike" noProof="0" dirty="0"/>
                        <a:t>-Introduce rules &amp; expectations during “workshop time”</a:t>
                      </a:r>
                      <a:endParaRPr lang="en-US" dirty="0"/>
                    </a:p>
                    <a:p>
                      <a:pPr lvl="0" algn="ctr">
                        <a:buNone/>
                      </a:pPr>
                      <a:r>
                        <a:rPr lang="en-US" dirty="0"/>
                        <a:t/>
                      </a:r>
                      <a:br>
                        <a:rPr lang="en-US" dirty="0"/>
                      </a:br>
                      <a:endParaRPr lang="en-US"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Tx/>
                        <a:buSzTx/>
                        <a:buFontTx/>
                        <a:buNone/>
                      </a:pPr>
                      <a:endParaRPr lang="en-US" sz="1600" b="0" dirty="0">
                        <a:solidFill>
                          <a:schemeClr val="tx1"/>
                        </a:solidFill>
                        <a:latin typeface="KG Miss Kindergarten"/>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endParaRPr lang="en-US" sz="1400" b="0" dirty="0">
                        <a:solidFill>
                          <a:schemeClr val="tx1"/>
                        </a:solidFill>
                        <a:latin typeface="KG Miss Kindergarten"/>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US" sz="1600" b="0" baseline="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US" sz="1600" b="0" baseline="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3" name="TextBox 22">
            <a:extLst>
              <a:ext uri="{FF2B5EF4-FFF2-40B4-BE49-F238E27FC236}">
                <a16:creationId xmlns:a16="http://schemas.microsoft.com/office/drawing/2014/main" id="{3544A584-933D-4F49-8CAF-5897F5082B0F}"/>
              </a:ext>
            </a:extLst>
          </p:cNvPr>
          <p:cNvSpPr txBox="1"/>
          <p:nvPr/>
        </p:nvSpPr>
        <p:spPr>
          <a:xfrm>
            <a:off x="354273" y="2002705"/>
            <a:ext cx="3155055" cy="584775"/>
          </a:xfrm>
          <a:prstGeom prst="rect">
            <a:avLst/>
          </a:prstGeom>
          <a:noFill/>
        </p:spPr>
        <p:txBody>
          <a:bodyPr wrap="square" rtlCol="0">
            <a:spAutoFit/>
          </a:bodyPr>
          <a:lstStyle/>
          <a:p>
            <a:pPr algn="ctr"/>
            <a:r>
              <a:rPr lang="en-US" sz="1600" dirty="0">
                <a:latin typeface="KG Miss Kindy Chunky" panose="02000000000000000000" pitchFamily="2" charset="0"/>
                <a:ea typeface="HelloButtons" panose="02000603000000000000" pitchFamily="2" charset="0"/>
              </a:rPr>
              <a:t>What’s Happening </a:t>
            </a:r>
          </a:p>
          <a:p>
            <a:pPr algn="ctr"/>
            <a:r>
              <a:rPr lang="en-US" sz="1600" dirty="0">
                <a:latin typeface="KG Miss Kindy Chunky" panose="02000000000000000000" pitchFamily="2" charset="0"/>
                <a:ea typeface="HelloButtons" panose="02000603000000000000" pitchFamily="2" charset="0"/>
              </a:rPr>
              <a:t>This Week</a:t>
            </a:r>
          </a:p>
        </p:txBody>
      </p:sp>
      <p:sp>
        <p:nvSpPr>
          <p:cNvPr id="24" name="TextBox 23">
            <a:extLst>
              <a:ext uri="{FF2B5EF4-FFF2-40B4-BE49-F238E27FC236}">
                <a16:creationId xmlns:a16="http://schemas.microsoft.com/office/drawing/2014/main" id="{D1324005-84BD-46AD-B965-08413061AD73}"/>
              </a:ext>
            </a:extLst>
          </p:cNvPr>
          <p:cNvSpPr txBox="1"/>
          <p:nvPr/>
        </p:nvSpPr>
        <p:spPr>
          <a:xfrm>
            <a:off x="2096382" y="5421157"/>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25" name="TextBox 24">
            <a:extLst>
              <a:ext uri="{FF2B5EF4-FFF2-40B4-BE49-F238E27FC236}">
                <a16:creationId xmlns:a16="http://schemas.microsoft.com/office/drawing/2014/main" id="{1A035130-4196-424B-A4C2-6D2927964494}"/>
              </a:ext>
            </a:extLst>
          </p:cNvPr>
          <p:cNvSpPr txBox="1"/>
          <p:nvPr/>
        </p:nvSpPr>
        <p:spPr>
          <a:xfrm>
            <a:off x="4037574" y="2131036"/>
            <a:ext cx="2975897" cy="584775"/>
          </a:xfrm>
          <a:prstGeom prst="rect">
            <a:avLst/>
          </a:prstGeom>
          <a:noFill/>
        </p:spPr>
        <p:txBody>
          <a:bodyPr wrap="square" lIns="91440" tIns="45720" rIns="91440" bIns="45720" rtlCol="0" anchor="t">
            <a:spAutoFit/>
          </a:bodyPr>
          <a:lstStyle/>
          <a:p>
            <a:pPr algn="ctr"/>
            <a:r>
              <a:rPr lang="en-US" sz="1600" b="1" dirty="0">
                <a:latin typeface="KG Miss Kindy Chunky"/>
                <a:ea typeface="HelloButtons" panose="02000603000000000000" pitchFamily="2" charset="0"/>
              </a:rPr>
              <a:t>A Note From </a:t>
            </a:r>
            <a:endParaRPr lang="en-US" sz="1600" b="1" dirty="0">
              <a:latin typeface="KG Miss Kindy Chunky" panose="02000000000000000000" pitchFamily="2" charset="0"/>
              <a:ea typeface="HelloButtons" panose="02000603000000000000" pitchFamily="2" charset="0"/>
            </a:endParaRPr>
          </a:p>
          <a:p>
            <a:pPr algn="ctr"/>
            <a:r>
              <a:rPr lang="en-US" sz="1600" b="1" dirty="0">
                <a:latin typeface="KG Miss Kindy Chunky"/>
                <a:ea typeface="HelloButtons" panose="02000603000000000000" pitchFamily="2" charset="0"/>
              </a:rPr>
              <a:t>Mrs. Cook</a:t>
            </a:r>
          </a:p>
        </p:txBody>
      </p:sp>
      <p:sp>
        <p:nvSpPr>
          <p:cNvPr id="4" name="TextBox 3"/>
          <p:cNvSpPr txBox="1"/>
          <p:nvPr/>
        </p:nvSpPr>
        <p:spPr bwMode="white">
          <a:xfrm>
            <a:off x="128414" y="183249"/>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5" name="TextBox 4"/>
          <p:cNvSpPr txBox="1"/>
          <p:nvPr/>
        </p:nvSpPr>
        <p:spPr>
          <a:xfrm>
            <a:off x="155818" y="1329435"/>
            <a:ext cx="7265468" cy="338554"/>
          </a:xfrm>
          <a:prstGeom prst="rect">
            <a:avLst/>
          </a:prstGeom>
          <a:noFill/>
        </p:spPr>
        <p:txBody>
          <a:bodyPr wrap="square" lIns="91440" tIns="45720" rIns="91440" bIns="45720" rtlCol="0" anchor="t">
            <a:spAutoFit/>
          </a:bodyPr>
          <a:lstStyle/>
          <a:p>
            <a:r>
              <a:rPr lang="en-US" sz="1600" b="1" dirty="0">
                <a:latin typeface="KG Miss Kindy Chunky"/>
                <a:ea typeface="HelloButtons" panose="02000603000000000000" pitchFamily="2" charset="0"/>
              </a:rPr>
              <a:t>                                Week of</a:t>
            </a:r>
            <a:r>
              <a:rPr lang="en-US" sz="1600" dirty="0">
                <a:latin typeface="KG Miss Kindy Chunky"/>
                <a:ea typeface="HelloButtons" panose="02000603000000000000" pitchFamily="2" charset="0"/>
              </a:rPr>
              <a:t>: August 15 - 19th                           </a:t>
            </a:r>
            <a:endParaRPr lang="en-US" sz="1600" dirty="0">
              <a:latin typeface="KG Miss Kindy Chunky" panose="02000000000000000000" pitchFamily="2" charset="0"/>
              <a:ea typeface="HelloButtons" panose="02000603000000000000" pitchFamily="2" charset="0"/>
            </a:endParaRPr>
          </a:p>
        </p:txBody>
      </p:sp>
      <p:sp>
        <p:nvSpPr>
          <p:cNvPr id="2" name="TextBox 1">
            <a:extLst>
              <a:ext uri="{FF2B5EF4-FFF2-40B4-BE49-F238E27FC236}">
                <a16:creationId xmlns:a16="http://schemas.microsoft.com/office/drawing/2014/main" id="{D8466EDE-9913-91C3-FDD4-62EEF582D632}"/>
              </a:ext>
            </a:extLst>
          </p:cNvPr>
          <p:cNvSpPr txBox="1"/>
          <p:nvPr/>
        </p:nvSpPr>
        <p:spPr>
          <a:xfrm>
            <a:off x="4267200" y="2952750"/>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b="1" dirty="0">
                <a:cs typeface="Arial"/>
              </a:rPr>
              <a:t>Aug. 19- Sink-a-palooza     money due</a:t>
            </a:r>
            <a:r>
              <a:rPr lang="en-US" dirty="0">
                <a:cs typeface="Arial"/>
              </a:rPr>
              <a:t>​</a:t>
            </a:r>
          </a:p>
          <a:p>
            <a:pPr>
              <a:buChar char="•"/>
            </a:pPr>
            <a:r>
              <a:rPr lang="en-US" b="1" dirty="0">
                <a:cs typeface="Arial"/>
              </a:rPr>
              <a:t>Aug. 20- Sink-a-palooza 11-2:00 </a:t>
            </a:r>
            <a:r>
              <a:rPr lang="en-US" dirty="0">
                <a:cs typeface="Arial"/>
              </a:rPr>
              <a:t>​</a:t>
            </a:r>
          </a:p>
          <a:p>
            <a:pPr>
              <a:buChar char="•"/>
            </a:pPr>
            <a:r>
              <a:rPr lang="en-US" b="1" dirty="0">
                <a:cs typeface="Arial"/>
              </a:rPr>
              <a:t>Aug. 30- Curriculum Night</a:t>
            </a:r>
            <a:r>
              <a:rPr lang="en-US" dirty="0">
                <a:cs typeface="Arial"/>
              </a:rPr>
              <a:t>​</a:t>
            </a:r>
          </a:p>
        </p:txBody>
      </p:sp>
    </p:spTree>
    <p:extLst>
      <p:ext uri="{BB962C8B-B14F-4D97-AF65-F5344CB8AC3E}">
        <p14:creationId xmlns:p14="http://schemas.microsoft.com/office/powerpoint/2010/main" val="1213085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15AC2FBD-65CF-4F18-B7F2-B939453DCBAE}"/>
              </a:ext>
            </a:extLst>
          </p:cNvPr>
          <p:cNvSpPr/>
          <p:nvPr/>
        </p:nvSpPr>
        <p:spPr>
          <a:xfrm>
            <a:off x="444814" y="18701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4" name="Rectangle: Rounded Corners 43">
            <a:extLst>
              <a:ext uri="{FF2B5EF4-FFF2-40B4-BE49-F238E27FC236}">
                <a16:creationId xmlns:a16="http://schemas.microsoft.com/office/drawing/2014/main" id="{ACB5F4A8-3F27-4471-AA0A-1D2CD9B743E7}"/>
              </a:ext>
            </a:extLst>
          </p:cNvPr>
          <p:cNvSpPr/>
          <p:nvPr/>
        </p:nvSpPr>
        <p:spPr>
          <a:xfrm>
            <a:off x="3986774" y="18701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DBE4E88C-BE69-4B22-A33B-E75E19823325}"/>
              </a:ext>
            </a:extLst>
          </p:cNvPr>
          <p:cNvSpPr/>
          <p:nvPr/>
        </p:nvSpPr>
        <p:spPr>
          <a:xfrm>
            <a:off x="444814" y="50085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6" name="Rectangle: Rounded Corners 45">
            <a:extLst>
              <a:ext uri="{FF2B5EF4-FFF2-40B4-BE49-F238E27FC236}">
                <a16:creationId xmlns:a16="http://schemas.microsoft.com/office/drawing/2014/main" id="{3863AD5C-AEB6-4109-9825-F6BC6DA02683}"/>
              </a:ext>
            </a:extLst>
          </p:cNvPr>
          <p:cNvSpPr/>
          <p:nvPr/>
        </p:nvSpPr>
        <p:spPr>
          <a:xfrm>
            <a:off x="444814" y="85320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397A4632-1554-4507-82DF-62EB7781688B}"/>
              </a:ext>
            </a:extLst>
          </p:cNvPr>
          <p:cNvSpPr txBox="1"/>
          <p:nvPr/>
        </p:nvSpPr>
        <p:spPr>
          <a:xfrm>
            <a:off x="158765" y="86080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48" name="TextBox 47">
            <a:extLst>
              <a:ext uri="{FF2B5EF4-FFF2-40B4-BE49-F238E27FC236}">
                <a16:creationId xmlns:a16="http://schemas.microsoft.com/office/drawing/2014/main" id="{C7F0B790-2B72-4472-8E96-9D29CEE9D47E}"/>
              </a:ext>
            </a:extLst>
          </p:cNvPr>
          <p:cNvSpPr txBox="1"/>
          <p:nvPr/>
        </p:nvSpPr>
        <p:spPr>
          <a:xfrm>
            <a:off x="442863" y="25114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49" name="TextBox 48">
            <a:extLst>
              <a:ext uri="{FF2B5EF4-FFF2-40B4-BE49-F238E27FC236}">
                <a16:creationId xmlns:a16="http://schemas.microsoft.com/office/drawing/2014/main" id="{64B46F1B-986B-4A72-8FF3-2A4F2BF75862}"/>
              </a:ext>
            </a:extLst>
          </p:cNvPr>
          <p:cNvSpPr txBox="1"/>
          <p:nvPr/>
        </p:nvSpPr>
        <p:spPr>
          <a:xfrm>
            <a:off x="3986774" y="25176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50" name="TextBox 49">
            <a:extLst>
              <a:ext uri="{FF2B5EF4-FFF2-40B4-BE49-F238E27FC236}">
                <a16:creationId xmlns:a16="http://schemas.microsoft.com/office/drawing/2014/main" id="{24649919-CE56-47D3-9D3E-4E515B92B43A}"/>
              </a:ext>
            </a:extLst>
          </p:cNvPr>
          <p:cNvSpPr txBox="1"/>
          <p:nvPr/>
        </p:nvSpPr>
        <p:spPr>
          <a:xfrm>
            <a:off x="442863" y="87927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51" name="Table 50">
            <a:extLst>
              <a:ext uri="{FF2B5EF4-FFF2-40B4-BE49-F238E27FC236}">
                <a16:creationId xmlns:a16="http://schemas.microsoft.com/office/drawing/2014/main" id="{8E900E2C-0FAB-40D3-9FA0-E9A1A66595B3}"/>
              </a:ext>
            </a:extLst>
          </p:cNvPr>
          <p:cNvGraphicFramePr>
            <a:graphicFrameLocks noGrp="1"/>
          </p:cNvGraphicFramePr>
          <p:nvPr>
            <p:extLst>
              <p:ext uri="{D42A27DB-BD31-4B8C-83A1-F6EECF244321}">
                <p14:modId xmlns:p14="http://schemas.microsoft.com/office/powerpoint/2010/main" val="4241811611"/>
              </p:ext>
            </p:extLst>
          </p:nvPr>
        </p:nvGraphicFramePr>
        <p:xfrm>
          <a:off x="1268363" y="5202935"/>
          <a:ext cx="6010251" cy="3200400"/>
        </p:xfrm>
        <a:graphic>
          <a:graphicData uri="http://schemas.openxmlformats.org/drawingml/2006/table">
            <a:tbl>
              <a:tblPr firstRow="1" bandRow="1">
                <a:tableStyleId>{5C22544A-7EE6-4342-B048-85BDC9FD1C3A}</a:tableStyleId>
              </a:tblPr>
              <a:tblGrid>
                <a:gridCol w="1265316">
                  <a:extLst>
                    <a:ext uri="{9D8B030D-6E8A-4147-A177-3AD203B41FA5}">
                      <a16:colId xmlns:a16="http://schemas.microsoft.com/office/drawing/2014/main" val="790954970"/>
                    </a:ext>
                  </a:extLst>
                </a:gridCol>
                <a:gridCol w="4744935">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52" name="TextBox 51">
            <a:extLst>
              <a:ext uri="{FF2B5EF4-FFF2-40B4-BE49-F238E27FC236}">
                <a16:creationId xmlns:a16="http://schemas.microsoft.com/office/drawing/2014/main" id="{51D5A7D4-75A0-4634-85CE-2EA19C39E919}"/>
              </a:ext>
            </a:extLst>
          </p:cNvPr>
          <p:cNvSpPr txBox="1"/>
          <p:nvPr/>
        </p:nvSpPr>
        <p:spPr>
          <a:xfrm>
            <a:off x="417463" y="20530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Week</a:t>
            </a:r>
          </a:p>
        </p:txBody>
      </p:sp>
      <p:sp>
        <p:nvSpPr>
          <p:cNvPr id="53" name="TextBox 52">
            <a:extLst>
              <a:ext uri="{FF2B5EF4-FFF2-40B4-BE49-F238E27FC236}">
                <a16:creationId xmlns:a16="http://schemas.microsoft.com/office/drawing/2014/main" id="{D2B83E2A-975E-4546-82B1-2C7D2E522A5C}"/>
              </a:ext>
            </a:extLst>
          </p:cNvPr>
          <p:cNvSpPr txBox="1"/>
          <p:nvPr/>
        </p:nvSpPr>
        <p:spPr>
          <a:xfrm>
            <a:off x="1848732" y="50000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54" name="TextBox 53">
            <a:extLst>
              <a:ext uri="{FF2B5EF4-FFF2-40B4-BE49-F238E27FC236}">
                <a16:creationId xmlns:a16="http://schemas.microsoft.com/office/drawing/2014/main" id="{4702DAA1-EC3D-42CD-A05A-4A7517850684}"/>
              </a:ext>
            </a:extLst>
          </p:cNvPr>
          <p:cNvSpPr txBox="1"/>
          <p:nvPr/>
        </p:nvSpPr>
        <p:spPr>
          <a:xfrm>
            <a:off x="4037574" y="20548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55" name="TextBox 54">
            <a:extLst>
              <a:ext uri="{FF2B5EF4-FFF2-40B4-BE49-F238E27FC236}">
                <a16:creationId xmlns:a16="http://schemas.microsoft.com/office/drawing/2014/main" id="{5711CFB5-2CE5-4560-8AF9-E3C99DFA641A}"/>
              </a:ext>
            </a:extLst>
          </p:cNvPr>
          <p:cNvSpPr txBox="1"/>
          <p:nvPr/>
        </p:nvSpPr>
        <p:spPr bwMode="white">
          <a:xfrm>
            <a:off x="149477" y="212723"/>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56" name="TextBox 55">
            <a:extLst>
              <a:ext uri="{FF2B5EF4-FFF2-40B4-BE49-F238E27FC236}">
                <a16:creationId xmlns:a16="http://schemas.microsoft.com/office/drawing/2014/main" id="{C95714B5-B54F-451A-B142-499F6A816E99}"/>
              </a:ext>
            </a:extLst>
          </p:cNvPr>
          <p:cNvSpPr txBox="1"/>
          <p:nvPr/>
        </p:nvSpPr>
        <p:spPr>
          <a:xfrm>
            <a:off x="155818" y="1253235"/>
            <a:ext cx="1136017" cy="338554"/>
          </a:xfrm>
          <a:prstGeom prst="rect">
            <a:avLst/>
          </a:prstGeom>
          <a:noFill/>
        </p:spPr>
        <p:txBody>
          <a:bodyPr wrap="none" rtlCol="0">
            <a:spAutoFit/>
          </a:bodyPr>
          <a:lstStyle/>
          <a:p>
            <a:r>
              <a:rPr lang="en-US" sz="1600" b="1" dirty="0">
                <a:latin typeface="KG Miss Kindy Chunky" panose="02000000000000000000" pitchFamily="2" charset="0"/>
                <a:ea typeface="HelloButtons" panose="02000603000000000000" pitchFamily="2" charset="0"/>
              </a:rPr>
              <a:t>Week of</a:t>
            </a:r>
            <a:r>
              <a:rPr lang="en-US" sz="1600" dirty="0">
                <a:latin typeface="KG Miss Kindy Chunky" panose="02000000000000000000" pitchFamily="2" charset="0"/>
                <a:ea typeface="HelloButtons" panose="02000603000000000000" pitchFamily="2" charset="0"/>
              </a:rPr>
              <a:t>:</a:t>
            </a:r>
          </a:p>
        </p:txBody>
      </p:sp>
    </p:spTree>
    <p:extLst>
      <p:ext uri="{BB962C8B-B14F-4D97-AF65-F5344CB8AC3E}">
        <p14:creationId xmlns:p14="http://schemas.microsoft.com/office/powerpoint/2010/main" val="3075092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3B7F3F1-E4BA-4823-8F7D-EFBBF23C3FE6}"/>
              </a:ext>
            </a:extLst>
          </p:cNvPr>
          <p:cNvSpPr/>
          <p:nvPr/>
        </p:nvSpPr>
        <p:spPr>
          <a:xfrm>
            <a:off x="482914" y="19082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98BE0A95-6B20-40A8-8197-ACFC29BF3E9B}"/>
              </a:ext>
            </a:extLst>
          </p:cNvPr>
          <p:cNvSpPr/>
          <p:nvPr/>
        </p:nvSpPr>
        <p:spPr>
          <a:xfrm>
            <a:off x="4024874" y="19082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D51A555C-9EC8-42C8-90A4-C08469329D58}"/>
              </a:ext>
            </a:extLst>
          </p:cNvPr>
          <p:cNvSpPr/>
          <p:nvPr/>
        </p:nvSpPr>
        <p:spPr>
          <a:xfrm>
            <a:off x="482914" y="5021274"/>
            <a:ext cx="6833800" cy="3382523"/>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798FFA30-582B-4131-A29E-41D486BFF789}"/>
              </a:ext>
            </a:extLst>
          </p:cNvPr>
          <p:cNvSpPr/>
          <p:nvPr/>
        </p:nvSpPr>
        <p:spPr>
          <a:xfrm>
            <a:off x="482914" y="8504750"/>
            <a:ext cx="6833800" cy="1007549"/>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0029B2B-29B3-466D-B343-DAE94CCB83BA}"/>
              </a:ext>
            </a:extLst>
          </p:cNvPr>
          <p:cNvSpPr txBox="1"/>
          <p:nvPr/>
        </p:nvSpPr>
        <p:spPr>
          <a:xfrm>
            <a:off x="1156859" y="8557269"/>
            <a:ext cx="4842314" cy="923330"/>
          </a:xfrm>
          <a:prstGeom prst="rect">
            <a:avLst/>
          </a:prstGeom>
          <a:noFill/>
        </p:spPr>
        <p:txBody>
          <a:bodyPr wrap="square" lIns="91440" tIns="45720" rIns="91440" bIns="45720" rtlCol="0" anchor="t">
            <a:spAutoFit/>
          </a:bodyPr>
          <a:lstStyle/>
          <a:p>
            <a:pPr algn="ctr"/>
            <a:r>
              <a:rPr lang="en-US" sz="1600" b="1" dirty="0">
                <a:latin typeface="KG Miss Kindy Chunky"/>
                <a:ea typeface="HelloButtons" panose="02000603000000000000" pitchFamily="2" charset="0"/>
              </a:rPr>
              <a:t>Mark your calendars for Curriculum Night </a:t>
            </a:r>
            <a:r>
              <a:rPr lang="en-US" sz="1600" b="1" dirty="0" smtClean="0">
                <a:latin typeface="KG Miss Kindy Chunky"/>
                <a:ea typeface="HelloButtons" panose="02000603000000000000" pitchFamily="2" charset="0"/>
              </a:rPr>
              <a:t>on Tuesday, </a:t>
            </a:r>
            <a:r>
              <a:rPr lang="en-US" sz="1600" b="1" dirty="0">
                <a:latin typeface="KG Miss Kindy Chunky"/>
                <a:ea typeface="HelloButtons" panose="02000603000000000000" pitchFamily="2" charset="0"/>
              </a:rPr>
              <a:t>August </a:t>
            </a:r>
            <a:r>
              <a:rPr lang="en-US" sz="1600" b="1" dirty="0" smtClean="0">
                <a:latin typeface="KG Miss Kindy Chunky"/>
                <a:ea typeface="HelloButtons" panose="02000603000000000000" pitchFamily="2" charset="0"/>
              </a:rPr>
              <a:t>29</a:t>
            </a:r>
            <a:r>
              <a:rPr lang="en-US" sz="1600" b="1" dirty="0" smtClean="0">
                <a:latin typeface="KG Miss Kindy Chunky"/>
                <a:ea typeface="HelloButtons" panose="02000603000000000000" pitchFamily="2" charset="0"/>
              </a:rPr>
              <a:t>th </a:t>
            </a:r>
            <a:r>
              <a:rPr lang="en-US" sz="1600" b="1" dirty="0">
                <a:latin typeface="KG Miss Kindy Chunky"/>
                <a:ea typeface="HelloButtons" panose="02000603000000000000" pitchFamily="2" charset="0"/>
              </a:rPr>
              <a:t>5:30 – 6:30pm</a:t>
            </a:r>
          </a:p>
          <a:p>
            <a:pPr algn="ctr"/>
            <a:r>
              <a:rPr lang="en-US" sz="1100" b="1" dirty="0">
                <a:latin typeface="KG Miss Kindy Chunky"/>
                <a:ea typeface="HelloButtons" panose="02000603000000000000" pitchFamily="2" charset="0"/>
              </a:rPr>
              <a:t>We will discuss grading and expectations in 1st grade and have a question/answer session. This night will be for parents.</a:t>
            </a:r>
          </a:p>
        </p:txBody>
      </p:sp>
      <p:sp>
        <p:nvSpPr>
          <p:cNvPr id="32" name="TextBox 31">
            <a:extLst>
              <a:ext uri="{FF2B5EF4-FFF2-40B4-BE49-F238E27FC236}">
                <a16:creationId xmlns:a16="http://schemas.microsoft.com/office/drawing/2014/main" id="{CE371B4C-85C9-4B08-BA75-9C3471AEA0DB}"/>
              </a:ext>
            </a:extLst>
          </p:cNvPr>
          <p:cNvSpPr txBox="1"/>
          <p:nvPr/>
        </p:nvSpPr>
        <p:spPr>
          <a:xfrm>
            <a:off x="597214" y="2841421"/>
            <a:ext cx="3042280" cy="2185214"/>
          </a:xfrm>
          <a:prstGeom prst="rect">
            <a:avLst/>
          </a:prstGeom>
          <a:noFill/>
        </p:spPr>
        <p:txBody>
          <a:bodyPr wrap="square" lIns="91440" tIns="45720" rIns="91440" bIns="45720" rtlCol="0" anchor="t">
            <a:spAutoFit/>
          </a:bodyPr>
          <a:lstStyle/>
          <a:p>
            <a:pPr>
              <a:lnSpc>
                <a:spcPct val="200000"/>
              </a:lnSpc>
            </a:pPr>
            <a:r>
              <a:rPr lang="en-US" sz="900" dirty="0">
                <a:latin typeface="KG Miss Kindergarten"/>
                <a:ea typeface="HelloAnnie" panose="02000603000000000000" pitchFamily="2" charset="0"/>
              </a:rPr>
              <a:t>*STAR Early Literacy Beginning of the Year </a:t>
            </a:r>
            <a:r>
              <a:rPr lang="en-US" sz="900" dirty="0" smtClean="0">
                <a:latin typeface="KG Miss Kindergarten"/>
                <a:ea typeface="HelloAnnie" panose="02000603000000000000" pitchFamily="2" charset="0"/>
              </a:rPr>
              <a:t>testing will be administered this week.</a:t>
            </a:r>
            <a:endParaRPr lang="en-US" sz="1400" dirty="0">
              <a:latin typeface="KG Miss Kindergarten"/>
              <a:ea typeface="HelloAnnie" panose="02000603000000000000" pitchFamily="2" charset="0"/>
            </a:endParaRPr>
          </a:p>
          <a:p>
            <a:pPr>
              <a:lnSpc>
                <a:spcPct val="200000"/>
              </a:lnSpc>
            </a:pPr>
            <a:r>
              <a:rPr lang="en-US" sz="900" dirty="0">
                <a:latin typeface="KG Miss Kindergarten"/>
                <a:ea typeface="HelloAnnie" panose="02000603000000000000" pitchFamily="2" charset="0"/>
              </a:rPr>
              <a:t>*STAR Math Beginning of the Year </a:t>
            </a:r>
            <a:r>
              <a:rPr lang="en-US" sz="900" dirty="0" smtClean="0">
                <a:latin typeface="KG Miss Kindergarten"/>
                <a:ea typeface="HelloAnnie" panose="02000603000000000000" pitchFamily="2" charset="0"/>
              </a:rPr>
              <a:t>testing will be administered this week.</a:t>
            </a:r>
            <a:r>
              <a:rPr lang="en-US" sz="900" dirty="0">
                <a:latin typeface="KG Miss Kindergarten"/>
                <a:ea typeface="HelloAnnie" panose="02000603000000000000" pitchFamily="2" charset="0"/>
              </a:rPr>
              <a:t> </a:t>
            </a:r>
            <a:endParaRPr lang="en-US" sz="900" dirty="0">
              <a:latin typeface="KG Miss Kindergarten" panose="02000000000000000000" pitchFamily="2" charset="0"/>
              <a:ea typeface="HelloAnnie" panose="02000603000000000000" pitchFamily="2" charset="0"/>
            </a:endParaRPr>
          </a:p>
          <a:p>
            <a:pPr>
              <a:lnSpc>
                <a:spcPct val="200000"/>
              </a:lnSpc>
            </a:pPr>
            <a:r>
              <a:rPr lang="en-US" sz="900" dirty="0">
                <a:latin typeface="KG Miss Kindergarten"/>
                <a:ea typeface="HelloAnnie" panose="02000603000000000000" pitchFamily="2" charset="0"/>
              </a:rPr>
              <a:t>*All week I will be testing each child on </a:t>
            </a:r>
            <a:r>
              <a:rPr lang="en-US" sz="900" dirty="0" smtClean="0">
                <a:latin typeface="KG Miss Kindergarten"/>
                <a:ea typeface="HelloAnnie" panose="02000603000000000000" pitchFamily="2" charset="0"/>
              </a:rPr>
              <a:t>their ability to read </a:t>
            </a:r>
            <a:r>
              <a:rPr lang="en-US" sz="900" dirty="0">
                <a:latin typeface="KG Miss Kindergarten"/>
                <a:ea typeface="HelloAnnie" panose="02000603000000000000" pitchFamily="2" charset="0"/>
              </a:rPr>
              <a:t>Kindergarten sight words.</a:t>
            </a:r>
            <a:endParaRPr lang="en-US" sz="900" dirty="0">
              <a:latin typeface="KG Miss Kindergarten" panose="02000000000000000000" pitchFamily="2" charset="0"/>
              <a:ea typeface="HelloAnnie" panose="02000603000000000000" pitchFamily="2" charset="0"/>
            </a:endParaRPr>
          </a:p>
          <a:p>
            <a:pPr marL="285750" indent="-285750">
              <a:lnSpc>
                <a:spcPct val="200000"/>
              </a:lnSpc>
              <a:buFont typeface="Arial" panose="020B0604020202020204" pitchFamily="34" charset="0"/>
              <a:buChar char="•"/>
            </a:pPr>
            <a:endParaRPr lang="en-US" sz="1400" dirty="0">
              <a:latin typeface="KG Miss Kindergarten" panose="02000000000000000000" pitchFamily="2" charset="0"/>
              <a:ea typeface="HelloAnnie" panose="02000603000000000000" pitchFamily="2" charset="0"/>
            </a:endParaRPr>
          </a:p>
        </p:txBody>
      </p:sp>
      <p:sp>
        <p:nvSpPr>
          <p:cNvPr id="33" name="TextBox 32">
            <a:extLst>
              <a:ext uri="{FF2B5EF4-FFF2-40B4-BE49-F238E27FC236}">
                <a16:creationId xmlns:a16="http://schemas.microsoft.com/office/drawing/2014/main" id="{7D623E80-665E-491B-9689-6253AFD2112A}"/>
              </a:ext>
            </a:extLst>
          </p:cNvPr>
          <p:cNvSpPr txBox="1"/>
          <p:nvPr/>
        </p:nvSpPr>
        <p:spPr>
          <a:xfrm>
            <a:off x="4050582" y="2719013"/>
            <a:ext cx="3026080" cy="2308324"/>
          </a:xfrm>
          <a:prstGeom prst="rect">
            <a:avLst/>
          </a:prstGeom>
          <a:noFill/>
        </p:spPr>
        <p:txBody>
          <a:bodyPr wrap="square" lIns="91440" tIns="45720" rIns="91440" bIns="45720" rtlCol="0" anchor="t">
            <a:spAutoFit/>
          </a:bodyPr>
          <a:lstStyle/>
          <a:p>
            <a:pPr marL="285750" indent="-285750">
              <a:lnSpc>
                <a:spcPct val="200000"/>
              </a:lnSpc>
              <a:buFont typeface="Arial" panose="020B0604020202020204" pitchFamily="34" charset="0"/>
              <a:buChar char="•"/>
            </a:pPr>
            <a:r>
              <a:rPr lang="en-US" sz="800" dirty="0" smtClean="0">
                <a:latin typeface="KG Miss Kindergarten"/>
                <a:ea typeface="HelloAnnie" panose="02000603000000000000" pitchFamily="2" charset="0"/>
              </a:rPr>
              <a:t>RED Tuesday </a:t>
            </a:r>
            <a:r>
              <a:rPr lang="en-US" sz="800" dirty="0">
                <a:latin typeface="KG Miss Kindergarten"/>
                <a:ea typeface="HelloAnnie" panose="02000603000000000000" pitchFamily="2" charset="0"/>
              </a:rPr>
              <a:t>Folders (Graded Papers) will come home on Tuesday, August </a:t>
            </a:r>
            <a:r>
              <a:rPr lang="en-US" sz="800" dirty="0" smtClean="0">
                <a:latin typeface="KG Miss Kindergarten"/>
                <a:ea typeface="HelloAnnie" panose="02000603000000000000" pitchFamily="2" charset="0"/>
              </a:rPr>
              <a:t>22</a:t>
            </a:r>
            <a:r>
              <a:rPr lang="en-US" sz="800" baseline="30000" dirty="0" smtClean="0">
                <a:latin typeface="KG Miss Kindergarten"/>
                <a:ea typeface="HelloAnnie" panose="02000603000000000000" pitchFamily="2" charset="0"/>
              </a:rPr>
              <a:t>nd</a:t>
            </a:r>
            <a:r>
              <a:rPr lang="en-US" sz="800" dirty="0" smtClean="0">
                <a:latin typeface="KG Miss Kindergarten"/>
                <a:ea typeface="HelloAnnie" panose="02000603000000000000" pitchFamily="2" charset="0"/>
              </a:rPr>
              <a:t> </a:t>
            </a:r>
            <a:r>
              <a:rPr lang="en-US" sz="800" dirty="0">
                <a:latin typeface="KG Miss Kindergarten"/>
                <a:ea typeface="HelloAnnie" panose="02000603000000000000" pitchFamily="2" charset="0"/>
              </a:rPr>
              <a:t>Please review these papers, sign the papers, sign </a:t>
            </a:r>
            <a:r>
              <a:rPr lang="en-US" sz="800" dirty="0" smtClean="0">
                <a:latin typeface="KG Miss Kindergarten"/>
                <a:ea typeface="HelloAnnie" panose="02000603000000000000" pitchFamily="2" charset="0"/>
              </a:rPr>
              <a:t>the yellow </a:t>
            </a:r>
            <a:r>
              <a:rPr lang="en-US" sz="800" dirty="0">
                <a:latin typeface="KG Miss Kindergarten"/>
                <a:ea typeface="HelloAnnie" panose="02000603000000000000" pitchFamily="2" charset="0"/>
              </a:rPr>
              <a:t>dated form, and return the folder </a:t>
            </a:r>
            <a:r>
              <a:rPr lang="en-US" sz="800" u="sng" dirty="0">
                <a:latin typeface="KG Miss Kindergarten"/>
                <a:ea typeface="HelloAnnie" panose="02000603000000000000" pitchFamily="2" charset="0"/>
              </a:rPr>
              <a:t>and</a:t>
            </a:r>
            <a:r>
              <a:rPr lang="en-US" sz="800" dirty="0">
                <a:latin typeface="KG Miss Kindergarten"/>
                <a:ea typeface="HelloAnnie" panose="02000603000000000000" pitchFamily="2" charset="0"/>
              </a:rPr>
              <a:t> graded papers back to school on Wednesday</a:t>
            </a:r>
            <a:r>
              <a:rPr lang="en-US" sz="800" dirty="0" smtClean="0">
                <a:latin typeface="KG Miss Kindergarten"/>
                <a:ea typeface="HelloAnnie" panose="02000603000000000000" pitchFamily="2" charset="0"/>
              </a:rPr>
              <a:t>.</a:t>
            </a:r>
          </a:p>
          <a:p>
            <a:pPr marL="285750" indent="-285750">
              <a:lnSpc>
                <a:spcPct val="200000"/>
              </a:lnSpc>
              <a:buFont typeface="Arial" panose="020B0604020202020204" pitchFamily="34" charset="0"/>
              <a:buChar char="•"/>
            </a:pPr>
            <a:endParaRPr lang="en-US" sz="800" dirty="0">
              <a:latin typeface="KG Miss Kindergarten"/>
              <a:ea typeface="HelloAnnie" panose="02000603000000000000" pitchFamily="2" charset="0"/>
            </a:endParaRPr>
          </a:p>
          <a:p>
            <a:pPr marL="285750" indent="-285750">
              <a:lnSpc>
                <a:spcPct val="200000"/>
              </a:lnSpc>
              <a:buFont typeface="Arial" panose="020B0604020202020204" pitchFamily="34" charset="0"/>
              <a:buChar char="•"/>
            </a:pPr>
            <a:r>
              <a:rPr lang="en-US" sz="800" b="1" u="sng" dirty="0" smtClean="0">
                <a:latin typeface="KG Miss Kindergarten"/>
                <a:ea typeface="HelloAnnie" panose="02000603000000000000" pitchFamily="2" charset="0"/>
              </a:rPr>
              <a:t>SPIRIT DAY</a:t>
            </a:r>
            <a:r>
              <a:rPr lang="en-US" sz="800" dirty="0" smtClean="0">
                <a:latin typeface="KG Miss Kindergarten"/>
                <a:ea typeface="HelloAnnie" panose="02000603000000000000" pitchFamily="2" charset="0"/>
              </a:rPr>
              <a:t>: Friday, August 25</a:t>
            </a:r>
            <a:r>
              <a:rPr lang="en-US" sz="800" baseline="30000" dirty="0" smtClean="0">
                <a:latin typeface="KG Miss Kindergarten"/>
                <a:ea typeface="HelloAnnie" panose="02000603000000000000" pitchFamily="2" charset="0"/>
              </a:rPr>
              <a:t>th</a:t>
            </a:r>
            <a:r>
              <a:rPr lang="en-US" sz="800" dirty="0" smtClean="0">
                <a:latin typeface="KG Miss Kindergarten"/>
                <a:ea typeface="HelloAnnie" panose="02000603000000000000" pitchFamily="2" charset="0"/>
              </a:rPr>
              <a:t>: </a:t>
            </a:r>
            <a:r>
              <a:rPr lang="en-US" sz="800" dirty="0" smtClean="0">
                <a:latin typeface="KG Miss Kindergarten"/>
                <a:ea typeface="HelloAnnie" panose="02000603000000000000" pitchFamily="2" charset="0"/>
              </a:rPr>
              <a:t>CrAzY</a:t>
            </a:r>
            <a:r>
              <a:rPr lang="en-US" sz="800" dirty="0" smtClean="0">
                <a:latin typeface="KG Miss Kindergarten"/>
                <a:ea typeface="HelloAnnie" panose="02000603000000000000" pitchFamily="2" charset="0"/>
              </a:rPr>
              <a:t> </a:t>
            </a:r>
            <a:r>
              <a:rPr lang="en-US" sz="800" dirty="0" smtClean="0">
                <a:latin typeface="KG Miss Kindergarten"/>
                <a:ea typeface="HelloAnnie" panose="02000603000000000000" pitchFamily="2" charset="0"/>
              </a:rPr>
              <a:t>SoCk</a:t>
            </a:r>
            <a:r>
              <a:rPr lang="en-US" sz="800" dirty="0" smtClean="0">
                <a:latin typeface="KG Miss Kindergarten"/>
                <a:ea typeface="HelloAnnie" panose="02000603000000000000" pitchFamily="2" charset="0"/>
              </a:rPr>
              <a:t> </a:t>
            </a:r>
            <a:r>
              <a:rPr lang="en-US" sz="800" dirty="0" smtClean="0">
                <a:latin typeface="KG Miss Kindergarten"/>
                <a:ea typeface="HelloAnnie" panose="02000603000000000000" pitchFamily="2" charset="0"/>
              </a:rPr>
              <a:t>DaY</a:t>
            </a:r>
            <a:endParaRPr lang="en-US" sz="800" dirty="0" smtClean="0">
              <a:latin typeface="KG Miss Kindergarten"/>
              <a:ea typeface="HelloAnnie" panose="02000603000000000000" pitchFamily="2" charset="0"/>
            </a:endParaRPr>
          </a:p>
          <a:p>
            <a:pPr marL="285750" indent="-285750">
              <a:lnSpc>
                <a:spcPct val="200000"/>
              </a:lnSpc>
              <a:buFont typeface="Arial" panose="020B0604020202020204" pitchFamily="34" charset="0"/>
              <a:buChar char="•"/>
            </a:pPr>
            <a:r>
              <a:rPr lang="en-US" sz="800" dirty="0">
                <a:latin typeface="KG Miss Kindergarten"/>
                <a:ea typeface="HelloAnnie" panose="02000603000000000000" pitchFamily="2" charset="0"/>
              </a:rPr>
              <a:t> </a:t>
            </a:r>
            <a:r>
              <a:rPr lang="en-US" sz="800" dirty="0" smtClean="0">
                <a:latin typeface="KG Miss Kindergarten"/>
                <a:ea typeface="HelloAnnie" panose="02000603000000000000" pitchFamily="2" charset="0"/>
              </a:rPr>
              <a:t>  “We are stepping into a new school year!”</a:t>
            </a:r>
            <a:endParaRPr lang="en-US" sz="800" dirty="0">
              <a:latin typeface="KG Miss Kindergarten"/>
              <a:ea typeface="HelloAnnie" panose="02000603000000000000" pitchFamily="2" charset="0"/>
            </a:endParaRPr>
          </a:p>
          <a:p>
            <a:pPr marL="285750" indent="-285750">
              <a:lnSpc>
                <a:spcPct val="200000"/>
              </a:lnSpc>
              <a:buFont typeface="Arial" panose="020B0604020202020204" pitchFamily="34" charset="0"/>
              <a:buChar char="•"/>
            </a:pPr>
            <a:endParaRPr lang="en-US" sz="800" dirty="0">
              <a:latin typeface="KG Miss Kindergarten" panose="02000000000000000000" pitchFamily="2" charset="0"/>
              <a:ea typeface="HelloAnnie" panose="02000603000000000000" pitchFamily="2" charset="0"/>
            </a:endParaRPr>
          </a:p>
        </p:txBody>
      </p:sp>
      <p:graphicFrame>
        <p:nvGraphicFramePr>
          <p:cNvPr id="35" name="Table 34">
            <a:extLst>
              <a:ext uri="{FF2B5EF4-FFF2-40B4-BE49-F238E27FC236}">
                <a16:creationId xmlns:a16="http://schemas.microsoft.com/office/drawing/2014/main" id="{E9C34D6E-5062-45C0-97A2-ED96D7AA830A}"/>
              </a:ext>
            </a:extLst>
          </p:cNvPr>
          <p:cNvGraphicFramePr>
            <a:graphicFrameLocks noGrp="1"/>
          </p:cNvGraphicFramePr>
          <p:nvPr>
            <p:extLst>
              <p:ext uri="{D42A27DB-BD31-4B8C-83A1-F6EECF244321}">
                <p14:modId xmlns:p14="http://schemas.microsoft.com/office/powerpoint/2010/main" val="2008200926"/>
              </p:ext>
            </p:extLst>
          </p:nvPr>
        </p:nvGraphicFramePr>
        <p:xfrm>
          <a:off x="1406018" y="5610672"/>
          <a:ext cx="6010251" cy="2809078"/>
        </p:xfrm>
        <a:graphic>
          <a:graphicData uri="http://schemas.openxmlformats.org/drawingml/2006/table">
            <a:tbl>
              <a:tblPr firstRow="1" bandRow="1">
                <a:tableStyleId>{5C22544A-7EE6-4342-B048-85BDC9FD1C3A}</a:tableStyleId>
              </a:tblPr>
              <a:tblGrid>
                <a:gridCol w="1265316">
                  <a:extLst>
                    <a:ext uri="{9D8B030D-6E8A-4147-A177-3AD203B41FA5}">
                      <a16:colId xmlns:a16="http://schemas.microsoft.com/office/drawing/2014/main" val="790954970"/>
                    </a:ext>
                  </a:extLst>
                </a:gridCol>
                <a:gridCol w="4744935">
                  <a:extLst>
                    <a:ext uri="{9D8B030D-6E8A-4147-A177-3AD203B41FA5}">
                      <a16:colId xmlns:a16="http://schemas.microsoft.com/office/drawing/2014/main" val="2314856713"/>
                    </a:ext>
                  </a:extLst>
                </a:gridCol>
              </a:tblGrid>
              <a:tr h="431638">
                <a:tc>
                  <a:txBody>
                    <a:bodyPr/>
                    <a:lstStyle/>
                    <a:p>
                      <a:pPr algn="ctr"/>
                      <a:r>
                        <a:rPr lang="en-US" sz="1600" b="0" dirty="0">
                          <a:solidFill>
                            <a:schemeClr val="tx1"/>
                          </a:solidFill>
                          <a:latin typeface="KG Miss Kindergarten"/>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200" b="0" dirty="0">
                          <a:solidFill>
                            <a:schemeClr val="tx1"/>
                          </a:solidFill>
                          <a:latin typeface="KG Miss Kindergarten"/>
                          <a:ea typeface="HelloAnnie" panose="02000603000000000000" pitchFamily="2" charset="0"/>
                        </a:rPr>
                        <a:t>Letter and Sounds </a:t>
                      </a:r>
                      <a:r>
                        <a:rPr lang="en-US" sz="1200" b="0" dirty="0" smtClean="0">
                          <a:solidFill>
                            <a:schemeClr val="tx1"/>
                          </a:solidFill>
                          <a:latin typeface="KG Miss Kindergarten"/>
                          <a:ea typeface="HelloAnnie" panose="02000603000000000000" pitchFamily="2" charset="0"/>
                        </a:rPr>
                        <a:t>/d/</a:t>
                      </a:r>
                      <a:r>
                        <a:rPr lang="en-US" sz="1200" b="0" baseline="0" dirty="0" smtClean="0">
                          <a:solidFill>
                            <a:schemeClr val="tx1"/>
                          </a:solidFill>
                          <a:latin typeface="KG Miss Kindergarten"/>
                          <a:ea typeface="HelloAnnie" panose="02000603000000000000" pitchFamily="2" charset="0"/>
                        </a:rPr>
                        <a:t> /n/ /i/ /h/</a:t>
                      </a:r>
                      <a:r>
                        <a:rPr lang="en-US" sz="1200" b="0" dirty="0" smtClean="0">
                          <a:solidFill>
                            <a:schemeClr val="tx1"/>
                          </a:solidFill>
                          <a:latin typeface="KG Miss Kindergarten"/>
                          <a:ea typeface="HelloAnnie" panose="02000603000000000000" pitchFamily="2" charset="0"/>
                        </a:rPr>
                        <a:t>, </a:t>
                      </a:r>
                      <a:r>
                        <a:rPr lang="en-US" sz="1200" b="0" dirty="0" smtClean="0">
                          <a:solidFill>
                            <a:schemeClr val="tx1"/>
                          </a:solidFill>
                          <a:latin typeface="KG Miss Kindergarten"/>
                          <a:ea typeface="HelloAnnie" panose="02000603000000000000" pitchFamily="2" charset="0"/>
                        </a:rPr>
                        <a:t>Beginning and Ending sounds, Rhyming words, Blending sounds to make </a:t>
                      </a:r>
                      <a:r>
                        <a:rPr lang="en-US" sz="1200" b="0" dirty="0" smtClean="0">
                          <a:solidFill>
                            <a:schemeClr val="tx1"/>
                          </a:solidFill>
                          <a:latin typeface="KG Miss Kindergarten"/>
                          <a:ea typeface="HelloAnnie" panose="02000603000000000000" pitchFamily="2" charset="0"/>
                        </a:rPr>
                        <a:t>words</a:t>
                      </a:r>
                    </a:p>
                    <a:p>
                      <a:r>
                        <a:rPr lang="en-US" sz="1200" b="0" dirty="0" smtClean="0">
                          <a:solidFill>
                            <a:schemeClr val="tx1"/>
                          </a:solidFill>
                          <a:latin typeface="KG Miss Kindergarten"/>
                          <a:ea typeface="HelloAnnie" panose="02000603000000000000" pitchFamily="2" charset="0"/>
                        </a:rPr>
                        <a:t>Sight Words: said   as</a:t>
                      </a:r>
                      <a:endParaRPr lang="en-US" sz="12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431638">
                <a:tc>
                  <a:txBody>
                    <a:bodyPr/>
                    <a:lstStyle/>
                    <a:p>
                      <a:pPr algn="ctr"/>
                      <a:r>
                        <a:rPr lang="en-US" sz="1600" b="0" dirty="0">
                          <a:solidFill>
                            <a:schemeClr val="tx1"/>
                          </a:solidFill>
                          <a:latin typeface="KG Miss Kindergarten"/>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dirty="0">
                          <a:solidFill>
                            <a:schemeClr val="tx1"/>
                          </a:solidFill>
                          <a:latin typeface="KG Miss Kindergarten"/>
                          <a:ea typeface="HelloAnnie" panose="02000603000000000000" pitchFamily="2" charset="0"/>
                        </a:rPr>
                        <a:t>Handwriting </a:t>
                      </a:r>
                      <a:r>
                        <a:rPr lang="en-US" sz="1600" b="0" dirty="0" smtClean="0">
                          <a:solidFill>
                            <a:schemeClr val="tx1"/>
                          </a:solidFill>
                          <a:latin typeface="KG Miss Kindergarten"/>
                          <a:ea typeface="HelloAnnie" panose="02000603000000000000" pitchFamily="2" charset="0"/>
                        </a:rPr>
                        <a:t>Upper</a:t>
                      </a:r>
                      <a:r>
                        <a:rPr lang="en-US" sz="1600" b="0" baseline="0" dirty="0" smtClean="0">
                          <a:solidFill>
                            <a:schemeClr val="tx1"/>
                          </a:solidFill>
                          <a:latin typeface="KG Miss Kindergarten"/>
                          <a:ea typeface="HelloAnnie" panose="02000603000000000000" pitchFamily="2" charset="0"/>
                        </a:rPr>
                        <a:t> and Lowercase Letters Ee Ff Gg Hh Ii Jj Kk Ll Mm Nn Oo Pp</a:t>
                      </a: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431638">
                <a:tc>
                  <a:txBody>
                    <a:bodyPr/>
                    <a:lstStyle/>
                    <a:p>
                      <a:pPr algn="ctr"/>
                      <a:r>
                        <a:rPr lang="en-US" sz="1600" b="0" dirty="0">
                          <a:solidFill>
                            <a:schemeClr val="tx1"/>
                          </a:solidFill>
                          <a:latin typeface="KG Miss Kindergarten"/>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dirty="0">
                          <a:solidFill>
                            <a:schemeClr val="tx1"/>
                          </a:solidFill>
                          <a:latin typeface="KG Miss Kindergarten"/>
                          <a:ea typeface="HelloAnnie" panose="02000603000000000000" pitchFamily="2" charset="0"/>
                        </a:rPr>
                        <a:t>Topic 1 continues (Addition &amp; Subtraction)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431638">
                <a:tc>
                  <a:txBody>
                    <a:bodyPr/>
                    <a:lstStyle/>
                    <a:p>
                      <a:pPr algn="ctr"/>
                      <a:r>
                        <a:rPr lang="en-US" sz="1600" b="0" dirty="0" smtClean="0">
                          <a:solidFill>
                            <a:schemeClr val="tx1"/>
                          </a:solidFill>
                          <a:latin typeface="KG Miss Kindergarten"/>
                          <a:ea typeface="HelloAnnie" panose="02000603000000000000" pitchFamily="2" charset="0"/>
                        </a:rPr>
                        <a:t>Language Arts</a:t>
                      </a: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KG Miss Kindergarten"/>
                          <a:ea typeface="HelloAnnie" panose="02000603000000000000" pitchFamily="2" charset="0"/>
                        </a:rPr>
                        <a:t>Common</a:t>
                      </a:r>
                      <a:r>
                        <a:rPr lang="en-US" sz="1200" b="0" baseline="0" dirty="0" smtClean="0">
                          <a:solidFill>
                            <a:schemeClr val="tx1"/>
                          </a:solidFill>
                          <a:latin typeface="KG Miss Kindergarten"/>
                          <a:ea typeface="HelloAnnie" panose="02000603000000000000" pitchFamily="2" charset="0"/>
                        </a:rPr>
                        <a:t> Nouns ( dog, girl, school, pencil)</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solidFill>
                          <a:latin typeface="KG Miss Kindergarten"/>
                          <a:ea typeface="HelloAnnie" panose="02000603000000000000" pitchFamily="2" charset="0"/>
                        </a:rPr>
                        <a:t>Proper Nouns ( Max, Susan, Prattville, Target)</a:t>
                      </a:r>
                      <a:endParaRPr lang="en-US" sz="12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485593">
                <a:tc>
                  <a:txBody>
                    <a:bodyPr/>
                    <a:lstStyle/>
                    <a:p>
                      <a:pPr algn="ctr"/>
                      <a:r>
                        <a:rPr lang="en-US" sz="1600" b="0" dirty="0">
                          <a:solidFill>
                            <a:schemeClr val="tx1"/>
                          </a:solidFill>
                          <a:latin typeface="KG Miss Kindergarten"/>
                          <a:ea typeface="HelloAnnie" panose="02000603000000000000" pitchFamily="2" charset="0"/>
                        </a:rPr>
                        <a:t>Social </a:t>
                      </a:r>
                      <a:endParaRPr lang="en-US" sz="1600" b="0" dirty="0">
                        <a:solidFill>
                          <a:schemeClr val="tx1"/>
                        </a:solidFill>
                        <a:latin typeface="KG Miss Kindergarten" panose="02000000000000000000" pitchFamily="2" charset="0"/>
                        <a:ea typeface="HelloAnnie" panose="02000603000000000000" pitchFamily="2" charset="0"/>
                      </a:endParaRPr>
                    </a:p>
                    <a:p>
                      <a:pPr algn="ctr"/>
                      <a:r>
                        <a:rPr lang="en-US" sz="1600" b="0" dirty="0">
                          <a:solidFill>
                            <a:schemeClr val="tx1"/>
                          </a:solidFill>
                          <a:latin typeface="KG Miss Kindergarten"/>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dirty="0">
                          <a:solidFill>
                            <a:schemeClr val="tx1"/>
                          </a:solidFill>
                          <a:latin typeface="KG Miss Kindergarten"/>
                          <a:ea typeface="HelloAnnie" panose="02000603000000000000" pitchFamily="2" charset="0"/>
                        </a:rPr>
                        <a:t>All ABOUT ME and LEADER IN ME (7 Habits</a:t>
                      </a:r>
                      <a:r>
                        <a:rPr lang="en-US" sz="1000" b="0" dirty="0" smtClean="0">
                          <a:solidFill>
                            <a:schemeClr val="tx1"/>
                          </a:solidFill>
                          <a:latin typeface="KG Miss Kindergarten"/>
                          <a:ea typeface="HelloAnnie" panose="02000603000000000000" pitchFamily="2" charset="0"/>
                        </a:rPr>
                        <a:t>)</a:t>
                      </a:r>
                    </a:p>
                    <a:p>
                      <a:pPr marL="0" marR="0" lvl="0" indent="0" algn="l" rtl="0" eaLnBrk="1" fontAlgn="auto" latinLnBrk="0" hangingPunct="1">
                        <a:lnSpc>
                          <a:spcPct val="100000"/>
                        </a:lnSpc>
                        <a:spcBef>
                          <a:spcPts val="0"/>
                        </a:spcBef>
                        <a:spcAft>
                          <a:spcPts val="0"/>
                        </a:spcAft>
                        <a:buClrTx/>
                        <a:buSzTx/>
                        <a:buFontTx/>
                        <a:buNone/>
                      </a:pPr>
                      <a:r>
                        <a:rPr lang="en-US" sz="1000" b="0" dirty="0" smtClean="0">
                          <a:solidFill>
                            <a:schemeClr val="tx1"/>
                          </a:solidFill>
                          <a:latin typeface="KG Miss Kindergarten"/>
                          <a:ea typeface="HelloAnnie" panose="02000603000000000000" pitchFamily="2" charset="0"/>
                        </a:rPr>
                        <a:t>Read Chrysanthemum: Respect/Understand</a:t>
                      </a:r>
                      <a:r>
                        <a:rPr lang="en-US" sz="1000" b="0" baseline="0" dirty="0" smtClean="0">
                          <a:solidFill>
                            <a:schemeClr val="tx1"/>
                          </a:solidFill>
                          <a:latin typeface="KG Miss Kindergarten"/>
                          <a:ea typeface="HelloAnnie" panose="02000603000000000000" pitchFamily="2" charset="0"/>
                        </a:rPr>
                        <a:t> Individual Uniqueness</a:t>
                      </a:r>
                      <a:endParaRPr lang="en-US" sz="10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36" name="TextBox 35">
            <a:extLst>
              <a:ext uri="{FF2B5EF4-FFF2-40B4-BE49-F238E27FC236}">
                <a16:creationId xmlns:a16="http://schemas.microsoft.com/office/drawing/2014/main" id="{86B406A4-F6F8-4102-A2C7-D1435CD54493}"/>
              </a:ext>
            </a:extLst>
          </p:cNvPr>
          <p:cNvSpPr txBox="1"/>
          <p:nvPr/>
        </p:nvSpPr>
        <p:spPr>
          <a:xfrm>
            <a:off x="229940" y="2061400"/>
            <a:ext cx="3155055" cy="461665"/>
          </a:xfrm>
          <a:prstGeom prst="rect">
            <a:avLst/>
          </a:prstGeom>
          <a:noFill/>
        </p:spPr>
        <p:txBody>
          <a:bodyPr wrap="square" lIns="91440" tIns="45720" rIns="91440" bIns="45720" rtlCol="0" anchor="t">
            <a:spAutoFit/>
          </a:bodyPr>
          <a:lstStyle/>
          <a:p>
            <a:pPr algn="ctr"/>
            <a:r>
              <a:rPr lang="en-US" sz="1200" b="1" dirty="0">
                <a:latin typeface="KG Miss Kindy Chunky"/>
                <a:ea typeface="HelloButtons" panose="02000603000000000000" pitchFamily="2" charset="0"/>
              </a:rPr>
              <a:t>What’s Happening </a:t>
            </a:r>
            <a:endParaRPr lang="en-US" sz="1200" b="1" dirty="0">
              <a:latin typeface="KG Miss Kindy Chunky" panose="02000000000000000000" pitchFamily="2" charset="0"/>
              <a:ea typeface="HelloButtons" panose="02000603000000000000" pitchFamily="2" charset="0"/>
            </a:endParaRPr>
          </a:p>
          <a:p>
            <a:pPr algn="ctr"/>
            <a:r>
              <a:rPr lang="en-US" sz="1200" b="1" dirty="0" smtClean="0">
                <a:latin typeface="KG Miss Kindy Chunky"/>
                <a:ea typeface="HelloButtons" panose="02000603000000000000" pitchFamily="2" charset="0"/>
              </a:rPr>
              <a:t>This </a:t>
            </a:r>
            <a:r>
              <a:rPr lang="en-US" sz="1200" b="1" dirty="0">
                <a:latin typeface="KG Miss Kindy Chunky"/>
                <a:ea typeface="HelloButtons" panose="02000603000000000000" pitchFamily="2" charset="0"/>
              </a:rPr>
              <a:t>Week August </a:t>
            </a:r>
            <a:r>
              <a:rPr lang="en-US" sz="1200" b="1" dirty="0" smtClean="0">
                <a:latin typeface="KG Miss Kindy Chunky"/>
                <a:ea typeface="HelloButtons" panose="02000603000000000000" pitchFamily="2" charset="0"/>
              </a:rPr>
              <a:t>21 – 25th</a:t>
            </a:r>
            <a:endParaRPr lang="en-US" sz="1200" b="1" dirty="0">
              <a:latin typeface="KG Miss Kindy Chunky"/>
              <a:ea typeface="HelloButtons" panose="02000603000000000000" pitchFamily="2" charset="0"/>
            </a:endParaRPr>
          </a:p>
        </p:txBody>
      </p:sp>
      <p:sp>
        <p:nvSpPr>
          <p:cNvPr id="37" name="TextBox 36">
            <a:extLst>
              <a:ext uri="{FF2B5EF4-FFF2-40B4-BE49-F238E27FC236}">
                <a16:creationId xmlns:a16="http://schemas.microsoft.com/office/drawing/2014/main" id="{096B3B44-429B-4C0C-9480-A940711F51E8}"/>
              </a:ext>
            </a:extLst>
          </p:cNvPr>
          <p:cNvSpPr txBox="1"/>
          <p:nvPr/>
        </p:nvSpPr>
        <p:spPr>
          <a:xfrm>
            <a:off x="1886832" y="50381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38" name="TextBox 37">
            <a:extLst>
              <a:ext uri="{FF2B5EF4-FFF2-40B4-BE49-F238E27FC236}">
                <a16:creationId xmlns:a16="http://schemas.microsoft.com/office/drawing/2014/main" id="{8C0A63A2-F2DF-4975-B718-C0BD592BBEDD}"/>
              </a:ext>
            </a:extLst>
          </p:cNvPr>
          <p:cNvSpPr txBox="1"/>
          <p:nvPr/>
        </p:nvSpPr>
        <p:spPr>
          <a:xfrm>
            <a:off x="4075674" y="2042136"/>
            <a:ext cx="2975897" cy="584775"/>
          </a:xfrm>
          <a:prstGeom prst="rect">
            <a:avLst/>
          </a:prstGeom>
          <a:noFill/>
        </p:spPr>
        <p:txBody>
          <a:bodyPr wrap="square" lIns="91440" tIns="45720" rIns="91440" bIns="45720" rtlCol="0" anchor="t">
            <a:spAutoFit/>
          </a:bodyPr>
          <a:lstStyle/>
          <a:p>
            <a:pPr algn="ctr"/>
            <a:r>
              <a:rPr lang="en-US" sz="1600" b="1" dirty="0">
                <a:latin typeface="KG Miss Kindy Chunky"/>
                <a:ea typeface="HelloButtons" panose="02000603000000000000" pitchFamily="2" charset="0"/>
              </a:rPr>
              <a:t>A Note From </a:t>
            </a:r>
            <a:endParaRPr lang="en-US" sz="1600" b="1" dirty="0">
              <a:latin typeface="KG Miss Kindy Chunky" panose="02000000000000000000" pitchFamily="2" charset="0"/>
              <a:ea typeface="HelloButtons" panose="02000603000000000000" pitchFamily="2" charset="0"/>
            </a:endParaRPr>
          </a:p>
          <a:p>
            <a:pPr algn="ctr"/>
            <a:r>
              <a:rPr lang="en-US" sz="1600" b="1" dirty="0">
                <a:latin typeface="KG Miss Kindy Chunky"/>
                <a:ea typeface="HelloButtons" panose="02000603000000000000" pitchFamily="2" charset="0"/>
              </a:rPr>
              <a:t>Mrs. Cook</a:t>
            </a:r>
          </a:p>
        </p:txBody>
      </p:sp>
      <p:sp>
        <p:nvSpPr>
          <p:cNvPr id="39" name="TextBox 38">
            <a:extLst>
              <a:ext uri="{FF2B5EF4-FFF2-40B4-BE49-F238E27FC236}">
                <a16:creationId xmlns:a16="http://schemas.microsoft.com/office/drawing/2014/main" id="{7B168E6C-85C2-46E6-86C9-1FB6874AA301}"/>
              </a:ext>
            </a:extLst>
          </p:cNvPr>
          <p:cNvSpPr txBox="1"/>
          <p:nvPr/>
        </p:nvSpPr>
        <p:spPr bwMode="white">
          <a:xfrm>
            <a:off x="0" y="1214857"/>
            <a:ext cx="7772400" cy="646331"/>
          </a:xfrm>
          <a:prstGeom prst="rect">
            <a:avLst/>
          </a:prstGeom>
          <a:noFill/>
        </p:spPr>
        <p:txBody>
          <a:bodyPr wrap="square" lIns="91440" tIns="45720" rIns="91440" bIns="45720" rtlCol="0" anchor="t">
            <a:spAutoFit/>
          </a:bodyPr>
          <a:lstStyle/>
          <a:p>
            <a:pPr algn="ctr"/>
            <a:r>
              <a:rPr lang="en-US" sz="3600" dirty="0">
                <a:latin typeface="KG Always A Good Time"/>
                <a:ea typeface="HelloEtchASketch" panose="02000603000000000000" pitchFamily="2" charset="0"/>
              </a:rPr>
              <a:t>Our Classroom News</a:t>
            </a:r>
          </a:p>
        </p:txBody>
      </p:sp>
    </p:spTree>
    <p:extLst>
      <p:ext uri="{BB962C8B-B14F-4D97-AF65-F5344CB8AC3E}">
        <p14:creationId xmlns:p14="http://schemas.microsoft.com/office/powerpoint/2010/main" val="721901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92247F5-720B-4BF2-9CE3-8D26571FE65F}"/>
              </a:ext>
            </a:extLst>
          </p:cNvPr>
          <p:cNvSpPr/>
          <p:nvPr/>
        </p:nvSpPr>
        <p:spPr>
          <a:xfrm>
            <a:off x="457514" y="19336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86F7FDF7-99FF-450A-8877-A0CAD71BD4C0}"/>
              </a:ext>
            </a:extLst>
          </p:cNvPr>
          <p:cNvSpPr/>
          <p:nvPr/>
        </p:nvSpPr>
        <p:spPr>
          <a:xfrm>
            <a:off x="3999474" y="19336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FD41DC66-C2DB-45B1-BCC6-D722451EE9FF}"/>
              </a:ext>
            </a:extLst>
          </p:cNvPr>
          <p:cNvSpPr/>
          <p:nvPr/>
        </p:nvSpPr>
        <p:spPr>
          <a:xfrm>
            <a:off x="457514" y="50466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66408695-773A-40FE-ADF9-F8B721C13859}"/>
              </a:ext>
            </a:extLst>
          </p:cNvPr>
          <p:cNvSpPr/>
          <p:nvPr/>
        </p:nvSpPr>
        <p:spPr>
          <a:xfrm>
            <a:off x="457514" y="8570142"/>
            <a:ext cx="6833800" cy="992958"/>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83BEE0D-22E3-403D-B1CD-1257A45C4C8A}"/>
              </a:ext>
            </a:extLst>
          </p:cNvPr>
          <p:cNvSpPr txBox="1"/>
          <p:nvPr/>
        </p:nvSpPr>
        <p:spPr>
          <a:xfrm>
            <a:off x="171465" y="86461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32" name="TextBox 31">
            <a:extLst>
              <a:ext uri="{FF2B5EF4-FFF2-40B4-BE49-F238E27FC236}">
                <a16:creationId xmlns:a16="http://schemas.microsoft.com/office/drawing/2014/main" id="{DFA277CA-52C2-48D3-A76A-1CFBE3845842}"/>
              </a:ext>
            </a:extLst>
          </p:cNvPr>
          <p:cNvSpPr txBox="1"/>
          <p:nvPr/>
        </p:nvSpPr>
        <p:spPr>
          <a:xfrm>
            <a:off x="455563" y="25495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33" name="TextBox 32">
            <a:extLst>
              <a:ext uri="{FF2B5EF4-FFF2-40B4-BE49-F238E27FC236}">
                <a16:creationId xmlns:a16="http://schemas.microsoft.com/office/drawing/2014/main" id="{7F7E9A04-0AD3-44C5-85D3-6FE530163806}"/>
              </a:ext>
            </a:extLst>
          </p:cNvPr>
          <p:cNvSpPr txBox="1"/>
          <p:nvPr/>
        </p:nvSpPr>
        <p:spPr>
          <a:xfrm>
            <a:off x="3999474" y="25557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34" name="TextBox 33">
            <a:extLst>
              <a:ext uri="{FF2B5EF4-FFF2-40B4-BE49-F238E27FC236}">
                <a16:creationId xmlns:a16="http://schemas.microsoft.com/office/drawing/2014/main" id="{C980FC70-356F-4032-B257-774B0017AF3A}"/>
              </a:ext>
            </a:extLst>
          </p:cNvPr>
          <p:cNvSpPr txBox="1"/>
          <p:nvPr/>
        </p:nvSpPr>
        <p:spPr>
          <a:xfrm>
            <a:off x="455563" y="88308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35" name="Table 34">
            <a:extLst>
              <a:ext uri="{FF2B5EF4-FFF2-40B4-BE49-F238E27FC236}">
                <a16:creationId xmlns:a16="http://schemas.microsoft.com/office/drawing/2014/main" id="{65922B6B-B24F-45CD-8E04-297AC906931A}"/>
              </a:ext>
            </a:extLst>
          </p:cNvPr>
          <p:cNvGraphicFramePr>
            <a:graphicFrameLocks noGrp="1"/>
          </p:cNvGraphicFramePr>
          <p:nvPr>
            <p:extLst>
              <p:ext uri="{D42A27DB-BD31-4B8C-83A1-F6EECF244321}">
                <p14:modId xmlns:p14="http://schemas.microsoft.com/office/powerpoint/2010/main" val="3376419411"/>
              </p:ext>
            </p:extLst>
          </p:nvPr>
        </p:nvGraphicFramePr>
        <p:xfrm>
          <a:off x="1281063" y="5241035"/>
          <a:ext cx="6010251" cy="3200400"/>
        </p:xfrm>
        <a:graphic>
          <a:graphicData uri="http://schemas.openxmlformats.org/drawingml/2006/table">
            <a:tbl>
              <a:tblPr firstRow="1" bandRow="1">
                <a:tableStyleId>{5C22544A-7EE6-4342-B048-85BDC9FD1C3A}</a:tableStyleId>
              </a:tblPr>
              <a:tblGrid>
                <a:gridCol w="1265316">
                  <a:extLst>
                    <a:ext uri="{9D8B030D-6E8A-4147-A177-3AD203B41FA5}">
                      <a16:colId xmlns:a16="http://schemas.microsoft.com/office/drawing/2014/main" val="790954970"/>
                    </a:ext>
                  </a:extLst>
                </a:gridCol>
                <a:gridCol w="4744935">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36" name="TextBox 35">
            <a:extLst>
              <a:ext uri="{FF2B5EF4-FFF2-40B4-BE49-F238E27FC236}">
                <a16:creationId xmlns:a16="http://schemas.microsoft.com/office/drawing/2014/main" id="{C393975E-C7AE-48C8-B057-F740A313C471}"/>
              </a:ext>
            </a:extLst>
          </p:cNvPr>
          <p:cNvSpPr txBox="1"/>
          <p:nvPr/>
        </p:nvSpPr>
        <p:spPr>
          <a:xfrm>
            <a:off x="430163" y="20403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Month</a:t>
            </a:r>
          </a:p>
        </p:txBody>
      </p:sp>
      <p:sp>
        <p:nvSpPr>
          <p:cNvPr id="37" name="TextBox 36">
            <a:extLst>
              <a:ext uri="{FF2B5EF4-FFF2-40B4-BE49-F238E27FC236}">
                <a16:creationId xmlns:a16="http://schemas.microsoft.com/office/drawing/2014/main" id="{5AFDF339-5283-48FC-B582-09918C6DD096}"/>
              </a:ext>
            </a:extLst>
          </p:cNvPr>
          <p:cNvSpPr txBox="1"/>
          <p:nvPr/>
        </p:nvSpPr>
        <p:spPr>
          <a:xfrm>
            <a:off x="1861432" y="50381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38" name="TextBox 37">
            <a:extLst>
              <a:ext uri="{FF2B5EF4-FFF2-40B4-BE49-F238E27FC236}">
                <a16:creationId xmlns:a16="http://schemas.microsoft.com/office/drawing/2014/main" id="{F61287FD-5913-4618-875D-8A624851EC6D}"/>
              </a:ext>
            </a:extLst>
          </p:cNvPr>
          <p:cNvSpPr txBox="1"/>
          <p:nvPr/>
        </p:nvSpPr>
        <p:spPr>
          <a:xfrm>
            <a:off x="4050274" y="20421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39" name="TextBox 38">
            <a:extLst>
              <a:ext uri="{FF2B5EF4-FFF2-40B4-BE49-F238E27FC236}">
                <a16:creationId xmlns:a16="http://schemas.microsoft.com/office/drawing/2014/main" id="{F89DAFE4-8F96-4DE5-8E99-800EC5566B00}"/>
              </a:ext>
            </a:extLst>
          </p:cNvPr>
          <p:cNvSpPr txBox="1"/>
          <p:nvPr/>
        </p:nvSpPr>
        <p:spPr bwMode="white">
          <a:xfrm>
            <a:off x="0" y="1354557"/>
            <a:ext cx="7772400" cy="523220"/>
          </a:xfrm>
          <a:prstGeom prst="rect">
            <a:avLst/>
          </a:prstGeom>
          <a:noFill/>
        </p:spPr>
        <p:txBody>
          <a:bodyPr wrap="square" rtlCol="0">
            <a:spAutoFit/>
          </a:bodyPr>
          <a:lstStyle/>
          <a:p>
            <a:pPr algn="ctr"/>
            <a:r>
              <a:rPr lang="en-US" sz="2800" dirty="0">
                <a:latin typeface="KG Always A Good Time" panose="02000505000000020003" pitchFamily="2" charset="0"/>
                <a:ea typeface="HelloBoomerang" panose="02000603000000000000" pitchFamily="2" charset="0"/>
              </a:rPr>
              <a:t>January </a:t>
            </a:r>
            <a:r>
              <a:rPr lang="en-US" sz="2800" dirty="0">
                <a:latin typeface="KG Blank Space Sketch" panose="02000000000000000000" pitchFamily="2" charset="0"/>
                <a:ea typeface="HelloEtchASketch" panose="02000603000000000000" pitchFamily="2" charset="0"/>
              </a:rPr>
              <a:t>News</a:t>
            </a:r>
          </a:p>
        </p:txBody>
      </p:sp>
    </p:spTree>
    <p:extLst>
      <p:ext uri="{BB962C8B-B14F-4D97-AF65-F5344CB8AC3E}">
        <p14:creationId xmlns:p14="http://schemas.microsoft.com/office/powerpoint/2010/main" val="219664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5B6E145D-ED4C-462B-A7E8-72B3A9C2B7FD}"/>
              </a:ext>
            </a:extLst>
          </p:cNvPr>
          <p:cNvSpPr/>
          <p:nvPr/>
        </p:nvSpPr>
        <p:spPr>
          <a:xfrm>
            <a:off x="444814" y="19463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6831B349-77B7-413B-9090-9B6738527F93}"/>
              </a:ext>
            </a:extLst>
          </p:cNvPr>
          <p:cNvSpPr/>
          <p:nvPr/>
        </p:nvSpPr>
        <p:spPr>
          <a:xfrm>
            <a:off x="3986774" y="19463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741634B6-64A8-44F9-9928-2FEC1426F8E7}"/>
              </a:ext>
            </a:extLst>
          </p:cNvPr>
          <p:cNvSpPr/>
          <p:nvPr/>
        </p:nvSpPr>
        <p:spPr>
          <a:xfrm>
            <a:off x="444814" y="50847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D2FE0286-A4F0-4C2D-A982-7DDE87D241E7}"/>
              </a:ext>
            </a:extLst>
          </p:cNvPr>
          <p:cNvSpPr/>
          <p:nvPr/>
        </p:nvSpPr>
        <p:spPr>
          <a:xfrm>
            <a:off x="444814" y="86082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F0F3506-F18C-4553-8388-A0B8DCD39C42}"/>
              </a:ext>
            </a:extLst>
          </p:cNvPr>
          <p:cNvSpPr txBox="1"/>
          <p:nvPr/>
        </p:nvSpPr>
        <p:spPr>
          <a:xfrm>
            <a:off x="158765" y="86588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24" name="TextBox 23">
            <a:extLst>
              <a:ext uri="{FF2B5EF4-FFF2-40B4-BE49-F238E27FC236}">
                <a16:creationId xmlns:a16="http://schemas.microsoft.com/office/drawing/2014/main" id="{57053DC5-2F19-41D4-8002-F3A84DC32FF0}"/>
              </a:ext>
            </a:extLst>
          </p:cNvPr>
          <p:cNvSpPr txBox="1"/>
          <p:nvPr/>
        </p:nvSpPr>
        <p:spPr>
          <a:xfrm>
            <a:off x="442863" y="24352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25" name="TextBox 24">
            <a:extLst>
              <a:ext uri="{FF2B5EF4-FFF2-40B4-BE49-F238E27FC236}">
                <a16:creationId xmlns:a16="http://schemas.microsoft.com/office/drawing/2014/main" id="{2591DCA1-AA19-446E-BCE0-FFA51249CB9A}"/>
              </a:ext>
            </a:extLst>
          </p:cNvPr>
          <p:cNvSpPr txBox="1"/>
          <p:nvPr/>
        </p:nvSpPr>
        <p:spPr>
          <a:xfrm>
            <a:off x="3986774" y="24414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26" name="TextBox 25">
            <a:extLst>
              <a:ext uri="{FF2B5EF4-FFF2-40B4-BE49-F238E27FC236}">
                <a16:creationId xmlns:a16="http://schemas.microsoft.com/office/drawing/2014/main" id="{FBA8EEE6-56BB-44F1-AD7E-CE7941D62374}"/>
              </a:ext>
            </a:extLst>
          </p:cNvPr>
          <p:cNvSpPr txBox="1"/>
          <p:nvPr/>
        </p:nvSpPr>
        <p:spPr>
          <a:xfrm>
            <a:off x="442863" y="88435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27" name="Table 26">
            <a:extLst>
              <a:ext uri="{FF2B5EF4-FFF2-40B4-BE49-F238E27FC236}">
                <a16:creationId xmlns:a16="http://schemas.microsoft.com/office/drawing/2014/main" id="{A3865DEF-0F97-4C08-B585-EC5638F9B1A6}"/>
              </a:ext>
            </a:extLst>
          </p:cNvPr>
          <p:cNvGraphicFramePr>
            <a:graphicFrameLocks noGrp="1"/>
          </p:cNvGraphicFramePr>
          <p:nvPr>
            <p:extLst>
              <p:ext uri="{D42A27DB-BD31-4B8C-83A1-F6EECF244321}">
                <p14:modId xmlns:p14="http://schemas.microsoft.com/office/powerpoint/2010/main" val="2563176906"/>
              </p:ext>
            </p:extLst>
          </p:nvPr>
        </p:nvGraphicFramePr>
        <p:xfrm>
          <a:off x="493787" y="5279135"/>
          <a:ext cx="6784828" cy="3200400"/>
        </p:xfrm>
        <a:graphic>
          <a:graphicData uri="http://schemas.openxmlformats.org/drawingml/2006/table">
            <a:tbl>
              <a:tblPr firstRow="1" bandRow="1">
                <a:tableStyleId>{5C22544A-7EE6-4342-B048-85BDC9FD1C3A}</a:tableStyleId>
              </a:tblPr>
              <a:tblGrid>
                <a:gridCol w="1428385">
                  <a:extLst>
                    <a:ext uri="{9D8B030D-6E8A-4147-A177-3AD203B41FA5}">
                      <a16:colId xmlns:a16="http://schemas.microsoft.com/office/drawing/2014/main" val="790954970"/>
                    </a:ext>
                  </a:extLst>
                </a:gridCol>
                <a:gridCol w="5356443">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8" name="TextBox 27">
            <a:extLst>
              <a:ext uri="{FF2B5EF4-FFF2-40B4-BE49-F238E27FC236}">
                <a16:creationId xmlns:a16="http://schemas.microsoft.com/office/drawing/2014/main" id="{34256DCA-4AF9-4113-AA07-0D764676CD25}"/>
              </a:ext>
            </a:extLst>
          </p:cNvPr>
          <p:cNvSpPr txBox="1"/>
          <p:nvPr/>
        </p:nvSpPr>
        <p:spPr>
          <a:xfrm>
            <a:off x="417463" y="19768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Week</a:t>
            </a:r>
          </a:p>
        </p:txBody>
      </p:sp>
      <p:sp>
        <p:nvSpPr>
          <p:cNvPr id="29" name="TextBox 28">
            <a:extLst>
              <a:ext uri="{FF2B5EF4-FFF2-40B4-BE49-F238E27FC236}">
                <a16:creationId xmlns:a16="http://schemas.microsoft.com/office/drawing/2014/main" id="{EB17B9C4-B9BE-4243-99C9-23EF2CBCE58A}"/>
              </a:ext>
            </a:extLst>
          </p:cNvPr>
          <p:cNvSpPr txBox="1"/>
          <p:nvPr/>
        </p:nvSpPr>
        <p:spPr>
          <a:xfrm>
            <a:off x="1848732" y="50762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30" name="TextBox 29">
            <a:extLst>
              <a:ext uri="{FF2B5EF4-FFF2-40B4-BE49-F238E27FC236}">
                <a16:creationId xmlns:a16="http://schemas.microsoft.com/office/drawing/2014/main" id="{1CBE70DA-B43A-41CD-981A-56788817CB69}"/>
              </a:ext>
            </a:extLst>
          </p:cNvPr>
          <p:cNvSpPr txBox="1"/>
          <p:nvPr/>
        </p:nvSpPr>
        <p:spPr>
          <a:xfrm>
            <a:off x="4037574" y="19786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31" name="TextBox 30">
            <a:extLst>
              <a:ext uri="{FF2B5EF4-FFF2-40B4-BE49-F238E27FC236}">
                <a16:creationId xmlns:a16="http://schemas.microsoft.com/office/drawing/2014/main" id="{951DA223-99F2-488F-B464-843C91E2A0D5}"/>
              </a:ext>
            </a:extLst>
          </p:cNvPr>
          <p:cNvSpPr txBox="1"/>
          <p:nvPr/>
        </p:nvSpPr>
        <p:spPr bwMode="white">
          <a:xfrm>
            <a:off x="149477" y="301623"/>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32" name="TextBox 31">
            <a:extLst>
              <a:ext uri="{FF2B5EF4-FFF2-40B4-BE49-F238E27FC236}">
                <a16:creationId xmlns:a16="http://schemas.microsoft.com/office/drawing/2014/main" id="{4DFA3BA9-C2E2-4292-BD86-EF040069965B}"/>
              </a:ext>
            </a:extLst>
          </p:cNvPr>
          <p:cNvSpPr txBox="1"/>
          <p:nvPr/>
        </p:nvSpPr>
        <p:spPr>
          <a:xfrm>
            <a:off x="155818" y="1329435"/>
            <a:ext cx="1136017" cy="338554"/>
          </a:xfrm>
          <a:prstGeom prst="rect">
            <a:avLst/>
          </a:prstGeom>
          <a:noFill/>
        </p:spPr>
        <p:txBody>
          <a:bodyPr wrap="none" rtlCol="0">
            <a:spAutoFit/>
          </a:bodyPr>
          <a:lstStyle/>
          <a:p>
            <a:r>
              <a:rPr lang="en-US" sz="1600" b="1" dirty="0">
                <a:latin typeface="KG Miss Kindy Chunky" panose="02000000000000000000" pitchFamily="2" charset="0"/>
                <a:ea typeface="HelloButtons" panose="02000603000000000000" pitchFamily="2" charset="0"/>
              </a:rPr>
              <a:t>Week of</a:t>
            </a:r>
            <a:r>
              <a:rPr lang="en-US" sz="1600" dirty="0">
                <a:latin typeface="KG Miss Kindy Chunky" panose="02000000000000000000" pitchFamily="2" charset="0"/>
                <a:ea typeface="HelloButtons" panose="02000603000000000000" pitchFamily="2" charset="0"/>
              </a:rPr>
              <a:t>:</a:t>
            </a:r>
          </a:p>
        </p:txBody>
      </p:sp>
    </p:spTree>
    <p:extLst>
      <p:ext uri="{BB962C8B-B14F-4D97-AF65-F5344CB8AC3E}">
        <p14:creationId xmlns:p14="http://schemas.microsoft.com/office/powerpoint/2010/main" val="4149916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CE74C37-FE53-4CED-ADCB-73299B2E6CB6}"/>
              </a:ext>
            </a:extLst>
          </p:cNvPr>
          <p:cNvSpPr/>
          <p:nvPr/>
        </p:nvSpPr>
        <p:spPr>
          <a:xfrm>
            <a:off x="444814" y="18574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210A645-1BDF-4930-9D6D-EFB9C24D5F5E}"/>
              </a:ext>
            </a:extLst>
          </p:cNvPr>
          <p:cNvSpPr/>
          <p:nvPr/>
        </p:nvSpPr>
        <p:spPr>
          <a:xfrm>
            <a:off x="3986774" y="18574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541ACF8D-F9C0-4B86-9869-E85C588FF7F1}"/>
              </a:ext>
            </a:extLst>
          </p:cNvPr>
          <p:cNvSpPr/>
          <p:nvPr/>
        </p:nvSpPr>
        <p:spPr>
          <a:xfrm>
            <a:off x="444814" y="49958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83916E3E-7A91-428D-AFB1-3BE897A88A81}"/>
              </a:ext>
            </a:extLst>
          </p:cNvPr>
          <p:cNvSpPr/>
          <p:nvPr/>
        </p:nvSpPr>
        <p:spPr>
          <a:xfrm>
            <a:off x="444814" y="85193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F38010D-361B-4E47-A4DE-F1D2E005DB97}"/>
              </a:ext>
            </a:extLst>
          </p:cNvPr>
          <p:cNvSpPr txBox="1"/>
          <p:nvPr/>
        </p:nvSpPr>
        <p:spPr>
          <a:xfrm>
            <a:off x="158765" y="85699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22" name="TextBox 21">
            <a:extLst>
              <a:ext uri="{FF2B5EF4-FFF2-40B4-BE49-F238E27FC236}">
                <a16:creationId xmlns:a16="http://schemas.microsoft.com/office/drawing/2014/main" id="{3A376157-C01B-4399-83BE-5F2EB46DE535}"/>
              </a:ext>
            </a:extLst>
          </p:cNvPr>
          <p:cNvSpPr txBox="1"/>
          <p:nvPr/>
        </p:nvSpPr>
        <p:spPr>
          <a:xfrm>
            <a:off x="442863" y="23463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23" name="TextBox 22">
            <a:extLst>
              <a:ext uri="{FF2B5EF4-FFF2-40B4-BE49-F238E27FC236}">
                <a16:creationId xmlns:a16="http://schemas.microsoft.com/office/drawing/2014/main" id="{9A17E82D-7D04-4B7F-8878-DB81F9F609F5}"/>
              </a:ext>
            </a:extLst>
          </p:cNvPr>
          <p:cNvSpPr txBox="1"/>
          <p:nvPr/>
        </p:nvSpPr>
        <p:spPr>
          <a:xfrm>
            <a:off x="3986774" y="23525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24" name="TextBox 23">
            <a:extLst>
              <a:ext uri="{FF2B5EF4-FFF2-40B4-BE49-F238E27FC236}">
                <a16:creationId xmlns:a16="http://schemas.microsoft.com/office/drawing/2014/main" id="{6A147130-4098-409C-87E5-DFA07D17889A}"/>
              </a:ext>
            </a:extLst>
          </p:cNvPr>
          <p:cNvSpPr txBox="1"/>
          <p:nvPr/>
        </p:nvSpPr>
        <p:spPr>
          <a:xfrm>
            <a:off x="442863" y="87546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25" name="Table 24">
            <a:extLst>
              <a:ext uri="{FF2B5EF4-FFF2-40B4-BE49-F238E27FC236}">
                <a16:creationId xmlns:a16="http://schemas.microsoft.com/office/drawing/2014/main" id="{94985F5A-DB13-4528-AB88-BFB170C2D25A}"/>
              </a:ext>
            </a:extLst>
          </p:cNvPr>
          <p:cNvGraphicFramePr>
            <a:graphicFrameLocks noGrp="1"/>
          </p:cNvGraphicFramePr>
          <p:nvPr>
            <p:extLst>
              <p:ext uri="{D42A27DB-BD31-4B8C-83A1-F6EECF244321}">
                <p14:modId xmlns:p14="http://schemas.microsoft.com/office/powerpoint/2010/main" val="611449146"/>
              </p:ext>
            </p:extLst>
          </p:nvPr>
        </p:nvGraphicFramePr>
        <p:xfrm>
          <a:off x="493787" y="5190235"/>
          <a:ext cx="6784828" cy="3200400"/>
        </p:xfrm>
        <a:graphic>
          <a:graphicData uri="http://schemas.openxmlformats.org/drawingml/2006/table">
            <a:tbl>
              <a:tblPr firstRow="1" bandRow="1">
                <a:tableStyleId>{5C22544A-7EE6-4342-B048-85BDC9FD1C3A}</a:tableStyleId>
              </a:tblPr>
              <a:tblGrid>
                <a:gridCol w="1428385">
                  <a:extLst>
                    <a:ext uri="{9D8B030D-6E8A-4147-A177-3AD203B41FA5}">
                      <a16:colId xmlns:a16="http://schemas.microsoft.com/office/drawing/2014/main" val="790954970"/>
                    </a:ext>
                  </a:extLst>
                </a:gridCol>
                <a:gridCol w="5356443">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6" name="TextBox 25">
            <a:extLst>
              <a:ext uri="{FF2B5EF4-FFF2-40B4-BE49-F238E27FC236}">
                <a16:creationId xmlns:a16="http://schemas.microsoft.com/office/drawing/2014/main" id="{7B9AD6F4-62FB-4AC4-AA75-968C7D88884B}"/>
              </a:ext>
            </a:extLst>
          </p:cNvPr>
          <p:cNvSpPr txBox="1"/>
          <p:nvPr/>
        </p:nvSpPr>
        <p:spPr>
          <a:xfrm>
            <a:off x="417463" y="18879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Week</a:t>
            </a:r>
          </a:p>
        </p:txBody>
      </p:sp>
      <p:sp>
        <p:nvSpPr>
          <p:cNvPr id="27" name="TextBox 26">
            <a:extLst>
              <a:ext uri="{FF2B5EF4-FFF2-40B4-BE49-F238E27FC236}">
                <a16:creationId xmlns:a16="http://schemas.microsoft.com/office/drawing/2014/main" id="{80A6A329-5C65-41B8-A7B5-3F412F2F4A27}"/>
              </a:ext>
            </a:extLst>
          </p:cNvPr>
          <p:cNvSpPr txBox="1"/>
          <p:nvPr/>
        </p:nvSpPr>
        <p:spPr>
          <a:xfrm>
            <a:off x="1848732" y="49873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28" name="TextBox 27">
            <a:extLst>
              <a:ext uri="{FF2B5EF4-FFF2-40B4-BE49-F238E27FC236}">
                <a16:creationId xmlns:a16="http://schemas.microsoft.com/office/drawing/2014/main" id="{B475BF43-3AEE-46E2-AC91-D18EEA6DB8B6}"/>
              </a:ext>
            </a:extLst>
          </p:cNvPr>
          <p:cNvSpPr txBox="1"/>
          <p:nvPr/>
        </p:nvSpPr>
        <p:spPr>
          <a:xfrm>
            <a:off x="4037574" y="18897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29" name="TextBox 28">
            <a:extLst>
              <a:ext uri="{FF2B5EF4-FFF2-40B4-BE49-F238E27FC236}">
                <a16:creationId xmlns:a16="http://schemas.microsoft.com/office/drawing/2014/main" id="{E492B26E-0A6A-4141-9D9B-994ACCB6DB1E}"/>
              </a:ext>
            </a:extLst>
          </p:cNvPr>
          <p:cNvSpPr txBox="1"/>
          <p:nvPr/>
        </p:nvSpPr>
        <p:spPr bwMode="white">
          <a:xfrm>
            <a:off x="149477" y="212723"/>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30" name="TextBox 29">
            <a:extLst>
              <a:ext uri="{FF2B5EF4-FFF2-40B4-BE49-F238E27FC236}">
                <a16:creationId xmlns:a16="http://schemas.microsoft.com/office/drawing/2014/main" id="{5A539C27-80BC-4A39-817B-67D93EECF5F8}"/>
              </a:ext>
            </a:extLst>
          </p:cNvPr>
          <p:cNvSpPr txBox="1"/>
          <p:nvPr/>
        </p:nvSpPr>
        <p:spPr>
          <a:xfrm>
            <a:off x="155818" y="1304035"/>
            <a:ext cx="1136017" cy="338554"/>
          </a:xfrm>
          <a:prstGeom prst="rect">
            <a:avLst/>
          </a:prstGeom>
          <a:noFill/>
        </p:spPr>
        <p:txBody>
          <a:bodyPr wrap="none" rtlCol="0">
            <a:spAutoFit/>
          </a:bodyPr>
          <a:lstStyle/>
          <a:p>
            <a:r>
              <a:rPr lang="en-US" sz="1600" b="1" dirty="0">
                <a:latin typeface="KG Miss Kindy Chunky" panose="02000000000000000000" pitchFamily="2" charset="0"/>
                <a:ea typeface="HelloButtons" panose="02000603000000000000" pitchFamily="2" charset="0"/>
              </a:rPr>
              <a:t>Week of</a:t>
            </a:r>
            <a:r>
              <a:rPr lang="en-US" sz="1600" dirty="0">
                <a:latin typeface="KG Miss Kindy Chunky" panose="02000000000000000000" pitchFamily="2" charset="0"/>
                <a:ea typeface="HelloButtons" panose="02000603000000000000" pitchFamily="2" charset="0"/>
              </a:rPr>
              <a:t>:</a:t>
            </a:r>
          </a:p>
        </p:txBody>
      </p:sp>
    </p:spTree>
    <p:extLst>
      <p:ext uri="{BB962C8B-B14F-4D97-AF65-F5344CB8AC3E}">
        <p14:creationId xmlns:p14="http://schemas.microsoft.com/office/powerpoint/2010/main" val="3994532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D86ACABB-3BB2-45CC-8D53-7A61A91F0C29}"/>
              </a:ext>
            </a:extLst>
          </p:cNvPr>
          <p:cNvSpPr/>
          <p:nvPr/>
        </p:nvSpPr>
        <p:spPr>
          <a:xfrm>
            <a:off x="470214" y="19844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B6232485-6B34-4C61-959F-48908B3DC946}"/>
              </a:ext>
            </a:extLst>
          </p:cNvPr>
          <p:cNvSpPr/>
          <p:nvPr/>
        </p:nvSpPr>
        <p:spPr>
          <a:xfrm>
            <a:off x="4012174" y="19844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9DD7BFB9-D5BC-47BB-93F6-97DEDEE4FECC}"/>
              </a:ext>
            </a:extLst>
          </p:cNvPr>
          <p:cNvSpPr/>
          <p:nvPr/>
        </p:nvSpPr>
        <p:spPr>
          <a:xfrm>
            <a:off x="470214" y="51101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359CFEA6-A94D-4077-98C5-1A3C8E6190BB}"/>
              </a:ext>
            </a:extLst>
          </p:cNvPr>
          <p:cNvSpPr/>
          <p:nvPr/>
        </p:nvSpPr>
        <p:spPr>
          <a:xfrm>
            <a:off x="470214" y="8608242"/>
            <a:ext cx="6833800" cy="916758"/>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58B8E29-D943-4009-9946-6E623A1D15A2}"/>
              </a:ext>
            </a:extLst>
          </p:cNvPr>
          <p:cNvSpPr txBox="1"/>
          <p:nvPr/>
        </p:nvSpPr>
        <p:spPr>
          <a:xfrm>
            <a:off x="184165" y="86588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22" name="TextBox 21">
            <a:extLst>
              <a:ext uri="{FF2B5EF4-FFF2-40B4-BE49-F238E27FC236}">
                <a16:creationId xmlns:a16="http://schemas.microsoft.com/office/drawing/2014/main" id="{788374CC-0C7D-4620-A6BB-6DFC9B96D7D1}"/>
              </a:ext>
            </a:extLst>
          </p:cNvPr>
          <p:cNvSpPr txBox="1"/>
          <p:nvPr/>
        </p:nvSpPr>
        <p:spPr>
          <a:xfrm>
            <a:off x="468263" y="26257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23" name="TextBox 22">
            <a:extLst>
              <a:ext uri="{FF2B5EF4-FFF2-40B4-BE49-F238E27FC236}">
                <a16:creationId xmlns:a16="http://schemas.microsoft.com/office/drawing/2014/main" id="{E0ECCA13-CAFF-4AE0-99DE-0B90EB224280}"/>
              </a:ext>
            </a:extLst>
          </p:cNvPr>
          <p:cNvSpPr txBox="1"/>
          <p:nvPr/>
        </p:nvSpPr>
        <p:spPr>
          <a:xfrm>
            <a:off x="4012174" y="26319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24" name="TextBox 23">
            <a:extLst>
              <a:ext uri="{FF2B5EF4-FFF2-40B4-BE49-F238E27FC236}">
                <a16:creationId xmlns:a16="http://schemas.microsoft.com/office/drawing/2014/main" id="{B91AAA17-68AC-46C9-B1CE-2C3A712053F5}"/>
              </a:ext>
            </a:extLst>
          </p:cNvPr>
          <p:cNvSpPr txBox="1"/>
          <p:nvPr/>
        </p:nvSpPr>
        <p:spPr>
          <a:xfrm>
            <a:off x="468263" y="88054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25" name="Table 24">
            <a:extLst>
              <a:ext uri="{FF2B5EF4-FFF2-40B4-BE49-F238E27FC236}">
                <a16:creationId xmlns:a16="http://schemas.microsoft.com/office/drawing/2014/main" id="{CF194D1F-297F-4399-B5FE-DA9B268855AA}"/>
              </a:ext>
            </a:extLst>
          </p:cNvPr>
          <p:cNvGraphicFramePr>
            <a:graphicFrameLocks noGrp="1"/>
          </p:cNvGraphicFramePr>
          <p:nvPr>
            <p:extLst>
              <p:ext uri="{D42A27DB-BD31-4B8C-83A1-F6EECF244321}">
                <p14:modId xmlns:p14="http://schemas.microsoft.com/office/powerpoint/2010/main" val="2800518845"/>
              </p:ext>
            </p:extLst>
          </p:nvPr>
        </p:nvGraphicFramePr>
        <p:xfrm>
          <a:off x="468263" y="5304535"/>
          <a:ext cx="6835751" cy="3200400"/>
        </p:xfrm>
        <a:graphic>
          <a:graphicData uri="http://schemas.openxmlformats.org/drawingml/2006/table">
            <a:tbl>
              <a:tblPr firstRow="1" bandRow="1">
                <a:tableStyleId>{5C22544A-7EE6-4342-B048-85BDC9FD1C3A}</a:tableStyleId>
              </a:tblPr>
              <a:tblGrid>
                <a:gridCol w="1439105">
                  <a:extLst>
                    <a:ext uri="{9D8B030D-6E8A-4147-A177-3AD203B41FA5}">
                      <a16:colId xmlns:a16="http://schemas.microsoft.com/office/drawing/2014/main" val="790954970"/>
                    </a:ext>
                  </a:extLst>
                </a:gridCol>
                <a:gridCol w="5396646">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6" name="TextBox 25">
            <a:extLst>
              <a:ext uri="{FF2B5EF4-FFF2-40B4-BE49-F238E27FC236}">
                <a16:creationId xmlns:a16="http://schemas.microsoft.com/office/drawing/2014/main" id="{0F50E41E-0292-463E-9339-608FC02A9AD4}"/>
              </a:ext>
            </a:extLst>
          </p:cNvPr>
          <p:cNvSpPr txBox="1"/>
          <p:nvPr/>
        </p:nvSpPr>
        <p:spPr>
          <a:xfrm>
            <a:off x="442863" y="21165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Month</a:t>
            </a:r>
          </a:p>
        </p:txBody>
      </p:sp>
      <p:sp>
        <p:nvSpPr>
          <p:cNvPr id="27" name="TextBox 26">
            <a:extLst>
              <a:ext uri="{FF2B5EF4-FFF2-40B4-BE49-F238E27FC236}">
                <a16:creationId xmlns:a16="http://schemas.microsoft.com/office/drawing/2014/main" id="{424755A1-C29C-409D-8192-0CAD7BF18A1E}"/>
              </a:ext>
            </a:extLst>
          </p:cNvPr>
          <p:cNvSpPr txBox="1"/>
          <p:nvPr/>
        </p:nvSpPr>
        <p:spPr>
          <a:xfrm>
            <a:off x="1874132" y="51016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28" name="TextBox 27">
            <a:extLst>
              <a:ext uri="{FF2B5EF4-FFF2-40B4-BE49-F238E27FC236}">
                <a16:creationId xmlns:a16="http://schemas.microsoft.com/office/drawing/2014/main" id="{4AAE1927-DAF8-4599-B46E-B533EB9E405A}"/>
              </a:ext>
            </a:extLst>
          </p:cNvPr>
          <p:cNvSpPr txBox="1"/>
          <p:nvPr/>
        </p:nvSpPr>
        <p:spPr>
          <a:xfrm>
            <a:off x="4062974" y="21183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29" name="TextBox 28">
            <a:extLst>
              <a:ext uri="{FF2B5EF4-FFF2-40B4-BE49-F238E27FC236}">
                <a16:creationId xmlns:a16="http://schemas.microsoft.com/office/drawing/2014/main" id="{F1E201BF-4785-4119-9EC2-C76D105EBBBF}"/>
              </a:ext>
            </a:extLst>
          </p:cNvPr>
          <p:cNvSpPr txBox="1"/>
          <p:nvPr/>
        </p:nvSpPr>
        <p:spPr bwMode="white">
          <a:xfrm>
            <a:off x="0" y="1164057"/>
            <a:ext cx="7772400" cy="769441"/>
          </a:xfrm>
          <a:prstGeom prst="rect">
            <a:avLst/>
          </a:prstGeom>
          <a:noFill/>
        </p:spPr>
        <p:txBody>
          <a:bodyPr wrap="square" rtlCol="0">
            <a:spAutoFit/>
          </a:bodyPr>
          <a:lstStyle/>
          <a:p>
            <a:pPr algn="ctr"/>
            <a:r>
              <a:rPr lang="en-US" sz="4000" dirty="0">
                <a:latin typeface="KG Always A Good Time" panose="02000505000000020003" pitchFamily="2" charset="0"/>
                <a:ea typeface="HelloBoomerang" panose="02000603000000000000" pitchFamily="2" charset="0"/>
              </a:rPr>
              <a:t>January </a:t>
            </a:r>
            <a:r>
              <a:rPr lang="en-US" sz="4400" dirty="0">
                <a:latin typeface="KG Blank Space Sketch" panose="02000000000000000000" pitchFamily="2" charset="0"/>
                <a:ea typeface="HelloEtchASketch" panose="02000603000000000000" pitchFamily="2" charset="0"/>
              </a:rPr>
              <a:t>News</a:t>
            </a:r>
            <a:endParaRPr lang="en-US" sz="4800" dirty="0">
              <a:latin typeface="KG Blank Space Sketch" panose="02000000000000000000" pitchFamily="2" charset="0"/>
              <a:ea typeface="HelloEtchASketch" panose="02000603000000000000" pitchFamily="2" charset="0"/>
            </a:endParaRPr>
          </a:p>
        </p:txBody>
      </p:sp>
    </p:spTree>
    <p:extLst>
      <p:ext uri="{BB962C8B-B14F-4D97-AF65-F5344CB8AC3E}">
        <p14:creationId xmlns:p14="http://schemas.microsoft.com/office/powerpoint/2010/main" val="2408811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B8584111-6D45-417F-9728-C1B98AE8CDCD}"/>
              </a:ext>
            </a:extLst>
          </p:cNvPr>
          <p:cNvSpPr/>
          <p:nvPr/>
        </p:nvSpPr>
        <p:spPr>
          <a:xfrm>
            <a:off x="470214" y="20225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267A9768-CFF6-484F-B13B-6CFCEAAAE78B}"/>
              </a:ext>
            </a:extLst>
          </p:cNvPr>
          <p:cNvSpPr/>
          <p:nvPr/>
        </p:nvSpPr>
        <p:spPr>
          <a:xfrm>
            <a:off x="4012174" y="20225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12B628BD-98EB-4036-ABA4-B05061120E3A}"/>
              </a:ext>
            </a:extLst>
          </p:cNvPr>
          <p:cNvSpPr/>
          <p:nvPr/>
        </p:nvSpPr>
        <p:spPr>
          <a:xfrm>
            <a:off x="470214" y="51355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9A94F3A9-C92F-403F-BB90-7E10F0A9FD8A}"/>
              </a:ext>
            </a:extLst>
          </p:cNvPr>
          <p:cNvSpPr/>
          <p:nvPr/>
        </p:nvSpPr>
        <p:spPr>
          <a:xfrm>
            <a:off x="470214" y="8644674"/>
            <a:ext cx="6833800" cy="90572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266EA1B8-D12E-48BD-A474-327FACCD75DA}"/>
              </a:ext>
            </a:extLst>
          </p:cNvPr>
          <p:cNvSpPr txBox="1"/>
          <p:nvPr/>
        </p:nvSpPr>
        <p:spPr>
          <a:xfrm>
            <a:off x="184165" y="86461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36" name="TextBox 35">
            <a:extLst>
              <a:ext uri="{FF2B5EF4-FFF2-40B4-BE49-F238E27FC236}">
                <a16:creationId xmlns:a16="http://schemas.microsoft.com/office/drawing/2014/main" id="{B967BF3A-25B0-4612-8274-B8DDD130D109}"/>
              </a:ext>
            </a:extLst>
          </p:cNvPr>
          <p:cNvSpPr txBox="1"/>
          <p:nvPr/>
        </p:nvSpPr>
        <p:spPr>
          <a:xfrm>
            <a:off x="468263" y="26384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37" name="TextBox 36">
            <a:extLst>
              <a:ext uri="{FF2B5EF4-FFF2-40B4-BE49-F238E27FC236}">
                <a16:creationId xmlns:a16="http://schemas.microsoft.com/office/drawing/2014/main" id="{B134BDA5-2B39-452E-8B7F-68F9925B83C9}"/>
              </a:ext>
            </a:extLst>
          </p:cNvPr>
          <p:cNvSpPr txBox="1"/>
          <p:nvPr/>
        </p:nvSpPr>
        <p:spPr>
          <a:xfrm>
            <a:off x="4012174" y="26446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38" name="TextBox 37">
            <a:extLst>
              <a:ext uri="{FF2B5EF4-FFF2-40B4-BE49-F238E27FC236}">
                <a16:creationId xmlns:a16="http://schemas.microsoft.com/office/drawing/2014/main" id="{057938F9-1F47-43B8-9FA2-F638D9BD284B}"/>
              </a:ext>
            </a:extLst>
          </p:cNvPr>
          <p:cNvSpPr txBox="1"/>
          <p:nvPr/>
        </p:nvSpPr>
        <p:spPr>
          <a:xfrm>
            <a:off x="468263" y="88308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39" name="Table 38">
            <a:extLst>
              <a:ext uri="{FF2B5EF4-FFF2-40B4-BE49-F238E27FC236}">
                <a16:creationId xmlns:a16="http://schemas.microsoft.com/office/drawing/2014/main" id="{05095651-1A02-4108-B695-E5BD1CFE315B}"/>
              </a:ext>
            </a:extLst>
          </p:cNvPr>
          <p:cNvGraphicFramePr>
            <a:graphicFrameLocks noGrp="1"/>
          </p:cNvGraphicFramePr>
          <p:nvPr>
            <p:extLst>
              <p:ext uri="{D42A27DB-BD31-4B8C-83A1-F6EECF244321}">
                <p14:modId xmlns:p14="http://schemas.microsoft.com/office/powerpoint/2010/main" val="2564217720"/>
              </p:ext>
            </p:extLst>
          </p:nvPr>
        </p:nvGraphicFramePr>
        <p:xfrm>
          <a:off x="468263" y="5329935"/>
          <a:ext cx="6835751" cy="3200400"/>
        </p:xfrm>
        <a:graphic>
          <a:graphicData uri="http://schemas.openxmlformats.org/drawingml/2006/table">
            <a:tbl>
              <a:tblPr firstRow="1" bandRow="1">
                <a:tableStyleId>{5C22544A-7EE6-4342-B048-85BDC9FD1C3A}</a:tableStyleId>
              </a:tblPr>
              <a:tblGrid>
                <a:gridCol w="1439105">
                  <a:extLst>
                    <a:ext uri="{9D8B030D-6E8A-4147-A177-3AD203B41FA5}">
                      <a16:colId xmlns:a16="http://schemas.microsoft.com/office/drawing/2014/main" val="790954970"/>
                    </a:ext>
                  </a:extLst>
                </a:gridCol>
                <a:gridCol w="5396646">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40" name="TextBox 39">
            <a:extLst>
              <a:ext uri="{FF2B5EF4-FFF2-40B4-BE49-F238E27FC236}">
                <a16:creationId xmlns:a16="http://schemas.microsoft.com/office/drawing/2014/main" id="{F07619D3-E0BC-41A9-995A-E594E221F940}"/>
              </a:ext>
            </a:extLst>
          </p:cNvPr>
          <p:cNvSpPr txBox="1"/>
          <p:nvPr/>
        </p:nvSpPr>
        <p:spPr>
          <a:xfrm>
            <a:off x="442863" y="21292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Month</a:t>
            </a:r>
          </a:p>
        </p:txBody>
      </p:sp>
      <p:sp>
        <p:nvSpPr>
          <p:cNvPr id="41" name="TextBox 40">
            <a:extLst>
              <a:ext uri="{FF2B5EF4-FFF2-40B4-BE49-F238E27FC236}">
                <a16:creationId xmlns:a16="http://schemas.microsoft.com/office/drawing/2014/main" id="{49DE07D3-7A9A-48F2-AEFF-A52B5FE5B1AB}"/>
              </a:ext>
            </a:extLst>
          </p:cNvPr>
          <p:cNvSpPr txBox="1"/>
          <p:nvPr/>
        </p:nvSpPr>
        <p:spPr>
          <a:xfrm>
            <a:off x="1874132" y="51270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42" name="TextBox 41">
            <a:extLst>
              <a:ext uri="{FF2B5EF4-FFF2-40B4-BE49-F238E27FC236}">
                <a16:creationId xmlns:a16="http://schemas.microsoft.com/office/drawing/2014/main" id="{EA78CD35-2FFB-4ECB-94EB-FDC3B1FA534B}"/>
              </a:ext>
            </a:extLst>
          </p:cNvPr>
          <p:cNvSpPr txBox="1"/>
          <p:nvPr/>
        </p:nvSpPr>
        <p:spPr>
          <a:xfrm>
            <a:off x="4062974" y="21310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43" name="TextBox 42">
            <a:extLst>
              <a:ext uri="{FF2B5EF4-FFF2-40B4-BE49-F238E27FC236}">
                <a16:creationId xmlns:a16="http://schemas.microsoft.com/office/drawing/2014/main" id="{F0F11EAB-42A1-499D-B454-A3DA0C1BB055}"/>
              </a:ext>
            </a:extLst>
          </p:cNvPr>
          <p:cNvSpPr txBox="1"/>
          <p:nvPr/>
        </p:nvSpPr>
        <p:spPr bwMode="white">
          <a:xfrm>
            <a:off x="63500" y="1265657"/>
            <a:ext cx="7772400" cy="707886"/>
          </a:xfrm>
          <a:prstGeom prst="rect">
            <a:avLst/>
          </a:prstGeom>
          <a:noFill/>
        </p:spPr>
        <p:txBody>
          <a:bodyPr wrap="square" rtlCol="0">
            <a:spAutoFit/>
          </a:bodyPr>
          <a:lstStyle/>
          <a:p>
            <a:pPr algn="ctr"/>
            <a:r>
              <a:rPr lang="en-US" sz="3600" dirty="0">
                <a:latin typeface="KG Always A Good Time" panose="02000505000000020003" pitchFamily="2" charset="0"/>
                <a:ea typeface="HelloBoomerang" panose="02000603000000000000" pitchFamily="2" charset="0"/>
              </a:rPr>
              <a:t>January </a:t>
            </a:r>
            <a:r>
              <a:rPr lang="en-US" sz="4000" dirty="0">
                <a:latin typeface="KG Blank Space Sketch" panose="02000000000000000000" pitchFamily="2" charset="0"/>
                <a:ea typeface="HelloEtchASketch" panose="02000603000000000000" pitchFamily="2" charset="0"/>
              </a:rPr>
              <a:t>News</a:t>
            </a:r>
            <a:endParaRPr lang="en-US" sz="4400" dirty="0">
              <a:latin typeface="KG Blank Space Sketch" panose="02000000000000000000" pitchFamily="2" charset="0"/>
              <a:ea typeface="HelloEtchASketch" panose="02000603000000000000" pitchFamily="2" charset="0"/>
            </a:endParaRPr>
          </a:p>
        </p:txBody>
      </p:sp>
    </p:spTree>
    <p:extLst>
      <p:ext uri="{BB962C8B-B14F-4D97-AF65-F5344CB8AC3E}">
        <p14:creationId xmlns:p14="http://schemas.microsoft.com/office/powerpoint/2010/main" val="32124819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97537c3-8c09-4857-9774-db7ac002558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FB55E8BC1E0A4E8D4DB6D69AFBD904" ma:contentTypeVersion="16" ma:contentTypeDescription="Create a new document." ma:contentTypeScope="" ma:versionID="f2a91478bb304ead29fa2cdefbad7b0b">
  <xsd:schema xmlns:xsd="http://www.w3.org/2001/XMLSchema" xmlns:xs="http://www.w3.org/2001/XMLSchema" xmlns:p="http://schemas.microsoft.com/office/2006/metadata/properties" xmlns:ns3="997537c3-8c09-4857-9774-db7ac0025588" xmlns:ns4="933e0d45-3486-419a-a5a9-a8322e1c2d31" targetNamespace="http://schemas.microsoft.com/office/2006/metadata/properties" ma:root="true" ma:fieldsID="83b8e9c90557c7d1aaea9ea056dd2ebd" ns3:_="" ns4:_="">
    <xsd:import namespace="997537c3-8c09-4857-9774-db7ac0025588"/>
    <xsd:import namespace="933e0d45-3486-419a-a5a9-a8322e1c2d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ObjectDetectorVersion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537c3-8c09-4857-9774-db7ac00255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3e0d45-3486-419a-a5a9-a8322e1c2d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B4E7BB-5B43-4356-9028-E03C4F176FBE}">
  <ds:schemaRefs>
    <ds:schemaRef ds:uri="997537c3-8c09-4857-9774-db7ac0025588"/>
    <ds:schemaRef ds:uri="http://purl.org/dc/elements/1.1/"/>
    <ds:schemaRef ds:uri="http://schemas.microsoft.com/office/2006/metadata/properties"/>
    <ds:schemaRef ds:uri="933e0d45-3486-419a-a5a9-a8322e1c2d3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1FCF5251-67B0-4022-9B2C-27ACCDE6C843}">
  <ds:schemaRefs>
    <ds:schemaRef ds:uri="http://schemas.microsoft.com/sharepoint/v3/contenttype/forms"/>
  </ds:schemaRefs>
</ds:datastoreItem>
</file>

<file path=customXml/itemProps3.xml><?xml version="1.0" encoding="utf-8"?>
<ds:datastoreItem xmlns:ds="http://schemas.openxmlformats.org/officeDocument/2006/customXml" ds:itemID="{B56122AC-679A-46C4-8794-5C7B066DB8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7537c3-8c09-4857-9774-db7ac0025588"/>
    <ds:schemaRef ds:uri="933e0d45-3486-419a-a5a9-a8322e1c2d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43</TotalTime>
  <Words>1058</Words>
  <Application>Microsoft Office PowerPoint</Application>
  <PresentationFormat>Custom</PresentationFormat>
  <Paragraphs>206</Paragraphs>
  <Slides>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vt:i4>
      </vt:variant>
    </vt:vector>
  </HeadingPairs>
  <TitlesOfParts>
    <vt:vector size="21" baseType="lpstr">
      <vt:lpstr>KG Miss Kindy Chunky</vt:lpstr>
      <vt:lpstr>KG Blank Space Sketch</vt:lpstr>
      <vt:lpstr>Calibri Light</vt:lpstr>
      <vt:lpstr>HelloButtons</vt:lpstr>
      <vt:lpstr>Arial</vt:lpstr>
      <vt:lpstr>HelloBoomerang</vt:lpstr>
      <vt:lpstr>HelloAnnie</vt:lpstr>
      <vt:lpstr>KG Always A Good Time</vt:lpstr>
      <vt:lpstr>Calibri</vt:lpstr>
      <vt:lpstr>HelloEtchASketch</vt:lpstr>
      <vt:lpstr>Arvo</vt:lpstr>
      <vt:lpstr>KG Miss Kindergarten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Zenchyk</dc:creator>
  <cp:lastModifiedBy>Kristina Cook</cp:lastModifiedBy>
  <cp:revision>546</cp:revision>
  <cp:lastPrinted>2023-08-18T21:07:34Z</cp:lastPrinted>
  <dcterms:created xsi:type="dcterms:W3CDTF">2016-10-11T18:59:43Z</dcterms:created>
  <dcterms:modified xsi:type="dcterms:W3CDTF">2023-08-18T21:14:37Z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0x0101001DFB55E8BC1E0A4E8D4DB6D69AFBD904</vt:lpwstr>
  </property>
</Properties>
</file>