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1ZkHHEMo1OluUSkvnSUic7yTy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orbel-regular.fntdata"/><Relationship Id="rId21" Type="http://schemas.openxmlformats.org/officeDocument/2006/relationships/slide" Target="slides/slide17.xml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221d3d5c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221d3d5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9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19"/>
            <p:cNvSpPr/>
            <p:nvPr/>
          </p:nvSpPr>
          <p:spPr>
            <a:xfrm>
              <a:off x="3367088" y="-4763"/>
              <a:ext cx="1063625" cy="2782888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19"/>
            <p:cNvSpPr/>
            <p:nvPr/>
          </p:nvSpPr>
          <p:spPr>
            <a:xfrm>
              <a:off x="2928938" y="-4763"/>
              <a:ext cx="1035050" cy="2673350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19"/>
            <p:cNvSpPr/>
            <p:nvPr/>
          </p:nvSpPr>
          <p:spPr>
            <a:xfrm>
              <a:off x="2928938" y="2582862"/>
              <a:ext cx="2693987" cy="4275138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19"/>
            <p:cNvSpPr/>
            <p:nvPr/>
          </p:nvSpPr>
          <p:spPr>
            <a:xfrm>
              <a:off x="3371850" y="2692400"/>
              <a:ext cx="3332162" cy="4165600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24" name="Google Shape;24;p19"/>
            <p:cNvSpPr/>
            <p:nvPr/>
          </p:nvSpPr>
          <p:spPr>
            <a:xfrm>
              <a:off x="3367088" y="2687637"/>
              <a:ext cx="4576762" cy="4170363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25" name="Google Shape;25;p19"/>
            <p:cNvSpPr/>
            <p:nvPr/>
          </p:nvSpPr>
          <p:spPr>
            <a:xfrm>
              <a:off x="2928938" y="2578100"/>
              <a:ext cx="3584575" cy="4279900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19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1" type="ftr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/>
          <p:nvPr>
            <p:ph idx="2" type="pic"/>
          </p:nvPr>
        </p:nvSpPr>
        <p:spPr>
          <a:xfrm>
            <a:off x="23860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6" name="Google Shape;86;p2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97" name="Google Shape;97;p30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98" name="Google Shape;98;p30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2" type="body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3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112" name="Google Shape;112;p32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  <p:sp>
        <p:nvSpPr>
          <p:cNvPr id="113" name="Google Shape;113;p32"/>
          <p:cNvSpPr txBox="1"/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2" type="body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3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/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" type="body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2" type="body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3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" type="body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/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" type="body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algn="l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Char char="•"/>
              <a:defRPr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/>
            </a:lvl3pPr>
            <a:lvl4pPr indent="-375919" lvl="3" marL="18288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/>
            </a:lvl5pPr>
            <a:lvl6pPr indent="-394335" lvl="5" marL="27432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B96B10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B96B10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5" name="Google Shape;55;p23"/>
          <p:cNvSpPr txBox="1"/>
          <p:nvPr>
            <p:ph idx="4" type="body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spcBef>
                <a:spcPts val="360"/>
              </a:spcBef>
              <a:spcAft>
                <a:spcPts val="0"/>
              </a:spcAft>
              <a:buClr>
                <a:srgbClr val="B96B10"/>
              </a:buClr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1740"/>
              <a:buChar char="•"/>
              <a:defRPr sz="1200"/>
            </a:lvl5pPr>
            <a:lvl6pPr indent="-339089" lvl="5" marL="27432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/>
          <p:nvPr>
            <p:ph idx="2" type="pic"/>
          </p:nvPr>
        </p:nvSpPr>
        <p:spPr>
          <a:xfrm>
            <a:off x="7594682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18"/>
            <p:cNvSpPr/>
            <p:nvPr/>
          </p:nvSpPr>
          <p:spPr>
            <a:xfrm>
              <a:off x="1627188" y="0"/>
              <a:ext cx="1122363" cy="5329238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18"/>
            <p:cNvSpPr/>
            <p:nvPr/>
          </p:nvSpPr>
          <p:spPr>
            <a:xfrm>
              <a:off x="1320800" y="0"/>
              <a:ext cx="1117600" cy="5276850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18"/>
            <p:cNvSpPr/>
            <p:nvPr/>
          </p:nvSpPr>
          <p:spPr>
            <a:xfrm>
              <a:off x="1320800" y="5238750"/>
              <a:ext cx="1228725" cy="1619250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18"/>
            <p:cNvSpPr/>
            <p:nvPr/>
          </p:nvSpPr>
          <p:spPr>
            <a:xfrm>
              <a:off x="1627188" y="5291138"/>
              <a:ext cx="1495425" cy="1566863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470B"/>
            </a:solidFill>
            <a:ln>
              <a:noFill/>
            </a:ln>
          </p:spPr>
        </p:sp>
        <p:sp>
          <p:nvSpPr>
            <p:cNvPr id="11" name="Google Shape;11;p18"/>
            <p:cNvSpPr/>
            <p:nvPr/>
          </p:nvSpPr>
          <p:spPr>
            <a:xfrm>
              <a:off x="1627188" y="5286375"/>
              <a:ext cx="2130425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96B10"/>
            </a:solidFill>
            <a:ln>
              <a:noFill/>
            </a:ln>
          </p:spPr>
        </p:sp>
        <p:sp>
          <p:nvSpPr>
            <p:cNvPr id="12" name="Google Shape;12;p18"/>
            <p:cNvSpPr/>
            <p:nvPr/>
          </p:nvSpPr>
          <p:spPr>
            <a:xfrm>
              <a:off x="1320800" y="5238750"/>
              <a:ext cx="1695450" cy="1619250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18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" type="body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B96B1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B96B1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B96B1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0" type="dt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1" type="ftr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/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</a:pPr>
            <a:r>
              <a:rPr lang="en-US" sz="7200"/>
              <a:t>Chapter 5</a:t>
            </a:r>
            <a:endParaRPr sz="7200"/>
          </a:p>
        </p:txBody>
      </p:sp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5220"/>
              <a:buNone/>
            </a:pPr>
            <a:r>
              <a:rPr lang="en-US" sz="3600"/>
              <a:t>The Periodic Law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187" y="487384"/>
            <a:ext cx="9003943" cy="595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/>
          <p:nvPr>
            <p:ph type="title"/>
          </p:nvPr>
        </p:nvSpPr>
        <p:spPr>
          <a:xfrm>
            <a:off x="1484310" y="216570"/>
            <a:ext cx="10018713" cy="625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Ionization Energy</a:t>
            </a:r>
            <a:endParaRPr/>
          </a:p>
        </p:txBody>
      </p:sp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1484310" y="1310842"/>
            <a:ext cx="10583865" cy="4948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What is it?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The energy required to remove one electron from the outer shell of an atom</a:t>
            </a:r>
            <a:endParaRPr/>
          </a:p>
          <a:p>
            <a:pPr indent="-285750" lvl="2" marL="12001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000"/>
              <a:t>Ion—an atom or group of elements that bears a positive or negative charge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Periodic Trend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Caused by increasing positive charge of nucleus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Group Trend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Increase in distance from the nucleus = decrease in attraction between the nucleus and electrons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1484308" y="529389"/>
            <a:ext cx="10018713" cy="854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Removing electrons from positive ions</a:t>
            </a:r>
            <a:endParaRPr/>
          </a:p>
        </p:txBody>
      </p:sp>
      <p:sp>
        <p:nvSpPr>
          <p:cNvPr id="213" name="Google Shape;213;p12"/>
          <p:cNvSpPr txBox="1"/>
          <p:nvPr>
            <p:ph idx="1" type="body"/>
          </p:nvPr>
        </p:nvSpPr>
        <p:spPr>
          <a:xfrm>
            <a:off x="1484308" y="1668378"/>
            <a:ext cx="10018713" cy="290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Second ionization energy—energy required to remove additional electrons from positive ions. 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Requires much more energy than first ionization energy.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221d3d5cf_0_0"/>
          <p:cNvSpPr txBox="1"/>
          <p:nvPr>
            <p:ph type="title"/>
          </p:nvPr>
        </p:nvSpPr>
        <p:spPr>
          <a:xfrm>
            <a:off x="1287661" y="-89875"/>
            <a:ext cx="10018800" cy="175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g17221d3d5c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102" y="613400"/>
            <a:ext cx="7794051" cy="58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title"/>
          </p:nvPr>
        </p:nvSpPr>
        <p:spPr>
          <a:xfrm>
            <a:off x="1484309" y="0"/>
            <a:ext cx="10018713" cy="854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Electron Affinity</a:t>
            </a:r>
            <a:endParaRPr/>
          </a:p>
        </p:txBody>
      </p:sp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1685179" y="1052638"/>
            <a:ext cx="10018713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What is it??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The difference in energy when an electron is added to a neutral atom. </a:t>
            </a:r>
            <a:endParaRPr/>
          </a:p>
          <a:p>
            <a:pPr indent="-285750" lvl="2" marL="12001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Most atoms release energy </a:t>
            </a:r>
            <a:endParaRPr sz="2400"/>
          </a:p>
          <a:p>
            <a:pPr indent="-285750" lvl="2" marL="12001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Some require energy to gain an electron </a:t>
            </a:r>
            <a:endParaRPr sz="2400"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Period Trend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Increases from left to right</a:t>
            </a:r>
            <a:endParaRPr sz="2800"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Group Trend</a:t>
            </a:r>
            <a:endParaRPr/>
          </a:p>
          <a:p>
            <a:pPr indent="-285750" lvl="2" marL="12001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Decreases from top to bottom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708" y="402464"/>
            <a:ext cx="11232793" cy="614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1484309" y="0"/>
            <a:ext cx="10018713" cy="806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Electronegativity </a:t>
            </a:r>
            <a:endParaRPr/>
          </a:p>
        </p:txBody>
      </p:sp>
      <p:sp>
        <p:nvSpPr>
          <p:cNvPr id="236" name="Google Shape;236;p16"/>
          <p:cNvSpPr txBox="1"/>
          <p:nvPr>
            <p:ph idx="1" type="body"/>
          </p:nvPr>
        </p:nvSpPr>
        <p:spPr>
          <a:xfrm>
            <a:off x="1484308" y="1104418"/>
            <a:ext cx="10018713" cy="5141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What is it??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The ability of an atom in a compound to attract electrons from another atom in the compound.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Periodic Trend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Increases from left to right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Group Trend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Decreases from top to bottom</a:t>
            </a:r>
            <a:endParaRPr sz="2800"/>
          </a:p>
          <a:p>
            <a:pPr indent="-27940" lvl="1" marL="7429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 sz="2800"/>
          </a:p>
          <a:p>
            <a:pPr indent="0" lvl="1" marL="457200" rtl="0" algn="ctr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rPr b="1" lang="en-US" sz="2800"/>
              <a:t>Fluorine is the most electronegative atom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1484310" y="0"/>
            <a:ext cx="10018713" cy="77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Ionic Radii</a:t>
            </a:r>
            <a:endParaRPr/>
          </a:p>
        </p:txBody>
      </p:sp>
      <p:sp>
        <p:nvSpPr>
          <p:cNvPr id="242" name="Google Shape;242;p17"/>
          <p:cNvSpPr txBox="1"/>
          <p:nvPr>
            <p:ph idx="1" type="body"/>
          </p:nvPr>
        </p:nvSpPr>
        <p:spPr>
          <a:xfrm>
            <a:off x="1484309" y="770021"/>
            <a:ext cx="10018713" cy="54783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What is it??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The radii of the most common ions of the elements.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Postive ions—cations</a:t>
            </a:r>
            <a:endParaRPr sz="2800"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Negative ions—anions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Periodic Trend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Cation radii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Anion radii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1484311" y="685800"/>
            <a:ext cx="10018713" cy="77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History of the Periodic Table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1484310" y="1828801"/>
            <a:ext cx="10018713" cy="3104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ct val="145000"/>
              <a:buChar char="•"/>
            </a:pPr>
            <a:r>
              <a:rPr lang="en-US"/>
              <a:t>Mendeleev—arranged the elements in order of increasing atomic mass</a:t>
            </a:r>
            <a:endParaRPr/>
          </a:p>
          <a:p>
            <a:pPr indent="-285750" lvl="1" marL="7429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Created a table in which elements with similar properties were grouped together</a:t>
            </a:r>
            <a:endParaRPr/>
          </a:p>
          <a:p>
            <a:pPr indent="-285750" lvl="1" marL="7429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In this way, properties of undiscovered elements could be predicted</a:t>
            </a:r>
            <a:endParaRPr/>
          </a:p>
          <a:p>
            <a:pPr indent="-285750" lvl="1" marL="7429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Did not apply to some elements</a:t>
            </a:r>
            <a:endParaRPr/>
          </a:p>
          <a:p>
            <a:pPr indent="-285750" lvl="0" marL="285750" rtl="0" algn="l">
              <a:spcBef>
                <a:spcPts val="1044"/>
              </a:spcBef>
              <a:spcAft>
                <a:spcPts val="0"/>
              </a:spcAft>
              <a:buClr>
                <a:srgbClr val="B96B10"/>
              </a:buClr>
              <a:buSzPct val="145000"/>
              <a:buChar char="•"/>
            </a:pPr>
            <a:r>
              <a:rPr lang="en-US"/>
              <a:t>Moseley—arranged atoms according to increasing atomic number</a:t>
            </a:r>
            <a:endParaRPr/>
          </a:p>
          <a:p>
            <a:pPr indent="-285750" lvl="1" marL="7429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Gave us the periodic law—the physical and chemical properties of the elements are periodic functions of their atomic numbers</a:t>
            </a:r>
            <a:endParaRPr/>
          </a:p>
          <a:p>
            <a:pPr indent="-285750" lvl="1" marL="742950" rtl="0" algn="l">
              <a:spcBef>
                <a:spcPts val="97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Produced a table in which elements with similar properties fell into the same column, or group.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1484310" y="0"/>
            <a:ext cx="10018713" cy="8542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S-Block Elements</a:t>
            </a:r>
            <a:endParaRPr/>
          </a:p>
        </p:txBody>
      </p:sp>
      <p:sp>
        <p:nvSpPr>
          <p:cNvPr id="155" name="Google Shape;155;p3"/>
          <p:cNvSpPr txBox="1"/>
          <p:nvPr>
            <p:ph idx="1" type="body"/>
          </p:nvPr>
        </p:nvSpPr>
        <p:spPr>
          <a:xfrm>
            <a:off x="1484310" y="1505752"/>
            <a:ext cx="10505760" cy="5077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Group 1—alkali metals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Soft enough to cut with a knife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Extremely reactive, found as compounds in nature, stored in oil in labs to prevent reacting with oxygen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Contains 1 valence electron</a:t>
            </a:r>
            <a:endParaRPr sz="2800"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Group 2—alkaline earth metals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Harder than alkali metals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Although less abundant, still found as compounds in the Earth’s crust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Contains 2 valence electrons</a:t>
            </a:r>
            <a:endParaRPr/>
          </a:p>
          <a:p>
            <a:pPr indent="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>
            <p:ph type="title"/>
          </p:nvPr>
        </p:nvSpPr>
        <p:spPr>
          <a:xfrm>
            <a:off x="1484310" y="0"/>
            <a:ext cx="10018713" cy="733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P-Block Elements</a:t>
            </a:r>
            <a:endParaRPr/>
          </a:p>
        </p:txBody>
      </p:sp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1291127" y="733926"/>
            <a:ext cx="10707690" cy="5883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SzPts val="4640"/>
              <a:buChar char="•"/>
            </a:pPr>
            <a:r>
              <a:rPr lang="en-US" sz="3200"/>
              <a:t>6 Groups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Boron</a:t>
            </a:r>
            <a:endParaRPr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Group 13</a:t>
            </a:r>
            <a:endParaRPr sz="2400"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Always found combined with other elements in nature</a:t>
            </a:r>
            <a:endParaRPr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Contains 3 valence electrons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Carbon</a:t>
            </a:r>
            <a:endParaRPr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Group 14</a:t>
            </a:r>
            <a:endParaRPr sz="2400"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Group varies in many properties because?</a:t>
            </a:r>
            <a:endParaRPr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Contains 4 valence electrons</a:t>
            </a:r>
            <a:endParaRPr/>
          </a:p>
          <a:p>
            <a:pPr indent="-285750" lvl="2" marL="1200150" rtl="0" algn="l">
              <a:spcBef>
                <a:spcPts val="60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Allotropes – forms of an element in the same state of matter, but have different physical and chemical properties</a:t>
            </a:r>
            <a:endParaRPr sz="2400"/>
          </a:p>
          <a:p>
            <a:pPr indent="-184150" lvl="3" marL="1543050" rtl="0" algn="l">
              <a:spcBef>
                <a:spcPts val="600"/>
              </a:spcBef>
              <a:spcAft>
                <a:spcPts val="0"/>
              </a:spcAft>
              <a:buSzPts val="2900"/>
              <a:buChar char="•"/>
            </a:pPr>
            <a:r>
              <a:rPr lang="en-US" sz="2000"/>
              <a:t>Example:  diamond and graphite are both made of carbon and are both solids, they differ in their properties because they have different structures – they are isotopes.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1497190" y="183525"/>
            <a:ext cx="10018713" cy="594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lang="en-US"/>
              <a:t>Allotropes of Carbon</a:t>
            </a:r>
            <a:endParaRPr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785" y="1023582"/>
            <a:ext cx="6035591" cy="41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52" y="3759136"/>
            <a:ext cx="2473242" cy="290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52" y="52490"/>
            <a:ext cx="2490702" cy="266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4211" y="183525"/>
            <a:ext cx="2191224" cy="18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00368" y="2294075"/>
            <a:ext cx="2550364" cy="196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36467" y="4629722"/>
            <a:ext cx="2855533" cy="199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1634436" y="1704474"/>
            <a:ext cx="10018713" cy="515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Halogens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Group 17</a:t>
            </a:r>
            <a:endParaRPr sz="2400"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Form compounds with metals (salts)</a:t>
            </a:r>
            <a:endParaRPr/>
          </a:p>
          <a:p>
            <a:pPr indent="-285750" lvl="2" marL="120015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000"/>
              <a:t>A salt is a combination of a metal and a halogen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Reactive nonmetals that tend to gain 1 electron</a:t>
            </a:r>
            <a:endParaRPr sz="2400"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Contains 7 valence electrons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Noble Gases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Group 18</a:t>
            </a:r>
            <a:endParaRPr sz="2400"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Colorless</a:t>
            </a:r>
            <a:endParaRPr sz="2400"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Unreactive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Contains 8 valence electrons – except helium which has 2</a:t>
            </a:r>
            <a:endParaRPr sz="2400"/>
          </a:p>
          <a:p>
            <a:pPr indent="-64769" lvl="1" marL="742950" rtl="0" algn="l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 sz="2400"/>
          </a:p>
          <a:p>
            <a:pPr indent="-64769" lvl="1" marL="742950" rtl="0" algn="l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 sz="2400"/>
          </a:p>
        </p:txBody>
      </p:sp>
      <p:sp>
        <p:nvSpPr>
          <p:cNvPr id="178" name="Google Shape;178;p6"/>
          <p:cNvSpPr txBox="1"/>
          <p:nvPr/>
        </p:nvSpPr>
        <p:spPr>
          <a:xfrm>
            <a:off x="1484310" y="0"/>
            <a:ext cx="10018713" cy="733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P-Block Elements Continued</a:t>
            </a:r>
            <a:endParaRPr b="0" i="0" sz="4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1484311" y="685801"/>
            <a:ext cx="10018713" cy="745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d-Block Elements</a:t>
            </a:r>
            <a:endParaRPr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1484310" y="1431759"/>
            <a:ext cx="10018713" cy="435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Known as Transition metals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Share properties such as conductivity, luster, malleability, atomic size, electronegativity, ionization energy, melting points, and boiling points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May have multiple oxidation states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Tend to lose electrons to become positively charged ions</a:t>
            </a:r>
            <a:endParaRPr/>
          </a:p>
          <a:p>
            <a:pPr indent="-27940" lvl="1" marL="7429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f-Block Elements: Inner Transition Metals</a:t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1655760" y="2438399"/>
            <a:ext cx="10018713" cy="3902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9464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Lanthanide series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Silvery metals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Similar reactivity with Group 2 elements</a:t>
            </a:r>
            <a:endParaRPr/>
          </a:p>
          <a:p>
            <a:pPr indent="-294640" lvl="0" marL="285750" rtl="0" algn="l">
              <a:spcBef>
                <a:spcPts val="1240"/>
              </a:spcBef>
              <a:spcAft>
                <a:spcPts val="0"/>
              </a:spcAft>
              <a:buClr>
                <a:srgbClr val="B96B10"/>
              </a:buClr>
              <a:buSzPts val="4640"/>
              <a:buChar char="•"/>
            </a:pPr>
            <a:r>
              <a:rPr lang="en-US" sz="3200"/>
              <a:t>Actinide series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Radioactive elements</a:t>
            </a:r>
            <a:endParaRPr/>
          </a:p>
          <a:p>
            <a:pPr indent="-285750" lvl="1" marL="742950" rtl="0" algn="l">
              <a:spcBef>
                <a:spcPts val="1160"/>
              </a:spcBef>
              <a:spcAft>
                <a:spcPts val="0"/>
              </a:spcAft>
              <a:buSzPts val="4060"/>
              <a:buChar char="•"/>
            </a:pPr>
            <a:r>
              <a:rPr lang="en-US" sz="2800"/>
              <a:t>Only four exist in nature; the rest are synthetic elements that are created in particle accelerators</a:t>
            </a:r>
            <a:endParaRPr/>
          </a:p>
          <a:p>
            <a:pPr indent="-27940" lvl="1" marL="742950" rtl="0" algn="l">
              <a:spcBef>
                <a:spcPts val="1160"/>
              </a:spcBef>
              <a:spcAft>
                <a:spcPts val="0"/>
              </a:spcAft>
              <a:buSzPts val="406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1484310" y="0"/>
            <a:ext cx="10018713" cy="958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Atomic Radii</a:t>
            </a:r>
            <a:endParaRPr/>
          </a:p>
        </p:txBody>
      </p:sp>
      <p:sp>
        <p:nvSpPr>
          <p:cNvPr id="196" name="Google Shape;196;p9"/>
          <p:cNvSpPr txBox="1"/>
          <p:nvPr>
            <p:ph idx="1" type="body"/>
          </p:nvPr>
        </p:nvSpPr>
        <p:spPr>
          <a:xfrm>
            <a:off x="1484309" y="874294"/>
            <a:ext cx="10018713" cy="5670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What is it?  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One-half the distance between the nuclei of identical atoms that are bonded together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Periodic Trend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Gradual </a:t>
            </a:r>
            <a:r>
              <a:rPr b="1" lang="en-US" sz="2400"/>
              <a:t>decrease</a:t>
            </a:r>
            <a:r>
              <a:rPr lang="en-US" sz="2400"/>
              <a:t> in atomic radii from left to right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Caused by increasing positive charge of the nucleus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Clr>
                <a:srgbClr val="B96B10"/>
              </a:buClr>
              <a:buSzPts val="4060"/>
              <a:buChar char="•"/>
            </a:pPr>
            <a:r>
              <a:rPr lang="en-US" sz="2800"/>
              <a:t>Group Trend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Gradual </a:t>
            </a:r>
            <a:r>
              <a:rPr b="1" lang="en-US" sz="2400"/>
              <a:t>increase</a:t>
            </a:r>
            <a:r>
              <a:rPr lang="en-US" sz="2400"/>
              <a:t> down a group 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Caused by filling more energy levels as electrons are added to valence shells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/>
              <a:t>Positive charge of the nucleus is overridden by sheer number of electrons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2014-07-29T18:58:40Z</dcterms:created>
  <dc:creator>Ginger Tyson</dc:creator>
</cp:coreProperties>
</file>