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7" r:id="rId4"/>
    <p:sldId id="279" r:id="rId5"/>
    <p:sldId id="280" r:id="rId6"/>
    <p:sldId id="260" r:id="rId7"/>
    <p:sldId id="278" r:id="rId8"/>
    <p:sldId id="261" r:id="rId9"/>
    <p:sldId id="272" r:id="rId10"/>
    <p:sldId id="262" r:id="rId11"/>
    <p:sldId id="263" r:id="rId12"/>
    <p:sldId id="269" r:id="rId13"/>
    <p:sldId id="274" r:id="rId14"/>
    <p:sldId id="275" r:id="rId15"/>
    <p:sldId id="276"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DAE347C-F99B-43A5-B910-7D3157E699C8}"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AE347C-F99B-43A5-B910-7D3157E699C8}"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AE347C-F99B-43A5-B910-7D3157E699C8}"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AE347C-F99B-43A5-B910-7D3157E699C8}"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AE347C-F99B-43A5-B910-7D3157E699C8}"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AE347C-F99B-43A5-B910-7D3157E699C8}"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E347C-F99B-43A5-B910-7D3157E699C8}" type="datetimeFigureOut">
              <a:rPr lang="en-US" smtClean="0"/>
              <a:pPr/>
              <a:t>8/27/2021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AE347C-F99B-43A5-B910-7D3157E699C8}" type="datetimeFigureOut">
              <a:rPr lang="en-US" smtClean="0"/>
              <a:pPr/>
              <a:t>8/27/2021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AE347C-F99B-43A5-B910-7D3157E699C8}" type="datetimeFigureOut">
              <a:rPr lang="en-US" smtClean="0"/>
              <a:pPr/>
              <a:t>8/27/2021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AE347C-F99B-43A5-B910-7D3157E699C8}"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AE347C-F99B-43A5-B910-7D3157E699C8}"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F6403-F7B0-4CC0-91EA-4B24895619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E347C-F99B-43A5-B910-7D3157E699C8}" type="datetimeFigureOut">
              <a:rPr lang="en-US" smtClean="0"/>
              <a:pPr/>
              <a:t>8/27/2021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F6403-F7B0-4CC0-91EA-4B24895619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laura.peavy@hcbe.net" TargetMode="External"/><Relationship Id="rId2" Type="http://schemas.openxmlformats.org/officeDocument/2006/relationships/hyperlink" Target="mailto:samantha.mayes@hcbe.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extLst/>
          </p:nvPr>
        </p:nvSpPr>
        <p:spPr>
          <a:xfrm>
            <a:off x="876300" y="1143000"/>
            <a:ext cx="7391400" cy="1938992"/>
          </a:xfrm>
          <a:prstGeom prst="rect">
            <a:avLst/>
          </a:prstGeom>
          <a:noFill/>
        </p:spPr>
        <p:txBody>
          <a:bodyPr wrap="square" rtlCol="0" anchor="t">
            <a:spAutoFit/>
          </a:bodyPr>
          <a:lstStyle/>
          <a:p>
            <a:pPr algn="ctr"/>
            <a:r>
              <a:rPr lang="en-US" sz="6000" dirty="0">
                <a:solidFill>
                  <a:schemeClr val="tx2">
                    <a:lumMod val="50000"/>
                  </a:schemeClr>
                </a:solidFill>
                <a:latin typeface="Century Gothic" panose="020B0502020202020204" pitchFamily="34" charset="0"/>
              </a:rPr>
              <a:t>Welcome!! </a:t>
            </a:r>
            <a:endParaRPr lang="en-US" dirty="0">
              <a:latin typeface="Century Gothic" panose="020B0502020202020204" pitchFamily="34" charset="0"/>
            </a:endParaRPr>
          </a:p>
          <a:p>
            <a:pPr algn="ctr"/>
            <a:r>
              <a:rPr lang="en-US" sz="6000" dirty="0">
                <a:solidFill>
                  <a:schemeClr val="tx2">
                    <a:lumMod val="50000"/>
                  </a:schemeClr>
                </a:solidFill>
                <a:latin typeface="Century Gothic" panose="020B0502020202020204" pitchFamily="34" charset="0"/>
              </a:rPr>
              <a:t>OPEN HOUSE</a:t>
            </a:r>
          </a:p>
        </p:txBody>
      </p:sp>
      <p:sp>
        <p:nvSpPr>
          <p:cNvPr id="6" name="Rectangle 5"/>
          <p:cNvSpPr/>
          <p:nvPr>
            <p:extLst/>
          </p:nvPr>
        </p:nvSpPr>
        <p:spPr>
          <a:xfrm>
            <a:off x="818791" y="3343275"/>
            <a:ext cx="7505700" cy="2369880"/>
          </a:xfrm>
          <a:prstGeom prst="rect">
            <a:avLst/>
          </a:prstGeom>
        </p:spPr>
        <p:txBody>
          <a:bodyPr wrap="square" anchor="t">
            <a:spAutoFit/>
          </a:bodyPr>
          <a:lstStyle/>
          <a:p>
            <a:pPr algn="ctr"/>
            <a:r>
              <a:rPr lang="en-US" sz="5400" b="1" dirty="0" smtClean="0">
                <a:solidFill>
                  <a:schemeClr val="accent5">
                    <a:lumMod val="60000"/>
                    <a:lumOff val="40000"/>
                  </a:schemeClr>
                </a:solidFill>
                <a:latin typeface="Century Gothic" panose="020B0502020202020204" pitchFamily="34" charset="0"/>
              </a:rPr>
              <a:t>2021-2022</a:t>
            </a:r>
            <a:endParaRPr lang="en-US" sz="5400" b="1" dirty="0">
              <a:solidFill>
                <a:schemeClr val="accent5">
                  <a:lumMod val="60000"/>
                  <a:lumOff val="40000"/>
                </a:schemeClr>
              </a:solidFill>
              <a:latin typeface="Century Gothic" panose="020B0502020202020204" pitchFamily="34" charset="0"/>
            </a:endParaRPr>
          </a:p>
          <a:p>
            <a:pPr algn="ctr"/>
            <a:r>
              <a:rPr lang="en-US" sz="5400" b="1" dirty="0">
                <a:solidFill>
                  <a:schemeClr val="accent5">
                    <a:lumMod val="60000"/>
                    <a:lumOff val="40000"/>
                  </a:schemeClr>
                </a:solidFill>
                <a:latin typeface="Century Gothic" panose="020B0502020202020204" pitchFamily="34" charset="0"/>
              </a:rPr>
              <a:t>4th Grade</a:t>
            </a:r>
          </a:p>
          <a:p>
            <a:pPr algn="ctr"/>
            <a:r>
              <a:rPr lang="en-US" sz="4000" b="1" dirty="0" smtClean="0">
                <a:solidFill>
                  <a:schemeClr val="accent5">
                    <a:lumMod val="60000"/>
                    <a:lumOff val="40000"/>
                  </a:schemeClr>
                </a:solidFill>
                <a:latin typeface="Century Gothic" panose="020B0502020202020204" pitchFamily="34" charset="0"/>
              </a:rPr>
              <a:t>Ms. Mayes </a:t>
            </a:r>
            <a:r>
              <a:rPr lang="en-US" sz="4000" b="1" dirty="0">
                <a:solidFill>
                  <a:schemeClr val="accent5">
                    <a:lumMod val="60000"/>
                    <a:lumOff val="40000"/>
                  </a:schemeClr>
                </a:solidFill>
                <a:latin typeface="Century Gothic" panose="020B0502020202020204" pitchFamily="34" charset="0"/>
              </a:rPr>
              <a:t>and Mrs. </a:t>
            </a:r>
            <a:r>
              <a:rPr lang="en-US" sz="4000" b="1" dirty="0" err="1" smtClean="0">
                <a:solidFill>
                  <a:schemeClr val="accent5">
                    <a:lumMod val="60000"/>
                    <a:lumOff val="40000"/>
                  </a:schemeClr>
                </a:solidFill>
                <a:latin typeface="Century Gothic" panose="020B0502020202020204" pitchFamily="34" charset="0"/>
              </a:rPr>
              <a:t>Wetsel</a:t>
            </a:r>
            <a:endParaRPr lang="en-US" sz="4000" b="1" dirty="0">
              <a:solidFill>
                <a:schemeClr val="accent5">
                  <a:lumMod val="60000"/>
                  <a:lumOff val="40000"/>
                </a:schemeClr>
              </a:solidFill>
              <a:latin typeface="Century Gothic" panose="020B0502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1820407" y="680672"/>
            <a:ext cx="5513015" cy="769938"/>
          </a:xfrm>
          <a:prstGeom prst="rect">
            <a:avLst/>
          </a:prstGeom>
        </p:spPr>
        <p:txBody>
          <a:bodyPr wrap="square" anchor="t">
            <a:spAutoFit/>
          </a:bodyPr>
          <a:lstStyle/>
          <a:p>
            <a:pPr algn="ctr"/>
            <a:r>
              <a:rPr lang="en-US" sz="4400" dirty="0">
                <a:solidFill>
                  <a:schemeClr val="tx2">
                    <a:lumMod val="50000"/>
                  </a:schemeClr>
                </a:solidFill>
                <a:latin typeface="KG Blank Space Sketch" pitchFamily="2" charset="0"/>
              </a:rPr>
              <a:t>Morning Arrival</a:t>
            </a:r>
          </a:p>
        </p:txBody>
      </p:sp>
      <p:sp>
        <p:nvSpPr>
          <p:cNvPr id="5" name="Rectangle 4"/>
          <p:cNvSpPr/>
          <p:nvPr>
            <p:extLst/>
          </p:nvPr>
        </p:nvSpPr>
        <p:spPr>
          <a:xfrm>
            <a:off x="786579" y="1333411"/>
            <a:ext cx="7580672" cy="5524589"/>
          </a:xfrm>
          <a:prstGeom prst="rect">
            <a:avLst/>
          </a:prstGeom>
        </p:spPr>
        <p:txBody>
          <a:bodyPr wrap="square" anchor="t">
            <a:spAutoFit/>
          </a:bodyPr>
          <a:lstStyle/>
          <a:p>
            <a:r>
              <a:rPr lang="en-US" sz="2500" dirty="0" smtClean="0">
                <a:solidFill>
                  <a:srgbClr val="000000"/>
                </a:solidFill>
                <a:latin typeface="KG I Need A Font" pitchFamily="2" charset="0"/>
              </a:rPr>
              <a:t>As soon as students arrive they </a:t>
            </a:r>
            <a:r>
              <a:rPr lang="en-US" sz="2500" dirty="0">
                <a:solidFill>
                  <a:srgbClr val="000000"/>
                </a:solidFill>
                <a:latin typeface="KG I Need A Font" pitchFamily="2" charset="0"/>
              </a:rPr>
              <a:t>will </a:t>
            </a:r>
            <a:r>
              <a:rPr lang="en-US" sz="2500" dirty="0" smtClean="0">
                <a:solidFill>
                  <a:srgbClr val="000000"/>
                </a:solidFill>
                <a:latin typeface="KG I Need A Font" pitchFamily="2" charset="0"/>
              </a:rPr>
              <a:t>need </a:t>
            </a:r>
            <a:r>
              <a:rPr lang="en-US" sz="2500" dirty="0">
                <a:solidFill>
                  <a:srgbClr val="000000"/>
                </a:solidFill>
                <a:latin typeface="KG I Need A Font" pitchFamily="2" charset="0"/>
              </a:rPr>
              <a:t>to prepare for the day by gathering materials, using the restroom, and making their lunch choice</a:t>
            </a:r>
            <a:r>
              <a:rPr lang="en-US" sz="2500" dirty="0" smtClean="0">
                <a:solidFill>
                  <a:srgbClr val="000000"/>
                </a:solidFill>
                <a:latin typeface="KG I Need A Font" pitchFamily="2" charset="0"/>
              </a:rPr>
              <a:t>. The board at the front of the classroom will have their morning work on it for that day.</a:t>
            </a:r>
            <a:r>
              <a:rPr lang="en-US" sz="2500" dirty="0">
                <a:solidFill>
                  <a:srgbClr val="000000"/>
                </a:solidFill>
                <a:latin typeface="KG I Need A Font" pitchFamily="2" charset="0"/>
              </a:rPr>
              <a:t/>
            </a:r>
            <a:br>
              <a:rPr lang="en-US" sz="2500" dirty="0">
                <a:solidFill>
                  <a:srgbClr val="000000"/>
                </a:solidFill>
                <a:latin typeface="KG I Need A Font" pitchFamily="2" charset="0"/>
              </a:rPr>
            </a:br>
            <a:endParaRPr lang="en-US" sz="2500" dirty="0">
              <a:solidFill>
                <a:srgbClr val="000000"/>
              </a:solidFill>
              <a:latin typeface="KG I Need A Font" pitchFamily="2" charset="0"/>
            </a:endParaRPr>
          </a:p>
          <a:p>
            <a:r>
              <a:rPr lang="en-US" sz="2500" dirty="0" smtClean="0">
                <a:solidFill>
                  <a:srgbClr val="000000"/>
                </a:solidFill>
                <a:latin typeface="KG I Need A Font" pitchFamily="2" charset="0"/>
              </a:rPr>
              <a:t>If students do not make their lunch choice or have the necessary materials for class, they will lose some recess as a consequence.  We ask that you support us in this endeavor as we prepare your children for 5</a:t>
            </a:r>
            <a:r>
              <a:rPr lang="en-US" sz="2500" baseline="30000" dirty="0" smtClean="0">
                <a:solidFill>
                  <a:srgbClr val="000000"/>
                </a:solidFill>
                <a:latin typeface="KG I Need A Font" pitchFamily="2" charset="0"/>
              </a:rPr>
              <a:t>th</a:t>
            </a:r>
            <a:r>
              <a:rPr lang="en-US" sz="2500" dirty="0" smtClean="0">
                <a:solidFill>
                  <a:srgbClr val="000000"/>
                </a:solidFill>
                <a:latin typeface="KG I Need A Font" pitchFamily="2" charset="0"/>
              </a:rPr>
              <a:t> grade and beyond.  Organizational skills are a necessary component of school success!</a:t>
            </a:r>
            <a:r>
              <a:rPr lang="en-US" sz="2500" dirty="0">
                <a:solidFill>
                  <a:srgbClr val="000000"/>
                </a:solidFill>
                <a:latin typeface="KG I Need A Font" pitchFamily="2" charset="0"/>
              </a:rPr>
              <a:t>  </a:t>
            </a:r>
            <a:endParaRPr lang="en-US" dirty="0"/>
          </a:p>
          <a:p>
            <a:pPr algn="ctr"/>
            <a:endParaRPr lang="en-US" sz="2500" dirty="0">
              <a:solidFill>
                <a:schemeClr val="tx2">
                  <a:lumMod val="50000"/>
                </a:schemeClr>
              </a:solidFill>
              <a:latin typeface="KG I Need A Font" pitchFamily="2" charset="0"/>
            </a:endParaRPr>
          </a:p>
          <a:p>
            <a:pPr algn="ctr"/>
            <a:endParaRPr lang="en-US" sz="2800" dirty="0">
              <a:solidFill>
                <a:schemeClr val="tx2">
                  <a:lumMod val="50000"/>
                </a:schemeClr>
              </a:solidFill>
              <a:latin typeface="KG I Need A Font" pitchFamily="2" charset="0"/>
              <a:ea typeface="HelloAsparagus" pitchFamily="2" charset="0"/>
              <a:cs typeface="HelloAsparagus" pitchFamily="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3565975" y="914400"/>
            <a:ext cx="2012089" cy="769441"/>
          </a:xfrm>
          <a:prstGeom prst="rect">
            <a:avLst/>
          </a:prstGeom>
        </p:spPr>
        <p:txBody>
          <a:bodyPr wrap="none" anchor="t">
            <a:spAutoFit/>
          </a:bodyPr>
          <a:lstStyle/>
          <a:p>
            <a:pPr algn="ctr"/>
            <a:r>
              <a:rPr lang="en-US" sz="4400">
                <a:solidFill>
                  <a:schemeClr val="tx2">
                    <a:lumMod val="50000"/>
                  </a:schemeClr>
                </a:solidFill>
                <a:latin typeface="KG Blank Space Sketch" pitchFamily="2" charset="0"/>
              </a:rPr>
              <a:t>Specials</a:t>
            </a:r>
          </a:p>
        </p:txBody>
      </p:sp>
      <p:sp>
        <p:nvSpPr>
          <p:cNvPr id="2" name="TextBox 1"/>
          <p:cNvSpPr txBox="1"/>
          <p:nvPr>
            <p:extLst/>
          </p:nvPr>
        </p:nvSpPr>
        <p:spPr>
          <a:xfrm>
            <a:off x="934083" y="1683841"/>
            <a:ext cx="7275871" cy="397031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latin typeface="KG Empire of Dirt"/>
              </a:rPr>
              <a:t>Our specials time is </a:t>
            </a:r>
            <a:r>
              <a:rPr lang="en-US" sz="3600" dirty="0" smtClean="0">
                <a:latin typeface="KG Empire of Dirt"/>
              </a:rPr>
              <a:t>9:00-9:50</a:t>
            </a:r>
            <a:endParaRPr lang="en-US" sz="1600" dirty="0"/>
          </a:p>
          <a:p>
            <a:r>
              <a:rPr lang="en-US" sz="3600" dirty="0">
                <a:latin typeface="KG Empire of Dirt"/>
              </a:rPr>
              <a:t>We will </a:t>
            </a:r>
            <a:r>
              <a:rPr lang="en-US" sz="3600" dirty="0" smtClean="0">
                <a:latin typeface="KG Empire of Dirt"/>
              </a:rPr>
              <a:t>rotate weekly between:        Art</a:t>
            </a:r>
            <a:r>
              <a:rPr lang="en-US" sz="3600" dirty="0">
                <a:latin typeface="KG Empire of Dirt"/>
              </a:rPr>
              <a:t>, PE, </a:t>
            </a:r>
            <a:r>
              <a:rPr lang="en-US" sz="3600" dirty="0" smtClean="0">
                <a:latin typeface="KG Empire of Dirt"/>
              </a:rPr>
              <a:t>Computer Lab, and Music.</a:t>
            </a:r>
          </a:p>
          <a:p>
            <a:endParaRPr lang="en-US" sz="3600" dirty="0">
              <a:latin typeface="KG Empire of Dirt"/>
            </a:endParaRPr>
          </a:p>
          <a:p>
            <a:r>
              <a:rPr lang="en-US" sz="3600" dirty="0" smtClean="0">
                <a:latin typeface="KG Empire of Dirt"/>
              </a:rPr>
              <a:t>If it is a P.E. week they will need to make sure they wear tennis shoes or bring tennis shoes everyday!</a:t>
            </a:r>
            <a:endParaRPr lang="en-US" sz="3600" dirty="0">
              <a:latin typeface="KG Empire of Dirt"/>
            </a:endParaRPr>
          </a:p>
        </p:txBody>
      </p:sp>
      <p:pic>
        <p:nvPicPr>
          <p:cNvPr id="3" name="Picture 2" descr="Música y otros ingredientes: La escala musical"/>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5156" y="642261"/>
            <a:ext cx="1084873" cy="1155455"/>
          </a:xfrm>
          <a:prstGeom prst="rect">
            <a:avLst/>
          </a:prstGeom>
        </p:spPr>
      </p:pic>
      <p:pic>
        <p:nvPicPr>
          <p:cNvPr id="5" name="Picture 4" descr="File:Nuvola apps package graphics.svg - Wikipedia"/>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43700" y="672301"/>
            <a:ext cx="1125415" cy="112541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989013" y="914400"/>
            <a:ext cx="7343538" cy="769938"/>
          </a:xfrm>
          <a:prstGeom prst="rect">
            <a:avLst/>
          </a:prstGeom>
        </p:spPr>
        <p:txBody>
          <a:bodyPr wrap="square" anchor="t">
            <a:spAutoFit/>
          </a:bodyPr>
          <a:lstStyle/>
          <a:p>
            <a:pPr algn="ctr"/>
            <a:r>
              <a:rPr lang="en-US" sz="4400" dirty="0" smtClean="0">
                <a:solidFill>
                  <a:schemeClr val="tx2">
                    <a:lumMod val="50000"/>
                  </a:schemeClr>
                </a:solidFill>
                <a:latin typeface="KG Blank Space Sketch" pitchFamily="2" charset="0"/>
              </a:rPr>
              <a:t>Friday </a:t>
            </a:r>
            <a:r>
              <a:rPr lang="en-US" sz="4400" dirty="0">
                <a:solidFill>
                  <a:schemeClr val="tx2">
                    <a:lumMod val="50000"/>
                  </a:schemeClr>
                </a:solidFill>
                <a:latin typeface="KG Blank Space Sketch" pitchFamily="2" charset="0"/>
              </a:rPr>
              <a:t>Folders</a:t>
            </a:r>
          </a:p>
        </p:txBody>
      </p:sp>
      <p:sp>
        <p:nvSpPr>
          <p:cNvPr id="2" name="TextBox 1"/>
          <p:cNvSpPr txBox="1"/>
          <p:nvPr>
            <p:extLst/>
          </p:nvPr>
        </p:nvSpPr>
        <p:spPr>
          <a:xfrm>
            <a:off x="689585" y="1600934"/>
            <a:ext cx="7814789" cy="544764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latin typeface="KG Empire of Dirt"/>
              </a:rPr>
              <a:t>Every </a:t>
            </a:r>
            <a:r>
              <a:rPr lang="en-US" sz="2800" dirty="0" smtClean="0">
                <a:latin typeface="KG Empire of Dirt"/>
              </a:rPr>
              <a:t>Friday </a:t>
            </a:r>
            <a:r>
              <a:rPr lang="en-US" sz="2800" dirty="0">
                <a:latin typeface="KG Empire of Dirt"/>
              </a:rPr>
              <a:t>your child’s graded papers and school related information will be sent home.  Please make sure you take the time to look over your child’s work </a:t>
            </a:r>
            <a:r>
              <a:rPr lang="en-US" sz="2800" dirty="0" smtClean="0">
                <a:latin typeface="KG Empire of Dirt"/>
              </a:rPr>
              <a:t>before </a:t>
            </a:r>
            <a:r>
              <a:rPr lang="en-US" sz="2800" dirty="0">
                <a:latin typeface="KG Empire of Dirt"/>
              </a:rPr>
              <a:t>you sign and return.  </a:t>
            </a:r>
            <a:r>
              <a:rPr lang="en-US" sz="2800" dirty="0" smtClean="0">
                <a:latin typeface="KG Empire of Dirt"/>
              </a:rPr>
              <a:t>All work can be kept at home! The only thing needing to be returned is anything requiring parental signatures. </a:t>
            </a:r>
          </a:p>
          <a:p>
            <a:pPr algn="ctr"/>
            <a:r>
              <a:rPr lang="en-US" sz="2800" dirty="0">
                <a:latin typeface="KG Empire of Dirt"/>
              </a:rPr>
              <a:t>    </a:t>
            </a:r>
            <a:endParaRPr lang="en-US" sz="2800" dirty="0" smtClean="0">
              <a:latin typeface="KG Empire of Dirt"/>
            </a:endParaRPr>
          </a:p>
          <a:p>
            <a:pPr algn="ctr"/>
            <a:r>
              <a:rPr lang="en-US" sz="2800" dirty="0" smtClean="0">
                <a:latin typeface="KG Empire of Dirt"/>
              </a:rPr>
              <a:t>Folders </a:t>
            </a:r>
            <a:r>
              <a:rPr lang="en-US" sz="2800" dirty="0">
                <a:latin typeface="KG Empire of Dirt"/>
              </a:rPr>
              <a:t>are due back on </a:t>
            </a:r>
            <a:r>
              <a:rPr lang="en-US" sz="2800" dirty="0" smtClean="0">
                <a:latin typeface="KG Empire of Dirt"/>
              </a:rPr>
              <a:t>the following Monday.</a:t>
            </a:r>
            <a:r>
              <a:rPr lang="en-US" sz="2800" dirty="0">
                <a:latin typeface="KG Empire of Dirt"/>
              </a:rPr>
              <a:t>  </a:t>
            </a:r>
            <a:endParaRPr lang="en-US" sz="2800" dirty="0"/>
          </a:p>
          <a:p>
            <a:pPr algn="ctr"/>
            <a:endParaRPr lang="en-US" sz="3200" dirty="0">
              <a:latin typeface="KG Empire of Dirt"/>
            </a:endParaRPr>
          </a:p>
          <a:p>
            <a:pPr algn="ctr"/>
            <a:endParaRPr lang="en-US" sz="3200" dirty="0">
              <a:latin typeface="KG Empire of Dirt"/>
            </a:endParaRPr>
          </a:p>
          <a:p>
            <a:pPr algn="ctr"/>
            <a:endParaRPr lang="en-US" sz="3200" dirty="0">
              <a:latin typeface="KG Empire of Dirt"/>
            </a:endParaRPr>
          </a:p>
        </p:txBody>
      </p:sp>
    </p:spTree>
    <p:extLst>
      <p:ext uri="{BB962C8B-B14F-4D97-AF65-F5344CB8AC3E}">
        <p14:creationId xmlns:p14="http://schemas.microsoft.com/office/powerpoint/2010/main" val="770769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989013" y="914400"/>
            <a:ext cx="7343538" cy="769938"/>
          </a:xfrm>
          <a:prstGeom prst="rect">
            <a:avLst/>
          </a:prstGeom>
        </p:spPr>
        <p:txBody>
          <a:bodyPr wrap="square" anchor="t">
            <a:spAutoFit/>
          </a:bodyPr>
          <a:lstStyle/>
          <a:p>
            <a:pPr algn="ctr"/>
            <a:r>
              <a:rPr lang="en-US" sz="4400" dirty="0" smtClean="0">
                <a:solidFill>
                  <a:schemeClr val="tx2">
                    <a:lumMod val="50000"/>
                  </a:schemeClr>
                </a:solidFill>
                <a:latin typeface="KG Blank Space Sketch" pitchFamily="2" charset="0"/>
              </a:rPr>
              <a:t>AR</a:t>
            </a:r>
            <a:endParaRPr lang="en-US" sz="4400" dirty="0">
              <a:solidFill>
                <a:schemeClr val="tx2">
                  <a:lumMod val="50000"/>
                </a:schemeClr>
              </a:solidFill>
              <a:latin typeface="KG Blank Space Sketch" pitchFamily="2" charset="0"/>
            </a:endParaRPr>
          </a:p>
        </p:txBody>
      </p:sp>
      <p:sp>
        <p:nvSpPr>
          <p:cNvPr id="2" name="TextBox 1"/>
          <p:cNvSpPr txBox="1"/>
          <p:nvPr>
            <p:extLst/>
          </p:nvPr>
        </p:nvSpPr>
        <p:spPr>
          <a:xfrm>
            <a:off x="786581" y="1724025"/>
            <a:ext cx="7629871" cy="600164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smtClean="0">
                <a:latin typeface="Century Gothic" panose="020B0502020202020204" pitchFamily="34" charset="0"/>
              </a:rPr>
              <a:t>Lake Joy uses the Accelerated Reader program to encourage our students reading habits. They can earn prizes throughout the year for reading and testing over their books. </a:t>
            </a:r>
          </a:p>
          <a:p>
            <a:endParaRPr lang="en-US" sz="2000" dirty="0">
              <a:latin typeface="Century Gothic" panose="020B0502020202020204" pitchFamily="34" charset="0"/>
            </a:endParaRPr>
          </a:p>
          <a:p>
            <a:r>
              <a:rPr lang="en-US" sz="2000" dirty="0" smtClean="0">
                <a:latin typeface="Century Gothic" panose="020B0502020202020204" pitchFamily="34" charset="0"/>
              </a:rPr>
              <a:t>Every Thursday your student will be able </a:t>
            </a:r>
            <a:r>
              <a:rPr lang="en-US" sz="2000" u="sng" dirty="0" smtClean="0">
                <a:latin typeface="Century Gothic" panose="020B0502020202020204" pitchFamily="34" charset="0"/>
              </a:rPr>
              <a:t>to check out a book</a:t>
            </a:r>
            <a:r>
              <a:rPr lang="en-US" sz="2000" dirty="0" smtClean="0">
                <a:latin typeface="Century Gothic" panose="020B0502020202020204" pitchFamily="34" charset="0"/>
              </a:rPr>
              <a:t> from the school library. They know they must choose books they haven’t read/tested over before as well as books that are on their reading level to help improve their reading. Students will also be able to go to the library before school after checking in with their homeroom teacher!</a:t>
            </a:r>
          </a:p>
          <a:p>
            <a:endParaRPr lang="en-US" sz="2000" dirty="0">
              <a:latin typeface="Century Gothic" panose="020B0502020202020204" pitchFamily="34" charset="0"/>
            </a:endParaRPr>
          </a:p>
          <a:p>
            <a:r>
              <a:rPr lang="en-US" sz="2000" dirty="0" smtClean="0">
                <a:latin typeface="Century Gothic" panose="020B0502020202020204" pitchFamily="34" charset="0"/>
              </a:rPr>
              <a:t>In order to attend AR Fun day at the end of the year your student MUST earn 100 AR Points and have AT LEAST an 80% Average. </a:t>
            </a:r>
            <a:endParaRPr sz="2000" dirty="0">
              <a:latin typeface="Century Gothic" panose="020B0502020202020204" pitchFamily="34" charset="0"/>
            </a:endParaRPr>
          </a:p>
          <a:p>
            <a:endParaRPr lang="en-US" sz="2000" dirty="0" smtClean="0">
              <a:latin typeface="Century Gothic" panose="020B0502020202020204" pitchFamily="34" charset="0"/>
            </a:endParaRPr>
          </a:p>
          <a:p>
            <a:r>
              <a:rPr lang="en-US" sz="2000" dirty="0">
                <a:latin typeface="KG Empire of Dirt"/>
              </a:rPr>
              <a:t> </a:t>
            </a:r>
            <a:endParaRPr sz="2000" dirty="0"/>
          </a:p>
          <a:p>
            <a:endParaRPr lang="en-US" sz="3200" dirty="0">
              <a:latin typeface="KG Empire of Dirt"/>
            </a:endParaRPr>
          </a:p>
          <a:p>
            <a:endParaRPr lang="en-US" sz="3200" dirty="0">
              <a:latin typeface="KG Empire of Dirt"/>
            </a:endParaRPr>
          </a:p>
        </p:txBody>
      </p:sp>
      <p:pic>
        <p:nvPicPr>
          <p:cNvPr id="3" name="Picture 2" descr="GLPS Tech/Media Team Blog: Accelerated Reader App for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0594" y="781662"/>
            <a:ext cx="841130" cy="841130"/>
          </a:xfrm>
          <a:prstGeom prst="rect">
            <a:avLst/>
          </a:prstGeom>
        </p:spPr>
      </p:pic>
    </p:spTree>
    <p:extLst>
      <p:ext uri="{BB962C8B-B14F-4D97-AF65-F5344CB8AC3E}">
        <p14:creationId xmlns:p14="http://schemas.microsoft.com/office/powerpoint/2010/main" val="1411234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989013" y="914400"/>
            <a:ext cx="7343538" cy="769938"/>
          </a:xfrm>
          <a:prstGeom prst="rect">
            <a:avLst/>
          </a:prstGeom>
        </p:spPr>
        <p:txBody>
          <a:bodyPr wrap="square" anchor="t">
            <a:spAutoFit/>
          </a:bodyPr>
          <a:lstStyle/>
          <a:p>
            <a:pPr algn="ctr"/>
            <a:r>
              <a:rPr lang="en-US" sz="4400" dirty="0" smtClean="0">
                <a:solidFill>
                  <a:schemeClr val="tx2">
                    <a:lumMod val="50000"/>
                  </a:schemeClr>
                </a:solidFill>
                <a:latin typeface="KG Blank Space Sketch" pitchFamily="2" charset="0"/>
              </a:rPr>
              <a:t>Tests</a:t>
            </a:r>
            <a:endParaRPr lang="en-US" sz="4400" dirty="0">
              <a:solidFill>
                <a:schemeClr val="tx2">
                  <a:lumMod val="50000"/>
                </a:schemeClr>
              </a:solidFill>
              <a:latin typeface="KG Blank Space Sketch" pitchFamily="2" charset="0"/>
            </a:endParaRPr>
          </a:p>
        </p:txBody>
      </p:sp>
      <p:sp>
        <p:nvSpPr>
          <p:cNvPr id="2" name="TextBox 1"/>
          <p:cNvSpPr txBox="1"/>
          <p:nvPr>
            <p:extLst/>
          </p:nvPr>
        </p:nvSpPr>
        <p:spPr>
          <a:xfrm>
            <a:off x="786581" y="1724025"/>
            <a:ext cx="7629871" cy="58169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u="sng" dirty="0" smtClean="0">
                <a:latin typeface="Century Gothic" panose="020B0502020202020204" pitchFamily="34" charset="0"/>
              </a:rPr>
              <a:t>In most subjects the students can use the guided notes and interactive notebooks that we create in class in order to study</a:t>
            </a:r>
            <a:r>
              <a:rPr lang="en-US" sz="2000" dirty="0" smtClean="0">
                <a:latin typeface="Century Gothic" panose="020B0502020202020204" pitchFamily="34" charset="0"/>
              </a:rPr>
              <a:t>. </a:t>
            </a:r>
          </a:p>
          <a:p>
            <a:endParaRPr lang="en-US" sz="2000" dirty="0">
              <a:latin typeface="Century Gothic" panose="020B0502020202020204" pitchFamily="34" charset="0"/>
            </a:endParaRPr>
          </a:p>
          <a:p>
            <a:r>
              <a:rPr lang="en-US" sz="2000" dirty="0" smtClean="0">
                <a:latin typeface="Century Gothic" panose="020B0502020202020204" pitchFamily="34" charset="0"/>
              </a:rPr>
              <a:t>It is their responsibility to bring these notebooks home, although we will remind them every time we announce an upcoming test. It is vital that your students begin to develop their study habits now to help them be successful in 4</a:t>
            </a:r>
            <a:r>
              <a:rPr lang="en-US" sz="2000" baseline="30000" dirty="0" smtClean="0">
                <a:latin typeface="Century Gothic" panose="020B0502020202020204" pitchFamily="34" charset="0"/>
              </a:rPr>
              <a:t>th</a:t>
            </a:r>
            <a:r>
              <a:rPr lang="en-US" sz="2000" dirty="0" smtClean="0">
                <a:latin typeface="Century Gothic" panose="020B0502020202020204" pitchFamily="34" charset="0"/>
              </a:rPr>
              <a:t> grade and beyond. </a:t>
            </a:r>
          </a:p>
          <a:p>
            <a:endParaRPr lang="en-US" sz="2000" dirty="0">
              <a:latin typeface="Century Gothic" panose="020B0502020202020204" pitchFamily="34" charset="0"/>
            </a:endParaRPr>
          </a:p>
          <a:p>
            <a:r>
              <a:rPr lang="en-US" sz="2000" dirty="0" smtClean="0">
                <a:latin typeface="Century Gothic" panose="020B0502020202020204" pitchFamily="34" charset="0"/>
              </a:rPr>
              <a:t>If they bring their notebooks home to study, they must also bring them back the next day as we will still be utilizing them in class. </a:t>
            </a:r>
            <a:endParaRPr sz="2000" dirty="0">
              <a:latin typeface="Century Gothic" panose="020B0502020202020204" pitchFamily="34" charset="0"/>
            </a:endParaRPr>
          </a:p>
          <a:p>
            <a:endParaRPr lang="en-US" sz="2000" dirty="0" smtClean="0">
              <a:latin typeface="Century Gothic" panose="020B0502020202020204" pitchFamily="34" charset="0"/>
            </a:endParaRPr>
          </a:p>
          <a:p>
            <a:r>
              <a:rPr lang="en-US" sz="2000" dirty="0">
                <a:latin typeface="KG Empire of Dirt"/>
              </a:rPr>
              <a:t> </a:t>
            </a:r>
            <a:endParaRPr sz="2000" dirty="0"/>
          </a:p>
          <a:p>
            <a:endParaRPr lang="en-US" sz="3200" dirty="0">
              <a:latin typeface="KG Empire of Dirt"/>
            </a:endParaRPr>
          </a:p>
          <a:p>
            <a:endParaRPr lang="en-US" sz="3200" dirty="0">
              <a:latin typeface="KG Empire of Dirt"/>
            </a:endParaRPr>
          </a:p>
        </p:txBody>
      </p:sp>
    </p:spTree>
    <p:extLst>
      <p:ext uri="{BB962C8B-B14F-4D97-AF65-F5344CB8AC3E}">
        <p14:creationId xmlns:p14="http://schemas.microsoft.com/office/powerpoint/2010/main" val="4192440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989013" y="914400"/>
            <a:ext cx="7343538" cy="769938"/>
          </a:xfrm>
          <a:prstGeom prst="rect">
            <a:avLst/>
          </a:prstGeom>
        </p:spPr>
        <p:txBody>
          <a:bodyPr wrap="square" anchor="t">
            <a:spAutoFit/>
          </a:bodyPr>
          <a:lstStyle/>
          <a:p>
            <a:pPr algn="ctr"/>
            <a:r>
              <a:rPr lang="en-US" sz="4400" dirty="0" smtClean="0">
                <a:solidFill>
                  <a:schemeClr val="tx2">
                    <a:lumMod val="50000"/>
                  </a:schemeClr>
                </a:solidFill>
                <a:latin typeface="KG Blank Space Sketch" pitchFamily="2" charset="0"/>
              </a:rPr>
              <a:t>PQRS</a:t>
            </a:r>
            <a:endParaRPr lang="en-US" sz="4400" dirty="0">
              <a:solidFill>
                <a:schemeClr val="tx2">
                  <a:lumMod val="50000"/>
                </a:schemeClr>
              </a:solidFill>
              <a:latin typeface="KG Blank Space Sketch" pitchFamily="2" charset="0"/>
            </a:endParaRPr>
          </a:p>
        </p:txBody>
      </p:sp>
      <p:sp>
        <p:nvSpPr>
          <p:cNvPr id="2" name="TextBox 1"/>
          <p:cNvSpPr txBox="1"/>
          <p:nvPr>
            <p:extLst/>
          </p:nvPr>
        </p:nvSpPr>
        <p:spPr>
          <a:xfrm>
            <a:off x="786581" y="1724025"/>
            <a:ext cx="7629871" cy="526297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smtClean="0">
                <a:latin typeface="Century Gothic" panose="020B0502020202020204" pitchFamily="34" charset="0"/>
              </a:rPr>
              <a:t>This is a comprehension strategy that 4</a:t>
            </a:r>
            <a:r>
              <a:rPr lang="en-US" sz="2400" baseline="30000" dirty="0" smtClean="0">
                <a:latin typeface="Century Gothic" panose="020B0502020202020204" pitchFamily="34" charset="0"/>
              </a:rPr>
              <a:t>th</a:t>
            </a:r>
            <a:r>
              <a:rPr lang="en-US" sz="2400" dirty="0" smtClean="0">
                <a:latin typeface="Century Gothic" panose="020B0502020202020204" pitchFamily="34" charset="0"/>
              </a:rPr>
              <a:t> grade uses. This strategy will be implemented cross-curriculum.</a:t>
            </a:r>
          </a:p>
          <a:p>
            <a:endParaRPr lang="en-US" sz="2400" dirty="0">
              <a:latin typeface="Century Gothic" panose="020B0502020202020204" pitchFamily="34" charset="0"/>
            </a:endParaRPr>
          </a:p>
          <a:p>
            <a:r>
              <a:rPr lang="en-US" sz="2400" b="1" dirty="0" smtClean="0">
                <a:solidFill>
                  <a:srgbClr val="FF0000"/>
                </a:solidFill>
                <a:latin typeface="Century Gothic" panose="020B0502020202020204" pitchFamily="34" charset="0"/>
              </a:rPr>
              <a:t>P</a:t>
            </a:r>
            <a:r>
              <a:rPr lang="en-US" sz="2400" dirty="0" smtClean="0">
                <a:latin typeface="Century Gothic" panose="020B0502020202020204" pitchFamily="34" charset="0"/>
              </a:rPr>
              <a:t>:  </a:t>
            </a:r>
            <a:r>
              <a:rPr lang="en-US" sz="2400" u="sng" dirty="0" smtClean="0">
                <a:latin typeface="Century Gothic" panose="020B0502020202020204" pitchFamily="34" charset="0"/>
              </a:rPr>
              <a:t>Predict</a:t>
            </a:r>
            <a:r>
              <a:rPr lang="en-US" sz="2400" dirty="0" smtClean="0">
                <a:latin typeface="Century Gothic" panose="020B0502020202020204" pitchFamily="34" charset="0"/>
              </a:rPr>
              <a:t> the genre</a:t>
            </a:r>
          </a:p>
          <a:p>
            <a:r>
              <a:rPr lang="en-US" sz="2400" b="1" dirty="0" smtClean="0">
                <a:solidFill>
                  <a:srgbClr val="FF0000"/>
                </a:solidFill>
                <a:latin typeface="Century Gothic" panose="020B0502020202020204" pitchFamily="34" charset="0"/>
              </a:rPr>
              <a:t>Q</a:t>
            </a:r>
            <a:r>
              <a:rPr lang="en-US" sz="2400" dirty="0" smtClean="0">
                <a:latin typeface="Century Gothic" panose="020B0502020202020204" pitchFamily="34" charset="0"/>
              </a:rPr>
              <a:t>: Read the </a:t>
            </a:r>
            <a:r>
              <a:rPr lang="en-US" sz="2400" u="sng" dirty="0" smtClean="0">
                <a:latin typeface="Century Gothic" panose="020B0502020202020204" pitchFamily="34" charset="0"/>
              </a:rPr>
              <a:t>Questions</a:t>
            </a:r>
            <a:r>
              <a:rPr lang="en-US" sz="2400" dirty="0" smtClean="0">
                <a:latin typeface="Century Gothic" panose="020B0502020202020204" pitchFamily="34" charset="0"/>
              </a:rPr>
              <a:t>. Circle question words.</a:t>
            </a:r>
          </a:p>
          <a:p>
            <a:r>
              <a:rPr lang="en-US" sz="2400" dirty="0">
                <a:latin typeface="Century Gothic" panose="020B0502020202020204" pitchFamily="34" charset="0"/>
              </a:rPr>
              <a:t> </a:t>
            </a:r>
            <a:r>
              <a:rPr lang="en-US" sz="2400" dirty="0" smtClean="0">
                <a:latin typeface="Century Gothic" panose="020B0502020202020204" pitchFamily="34" charset="0"/>
              </a:rPr>
              <a:t>    Underline key words.</a:t>
            </a:r>
            <a:br>
              <a:rPr lang="en-US" sz="2400" dirty="0" smtClean="0">
                <a:latin typeface="Century Gothic" panose="020B0502020202020204" pitchFamily="34" charset="0"/>
              </a:rPr>
            </a:br>
            <a:r>
              <a:rPr lang="en-US" sz="2400" b="1" dirty="0" smtClean="0">
                <a:solidFill>
                  <a:srgbClr val="FF0000"/>
                </a:solidFill>
                <a:latin typeface="Century Gothic" panose="020B0502020202020204" pitchFamily="34" charset="0"/>
              </a:rPr>
              <a:t>R</a:t>
            </a:r>
            <a:r>
              <a:rPr lang="en-US" sz="2400" dirty="0" smtClean="0">
                <a:latin typeface="Century Gothic" panose="020B0502020202020204" pitchFamily="34" charset="0"/>
              </a:rPr>
              <a:t>: </a:t>
            </a:r>
            <a:r>
              <a:rPr lang="en-US" sz="2400" u="sng" dirty="0" smtClean="0">
                <a:latin typeface="Century Gothic" panose="020B0502020202020204" pitchFamily="34" charset="0"/>
              </a:rPr>
              <a:t>Read</a:t>
            </a:r>
            <a:r>
              <a:rPr lang="en-US" sz="2400" dirty="0" smtClean="0">
                <a:latin typeface="Century Gothic" panose="020B0502020202020204" pitchFamily="34" charset="0"/>
              </a:rPr>
              <a:t> the passage and highlight the key words</a:t>
            </a:r>
            <a:br>
              <a:rPr lang="en-US" sz="2400" dirty="0" smtClean="0">
                <a:latin typeface="Century Gothic" panose="020B0502020202020204" pitchFamily="34" charset="0"/>
              </a:rPr>
            </a:br>
            <a:r>
              <a:rPr lang="en-US" sz="2400" b="1" dirty="0" smtClean="0">
                <a:solidFill>
                  <a:srgbClr val="FF0000"/>
                </a:solidFill>
                <a:latin typeface="Century Gothic" panose="020B0502020202020204" pitchFamily="34" charset="0"/>
              </a:rPr>
              <a:t>S</a:t>
            </a:r>
            <a:r>
              <a:rPr lang="en-US" sz="2400" dirty="0" smtClean="0">
                <a:latin typeface="Century Gothic" panose="020B0502020202020204" pitchFamily="34" charset="0"/>
              </a:rPr>
              <a:t>: </a:t>
            </a:r>
            <a:r>
              <a:rPr lang="en-US" sz="2400" u="sng" dirty="0" smtClean="0">
                <a:latin typeface="Century Gothic" panose="020B0502020202020204" pitchFamily="34" charset="0"/>
              </a:rPr>
              <a:t>Solve</a:t>
            </a:r>
            <a:r>
              <a:rPr lang="en-US" sz="2400" dirty="0" smtClean="0">
                <a:latin typeface="Century Gothic" panose="020B0502020202020204" pitchFamily="34" charset="0"/>
              </a:rPr>
              <a:t> the questions. Underline where you find </a:t>
            </a:r>
          </a:p>
          <a:p>
            <a:r>
              <a:rPr lang="en-US" sz="2400" dirty="0">
                <a:latin typeface="Century Gothic" panose="020B0502020202020204" pitchFamily="34" charset="0"/>
              </a:rPr>
              <a:t> </a:t>
            </a:r>
            <a:r>
              <a:rPr lang="en-US" sz="2400" dirty="0" smtClean="0">
                <a:latin typeface="Century Gothic" panose="020B0502020202020204" pitchFamily="34" charset="0"/>
              </a:rPr>
              <a:t>   your answer and write Q1, Q2, Q3 by it.</a:t>
            </a:r>
          </a:p>
          <a:p>
            <a:r>
              <a:rPr lang="en-US" sz="2400" dirty="0">
                <a:latin typeface="KG Empire of Dirt"/>
              </a:rPr>
              <a:t> </a:t>
            </a:r>
            <a:endParaRPr sz="2400" dirty="0"/>
          </a:p>
          <a:p>
            <a:endParaRPr lang="en-US" sz="3600" dirty="0">
              <a:latin typeface="KG Empire of Dirt"/>
            </a:endParaRPr>
          </a:p>
          <a:p>
            <a:endParaRPr lang="en-US" sz="3600" dirty="0">
              <a:latin typeface="KG Empire of Dirt"/>
            </a:endParaRPr>
          </a:p>
        </p:txBody>
      </p:sp>
      <p:pic>
        <p:nvPicPr>
          <p:cNvPr id="3" name="Picture 2" descr="Salty Selections: 2010.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3321" y="692516"/>
            <a:ext cx="1247999" cy="1031509"/>
          </a:xfrm>
          <a:prstGeom prst="rect">
            <a:avLst/>
          </a:prstGeom>
        </p:spPr>
      </p:pic>
      <p:pic>
        <p:nvPicPr>
          <p:cNvPr id="5" name="Picture 4" descr="Salty Selections: 2010.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6421" y="692516"/>
            <a:ext cx="1247999" cy="1031509"/>
          </a:xfrm>
          <a:prstGeom prst="rect">
            <a:avLst/>
          </a:prstGeom>
        </p:spPr>
      </p:pic>
    </p:spTree>
    <p:extLst>
      <p:ext uri="{BB962C8B-B14F-4D97-AF65-F5344CB8AC3E}">
        <p14:creationId xmlns:p14="http://schemas.microsoft.com/office/powerpoint/2010/main" val="1815010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989013" y="914400"/>
            <a:ext cx="7343538" cy="769938"/>
          </a:xfrm>
          <a:prstGeom prst="rect">
            <a:avLst/>
          </a:prstGeom>
        </p:spPr>
        <p:txBody>
          <a:bodyPr wrap="square" anchor="t">
            <a:spAutoFit/>
          </a:bodyPr>
          <a:lstStyle/>
          <a:p>
            <a:pPr algn="ctr"/>
            <a:r>
              <a:rPr lang="en-US" sz="4400">
                <a:solidFill>
                  <a:schemeClr val="tx2">
                    <a:lumMod val="50000"/>
                  </a:schemeClr>
                </a:solidFill>
                <a:latin typeface="KG Blank Space Sketch" pitchFamily="2" charset="0"/>
              </a:rPr>
              <a:t>Afternoon Dismissal</a:t>
            </a:r>
          </a:p>
        </p:txBody>
      </p:sp>
      <p:sp>
        <p:nvSpPr>
          <p:cNvPr id="2" name="TextBox 1"/>
          <p:cNvSpPr txBox="1"/>
          <p:nvPr>
            <p:extLst/>
          </p:nvPr>
        </p:nvSpPr>
        <p:spPr>
          <a:xfrm>
            <a:off x="691841" y="1684338"/>
            <a:ext cx="7814789" cy="446276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latin typeface="KG Empire of Dirt"/>
              </a:rPr>
              <a:t>Please make sure your student knows how they are getting home every </a:t>
            </a:r>
            <a:r>
              <a:rPr lang="en-US" sz="2800" dirty="0" smtClean="0">
                <a:latin typeface="KG Empire of Dirt"/>
              </a:rPr>
              <a:t>day.  </a:t>
            </a:r>
            <a:r>
              <a:rPr lang="en-US" sz="2800" b="1" dirty="0" smtClean="0">
                <a:latin typeface="KG Empire of Dirt"/>
              </a:rPr>
              <a:t>Any changes from their normal routine must be communicated to the office</a:t>
            </a:r>
            <a:r>
              <a:rPr lang="en-US" sz="2800" dirty="0" smtClean="0">
                <a:latin typeface="KG Empire of Dirt"/>
              </a:rPr>
              <a:t>. While we appreciate a message informing us of any changes, it is the front office parents have to notify first. If you know about the change before hand feel free to write it in the agenda, and we will let the office know.  </a:t>
            </a:r>
            <a:r>
              <a:rPr lang="en-US" sz="2800" dirty="0">
                <a:latin typeface="KG Empire of Dirt"/>
              </a:rPr>
              <a:t>  </a:t>
            </a:r>
            <a:endParaRPr lang="en-US" sz="1400" dirty="0"/>
          </a:p>
          <a:p>
            <a:pPr algn="ctr"/>
            <a:endParaRPr lang="en-US" sz="2800" dirty="0">
              <a:latin typeface="KG Empire of Dirt"/>
            </a:endParaRPr>
          </a:p>
        </p:txBody>
      </p:sp>
      <p:pic>
        <p:nvPicPr>
          <p:cNvPr id="3" name="Picture 2" descr="Burbuja de Lenguaje: Imágenes para Hablar: El Colegi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7551" y="5148164"/>
            <a:ext cx="1634995" cy="915597"/>
          </a:xfrm>
          <a:prstGeom prst="rect">
            <a:avLst/>
          </a:prstGeom>
        </p:spPr>
      </p:pic>
    </p:spTree>
    <p:extLst>
      <p:ext uri="{BB962C8B-B14F-4D97-AF65-F5344CB8AC3E}">
        <p14:creationId xmlns:p14="http://schemas.microsoft.com/office/powerpoint/2010/main" val="2414876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989013" y="914400"/>
            <a:ext cx="7343538" cy="769938"/>
          </a:xfrm>
          <a:prstGeom prst="rect">
            <a:avLst/>
          </a:prstGeom>
        </p:spPr>
        <p:txBody>
          <a:bodyPr wrap="square" anchor="t">
            <a:spAutoFit/>
          </a:bodyPr>
          <a:lstStyle/>
          <a:p>
            <a:pPr algn="ctr"/>
            <a:r>
              <a:rPr lang="en-US" sz="4400">
                <a:solidFill>
                  <a:schemeClr val="tx2">
                    <a:lumMod val="50000"/>
                  </a:schemeClr>
                </a:solidFill>
                <a:latin typeface="KG Blank Space Sketch" pitchFamily="2" charset="0"/>
              </a:rPr>
              <a:t>Communication</a:t>
            </a:r>
          </a:p>
        </p:txBody>
      </p:sp>
      <p:sp>
        <p:nvSpPr>
          <p:cNvPr id="2" name="TextBox 1"/>
          <p:cNvSpPr txBox="1"/>
          <p:nvPr>
            <p:extLst/>
          </p:nvPr>
        </p:nvSpPr>
        <p:spPr>
          <a:xfrm>
            <a:off x="786581" y="1724025"/>
            <a:ext cx="7629871" cy="600164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panose="020B0502020202020204" pitchFamily="34" charset="0"/>
              </a:rPr>
              <a:t>Please feel </a:t>
            </a:r>
            <a:r>
              <a:rPr lang="en-US" sz="2400" dirty="0" smtClean="0">
                <a:latin typeface="Century Gothic" panose="020B0502020202020204" pitchFamily="34" charset="0"/>
              </a:rPr>
              <a:t>free to message </a:t>
            </a:r>
            <a:r>
              <a:rPr lang="en-US" sz="2400" dirty="0">
                <a:latin typeface="Century Gothic" panose="020B0502020202020204" pitchFamily="34" charset="0"/>
              </a:rPr>
              <a:t>us if you have any </a:t>
            </a:r>
            <a:r>
              <a:rPr lang="en-US" sz="2400" dirty="0" smtClean="0">
                <a:latin typeface="Century Gothic" panose="020B0502020202020204" pitchFamily="34" charset="0"/>
              </a:rPr>
              <a:t>questions on </a:t>
            </a:r>
            <a:r>
              <a:rPr lang="en-US" sz="2400" dirty="0" err="1" smtClean="0">
                <a:latin typeface="Century Gothic" panose="020B0502020202020204" pitchFamily="34" charset="0"/>
              </a:rPr>
              <a:t>ClassDojo</a:t>
            </a:r>
            <a:r>
              <a:rPr lang="en-US" sz="2400" dirty="0" smtClean="0">
                <a:latin typeface="Century Gothic" panose="020B0502020202020204" pitchFamily="34" charset="0"/>
              </a:rPr>
              <a:t>. Alternatively you can write in your student’s agenda or email us at:</a:t>
            </a:r>
            <a:r>
              <a:rPr lang="en-US" sz="2400" dirty="0">
                <a:latin typeface="Century Gothic" panose="020B0502020202020204" pitchFamily="34" charset="0"/>
              </a:rPr>
              <a:t> </a:t>
            </a:r>
            <a:endParaRPr lang="en-US" sz="2400" dirty="0" smtClean="0">
              <a:latin typeface="Century Gothic" panose="020B0502020202020204" pitchFamily="34" charset="0"/>
            </a:endParaRPr>
          </a:p>
          <a:p>
            <a:endParaRPr lang="en-US" sz="2400" dirty="0">
              <a:latin typeface="Century Gothic" panose="020B0502020202020204" pitchFamily="34" charset="0"/>
            </a:endParaRPr>
          </a:p>
          <a:p>
            <a:r>
              <a:rPr lang="en-US" sz="2400" dirty="0" smtClean="0">
                <a:latin typeface="Century Gothic" panose="020B0502020202020204" pitchFamily="34" charset="0"/>
                <a:hlinkClick r:id="rId2"/>
              </a:rPr>
              <a:t>samantha.mayes@hcbe.net</a:t>
            </a:r>
            <a:endParaRPr sz="2400" dirty="0">
              <a:latin typeface="Century Gothic" panose="020B0502020202020204" pitchFamily="34" charset="0"/>
            </a:endParaRPr>
          </a:p>
          <a:p>
            <a:r>
              <a:rPr lang="en-US" sz="2400" dirty="0" smtClean="0">
                <a:latin typeface="Century Gothic" panose="020B0502020202020204" pitchFamily="34" charset="0"/>
                <a:hlinkClick r:id="rId3"/>
              </a:rPr>
              <a:t>laura.wetsel@hcbe.net</a:t>
            </a:r>
            <a:endParaRPr lang="en-US" sz="2400" dirty="0" smtClean="0">
              <a:latin typeface="Century Gothic" panose="020B0502020202020204" pitchFamily="34" charset="0"/>
            </a:endParaRPr>
          </a:p>
          <a:p>
            <a:endParaRPr sz="2400" dirty="0">
              <a:latin typeface="Century Gothic" panose="020B0502020202020204" pitchFamily="34" charset="0"/>
            </a:endParaRPr>
          </a:p>
          <a:p>
            <a:r>
              <a:rPr lang="en-US" sz="2400" dirty="0">
                <a:latin typeface="Century Gothic" panose="020B0502020202020204" pitchFamily="34" charset="0"/>
              </a:rPr>
              <a:t>We </a:t>
            </a:r>
            <a:r>
              <a:rPr lang="en-US" sz="2400" dirty="0" smtClean="0">
                <a:latin typeface="Century Gothic" panose="020B0502020202020204" pitchFamily="34" charset="0"/>
              </a:rPr>
              <a:t>will </a:t>
            </a:r>
            <a:r>
              <a:rPr lang="en-US" sz="2400" dirty="0">
                <a:latin typeface="Century Gothic" panose="020B0502020202020204" pitchFamily="34" charset="0"/>
              </a:rPr>
              <a:t>respond to your email as soon as </a:t>
            </a:r>
            <a:r>
              <a:rPr lang="en-US" sz="2400" dirty="0" smtClean="0">
                <a:latin typeface="Century Gothic" panose="020B0502020202020204" pitchFamily="34" charset="0"/>
              </a:rPr>
              <a:t>possible- if you do not get a response within 24 hours your email probably went to SPAM please write us a note to check our SPAM folder, and we will asap!</a:t>
            </a:r>
          </a:p>
          <a:p>
            <a:endParaRPr lang="en-US" sz="2400" dirty="0" smtClean="0">
              <a:latin typeface="Century Gothic" panose="020B0502020202020204" pitchFamily="34" charset="0"/>
            </a:endParaRPr>
          </a:p>
          <a:p>
            <a:r>
              <a:rPr lang="en-US" sz="2400" dirty="0">
                <a:latin typeface="KG Empire of Dirt"/>
              </a:rPr>
              <a:t> </a:t>
            </a:r>
            <a:endParaRPr sz="2400" dirty="0"/>
          </a:p>
          <a:p>
            <a:endParaRPr lang="en-US" sz="3600" dirty="0">
              <a:latin typeface="KG Empire of Dirt"/>
            </a:endParaRPr>
          </a:p>
          <a:p>
            <a:endParaRPr lang="en-US" sz="3600" dirty="0">
              <a:latin typeface="KG Empire of Dirt"/>
            </a:endParaRPr>
          </a:p>
        </p:txBody>
      </p:sp>
    </p:spTree>
    <p:extLst>
      <p:ext uri="{BB962C8B-B14F-4D97-AF65-F5344CB8AC3E}">
        <p14:creationId xmlns:p14="http://schemas.microsoft.com/office/powerpoint/2010/main" val="1305475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extLst/>
          </p:nvPr>
        </p:nvSpPr>
        <p:spPr>
          <a:xfrm>
            <a:off x="624254" y="795282"/>
            <a:ext cx="7904284" cy="769441"/>
          </a:xfrm>
          <a:prstGeom prst="rect">
            <a:avLst/>
          </a:prstGeom>
        </p:spPr>
        <p:txBody>
          <a:bodyPr wrap="square" anchor="t">
            <a:spAutoFit/>
          </a:bodyPr>
          <a:lstStyle/>
          <a:p>
            <a:pPr algn="ctr"/>
            <a:r>
              <a:rPr lang="en-US" sz="3200" dirty="0" smtClean="0">
                <a:solidFill>
                  <a:schemeClr val="tx2">
                    <a:lumMod val="50000"/>
                  </a:schemeClr>
                </a:solidFill>
                <a:latin typeface="Century Gothic" panose="020B0502020202020204" pitchFamily="34" charset="0"/>
              </a:rPr>
              <a:t>Meet Ms. </a:t>
            </a:r>
            <a:r>
              <a:rPr lang="en-US" sz="3200" dirty="0">
                <a:solidFill>
                  <a:schemeClr val="tx2">
                    <a:lumMod val="50000"/>
                  </a:schemeClr>
                </a:solidFill>
                <a:latin typeface="Century Gothic" panose="020B0502020202020204" pitchFamily="34" charset="0"/>
              </a:rPr>
              <a:t>Mayes </a:t>
            </a:r>
            <a:r>
              <a:rPr lang="en-US" sz="3200" dirty="0" smtClean="0">
                <a:solidFill>
                  <a:schemeClr val="tx2">
                    <a:lumMod val="50000"/>
                  </a:schemeClr>
                </a:solidFill>
                <a:latin typeface="Century Gothic" panose="020B0502020202020204" pitchFamily="34" charset="0"/>
              </a:rPr>
              <a:t>and Mrs</a:t>
            </a:r>
            <a:r>
              <a:rPr lang="en-US" sz="3200" dirty="0">
                <a:solidFill>
                  <a:schemeClr val="tx2">
                    <a:lumMod val="50000"/>
                  </a:schemeClr>
                </a:solidFill>
                <a:latin typeface="Century Gothic" panose="020B0502020202020204" pitchFamily="34" charset="0"/>
              </a:rPr>
              <a:t>. Wetsel </a:t>
            </a:r>
            <a:r>
              <a:rPr lang="en-US" sz="4400" dirty="0">
                <a:solidFill>
                  <a:schemeClr val="tx2">
                    <a:lumMod val="50000"/>
                  </a:schemeClr>
                </a:solidFill>
                <a:latin typeface="KG Blank Space Sketch" pitchFamily="2" charset="0"/>
              </a:rPr>
              <a:t> </a:t>
            </a:r>
          </a:p>
        </p:txBody>
      </p:sp>
      <p:sp>
        <p:nvSpPr>
          <p:cNvPr id="9" name="Rectangle 8"/>
          <p:cNvSpPr/>
          <p:nvPr>
            <p:extLst/>
          </p:nvPr>
        </p:nvSpPr>
        <p:spPr>
          <a:xfrm>
            <a:off x="816077" y="1828800"/>
            <a:ext cx="7620000" cy="954107"/>
          </a:xfrm>
          <a:prstGeom prst="rect">
            <a:avLst/>
          </a:prstGeom>
        </p:spPr>
        <p:txBody>
          <a:bodyPr wrap="square" anchor="t">
            <a:spAutoFit/>
          </a:bodyPr>
          <a:lstStyle/>
          <a:p>
            <a:endParaRPr lang="en-US" sz="2800" dirty="0">
              <a:solidFill>
                <a:schemeClr val="tx2">
                  <a:lumMod val="50000"/>
                </a:schemeClr>
              </a:solidFill>
              <a:latin typeface="KG I Need A Font" pitchFamily="2" charset="0"/>
              <a:ea typeface="HelloAsparagus" pitchFamily="2" charset="0"/>
              <a:cs typeface="HelloAsparagus" pitchFamily="2" charset="0"/>
            </a:endParaRPr>
          </a:p>
          <a:p>
            <a:pPr algn="ctr"/>
            <a:endParaRPr lang="en-US" sz="2800" dirty="0">
              <a:solidFill>
                <a:schemeClr val="tx2">
                  <a:lumMod val="50000"/>
                </a:schemeClr>
              </a:solidFill>
              <a:latin typeface="KG I Need A Font" pitchFamily="2" charset="0"/>
              <a:ea typeface="HelloAsparagus" pitchFamily="2" charset="0"/>
              <a:cs typeface="HelloAsparagus" pitchFamily="2"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1923" y="3038050"/>
            <a:ext cx="2971800" cy="2228850"/>
          </a:xfrm>
          <a:prstGeom prst="rect">
            <a:avLst/>
          </a:prstGeom>
        </p:spPr>
      </p:pic>
      <p:sp>
        <p:nvSpPr>
          <p:cNvPr id="8" name="TextBox 7"/>
          <p:cNvSpPr txBox="1"/>
          <p:nvPr/>
        </p:nvSpPr>
        <p:spPr>
          <a:xfrm>
            <a:off x="708081" y="1513444"/>
            <a:ext cx="4241988" cy="1384995"/>
          </a:xfrm>
          <a:prstGeom prst="rect">
            <a:avLst/>
          </a:prstGeom>
          <a:noFill/>
        </p:spPr>
        <p:txBody>
          <a:bodyPr wrap="square" rtlCol="0">
            <a:spAutoFit/>
          </a:bodyPr>
          <a:lstStyle/>
          <a:p>
            <a:pPr marL="285750" indent="-285750">
              <a:buFontTx/>
              <a:buChar char="-"/>
            </a:pPr>
            <a:r>
              <a:rPr lang="en-US" sz="1400" dirty="0" smtClean="0"/>
              <a:t>Teaches English Language Arts.</a:t>
            </a:r>
          </a:p>
          <a:p>
            <a:pPr marL="285750" indent="-285750">
              <a:buFontTx/>
              <a:buChar char="-"/>
            </a:pPr>
            <a:r>
              <a:rPr lang="en-US" sz="1400" dirty="0" smtClean="0"/>
              <a:t>GTE and Middle Grades Certified.</a:t>
            </a:r>
          </a:p>
          <a:p>
            <a:pPr marL="285750" indent="-285750">
              <a:buFontTx/>
              <a:buChar char="-"/>
            </a:pPr>
            <a:r>
              <a:rPr lang="en-US" sz="1400" dirty="0" smtClean="0"/>
              <a:t>Masters in Instructional Technology.</a:t>
            </a:r>
          </a:p>
          <a:p>
            <a:pPr marL="285750" indent="-285750">
              <a:buFontTx/>
              <a:buChar char="-"/>
            </a:pPr>
            <a:r>
              <a:rPr lang="en-US" sz="1400" dirty="0" smtClean="0"/>
              <a:t>Currently working on Specialist in Elementary Education. </a:t>
            </a:r>
          </a:p>
          <a:p>
            <a:pPr marL="285750" indent="-285750">
              <a:buFontTx/>
              <a:buChar char="-"/>
            </a:pPr>
            <a:r>
              <a:rPr lang="en-US" sz="1400" dirty="0" smtClean="0"/>
              <a:t>Teaching for about 7 years now! </a:t>
            </a:r>
            <a:endParaRPr lang="en-US" sz="1400" dirty="0"/>
          </a:p>
        </p:txBody>
      </p:sp>
      <p:sp>
        <p:nvSpPr>
          <p:cNvPr id="10" name="TextBox 9"/>
          <p:cNvSpPr txBox="1"/>
          <p:nvPr/>
        </p:nvSpPr>
        <p:spPr>
          <a:xfrm>
            <a:off x="4714000" y="1513443"/>
            <a:ext cx="3366131" cy="1384995"/>
          </a:xfrm>
          <a:prstGeom prst="rect">
            <a:avLst/>
          </a:prstGeom>
          <a:noFill/>
        </p:spPr>
        <p:txBody>
          <a:bodyPr wrap="square" rtlCol="0">
            <a:spAutoFit/>
          </a:bodyPr>
          <a:lstStyle/>
          <a:p>
            <a:pPr marL="285750" indent="-285750">
              <a:buFontTx/>
              <a:buChar char="-"/>
            </a:pPr>
            <a:r>
              <a:rPr lang="en-US" sz="1200" dirty="0" smtClean="0"/>
              <a:t>Teaches Math, Science, and Social Studies.</a:t>
            </a:r>
          </a:p>
          <a:p>
            <a:pPr marL="285750" indent="-285750">
              <a:buFontTx/>
              <a:buChar char="-"/>
            </a:pPr>
            <a:r>
              <a:rPr lang="en-US" sz="1200" dirty="0" smtClean="0"/>
              <a:t>Certified in Early Childhood/Special Education and GTE. </a:t>
            </a:r>
          </a:p>
          <a:p>
            <a:pPr marL="285750" indent="-285750">
              <a:buFontTx/>
              <a:buChar char="-"/>
            </a:pPr>
            <a:r>
              <a:rPr lang="en-US" sz="1200" dirty="0" smtClean="0"/>
              <a:t>Masters in Special Education.</a:t>
            </a:r>
          </a:p>
          <a:p>
            <a:pPr marL="285750" indent="-285750">
              <a:buFontTx/>
              <a:buChar char="-"/>
            </a:pPr>
            <a:r>
              <a:rPr lang="en-US" sz="1200" dirty="0" smtClean="0"/>
              <a:t>Currently working on Specialist in Elementary Education. </a:t>
            </a:r>
          </a:p>
          <a:p>
            <a:pPr marL="285750" indent="-285750">
              <a:buFontTx/>
              <a:buChar char="-"/>
            </a:pPr>
            <a:r>
              <a:rPr lang="en-US" sz="1200" dirty="0" smtClean="0"/>
              <a:t>Teaching for about 11 years now! </a:t>
            </a:r>
            <a:endParaRPr lang="en-US" sz="1200"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5769" y="3046984"/>
            <a:ext cx="3244362" cy="221991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extLst/>
          </p:nvPr>
        </p:nvSpPr>
        <p:spPr>
          <a:xfrm>
            <a:off x="739775" y="914400"/>
            <a:ext cx="7955671" cy="769938"/>
          </a:xfrm>
          <a:prstGeom prst="rect">
            <a:avLst/>
          </a:prstGeom>
        </p:spPr>
        <p:txBody>
          <a:bodyPr wrap="square" anchor="t">
            <a:spAutoFit/>
          </a:bodyPr>
          <a:lstStyle/>
          <a:p>
            <a:pPr algn="ctr"/>
            <a:r>
              <a:rPr lang="en-US" sz="4400" dirty="0">
                <a:solidFill>
                  <a:schemeClr val="tx2">
                    <a:lumMod val="50000"/>
                  </a:schemeClr>
                </a:solidFill>
                <a:latin typeface="Century Gothic" panose="020B0502020202020204" pitchFamily="34" charset="0"/>
              </a:rPr>
              <a:t>Classroom Management</a:t>
            </a:r>
            <a:r>
              <a:rPr lang="en-US" sz="4400" dirty="0">
                <a:solidFill>
                  <a:schemeClr val="tx2">
                    <a:lumMod val="50000"/>
                  </a:schemeClr>
                </a:solidFill>
                <a:latin typeface="KG Blank Space Sketch" pitchFamily="2" charset="0"/>
              </a:rPr>
              <a:t> </a:t>
            </a:r>
          </a:p>
        </p:txBody>
      </p:sp>
      <p:sp>
        <p:nvSpPr>
          <p:cNvPr id="9" name="Rectangle 8"/>
          <p:cNvSpPr/>
          <p:nvPr>
            <p:extLst/>
          </p:nvPr>
        </p:nvSpPr>
        <p:spPr>
          <a:xfrm>
            <a:off x="816077" y="1828800"/>
            <a:ext cx="7620000" cy="3970318"/>
          </a:xfrm>
          <a:prstGeom prst="rect">
            <a:avLst/>
          </a:prstGeom>
        </p:spPr>
        <p:txBody>
          <a:bodyPr wrap="square" anchor="t">
            <a:spAutoFit/>
          </a:bodyPr>
          <a:lstStyle/>
          <a:p>
            <a:r>
              <a:rPr lang="en-US" sz="2800" dirty="0">
                <a:solidFill>
                  <a:srgbClr val="000000"/>
                </a:solidFill>
                <a:latin typeface="Century Gothic" panose="020B0502020202020204" pitchFamily="34" charset="0"/>
              </a:rPr>
              <a:t> 1.  Be respectful of others and </a:t>
            </a:r>
            <a:r>
              <a:rPr lang="en-US" sz="2800" dirty="0" smtClean="0">
                <a:solidFill>
                  <a:srgbClr val="000000"/>
                </a:solidFill>
                <a:latin typeface="Century Gothic" panose="020B0502020202020204" pitchFamily="34" charset="0"/>
              </a:rPr>
              <a:t>maintain a positive learning</a:t>
            </a:r>
            <a:r>
              <a:rPr lang="en-US" sz="2800" dirty="0">
                <a:solidFill>
                  <a:srgbClr val="000000"/>
                </a:solidFill>
                <a:latin typeface="Century Gothic" panose="020B0502020202020204" pitchFamily="34" charset="0"/>
              </a:rPr>
              <a:t> </a:t>
            </a:r>
            <a:r>
              <a:rPr lang="en-US" sz="2800" dirty="0" smtClean="0">
                <a:solidFill>
                  <a:srgbClr val="000000"/>
                </a:solidFill>
                <a:latin typeface="Century Gothic" panose="020B0502020202020204" pitchFamily="34" charset="0"/>
              </a:rPr>
              <a:t>environment</a:t>
            </a:r>
            <a:r>
              <a:rPr lang="en-US" sz="2800" dirty="0">
                <a:solidFill>
                  <a:srgbClr val="000000"/>
                </a:solidFill>
                <a:latin typeface="Century Gothic" panose="020B0502020202020204" pitchFamily="34" charset="0"/>
              </a:rPr>
              <a:t>.</a:t>
            </a:r>
            <a:endParaRPr lang="en-US" dirty="0">
              <a:latin typeface="Century Gothic" panose="020B0502020202020204" pitchFamily="34" charset="0"/>
            </a:endParaRPr>
          </a:p>
          <a:p>
            <a:r>
              <a:rPr lang="en-US" sz="2800" dirty="0">
                <a:solidFill>
                  <a:srgbClr val="000000"/>
                </a:solidFill>
                <a:latin typeface="Century Gothic" panose="020B0502020202020204" pitchFamily="34" charset="0"/>
              </a:rPr>
              <a:t> 2.  Follow the directions of LJES staff.</a:t>
            </a:r>
            <a:endParaRPr dirty="0">
              <a:latin typeface="Century Gothic" panose="020B0502020202020204" pitchFamily="34" charset="0"/>
            </a:endParaRPr>
          </a:p>
          <a:p>
            <a:r>
              <a:rPr lang="en-US" sz="2800" dirty="0">
                <a:solidFill>
                  <a:srgbClr val="000000"/>
                </a:solidFill>
                <a:latin typeface="Century Gothic" panose="020B0502020202020204" pitchFamily="34" charset="0"/>
              </a:rPr>
              <a:t> 3.  Come prepared to work – both </a:t>
            </a:r>
            <a:endParaRPr lang="en-US" sz="2800" dirty="0" smtClean="0">
              <a:solidFill>
                <a:srgbClr val="000000"/>
              </a:solidFill>
              <a:latin typeface="Century Gothic" panose="020B0502020202020204" pitchFamily="34" charset="0"/>
            </a:endParaRPr>
          </a:p>
          <a:p>
            <a:r>
              <a:rPr lang="en-US" sz="2800" dirty="0">
                <a:solidFill>
                  <a:srgbClr val="000000"/>
                </a:solidFill>
                <a:latin typeface="Century Gothic" panose="020B0502020202020204" pitchFamily="34" charset="0"/>
              </a:rPr>
              <a:t> </a:t>
            </a:r>
            <a:r>
              <a:rPr lang="en-US" sz="2800" dirty="0" smtClean="0">
                <a:solidFill>
                  <a:srgbClr val="000000"/>
                </a:solidFill>
                <a:latin typeface="Century Gothic" panose="020B0502020202020204" pitchFamily="34" charset="0"/>
              </a:rPr>
              <a:t>     material </a:t>
            </a:r>
            <a:r>
              <a:rPr lang="en-US" sz="2800" dirty="0">
                <a:solidFill>
                  <a:srgbClr val="000000"/>
                </a:solidFill>
                <a:latin typeface="Century Gothic" panose="020B0502020202020204" pitchFamily="34" charset="0"/>
              </a:rPr>
              <a:t>and </a:t>
            </a:r>
            <a:r>
              <a:rPr lang="en-US" sz="2800" dirty="0" smtClean="0">
                <a:solidFill>
                  <a:srgbClr val="000000"/>
                </a:solidFill>
                <a:latin typeface="Century Gothic" panose="020B0502020202020204" pitchFamily="34" charset="0"/>
              </a:rPr>
              <a:t>mind</a:t>
            </a:r>
            <a:r>
              <a:rPr lang="en-US" sz="2800" dirty="0">
                <a:solidFill>
                  <a:srgbClr val="000000"/>
                </a:solidFill>
                <a:latin typeface="Century Gothic" panose="020B0502020202020204" pitchFamily="34" charset="0"/>
              </a:rPr>
              <a:t>.</a:t>
            </a:r>
            <a:endParaRPr dirty="0">
              <a:latin typeface="Century Gothic" panose="020B0502020202020204" pitchFamily="34" charset="0"/>
            </a:endParaRPr>
          </a:p>
          <a:p>
            <a:r>
              <a:rPr lang="en-US" sz="2800" dirty="0">
                <a:solidFill>
                  <a:srgbClr val="000000"/>
                </a:solidFill>
                <a:latin typeface="Century Gothic" panose="020B0502020202020204" pitchFamily="34" charset="0"/>
              </a:rPr>
              <a:t> 4.  Follow safe habits at all times.</a:t>
            </a:r>
            <a:endParaRPr dirty="0">
              <a:latin typeface="Century Gothic" panose="020B0502020202020204" pitchFamily="34" charset="0"/>
            </a:endParaRPr>
          </a:p>
          <a:p>
            <a:r>
              <a:rPr lang="en-US" sz="2800" dirty="0">
                <a:solidFill>
                  <a:srgbClr val="000000"/>
                </a:solidFill>
                <a:latin typeface="Century Gothic" panose="020B0502020202020204" pitchFamily="34" charset="0"/>
              </a:rPr>
              <a:t> 5.  Always give your BEST </a:t>
            </a:r>
            <a:r>
              <a:rPr lang="en-US" sz="2800" dirty="0" smtClean="0">
                <a:solidFill>
                  <a:srgbClr val="000000"/>
                </a:solidFill>
                <a:latin typeface="Century Gothic" panose="020B0502020202020204" pitchFamily="34" charset="0"/>
              </a:rPr>
              <a:t>effort.</a:t>
            </a:r>
            <a:r>
              <a:rPr lang="en-US" sz="2800" dirty="0">
                <a:solidFill>
                  <a:srgbClr val="000000"/>
                </a:solidFill>
                <a:latin typeface="KG I Need A Font" pitchFamily="2" charset="0"/>
              </a:rPr>
              <a:t>  </a:t>
            </a:r>
            <a:endParaRPr dirty="0"/>
          </a:p>
          <a:p>
            <a:endParaRPr lang="en-US" sz="2800" dirty="0">
              <a:solidFill>
                <a:schemeClr val="tx2">
                  <a:lumMod val="50000"/>
                </a:schemeClr>
              </a:solidFill>
              <a:latin typeface="KG I Need A Font" pitchFamily="2" charset="0"/>
              <a:ea typeface="HelloAsparagus" pitchFamily="2" charset="0"/>
              <a:cs typeface="HelloAsparagus" pitchFamily="2" charset="0"/>
            </a:endParaRPr>
          </a:p>
          <a:p>
            <a:pPr algn="ctr"/>
            <a:endParaRPr lang="en-US" sz="2800" dirty="0">
              <a:solidFill>
                <a:schemeClr val="tx2">
                  <a:lumMod val="50000"/>
                </a:schemeClr>
              </a:solidFill>
              <a:latin typeface="KG I Need A Font" pitchFamily="2" charset="0"/>
              <a:ea typeface="HelloAsparagus" pitchFamily="2" charset="0"/>
              <a:cs typeface="HelloAsparagus" pitchFamily="2" charset="0"/>
            </a:endParaRPr>
          </a:p>
        </p:txBody>
      </p:sp>
    </p:spTree>
    <p:extLst>
      <p:ext uri="{BB962C8B-B14F-4D97-AF65-F5344CB8AC3E}">
        <p14:creationId xmlns:p14="http://schemas.microsoft.com/office/powerpoint/2010/main" val="4084486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extLst/>
          </p:nvPr>
        </p:nvSpPr>
        <p:spPr>
          <a:xfrm>
            <a:off x="739775" y="786715"/>
            <a:ext cx="7955671" cy="1323439"/>
          </a:xfrm>
          <a:prstGeom prst="rect">
            <a:avLst/>
          </a:prstGeom>
        </p:spPr>
        <p:txBody>
          <a:bodyPr wrap="square" anchor="t">
            <a:spAutoFit/>
          </a:bodyPr>
          <a:lstStyle/>
          <a:p>
            <a:pPr algn="ctr"/>
            <a:r>
              <a:rPr lang="en-US" sz="4000" dirty="0" smtClean="0">
                <a:solidFill>
                  <a:schemeClr val="tx2">
                    <a:lumMod val="50000"/>
                  </a:schemeClr>
                </a:solidFill>
                <a:latin typeface="Century Gothic" panose="020B0502020202020204" pitchFamily="34" charset="0"/>
              </a:rPr>
              <a:t>Covid-19 Classroom Information</a:t>
            </a:r>
            <a:endParaRPr lang="en-US" sz="4000" dirty="0">
              <a:solidFill>
                <a:schemeClr val="tx2">
                  <a:lumMod val="50000"/>
                </a:schemeClr>
              </a:solidFill>
              <a:latin typeface="KG Blank Space Sketch" pitchFamily="2" charset="0"/>
            </a:endParaRPr>
          </a:p>
        </p:txBody>
      </p:sp>
      <p:sp>
        <p:nvSpPr>
          <p:cNvPr id="9" name="Rectangle 8"/>
          <p:cNvSpPr/>
          <p:nvPr>
            <p:extLst/>
          </p:nvPr>
        </p:nvSpPr>
        <p:spPr>
          <a:xfrm>
            <a:off x="739775" y="2004646"/>
            <a:ext cx="7620000" cy="4401205"/>
          </a:xfrm>
          <a:prstGeom prst="rect">
            <a:avLst/>
          </a:prstGeom>
        </p:spPr>
        <p:txBody>
          <a:bodyPr wrap="square" anchor="t">
            <a:spAutoFit/>
          </a:bodyPr>
          <a:lstStyle/>
          <a:p>
            <a:pPr marL="514350" indent="-514350">
              <a:buAutoNum type="arabicPeriod"/>
            </a:pPr>
            <a:r>
              <a:rPr lang="en-US" sz="2000" dirty="0" smtClean="0">
                <a:solidFill>
                  <a:srgbClr val="000000"/>
                </a:solidFill>
                <a:latin typeface="Century Gothic" panose="020B0502020202020204" pitchFamily="34" charset="0"/>
              </a:rPr>
              <a:t>Your students know that they are to remain at least an arm’s length away from each other. We call it their ‘zombie’ arms!</a:t>
            </a:r>
          </a:p>
          <a:p>
            <a:pPr marL="514350" indent="-514350">
              <a:buAutoNum type="arabicPeriod"/>
            </a:pPr>
            <a:r>
              <a:rPr lang="en-US" sz="2000" dirty="0" smtClean="0">
                <a:solidFill>
                  <a:srgbClr val="000000"/>
                </a:solidFill>
                <a:latin typeface="Century Gothic" panose="020B0502020202020204" pitchFamily="34" charset="0"/>
                <a:ea typeface="HelloAsparagus" pitchFamily="2" charset="0"/>
                <a:cs typeface="HelloAsparagus" pitchFamily="2" charset="0"/>
              </a:rPr>
              <a:t>Barriers are utilized in the classroom to protect students that are not an arm’s length away. </a:t>
            </a:r>
          </a:p>
          <a:p>
            <a:pPr marL="514350" indent="-514350">
              <a:buAutoNum type="arabicPeriod"/>
            </a:pPr>
            <a:r>
              <a:rPr lang="en-US" sz="2000" dirty="0" smtClean="0">
                <a:solidFill>
                  <a:srgbClr val="000000"/>
                </a:solidFill>
                <a:latin typeface="Century Gothic" panose="020B0502020202020204" pitchFamily="34" charset="0"/>
                <a:ea typeface="HelloAsparagus" pitchFamily="2" charset="0"/>
                <a:cs typeface="HelloAsparagus" pitchFamily="2" charset="0"/>
              </a:rPr>
              <a:t>Hand Sanitizer is available near the students for them to utilize as often as possible. </a:t>
            </a:r>
          </a:p>
          <a:p>
            <a:pPr marL="514350" indent="-514350">
              <a:buAutoNum type="arabicPeriod"/>
            </a:pPr>
            <a:r>
              <a:rPr lang="en-US" sz="2000" dirty="0" smtClean="0">
                <a:solidFill>
                  <a:srgbClr val="000000"/>
                </a:solidFill>
                <a:latin typeface="Century Gothic" panose="020B0502020202020204" pitchFamily="34" charset="0"/>
                <a:ea typeface="HelloAsparagus" pitchFamily="2" charset="0"/>
                <a:cs typeface="HelloAsparagus" pitchFamily="2" charset="0"/>
              </a:rPr>
              <a:t>Masks are still optional at this time. Water bottles are still necessary as drinking fountains are unable to be utilized. </a:t>
            </a:r>
          </a:p>
          <a:p>
            <a:pPr marL="514350" indent="-514350">
              <a:buAutoNum type="arabicPeriod"/>
            </a:pPr>
            <a:r>
              <a:rPr lang="en-US" sz="2000" dirty="0" smtClean="0">
                <a:solidFill>
                  <a:srgbClr val="000000"/>
                </a:solidFill>
                <a:latin typeface="Century Gothic" panose="020B0502020202020204" pitchFamily="34" charset="0"/>
                <a:ea typeface="HelloAsparagus" pitchFamily="2" charset="0"/>
                <a:cs typeface="HelloAsparagus" pitchFamily="2" charset="0"/>
              </a:rPr>
              <a:t>Students are also encouraged to wash their hands as often as possible. They can use our classroom sinks or the ones located at the student restrooms. </a:t>
            </a:r>
          </a:p>
          <a:p>
            <a:pPr marL="514350" indent="-514350">
              <a:buAutoNum type="arabicPeriod"/>
            </a:pPr>
            <a:endParaRPr lang="en-US" sz="2000" dirty="0">
              <a:solidFill>
                <a:schemeClr val="tx2">
                  <a:lumMod val="50000"/>
                </a:schemeClr>
              </a:solidFill>
              <a:latin typeface="KG I Need A Font" pitchFamily="2" charset="0"/>
              <a:ea typeface="HelloAsparagus" pitchFamily="2" charset="0"/>
              <a:cs typeface="HelloAsparagus" pitchFamily="2" charset="0"/>
            </a:endParaRPr>
          </a:p>
        </p:txBody>
      </p:sp>
    </p:spTree>
    <p:extLst>
      <p:ext uri="{BB962C8B-B14F-4D97-AF65-F5344CB8AC3E}">
        <p14:creationId xmlns:p14="http://schemas.microsoft.com/office/powerpoint/2010/main" val="373818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extLst/>
          </p:nvPr>
        </p:nvSpPr>
        <p:spPr>
          <a:xfrm>
            <a:off x="739775" y="764930"/>
            <a:ext cx="7955671" cy="1323439"/>
          </a:xfrm>
          <a:prstGeom prst="rect">
            <a:avLst/>
          </a:prstGeom>
        </p:spPr>
        <p:txBody>
          <a:bodyPr wrap="square" anchor="t">
            <a:spAutoFit/>
          </a:bodyPr>
          <a:lstStyle/>
          <a:p>
            <a:pPr algn="ctr"/>
            <a:r>
              <a:rPr lang="en-US" sz="4000" dirty="0" smtClean="0">
                <a:solidFill>
                  <a:schemeClr val="tx2">
                    <a:lumMod val="50000"/>
                  </a:schemeClr>
                </a:solidFill>
                <a:latin typeface="Century Gothic" panose="020B0502020202020204" pitchFamily="34" charset="0"/>
              </a:rPr>
              <a:t>Covid-19 Classroom Information Continued</a:t>
            </a:r>
            <a:endParaRPr lang="en-US" sz="4000" dirty="0">
              <a:solidFill>
                <a:schemeClr val="tx2">
                  <a:lumMod val="50000"/>
                </a:schemeClr>
              </a:solidFill>
              <a:latin typeface="KG Blank Space Sketch" pitchFamily="2" charset="0"/>
            </a:endParaRPr>
          </a:p>
        </p:txBody>
      </p:sp>
      <p:sp>
        <p:nvSpPr>
          <p:cNvPr id="9" name="Rectangle 8"/>
          <p:cNvSpPr/>
          <p:nvPr>
            <p:extLst/>
          </p:nvPr>
        </p:nvSpPr>
        <p:spPr>
          <a:xfrm>
            <a:off x="739775" y="1899139"/>
            <a:ext cx="7620000" cy="4247317"/>
          </a:xfrm>
          <a:prstGeom prst="rect">
            <a:avLst/>
          </a:prstGeom>
        </p:spPr>
        <p:txBody>
          <a:bodyPr wrap="square" anchor="t">
            <a:spAutoFit/>
          </a:bodyPr>
          <a:lstStyle/>
          <a:p>
            <a:pPr marL="514350" indent="-514350">
              <a:buAutoNum type="arabicPeriod"/>
            </a:pPr>
            <a:r>
              <a:rPr lang="en-US" dirty="0">
                <a:solidFill>
                  <a:srgbClr val="000000"/>
                </a:solidFill>
                <a:latin typeface="Century Gothic" panose="020B0502020202020204" pitchFamily="34" charset="0"/>
                <a:ea typeface="HelloAsparagus" pitchFamily="2" charset="0"/>
                <a:cs typeface="HelloAsparagus" pitchFamily="2" charset="0"/>
              </a:rPr>
              <a:t>To limit the number of students in the cafeteria and at specials some changes have been made starting next week. Students will alternate between eating in the cafeteria and eating in the classroom every other day. We have also had the addition of a </a:t>
            </a:r>
            <a:r>
              <a:rPr lang="en-US" dirty="0" smtClean="0">
                <a:solidFill>
                  <a:srgbClr val="000000"/>
                </a:solidFill>
                <a:latin typeface="Century Gothic" panose="020B0502020202020204" pitchFamily="34" charset="0"/>
                <a:ea typeface="HelloAsparagus" pitchFamily="2" charset="0"/>
                <a:cs typeface="HelloAsparagus" pitchFamily="2" charset="0"/>
              </a:rPr>
              <a:t>Computer Lab </a:t>
            </a:r>
            <a:r>
              <a:rPr lang="en-US" dirty="0">
                <a:solidFill>
                  <a:srgbClr val="000000"/>
                </a:solidFill>
                <a:latin typeface="Century Gothic" panose="020B0502020202020204" pitchFamily="34" charset="0"/>
                <a:ea typeface="HelloAsparagus" pitchFamily="2" charset="0"/>
                <a:cs typeface="HelloAsparagus" pitchFamily="2" charset="0"/>
              </a:rPr>
              <a:t>Specials to decrease the number of students in the Gym at one time. </a:t>
            </a:r>
          </a:p>
          <a:p>
            <a:pPr marL="514350" indent="-514350">
              <a:buAutoNum type="arabicPeriod"/>
            </a:pPr>
            <a:r>
              <a:rPr lang="en-US" dirty="0">
                <a:solidFill>
                  <a:srgbClr val="000000"/>
                </a:solidFill>
                <a:latin typeface="Century Gothic" panose="020B0502020202020204" pitchFamily="34" charset="0"/>
                <a:ea typeface="HelloAsparagus" pitchFamily="2" charset="0"/>
                <a:cs typeface="HelloAsparagus" pitchFamily="2" charset="0"/>
              </a:rPr>
              <a:t>If your student has to miss class due to being sick or having to quarantine all work can be found on their Google Classroom. Students are expected to keep up with their work if they are physically capable of it. </a:t>
            </a:r>
          </a:p>
          <a:p>
            <a:pPr marL="514350" indent="-514350">
              <a:buAutoNum type="arabicPeriod"/>
            </a:pPr>
            <a:r>
              <a:rPr lang="en-US" dirty="0">
                <a:solidFill>
                  <a:srgbClr val="000000"/>
                </a:solidFill>
                <a:latin typeface="Century Gothic" panose="020B0502020202020204" pitchFamily="34" charset="0"/>
                <a:ea typeface="HelloAsparagus" pitchFamily="2" charset="0"/>
                <a:cs typeface="HelloAsparagus" pitchFamily="2" charset="0"/>
              </a:rPr>
              <a:t>Students are still expected to keep up with their Book Club Reading at home if they received their book. </a:t>
            </a:r>
          </a:p>
          <a:p>
            <a:pPr marL="514350" indent="-514350">
              <a:buAutoNum type="arabicPeriod"/>
            </a:pPr>
            <a:r>
              <a:rPr lang="en-US" dirty="0">
                <a:solidFill>
                  <a:srgbClr val="000000"/>
                </a:solidFill>
                <a:latin typeface="Century Gothic" panose="020B0502020202020204" pitchFamily="34" charset="0"/>
                <a:ea typeface="HelloAsparagus" pitchFamily="2" charset="0"/>
                <a:cs typeface="HelloAsparagus" pitchFamily="2" charset="0"/>
              </a:rPr>
              <a:t>Students are also expected to still study for any upcoming tests. All notes and </a:t>
            </a:r>
            <a:r>
              <a:rPr lang="en-US" dirty="0" err="1">
                <a:solidFill>
                  <a:srgbClr val="000000"/>
                </a:solidFill>
                <a:latin typeface="Century Gothic" panose="020B0502020202020204" pitchFamily="34" charset="0"/>
                <a:ea typeface="HelloAsparagus" pitchFamily="2" charset="0"/>
                <a:cs typeface="HelloAsparagus" pitchFamily="2" charset="0"/>
              </a:rPr>
              <a:t>powerpoints</a:t>
            </a:r>
            <a:r>
              <a:rPr lang="en-US" dirty="0">
                <a:solidFill>
                  <a:srgbClr val="000000"/>
                </a:solidFill>
                <a:latin typeface="Century Gothic" panose="020B0502020202020204" pitchFamily="34" charset="0"/>
                <a:ea typeface="HelloAsparagus" pitchFamily="2" charset="0"/>
                <a:cs typeface="HelloAsparagus" pitchFamily="2" charset="0"/>
              </a:rPr>
              <a:t> for the tests are shared on Google Classroom. </a:t>
            </a:r>
            <a:endParaRPr lang="en-US" dirty="0">
              <a:solidFill>
                <a:schemeClr val="tx2">
                  <a:lumMod val="50000"/>
                </a:schemeClr>
              </a:solidFill>
              <a:latin typeface="KG I Need A Font" pitchFamily="2" charset="0"/>
              <a:ea typeface="HelloAsparagus" pitchFamily="2" charset="0"/>
              <a:cs typeface="HelloAsparagus" pitchFamily="2" charset="0"/>
            </a:endParaRPr>
          </a:p>
        </p:txBody>
      </p:sp>
    </p:spTree>
    <p:extLst>
      <p:ext uri="{BB962C8B-B14F-4D97-AF65-F5344CB8AC3E}">
        <p14:creationId xmlns:p14="http://schemas.microsoft.com/office/powerpoint/2010/main" val="365370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3178289" y="791308"/>
            <a:ext cx="2769861" cy="769441"/>
          </a:xfrm>
          <a:prstGeom prst="rect">
            <a:avLst/>
          </a:prstGeom>
        </p:spPr>
        <p:txBody>
          <a:bodyPr wrap="none" anchor="t">
            <a:spAutoFit/>
          </a:bodyPr>
          <a:lstStyle/>
          <a:p>
            <a:pPr algn="ctr"/>
            <a:r>
              <a:rPr lang="en-US" sz="4400" dirty="0">
                <a:solidFill>
                  <a:schemeClr val="tx2">
                    <a:lumMod val="50000"/>
                  </a:schemeClr>
                </a:solidFill>
                <a:latin typeface="KG Blank Space Sketch" pitchFamily="2" charset="0"/>
              </a:rPr>
              <a:t>Technology</a:t>
            </a:r>
          </a:p>
        </p:txBody>
      </p:sp>
      <p:sp>
        <p:nvSpPr>
          <p:cNvPr id="5" name="Rectangle 4"/>
          <p:cNvSpPr/>
          <p:nvPr>
            <p:extLst/>
          </p:nvPr>
        </p:nvSpPr>
        <p:spPr>
          <a:xfrm>
            <a:off x="1971417" y="1210988"/>
            <a:ext cx="2246943" cy="2831544"/>
          </a:xfrm>
          <a:prstGeom prst="rect">
            <a:avLst/>
          </a:prstGeom>
        </p:spPr>
        <p:txBody>
          <a:bodyPr wrap="square" anchor="t">
            <a:spAutoFit/>
          </a:bodyPr>
          <a:lstStyle/>
          <a:p>
            <a:pPr algn="ctr"/>
            <a:endParaRPr lang="en-US" sz="2500" dirty="0">
              <a:solidFill>
                <a:schemeClr val="tx2">
                  <a:lumMod val="50000"/>
                </a:schemeClr>
              </a:solidFill>
              <a:latin typeface="KG I Need A Font" pitchFamily="2" charset="0"/>
            </a:endParaRPr>
          </a:p>
          <a:p>
            <a:pPr algn="ctr"/>
            <a:r>
              <a:rPr lang="en-US" sz="2500" dirty="0" smtClean="0">
                <a:solidFill>
                  <a:srgbClr val="000000"/>
                </a:solidFill>
                <a:latin typeface="Century Gothic" panose="020B0502020202020204" pitchFamily="34" charset="0"/>
              </a:rPr>
              <a:t>IXL</a:t>
            </a:r>
          </a:p>
          <a:p>
            <a:pPr algn="ctr"/>
            <a:r>
              <a:rPr lang="en-US" sz="2500" dirty="0" err="1" smtClean="0">
                <a:solidFill>
                  <a:srgbClr val="000000"/>
                </a:solidFill>
                <a:latin typeface="Century Gothic" panose="020B0502020202020204" pitchFamily="34" charset="0"/>
              </a:rPr>
              <a:t>DiscoveryEd</a:t>
            </a:r>
            <a:endParaRPr dirty="0">
              <a:latin typeface="Century Gothic" panose="020B0502020202020204" pitchFamily="34" charset="0"/>
            </a:endParaRPr>
          </a:p>
          <a:p>
            <a:pPr algn="ctr"/>
            <a:r>
              <a:rPr lang="en-US" sz="2500" dirty="0" err="1" smtClean="0">
                <a:solidFill>
                  <a:srgbClr val="000000"/>
                </a:solidFill>
                <a:latin typeface="Century Gothic" panose="020B0502020202020204" pitchFamily="34" charset="0"/>
              </a:rPr>
              <a:t>ClassDojo</a:t>
            </a:r>
            <a:endParaRPr dirty="0">
              <a:latin typeface="Century Gothic" panose="020B0502020202020204" pitchFamily="34" charset="0"/>
            </a:endParaRPr>
          </a:p>
          <a:p>
            <a:pPr algn="ctr"/>
            <a:r>
              <a:rPr lang="en-US" sz="2500" dirty="0" smtClean="0">
                <a:solidFill>
                  <a:schemeClr val="tx2">
                    <a:lumMod val="50000"/>
                  </a:schemeClr>
                </a:solidFill>
                <a:latin typeface="Century Gothic" panose="020B0502020202020204" pitchFamily="34" charset="0"/>
              </a:rPr>
              <a:t>Flocabulary</a:t>
            </a:r>
          </a:p>
          <a:p>
            <a:pPr algn="ctr"/>
            <a:r>
              <a:rPr lang="en-US" sz="2500" dirty="0" err="1" smtClean="0">
                <a:solidFill>
                  <a:schemeClr val="tx2">
                    <a:lumMod val="50000"/>
                  </a:schemeClr>
                </a:solidFill>
                <a:latin typeface="Century Gothic" panose="020B0502020202020204" pitchFamily="34" charset="0"/>
              </a:rPr>
              <a:t>Quizlett</a:t>
            </a:r>
            <a:endParaRPr lang="en-US" sz="2500" dirty="0">
              <a:solidFill>
                <a:schemeClr val="tx2">
                  <a:lumMod val="50000"/>
                </a:schemeClr>
              </a:solidFill>
              <a:latin typeface="KG I Need A Font" pitchFamily="2" charset="0"/>
            </a:endParaRPr>
          </a:p>
          <a:p>
            <a:pPr algn="ctr"/>
            <a:endParaRPr lang="en-US" sz="2800" dirty="0">
              <a:solidFill>
                <a:schemeClr val="tx2">
                  <a:lumMod val="50000"/>
                </a:schemeClr>
              </a:solidFill>
              <a:latin typeface="KG I Need A Font" pitchFamily="2" charset="0"/>
              <a:ea typeface="HelloAsparagus" pitchFamily="2" charset="0"/>
              <a:cs typeface="HelloAsparagus" pitchFamily="2" charset="0"/>
            </a:endParaRPr>
          </a:p>
        </p:txBody>
      </p:sp>
      <p:pic>
        <p:nvPicPr>
          <p:cNvPr id="1026" name="Picture 2" descr="ClassDojo - Home | Facebo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4317" y="3692770"/>
            <a:ext cx="4237894" cy="211894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extLst/>
          </p:nvPr>
        </p:nvSpPr>
        <p:spPr>
          <a:xfrm>
            <a:off x="4561260" y="1426431"/>
            <a:ext cx="3255455" cy="2400657"/>
          </a:xfrm>
          <a:prstGeom prst="rect">
            <a:avLst/>
          </a:prstGeom>
        </p:spPr>
        <p:txBody>
          <a:bodyPr wrap="square" anchor="t">
            <a:spAutoFit/>
          </a:bodyPr>
          <a:lstStyle/>
          <a:p>
            <a:pPr algn="ctr"/>
            <a:endParaRPr lang="en-US" sz="2500" dirty="0">
              <a:solidFill>
                <a:schemeClr val="tx2">
                  <a:lumMod val="50000"/>
                </a:schemeClr>
              </a:solidFill>
              <a:latin typeface="Century Gothic" panose="020B0502020202020204" pitchFamily="34" charset="0"/>
            </a:endParaRPr>
          </a:p>
          <a:p>
            <a:pPr algn="ctr"/>
            <a:r>
              <a:rPr lang="en-US" sz="2500" dirty="0" err="1" smtClean="0">
                <a:solidFill>
                  <a:schemeClr val="tx2">
                    <a:lumMod val="50000"/>
                  </a:schemeClr>
                </a:solidFill>
                <a:latin typeface="Century Gothic" panose="020B0502020202020204" pitchFamily="34" charset="0"/>
              </a:rPr>
              <a:t>Iready</a:t>
            </a:r>
            <a:endParaRPr lang="en-US" sz="2500" dirty="0" smtClean="0">
              <a:solidFill>
                <a:schemeClr val="tx2">
                  <a:lumMod val="50000"/>
                </a:schemeClr>
              </a:solidFill>
              <a:latin typeface="Century Gothic" panose="020B0502020202020204" pitchFamily="34" charset="0"/>
            </a:endParaRPr>
          </a:p>
          <a:p>
            <a:pPr algn="ctr"/>
            <a:r>
              <a:rPr lang="en-US" sz="2500" dirty="0" smtClean="0">
                <a:solidFill>
                  <a:schemeClr val="tx2">
                    <a:lumMod val="50000"/>
                  </a:schemeClr>
                </a:solidFill>
                <a:latin typeface="Century Gothic" panose="020B0502020202020204" pitchFamily="34" charset="0"/>
              </a:rPr>
              <a:t>Google Classroom</a:t>
            </a:r>
          </a:p>
          <a:p>
            <a:pPr algn="ctr"/>
            <a:r>
              <a:rPr lang="en-US" sz="2500" dirty="0" err="1" smtClean="0">
                <a:solidFill>
                  <a:schemeClr val="tx2">
                    <a:lumMod val="50000"/>
                  </a:schemeClr>
                </a:solidFill>
                <a:latin typeface="Century Gothic" panose="020B0502020202020204" pitchFamily="34" charset="0"/>
              </a:rPr>
              <a:t>Xtramath</a:t>
            </a:r>
            <a:endParaRPr lang="en-US" sz="2500" dirty="0" smtClean="0">
              <a:solidFill>
                <a:schemeClr val="tx2">
                  <a:lumMod val="50000"/>
                </a:schemeClr>
              </a:solidFill>
              <a:latin typeface="Century Gothic" panose="020B0502020202020204" pitchFamily="34" charset="0"/>
            </a:endParaRPr>
          </a:p>
          <a:p>
            <a:pPr algn="ctr"/>
            <a:r>
              <a:rPr lang="en-US" sz="2500" dirty="0" err="1" smtClean="0">
                <a:solidFill>
                  <a:schemeClr val="tx2">
                    <a:lumMod val="50000"/>
                  </a:schemeClr>
                </a:solidFill>
                <a:latin typeface="Century Gothic" panose="020B0502020202020204" pitchFamily="34" charset="0"/>
              </a:rPr>
              <a:t>Kahoot</a:t>
            </a:r>
            <a:endParaRPr lang="en-US" sz="2500" dirty="0" smtClean="0">
              <a:solidFill>
                <a:schemeClr val="tx2">
                  <a:lumMod val="50000"/>
                </a:schemeClr>
              </a:solidFill>
              <a:latin typeface="Century Gothic" panose="020B0502020202020204" pitchFamily="34" charset="0"/>
            </a:endParaRPr>
          </a:p>
          <a:p>
            <a:pPr algn="ctr"/>
            <a:endParaRPr lang="en-US" sz="2500" dirty="0">
              <a:solidFill>
                <a:schemeClr val="tx2">
                  <a:lumMod val="50000"/>
                </a:schemeClr>
              </a:solidFill>
              <a:latin typeface="Century Gothic" panose="020B0502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835025" y="914400"/>
            <a:ext cx="7928009" cy="769938"/>
          </a:xfrm>
          <a:prstGeom prst="rect">
            <a:avLst/>
          </a:prstGeom>
        </p:spPr>
        <p:txBody>
          <a:bodyPr wrap="square" anchor="t">
            <a:spAutoFit/>
          </a:bodyPr>
          <a:lstStyle/>
          <a:p>
            <a:pPr algn="ctr"/>
            <a:r>
              <a:rPr lang="en-US" sz="4400" dirty="0" smtClean="0">
                <a:solidFill>
                  <a:schemeClr val="tx2">
                    <a:lumMod val="50000"/>
                  </a:schemeClr>
                </a:solidFill>
                <a:latin typeface="KG Blank Space Sketch" pitchFamily="2" charset="0"/>
              </a:rPr>
              <a:t>Agendas</a:t>
            </a:r>
            <a:endParaRPr lang="en-US" sz="4400" dirty="0">
              <a:solidFill>
                <a:schemeClr val="tx2">
                  <a:lumMod val="50000"/>
                </a:schemeClr>
              </a:solidFill>
              <a:latin typeface="KG Blank Space Sketch" pitchFamily="2" charset="0"/>
            </a:endParaRPr>
          </a:p>
        </p:txBody>
      </p:sp>
      <p:sp>
        <p:nvSpPr>
          <p:cNvPr id="5" name="Rectangle 4"/>
          <p:cNvSpPr/>
          <p:nvPr>
            <p:extLst/>
          </p:nvPr>
        </p:nvSpPr>
        <p:spPr>
          <a:xfrm>
            <a:off x="835025" y="1724025"/>
            <a:ext cx="7581388" cy="4755148"/>
          </a:xfrm>
          <a:prstGeom prst="rect">
            <a:avLst/>
          </a:prstGeom>
        </p:spPr>
        <p:txBody>
          <a:bodyPr wrap="square" anchor="t">
            <a:spAutoFit/>
          </a:bodyPr>
          <a:lstStyle/>
          <a:p>
            <a:r>
              <a:rPr lang="en-US" sz="2500" dirty="0" smtClean="0">
                <a:solidFill>
                  <a:srgbClr val="000000"/>
                </a:solidFill>
                <a:latin typeface="Century Gothic" panose="020B0502020202020204" pitchFamily="34" charset="0"/>
              </a:rPr>
              <a:t>Students are required to have an agenda. They can be purchased from the front office for $5. </a:t>
            </a:r>
          </a:p>
          <a:p>
            <a:endParaRPr lang="en-US" sz="2500" dirty="0">
              <a:solidFill>
                <a:srgbClr val="000000"/>
              </a:solidFill>
              <a:latin typeface="Century Gothic" panose="020B0502020202020204" pitchFamily="34" charset="0"/>
            </a:endParaRPr>
          </a:p>
          <a:p>
            <a:r>
              <a:rPr lang="en-US" sz="2500" b="1" dirty="0" smtClean="0">
                <a:solidFill>
                  <a:srgbClr val="000000"/>
                </a:solidFill>
                <a:latin typeface="Century Gothic" panose="020B0502020202020204" pitchFamily="34" charset="0"/>
              </a:rPr>
              <a:t>Homework</a:t>
            </a:r>
            <a:r>
              <a:rPr lang="en-US" sz="2500" dirty="0" smtClean="0">
                <a:solidFill>
                  <a:srgbClr val="000000"/>
                </a:solidFill>
                <a:latin typeface="Century Gothic" panose="020B0502020202020204" pitchFamily="34" charset="0"/>
              </a:rPr>
              <a:t> will be written in them as well as upcoming </a:t>
            </a:r>
            <a:r>
              <a:rPr lang="en-US" sz="2500" b="1" dirty="0" smtClean="0">
                <a:solidFill>
                  <a:srgbClr val="000000"/>
                </a:solidFill>
                <a:latin typeface="Century Gothic" panose="020B0502020202020204" pitchFamily="34" charset="0"/>
              </a:rPr>
              <a:t>tests</a:t>
            </a:r>
            <a:r>
              <a:rPr lang="en-US" sz="2500" dirty="0" smtClean="0">
                <a:solidFill>
                  <a:srgbClr val="000000"/>
                </a:solidFill>
                <a:latin typeface="Century Gothic" panose="020B0502020202020204" pitchFamily="34" charset="0"/>
              </a:rPr>
              <a:t>. You can write any </a:t>
            </a:r>
            <a:r>
              <a:rPr lang="en-US" sz="2500" u="sng" dirty="0" smtClean="0">
                <a:solidFill>
                  <a:srgbClr val="000000"/>
                </a:solidFill>
                <a:latin typeface="Century Gothic" panose="020B0502020202020204" pitchFamily="34" charset="0"/>
              </a:rPr>
              <a:t>changes in dismissal or notes</a:t>
            </a:r>
            <a:r>
              <a:rPr lang="en-US" sz="2500" dirty="0" smtClean="0">
                <a:solidFill>
                  <a:srgbClr val="000000"/>
                </a:solidFill>
                <a:latin typeface="Century Gothic" panose="020B0502020202020204" pitchFamily="34" charset="0"/>
              </a:rPr>
              <a:t> to us as well in the agendas. </a:t>
            </a:r>
          </a:p>
          <a:p>
            <a:endParaRPr lang="en-US" sz="2500" dirty="0">
              <a:solidFill>
                <a:srgbClr val="000000"/>
              </a:solidFill>
              <a:latin typeface="Century Gothic" panose="020B0502020202020204" pitchFamily="34" charset="0"/>
            </a:endParaRPr>
          </a:p>
          <a:p>
            <a:r>
              <a:rPr lang="en-US" sz="2500" dirty="0" smtClean="0">
                <a:solidFill>
                  <a:srgbClr val="000000"/>
                </a:solidFill>
                <a:latin typeface="Century Gothic" panose="020B0502020202020204" pitchFamily="34" charset="0"/>
              </a:rPr>
              <a:t>While we do announce tests on </a:t>
            </a:r>
            <a:r>
              <a:rPr lang="en-US" sz="2500" dirty="0" err="1" smtClean="0">
                <a:solidFill>
                  <a:srgbClr val="000000"/>
                </a:solidFill>
                <a:latin typeface="Century Gothic" panose="020B0502020202020204" pitchFamily="34" charset="0"/>
              </a:rPr>
              <a:t>ClassDojo</a:t>
            </a:r>
            <a:r>
              <a:rPr lang="en-US" sz="2500" dirty="0" smtClean="0">
                <a:solidFill>
                  <a:srgbClr val="000000"/>
                </a:solidFill>
                <a:latin typeface="Century Gothic" panose="020B0502020202020204" pitchFamily="34" charset="0"/>
              </a:rPr>
              <a:t> we want the students to begin practicing responsibility and to be able to tell you when tests are!</a:t>
            </a:r>
            <a:endParaRPr lang="en-US" dirty="0">
              <a:latin typeface="Century Gothic" panose="020B0502020202020204" pitchFamily="34" charset="0"/>
            </a:endParaRPr>
          </a:p>
          <a:p>
            <a:pPr algn="ctr"/>
            <a:endParaRPr lang="en-US" sz="2800" dirty="0">
              <a:solidFill>
                <a:schemeClr val="tx2">
                  <a:lumMod val="50000"/>
                </a:schemeClr>
              </a:solidFill>
              <a:latin typeface="KG I Need A Font" pitchFamily="2" charset="0"/>
              <a:ea typeface="HelloAsparagus" pitchFamily="2" charset="0"/>
              <a:cs typeface="HelloAsparagus" pitchFamily="2" charset="0"/>
            </a:endParaRPr>
          </a:p>
        </p:txBody>
      </p:sp>
    </p:spTree>
    <p:extLst>
      <p:ext uri="{BB962C8B-B14F-4D97-AF65-F5344CB8AC3E}">
        <p14:creationId xmlns:p14="http://schemas.microsoft.com/office/powerpoint/2010/main" val="826080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835025" y="914400"/>
            <a:ext cx="7928009" cy="769938"/>
          </a:xfrm>
          <a:prstGeom prst="rect">
            <a:avLst/>
          </a:prstGeom>
        </p:spPr>
        <p:txBody>
          <a:bodyPr wrap="square" anchor="t">
            <a:spAutoFit/>
          </a:bodyPr>
          <a:lstStyle/>
          <a:p>
            <a:pPr algn="ctr"/>
            <a:r>
              <a:rPr lang="en-US" sz="4400" dirty="0" smtClean="0">
                <a:solidFill>
                  <a:schemeClr val="tx2">
                    <a:lumMod val="50000"/>
                  </a:schemeClr>
                </a:solidFill>
                <a:latin typeface="KG Blank Space Sketch" pitchFamily="2" charset="0"/>
              </a:rPr>
              <a:t>Homework</a:t>
            </a:r>
            <a:endParaRPr lang="en-US" sz="4400" dirty="0">
              <a:solidFill>
                <a:schemeClr val="tx2">
                  <a:lumMod val="50000"/>
                </a:schemeClr>
              </a:solidFill>
              <a:latin typeface="KG Blank Space Sketch" pitchFamily="2" charset="0"/>
            </a:endParaRPr>
          </a:p>
        </p:txBody>
      </p:sp>
      <p:sp>
        <p:nvSpPr>
          <p:cNvPr id="5" name="Rectangle 4"/>
          <p:cNvSpPr/>
          <p:nvPr>
            <p:extLst/>
          </p:nvPr>
        </p:nvSpPr>
        <p:spPr>
          <a:xfrm>
            <a:off x="835025" y="1724025"/>
            <a:ext cx="7581388" cy="4755148"/>
          </a:xfrm>
          <a:prstGeom prst="rect">
            <a:avLst/>
          </a:prstGeom>
        </p:spPr>
        <p:txBody>
          <a:bodyPr wrap="square" anchor="t">
            <a:spAutoFit/>
          </a:bodyPr>
          <a:lstStyle/>
          <a:p>
            <a:r>
              <a:rPr lang="en-US" sz="2500" dirty="0" smtClean="0">
                <a:solidFill>
                  <a:srgbClr val="000000"/>
                </a:solidFill>
                <a:latin typeface="Century Gothic" panose="020B0502020202020204" pitchFamily="34" charset="0"/>
              </a:rPr>
              <a:t>Homework will be assigned to the students every week. </a:t>
            </a:r>
          </a:p>
          <a:p>
            <a:endParaRPr lang="en-US" sz="2500" dirty="0">
              <a:solidFill>
                <a:srgbClr val="000000"/>
              </a:solidFill>
              <a:latin typeface="Century Gothic" panose="020B0502020202020204" pitchFamily="34" charset="0"/>
            </a:endParaRPr>
          </a:p>
          <a:p>
            <a:r>
              <a:rPr lang="en-US" sz="2500" b="1" dirty="0" smtClean="0">
                <a:solidFill>
                  <a:srgbClr val="000000"/>
                </a:solidFill>
                <a:latin typeface="Century Gothic" panose="020B0502020202020204" pitchFamily="34" charset="0"/>
              </a:rPr>
              <a:t>Math</a:t>
            </a:r>
            <a:r>
              <a:rPr lang="en-US" sz="2500" dirty="0" smtClean="0">
                <a:solidFill>
                  <a:srgbClr val="000000"/>
                </a:solidFill>
                <a:latin typeface="Century Gothic" panose="020B0502020202020204" pitchFamily="34" charset="0"/>
              </a:rPr>
              <a:t>: Homework will always be assigned daily. It is due the next day. Students are supposed to write it in their agenda. Homework will also be posted on Dojo every Monday.  </a:t>
            </a:r>
          </a:p>
          <a:p>
            <a:endParaRPr lang="en-US" sz="2500" dirty="0">
              <a:solidFill>
                <a:srgbClr val="000000"/>
              </a:solidFill>
              <a:latin typeface="Century Gothic" panose="020B0502020202020204" pitchFamily="34" charset="0"/>
            </a:endParaRPr>
          </a:p>
          <a:p>
            <a:r>
              <a:rPr lang="en-US" sz="2500" b="1" dirty="0" smtClean="0">
                <a:solidFill>
                  <a:srgbClr val="000000"/>
                </a:solidFill>
                <a:latin typeface="Century Gothic" panose="020B0502020202020204" pitchFamily="34" charset="0"/>
              </a:rPr>
              <a:t>Reading</a:t>
            </a:r>
            <a:r>
              <a:rPr lang="en-US" sz="2500" dirty="0" smtClean="0">
                <a:solidFill>
                  <a:srgbClr val="000000"/>
                </a:solidFill>
                <a:latin typeface="Century Gothic" panose="020B0502020202020204" pitchFamily="34" charset="0"/>
              </a:rPr>
              <a:t>: Students are to read every night for 20 minutes unless otherwise assigned. They can use this time to study for upcoming tests as well. </a:t>
            </a:r>
            <a:endParaRPr lang="en-US" dirty="0">
              <a:latin typeface="Century Gothic" panose="020B0502020202020204" pitchFamily="34" charset="0"/>
            </a:endParaRPr>
          </a:p>
          <a:p>
            <a:pPr algn="ctr"/>
            <a:endParaRPr lang="en-US" sz="2800" dirty="0">
              <a:solidFill>
                <a:schemeClr val="tx2">
                  <a:lumMod val="50000"/>
                </a:schemeClr>
              </a:solidFill>
              <a:latin typeface="KG I Need A Font" pitchFamily="2" charset="0"/>
              <a:ea typeface="HelloAsparagus" pitchFamily="2" charset="0"/>
              <a:cs typeface="HelloAsparagus" pitchFamily="2" charset="0"/>
            </a:endParaRPr>
          </a:p>
        </p:txBody>
      </p:sp>
      <p:pic>
        <p:nvPicPr>
          <p:cNvPr id="2" name="Picture 1" descr="School clip 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52773" y="874713"/>
            <a:ext cx="992188" cy="8096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99953"/>
            <a:ext cx="8229600" cy="1143000"/>
          </a:xfrm>
        </p:spPr>
        <p:txBody>
          <a:bodyPr/>
          <a:lstStyle/>
          <a:p>
            <a:r>
              <a:rPr lang="en-US" dirty="0" smtClean="0"/>
              <a:t>Non-negotiables</a:t>
            </a:r>
            <a:endParaRPr lang="en-US" dirty="0"/>
          </a:p>
        </p:txBody>
      </p:sp>
      <p:sp>
        <p:nvSpPr>
          <p:cNvPr id="4" name="TextBox 3"/>
          <p:cNvSpPr txBox="1"/>
          <p:nvPr/>
        </p:nvSpPr>
        <p:spPr>
          <a:xfrm>
            <a:off x="641838" y="1310055"/>
            <a:ext cx="7921869" cy="5355312"/>
          </a:xfrm>
          <a:prstGeom prst="rect">
            <a:avLst/>
          </a:prstGeom>
          <a:noFill/>
        </p:spPr>
        <p:txBody>
          <a:bodyPr wrap="square" rtlCol="0">
            <a:spAutoFit/>
          </a:bodyPr>
          <a:lstStyle/>
          <a:p>
            <a:r>
              <a:rPr lang="en-US" dirty="0" smtClean="0">
                <a:latin typeface="Century Gothic" panose="020B0502020202020204" pitchFamily="34" charset="0"/>
              </a:rPr>
              <a:t>All work requires:</a:t>
            </a:r>
          </a:p>
          <a:p>
            <a:r>
              <a:rPr lang="en-US" dirty="0">
                <a:latin typeface="Century Gothic" panose="020B0502020202020204" pitchFamily="34" charset="0"/>
              </a:rPr>
              <a:t>	</a:t>
            </a:r>
            <a:r>
              <a:rPr lang="en-US" dirty="0" smtClean="0">
                <a:latin typeface="Century Gothic" panose="020B0502020202020204" pitchFamily="34" charset="0"/>
              </a:rPr>
              <a:t>Name</a:t>
            </a:r>
          </a:p>
          <a:p>
            <a:endParaRPr lang="en-US" dirty="0" smtClean="0">
              <a:latin typeface="Century Gothic" panose="020B0502020202020204" pitchFamily="34" charset="0"/>
            </a:endParaRPr>
          </a:p>
          <a:p>
            <a:r>
              <a:rPr lang="en-US" u="sng" dirty="0" smtClean="0">
                <a:latin typeface="Century Gothic" panose="020B0502020202020204" pitchFamily="34" charset="0"/>
              </a:rPr>
              <a:t>Morning work and classwork are due on the day that it is assigned.</a:t>
            </a:r>
          </a:p>
          <a:p>
            <a:r>
              <a:rPr lang="en-US" dirty="0">
                <a:latin typeface="Century Gothic" panose="020B0502020202020204" pitchFamily="34" charset="0"/>
              </a:rPr>
              <a:t>Unfinished morning work and classwork: </a:t>
            </a:r>
            <a:r>
              <a:rPr lang="en-US" dirty="0" smtClean="0">
                <a:latin typeface="Century Gothic" panose="020B0502020202020204" pitchFamily="34" charset="0"/>
              </a:rPr>
              <a:t>Students will be given the </a:t>
            </a:r>
          </a:p>
          <a:p>
            <a:r>
              <a:rPr lang="en-US" dirty="0">
                <a:latin typeface="Century Gothic" panose="020B0502020202020204" pitchFamily="34" charset="0"/>
              </a:rPr>
              <a:t> </a:t>
            </a:r>
            <a:r>
              <a:rPr lang="en-US" dirty="0" smtClean="0">
                <a:latin typeface="Century Gothic" panose="020B0502020202020204" pitchFamily="34" charset="0"/>
              </a:rPr>
              <a:t>    opportunity to complete unfinished work at either lunch or  </a:t>
            </a:r>
          </a:p>
          <a:p>
            <a:r>
              <a:rPr lang="en-US" dirty="0">
                <a:latin typeface="Century Gothic" panose="020B0502020202020204" pitchFamily="34" charset="0"/>
              </a:rPr>
              <a:t> </a:t>
            </a:r>
            <a:r>
              <a:rPr lang="en-US" dirty="0" smtClean="0">
                <a:latin typeface="Century Gothic" panose="020B0502020202020204" pitchFamily="34" charset="0"/>
              </a:rPr>
              <a:t>    recess. It is the student’s responsibility to submit their completed  </a:t>
            </a:r>
          </a:p>
          <a:p>
            <a:r>
              <a:rPr lang="en-US" dirty="0">
                <a:latin typeface="Century Gothic" panose="020B0502020202020204" pitchFamily="34" charset="0"/>
              </a:rPr>
              <a:t> </a:t>
            </a:r>
            <a:r>
              <a:rPr lang="en-US" dirty="0" smtClean="0">
                <a:latin typeface="Century Gothic" panose="020B0502020202020204" pitchFamily="34" charset="0"/>
              </a:rPr>
              <a:t>    work.  </a:t>
            </a:r>
          </a:p>
          <a:p>
            <a:endParaRPr lang="en-US" dirty="0">
              <a:latin typeface="Century Gothic" panose="020B0502020202020204" pitchFamily="34" charset="0"/>
            </a:endParaRPr>
          </a:p>
          <a:p>
            <a:r>
              <a:rPr lang="en-US" u="sng" dirty="0" smtClean="0">
                <a:latin typeface="Century Gothic" panose="020B0502020202020204" pitchFamily="34" charset="0"/>
              </a:rPr>
              <a:t>When a student is absent they have 5 school days to complete any missing assignments per County </a:t>
            </a:r>
            <a:r>
              <a:rPr lang="en-US" u="sng" dirty="0">
                <a:latin typeface="Century Gothic" panose="020B0502020202020204" pitchFamily="34" charset="0"/>
              </a:rPr>
              <a:t>p</a:t>
            </a:r>
            <a:r>
              <a:rPr lang="en-US" u="sng" dirty="0" smtClean="0">
                <a:latin typeface="Century Gothic" panose="020B0502020202020204" pitchFamily="34" charset="0"/>
              </a:rPr>
              <a:t>olicy</a:t>
            </a:r>
            <a:r>
              <a:rPr lang="en-US" dirty="0" smtClean="0">
                <a:latin typeface="Century Gothic" panose="020B0502020202020204" pitchFamily="34" charset="0"/>
              </a:rPr>
              <a:t>. Any work given during their absence is available in the classroom absence folder the day they come back or is given to them by their teacher on Google Classroom.</a:t>
            </a:r>
          </a:p>
          <a:p>
            <a:endParaRPr lang="en-US" dirty="0" smtClean="0">
              <a:latin typeface="Century Gothic" panose="020B0502020202020204" pitchFamily="34" charset="0"/>
            </a:endParaRPr>
          </a:p>
          <a:p>
            <a:r>
              <a:rPr lang="en-US" dirty="0" smtClean="0">
                <a:latin typeface="Century Gothic" panose="020B0502020202020204" pitchFamily="34" charset="0"/>
              </a:rPr>
              <a:t>Homework is due on the day communicated by the teacher</a:t>
            </a:r>
            <a:r>
              <a:rPr lang="en-US" dirty="0">
                <a:latin typeface="Century Gothic" panose="020B0502020202020204" pitchFamily="34" charset="0"/>
              </a:rPr>
              <a:t> </a:t>
            </a:r>
            <a:r>
              <a:rPr lang="en-US" dirty="0" smtClean="0">
                <a:latin typeface="Century Gothic" panose="020B0502020202020204" pitchFamily="34" charset="0"/>
              </a:rPr>
              <a:t>by 9am. </a:t>
            </a:r>
            <a:endParaRPr lang="en-US" dirty="0">
              <a:latin typeface="Century Gothic" panose="020B0502020202020204" pitchFamily="34" charset="0"/>
            </a:endParaRPr>
          </a:p>
          <a:p>
            <a:endParaRPr lang="en-US" dirty="0" smtClean="0">
              <a:latin typeface="Century Gothic" panose="020B0502020202020204" pitchFamily="34" charset="0"/>
            </a:endParaRPr>
          </a:p>
          <a:p>
            <a:endParaRPr lang="en-US" dirty="0">
              <a:latin typeface="Century Gothic" panose="020B0502020202020204" pitchFamily="34" charset="0"/>
            </a:endParaRPr>
          </a:p>
          <a:p>
            <a:endParaRPr lang="en-US" dirty="0" smtClean="0">
              <a:latin typeface="Century Gothic" panose="020B0502020202020204" pitchFamily="34" charset="0"/>
            </a:endParaRPr>
          </a:p>
        </p:txBody>
      </p:sp>
    </p:spTree>
    <p:extLst>
      <p:ext uri="{BB962C8B-B14F-4D97-AF65-F5344CB8AC3E}">
        <p14:creationId xmlns:p14="http://schemas.microsoft.com/office/powerpoint/2010/main" val="1016233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11920</TotalTime>
  <Words>1389</Words>
  <Application>Microsoft Office PowerPoint</Application>
  <PresentationFormat>On-screen Show (4:3)</PresentationFormat>
  <Paragraphs>120</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HelloAsparagus</vt:lpstr>
      <vt:lpstr>KG Blank Space Sketch</vt:lpstr>
      <vt:lpstr>KG Empire of Dirt</vt:lpstr>
      <vt:lpstr>KG I Need A Font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Non-negotiables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BREANN</dc:creator>
  <cp:lastModifiedBy>Wetsel, Laura</cp:lastModifiedBy>
  <cp:revision>25</cp:revision>
  <dcterms:modified xsi:type="dcterms:W3CDTF">2021-08-27T20:28:06Z</dcterms:modified>
</cp:coreProperties>
</file>