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Comfortaa"/>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mfortaa-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Comfortaa-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carlscorner.us.com/Writing/Steps%20in%20an%20Interactive%20Writing%20Lesson.pdf" TargetMode="External"/><Relationship Id="rId4" Type="http://schemas.openxmlformats.org/officeDocument/2006/relationships/hyperlink" Target="https://www.education.com/lesson-plan/the-idea-is-in-the-bag/" TargetMode="External"/><Relationship Id="rId5" Type="http://schemas.openxmlformats.org/officeDocument/2006/relationships/hyperlink" Target="https://www.naeyc.org/our-work/families/fall-love-reading" TargetMode="External"/><Relationship Id="rId6" Type="http://schemas.openxmlformats.org/officeDocument/2006/relationships/hyperlink" Target="http://www.trelease-on-reading.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cs.google.com/presentation/d/1KlfDwIXU-egRUaYF50QqunEvx-ZBbIS-HzG_CEapZrU/edit?ts=5b265ebb#slide=id.p" TargetMode="Externa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3.jpg"/><Relationship Id="rId5"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233475"/>
            <a:ext cx="8520600" cy="2563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rPr lang="en"/>
              <a:t>New Milford Early Childhood Council  </a:t>
            </a:r>
            <a:endParaRPr/>
          </a:p>
        </p:txBody>
      </p:sp>
      <p:sp>
        <p:nvSpPr>
          <p:cNvPr id="55" name="Shape 55"/>
          <p:cNvSpPr txBox="1"/>
          <p:nvPr>
            <p:ph idx="1" type="subTitle"/>
          </p:nvPr>
        </p:nvSpPr>
        <p:spPr>
          <a:xfrm>
            <a:off x="311700" y="2939150"/>
            <a:ext cx="8520600" cy="17313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FF00FF"/>
                </a:solidFill>
              </a:rPr>
              <a:t>Getting Ready to Read in Kindergarten ~</a:t>
            </a:r>
            <a:endParaRPr>
              <a:solidFill>
                <a:srgbClr val="FF00FF"/>
              </a:solidFill>
            </a:endParaRPr>
          </a:p>
          <a:p>
            <a:pPr indent="0" lvl="0" marL="0">
              <a:spcBef>
                <a:spcPts val="0"/>
              </a:spcBef>
              <a:spcAft>
                <a:spcPts val="0"/>
              </a:spcAft>
              <a:buClr>
                <a:schemeClr val="dk1"/>
              </a:buClr>
              <a:buSzPts val="1100"/>
              <a:buFont typeface="Arial"/>
              <a:buNone/>
            </a:pPr>
            <a:r>
              <a:rPr lang="en">
                <a:solidFill>
                  <a:srgbClr val="FF00FF"/>
                </a:solidFill>
              </a:rPr>
              <a:t>What Does It Look Like?</a:t>
            </a:r>
            <a:endParaRPr>
              <a:solidFill>
                <a:srgbClr val="FF00FF"/>
              </a:solidFill>
            </a:endParaRPr>
          </a:p>
          <a:p>
            <a:pPr indent="0" lvl="0" marL="0">
              <a:spcBef>
                <a:spcPts val="0"/>
              </a:spcBef>
              <a:spcAft>
                <a:spcPts val="0"/>
              </a:spcAft>
              <a:buNone/>
            </a:pPr>
            <a:r>
              <a:t/>
            </a:r>
            <a:endParaRPr/>
          </a:p>
          <a:p>
            <a:pPr indent="0" lvl="0" marL="0">
              <a:spcBef>
                <a:spcPts val="0"/>
              </a:spcBef>
              <a:spcAft>
                <a:spcPts val="0"/>
              </a:spcAft>
              <a:buNone/>
            </a:pPr>
            <a:r>
              <a:rPr lang="en"/>
              <a:t>June 13, 2018 meeting</a:t>
            </a:r>
            <a:endParaRPr/>
          </a:p>
        </p:txBody>
      </p:sp>
      <p:pic>
        <p:nvPicPr>
          <p:cNvPr id="56" name="Shape 56"/>
          <p:cNvPicPr preferRelativeResize="0"/>
          <p:nvPr/>
        </p:nvPicPr>
        <p:blipFill>
          <a:blip r:embed="rId3">
            <a:alphaModFix/>
          </a:blip>
          <a:stretch>
            <a:fillRect/>
          </a:stretch>
        </p:blipFill>
        <p:spPr>
          <a:xfrm>
            <a:off x="575400" y="192275"/>
            <a:ext cx="7800975" cy="89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FF"/>
                </a:solidFill>
              </a:rPr>
              <a:t>Read Aloud Tipps</a:t>
            </a:r>
            <a:endParaRPr>
              <a:solidFill>
                <a:srgbClr val="FF00FF"/>
              </a:solidFill>
            </a:endParaRPr>
          </a:p>
        </p:txBody>
      </p:sp>
      <p:sp>
        <p:nvSpPr>
          <p:cNvPr id="125" name="Shape 1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2400"/>
              </a:spcBef>
              <a:spcAft>
                <a:spcPts val="0"/>
              </a:spcAft>
              <a:buClr>
                <a:schemeClr val="dk1"/>
              </a:buClr>
              <a:buSzPts val="1100"/>
              <a:buFont typeface="Arial"/>
              <a:buNone/>
            </a:pPr>
            <a:r>
              <a:t/>
            </a:r>
            <a:endParaRPr b="1" sz="2300">
              <a:solidFill>
                <a:schemeClr val="dk1"/>
              </a:solidFill>
            </a:endParaRPr>
          </a:p>
          <a:p>
            <a:pPr indent="0" lvl="0" marL="0" rtl="0">
              <a:spcBef>
                <a:spcPts val="600"/>
              </a:spcBef>
              <a:spcAft>
                <a:spcPts val="0"/>
              </a:spcAft>
              <a:buNone/>
            </a:pPr>
            <a:r>
              <a:t/>
            </a:r>
            <a:endParaRPr sz="1000">
              <a:solidFill>
                <a:schemeClr val="dk1"/>
              </a:solidFill>
              <a:highlight>
                <a:srgbClr val="FFFFFF"/>
              </a:highlight>
            </a:endParaRPr>
          </a:p>
          <a:p>
            <a:pPr indent="0" lvl="0" marL="0" rtl="0">
              <a:spcBef>
                <a:spcPts val="400"/>
              </a:spcBef>
              <a:spcAft>
                <a:spcPts val="0"/>
              </a:spcAft>
              <a:buNone/>
            </a:pPr>
            <a:r>
              <a:t/>
            </a:r>
            <a:endParaRPr sz="1000">
              <a:solidFill>
                <a:schemeClr val="dk1"/>
              </a:solidFill>
              <a:highlight>
                <a:srgbClr val="FFFFFF"/>
              </a:highlight>
            </a:endParaRPr>
          </a:p>
          <a:p>
            <a:pPr indent="0" lvl="0" marL="0" rtl="0">
              <a:spcBef>
                <a:spcPts val="400"/>
              </a:spcBef>
              <a:spcAft>
                <a:spcPts val="0"/>
              </a:spcAft>
              <a:buNone/>
            </a:pPr>
            <a:r>
              <a:t/>
            </a:r>
            <a:endParaRPr sz="1000">
              <a:solidFill>
                <a:schemeClr val="dk1"/>
              </a:solidFill>
              <a:highlight>
                <a:srgbClr val="FFFFFF"/>
              </a:highlight>
            </a:endParaRPr>
          </a:p>
          <a:p>
            <a:pPr indent="0" lvl="0" marL="0" rtl="0">
              <a:spcBef>
                <a:spcPts val="400"/>
              </a:spcBef>
              <a:spcAft>
                <a:spcPts val="0"/>
              </a:spcAft>
              <a:buClr>
                <a:schemeClr val="dk1"/>
              </a:buClr>
              <a:buSzPts val="1100"/>
              <a:buFont typeface="Arial"/>
              <a:buNone/>
            </a:pPr>
            <a:r>
              <a:rPr lang="en" sz="1000">
                <a:solidFill>
                  <a:schemeClr val="dk1"/>
                </a:solidFill>
                <a:highlight>
                  <a:srgbClr val="FFFFFF"/>
                </a:highlight>
              </a:rPr>
              <a:t>Vary the length and subject of your readings, fiction and informational.</a:t>
            </a:r>
            <a:endParaRPr sz="1000">
              <a:solidFill>
                <a:schemeClr val="dk1"/>
              </a:solidFill>
              <a:highlight>
                <a:srgbClr val="FFFFFF"/>
              </a:highlight>
            </a:endParaRPr>
          </a:p>
          <a:p>
            <a:pPr indent="0" lvl="0" marL="0" rtl="0">
              <a:spcBef>
                <a:spcPts val="400"/>
              </a:spcBef>
              <a:spcAft>
                <a:spcPts val="0"/>
              </a:spcAft>
              <a:buClr>
                <a:schemeClr val="dk1"/>
              </a:buClr>
              <a:buSzPts val="1100"/>
              <a:buFont typeface="Arial"/>
              <a:buNone/>
            </a:pPr>
            <a:r>
              <a:rPr lang="en" sz="1000">
                <a:solidFill>
                  <a:schemeClr val="dk1"/>
                </a:solidFill>
                <a:highlight>
                  <a:srgbClr val="FFFFFF"/>
                </a:highlight>
              </a:rPr>
              <a:t>To encourage involvement, ask the child to turn pages for you when it is time.</a:t>
            </a:r>
            <a:endParaRPr sz="1000">
              <a:solidFill>
                <a:schemeClr val="dk1"/>
              </a:solidFill>
              <a:highlight>
                <a:srgbClr val="FFFFFF"/>
              </a:highlight>
            </a:endParaRPr>
          </a:p>
          <a:p>
            <a:pPr indent="0" lvl="0" marL="0" rtl="0">
              <a:spcBef>
                <a:spcPts val="400"/>
              </a:spcBef>
              <a:spcAft>
                <a:spcPts val="0"/>
              </a:spcAft>
              <a:buClr>
                <a:schemeClr val="dk1"/>
              </a:buClr>
              <a:buSzPts val="1100"/>
              <a:buFont typeface="Arial"/>
              <a:buNone/>
            </a:pPr>
            <a:r>
              <a:rPr lang="en" sz="1000">
                <a:solidFill>
                  <a:schemeClr val="dk1"/>
                </a:solidFill>
                <a:highlight>
                  <a:srgbClr val="FFFFFF"/>
                </a:highlight>
              </a:rPr>
              <a:t>Before you begin to read, always say the name of the book, the author, and illustrator—no matter how many times you have read the book.</a:t>
            </a:r>
            <a:endParaRPr sz="1000">
              <a:solidFill>
                <a:schemeClr val="dk1"/>
              </a:solidFill>
              <a:highlight>
                <a:srgbClr val="FFFFFF"/>
              </a:highlight>
            </a:endParaRPr>
          </a:p>
          <a:p>
            <a:pPr indent="0" lvl="0" marL="0" rtl="0">
              <a:spcBef>
                <a:spcPts val="400"/>
              </a:spcBef>
              <a:spcAft>
                <a:spcPts val="0"/>
              </a:spcAft>
              <a:buClr>
                <a:schemeClr val="dk1"/>
              </a:buClr>
              <a:buSzPts val="1100"/>
              <a:buFont typeface="Arial"/>
              <a:buNone/>
            </a:pPr>
            <a:r>
              <a:rPr lang="en" sz="1000">
                <a:solidFill>
                  <a:schemeClr val="dk1"/>
                </a:solidFill>
                <a:highlight>
                  <a:srgbClr val="FFFFFF"/>
                </a:highlight>
              </a:rPr>
              <a:t>The first time you read a book, discuss the illustration on the cover. “What do you think this is going to be about?”</a:t>
            </a:r>
            <a:endParaRPr sz="1000">
              <a:solidFill>
                <a:schemeClr val="dk1"/>
              </a:solidFill>
              <a:highlight>
                <a:srgbClr val="FFFFFF"/>
              </a:highlight>
            </a:endParaRPr>
          </a:p>
          <a:p>
            <a:pPr indent="0" lvl="0" marL="0" rtl="0">
              <a:spcBef>
                <a:spcPts val="400"/>
              </a:spcBef>
              <a:spcAft>
                <a:spcPts val="0"/>
              </a:spcAft>
              <a:buClr>
                <a:schemeClr val="dk1"/>
              </a:buClr>
              <a:buSzPts val="1100"/>
              <a:buFont typeface="Arial"/>
              <a:buNone/>
            </a:pPr>
            <a:r>
              <a:rPr lang="en" sz="1000">
                <a:solidFill>
                  <a:schemeClr val="dk1"/>
                </a:solidFill>
                <a:highlight>
                  <a:srgbClr val="FFFFFF"/>
                </a:highlight>
              </a:rPr>
              <a:t>As you read, keep listeners involved by asking, “What do you think is going to happen next?”</a:t>
            </a:r>
            <a:endParaRPr sz="1000">
              <a:solidFill>
                <a:schemeClr val="dk1"/>
              </a:solidFill>
              <a:highlight>
                <a:srgbClr val="FFFFFF"/>
              </a:highlight>
            </a:endParaRPr>
          </a:p>
          <a:p>
            <a:pPr indent="0" lvl="0" marL="0" rtl="0">
              <a:spcBef>
                <a:spcPts val="400"/>
              </a:spcBef>
              <a:spcAft>
                <a:spcPts val="0"/>
              </a:spcAft>
              <a:buClr>
                <a:schemeClr val="dk1"/>
              </a:buClr>
              <a:buSzPts val="1100"/>
              <a:buFont typeface="Arial"/>
              <a:buNone/>
            </a:pPr>
            <a:r>
              <a:rPr i="1" lang="en" sz="1000">
                <a:solidFill>
                  <a:schemeClr val="dk1"/>
                </a:solidFill>
                <a:highlight>
                  <a:srgbClr val="FFFFFF"/>
                </a:highlight>
              </a:rPr>
              <a:t> Jim Trelease</a:t>
            </a:r>
            <a:r>
              <a:rPr lang="en" sz="1000">
                <a:solidFill>
                  <a:schemeClr val="dk1"/>
                </a:solidFill>
                <a:highlight>
                  <a:srgbClr val="FFFFFF"/>
                </a:highlight>
              </a:rPr>
              <a:t> </a:t>
            </a:r>
            <a:endParaRPr sz="1000">
              <a:solidFill>
                <a:schemeClr val="dk1"/>
              </a:solidFill>
              <a:highlight>
                <a:srgbClr val="FFFFFF"/>
              </a:highlight>
            </a:endParaRPr>
          </a:p>
          <a:p>
            <a:pPr indent="0" lvl="0" marL="0">
              <a:spcBef>
                <a:spcPts val="400"/>
              </a:spcBef>
              <a:spcAft>
                <a:spcPts val="1600"/>
              </a:spcAft>
              <a:buNone/>
            </a:pPr>
            <a:r>
              <a:t/>
            </a:r>
            <a:endParaRPr/>
          </a:p>
        </p:txBody>
      </p:sp>
      <p:pic>
        <p:nvPicPr>
          <p:cNvPr id="126" name="Shape 126"/>
          <p:cNvPicPr preferRelativeResize="0"/>
          <p:nvPr/>
        </p:nvPicPr>
        <p:blipFill>
          <a:blip r:embed="rId3">
            <a:alphaModFix/>
          </a:blip>
          <a:stretch>
            <a:fillRect/>
          </a:stretch>
        </p:blipFill>
        <p:spPr>
          <a:xfrm>
            <a:off x="5413225" y="1318500"/>
            <a:ext cx="2392450" cy="1723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FF"/>
                </a:solidFill>
              </a:rPr>
              <a:t>Fall in Love with Reading</a:t>
            </a:r>
            <a:endParaRPr>
              <a:solidFill>
                <a:srgbClr val="FF00FF"/>
              </a:solidFill>
            </a:endParaRPr>
          </a:p>
        </p:txBody>
      </p:sp>
      <p:sp>
        <p:nvSpPr>
          <p:cNvPr id="132" name="Shape 1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900"/>
              <a:t>From the </a:t>
            </a:r>
            <a:r>
              <a:rPr lang="en" sz="900"/>
              <a:t>National Association of Young Children </a:t>
            </a:r>
            <a:r>
              <a:rPr lang="en" sz="900"/>
              <a:t>NAEYC</a:t>
            </a:r>
            <a:endParaRPr sz="900"/>
          </a:p>
          <a:p>
            <a:pPr indent="0" lvl="0" marL="0" rtl="0">
              <a:spcBef>
                <a:spcPts val="1600"/>
              </a:spcBef>
              <a:spcAft>
                <a:spcPts val="0"/>
              </a:spcAft>
              <a:buClr>
                <a:schemeClr val="dk1"/>
              </a:buClr>
              <a:buSzPts val="1100"/>
              <a:buFont typeface="Arial"/>
              <a:buNone/>
            </a:pPr>
            <a:r>
              <a:rPr lang="en" sz="1000">
                <a:solidFill>
                  <a:srgbClr val="414042"/>
                </a:solidFill>
                <a:highlight>
                  <a:srgbClr val="FFFFFF"/>
                </a:highlight>
              </a:rPr>
              <a:t>There are many ways to enjoy reading with your child. Here are a few ways to make reading a fun part of your everyday life.</a:t>
            </a:r>
            <a:endParaRPr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1.</a:t>
            </a:r>
            <a:r>
              <a:rPr b="1" lang="en" sz="1000">
                <a:solidFill>
                  <a:srgbClr val="414042"/>
                </a:solidFill>
                <a:highlight>
                  <a:srgbClr val="FFFFFF"/>
                </a:highlight>
              </a:rPr>
              <a:t> Develop family reading routines and rituals</a:t>
            </a:r>
            <a:endParaRPr b="1"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Find a regular time of day when you can dedicate story time into your day. You can read in the morning, after school, or before bedtime! Making story time a cozy routine makes reading an essential and pleasant activity.</a:t>
            </a:r>
            <a:endParaRPr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2. </a:t>
            </a:r>
            <a:r>
              <a:rPr b="1" lang="en" sz="1000">
                <a:solidFill>
                  <a:srgbClr val="414042"/>
                </a:solidFill>
                <a:highlight>
                  <a:srgbClr val="FFFFFF"/>
                </a:highlight>
              </a:rPr>
              <a:t>Read what interests your child</a:t>
            </a:r>
            <a:endParaRPr b="1"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The nutrition facts on the milk box, newspapers, recipes, maps, and game instructions all make great reading material if your child is interested.</a:t>
            </a:r>
            <a:endParaRPr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3. </a:t>
            </a:r>
            <a:r>
              <a:rPr b="1" lang="en" sz="1000">
                <a:solidFill>
                  <a:srgbClr val="414042"/>
                </a:solidFill>
                <a:highlight>
                  <a:srgbClr val="FFFFFF"/>
                </a:highlight>
              </a:rPr>
              <a:t>Try books that reflect your daily experiences</a:t>
            </a:r>
            <a:endParaRPr b="1"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Making connections to topics you read about is a fun way to keep children engaged. For example, you can read </a:t>
            </a:r>
            <a:r>
              <a:rPr i="1" lang="en" sz="1000">
                <a:solidFill>
                  <a:srgbClr val="414042"/>
                </a:solidFill>
                <a:highlight>
                  <a:srgbClr val="FFFFFF"/>
                </a:highlight>
              </a:rPr>
              <a:t>You Can’t Take a Balloon into the Metropolitan Museum</a:t>
            </a:r>
            <a:r>
              <a:rPr lang="en" sz="1000">
                <a:solidFill>
                  <a:srgbClr val="414042"/>
                </a:solidFill>
                <a:highlight>
                  <a:srgbClr val="FFFFFF"/>
                </a:highlight>
              </a:rPr>
              <a:t> with your child before or after visiting an art museum. This opens up opportunities for conversations like discussing similarities and differences between the book and the museum visit.</a:t>
            </a:r>
            <a:endParaRPr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Or read Dr. Seuss’s </a:t>
            </a:r>
            <a:r>
              <a:rPr i="1" lang="en" sz="1000">
                <a:solidFill>
                  <a:srgbClr val="414042"/>
                </a:solidFill>
                <a:highlight>
                  <a:srgbClr val="FFFFFF"/>
                </a:highlight>
              </a:rPr>
              <a:t>In a People House</a:t>
            </a:r>
            <a:r>
              <a:rPr lang="en" sz="1000">
                <a:solidFill>
                  <a:srgbClr val="414042"/>
                </a:solidFill>
                <a:highlight>
                  <a:srgbClr val="FFFFFF"/>
                </a:highlight>
              </a:rPr>
              <a:t> and then ask your child if they see any similar items, how they work, or even create a new book based on what’s inside your own home.</a:t>
            </a:r>
            <a:endParaRPr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4. </a:t>
            </a:r>
            <a:r>
              <a:rPr b="1" lang="en" sz="1000">
                <a:solidFill>
                  <a:srgbClr val="414042"/>
                </a:solidFill>
                <a:highlight>
                  <a:srgbClr val="FFFFFF"/>
                </a:highlight>
              </a:rPr>
              <a:t>Let your child select books</a:t>
            </a:r>
            <a:endParaRPr b="1"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When you visit the library, let your child select books. Try both fiction and informational books, and ask the librarian for recommendations based on your child’s interests.</a:t>
            </a:r>
            <a:endParaRPr sz="1000">
              <a:solidFill>
                <a:srgbClr val="414042"/>
              </a:solidFill>
              <a:highlight>
                <a:srgbClr val="FFFFFF"/>
              </a:highlight>
            </a:endParaRPr>
          </a:p>
          <a:p>
            <a:pPr indent="0" lvl="0" marL="0">
              <a:spcBef>
                <a:spcPts val="0"/>
              </a:spcBef>
              <a:spcAft>
                <a:spcPts val="0"/>
              </a:spcAft>
              <a:buNone/>
            </a:pPr>
            <a:r>
              <a:t/>
            </a:r>
            <a:endParaRPr sz="900"/>
          </a:p>
          <a:p>
            <a:pPr indent="0" lvl="0" marL="0">
              <a:spcBef>
                <a:spcPts val="1600"/>
              </a:spcBef>
              <a:spcAft>
                <a:spcPts val="1600"/>
              </a:spcAft>
              <a:buNone/>
            </a:pPr>
            <a:r>
              <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518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FF"/>
                </a:solidFill>
              </a:rPr>
              <a:t>Fall in Love with Reading Continued</a:t>
            </a:r>
            <a:endParaRPr>
              <a:solidFill>
                <a:srgbClr val="FF00FF"/>
              </a:solidFill>
            </a:endParaRPr>
          </a:p>
        </p:txBody>
      </p:sp>
      <p:sp>
        <p:nvSpPr>
          <p:cNvPr id="138" name="Shape 1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5. </a:t>
            </a:r>
            <a:r>
              <a:rPr b="1" lang="en" sz="1000">
                <a:solidFill>
                  <a:srgbClr val="414042"/>
                </a:solidFill>
                <a:highlight>
                  <a:srgbClr val="FFFFFF"/>
                </a:highlight>
              </a:rPr>
              <a:t>Reread your child’s favorites</a:t>
            </a:r>
            <a:endParaRPr b="1"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It’s common for young children to request the same book again and again. Re-reading familiar stories offers children a chance to absorb information over time and lets them master the whole story.</a:t>
            </a:r>
            <a:endParaRPr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6. </a:t>
            </a:r>
            <a:r>
              <a:rPr b="1" lang="en" sz="1000">
                <a:solidFill>
                  <a:srgbClr val="414042"/>
                </a:solidFill>
                <a:highlight>
                  <a:srgbClr val="FFFFFF"/>
                </a:highlight>
              </a:rPr>
              <a:t>Encourage storytelling</a:t>
            </a:r>
            <a:endParaRPr b="1"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Encourage your child to tell you a story from time to time or to retell a story after you’ve read it several times. Don’t feel the need to correct how she’s telling the story. Let her enjoy the experience of storytelling.</a:t>
            </a:r>
            <a:endParaRPr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7. </a:t>
            </a:r>
            <a:r>
              <a:rPr b="1" lang="en" sz="1000">
                <a:solidFill>
                  <a:srgbClr val="414042"/>
                </a:solidFill>
                <a:highlight>
                  <a:srgbClr val="FFFFFF"/>
                </a:highlight>
              </a:rPr>
              <a:t>Have fun while reading</a:t>
            </a:r>
            <a:endParaRPr b="1"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Try whatever style feels comfortable for you and your child. Some ways families have fun with stories include:</a:t>
            </a:r>
            <a:endParaRPr sz="1000">
              <a:solidFill>
                <a:srgbClr val="414042"/>
              </a:solidFill>
              <a:highlight>
                <a:srgbClr val="FFFFFF"/>
              </a:highlight>
            </a:endParaRPr>
          </a:p>
          <a:p>
            <a:pPr indent="0" lvl="0" marL="152400" rtl="0">
              <a:spcBef>
                <a:spcPts val="0"/>
              </a:spcBef>
              <a:spcAft>
                <a:spcPts val="0"/>
              </a:spcAft>
              <a:buClr>
                <a:schemeClr val="dk1"/>
              </a:buClr>
              <a:buSzPts val="1100"/>
              <a:buFont typeface="Arial"/>
              <a:buNone/>
            </a:pPr>
            <a:r>
              <a:rPr lang="en" sz="1000">
                <a:solidFill>
                  <a:srgbClr val="414042"/>
                </a:solidFill>
                <a:highlight>
                  <a:srgbClr val="FFFFFF"/>
                </a:highlight>
              </a:rPr>
              <a:t>·         Acting out the story while reading by using facial expressions, gestures, body movements, and voices to make the story come to life.</a:t>
            </a:r>
            <a:endParaRPr sz="1000">
              <a:solidFill>
                <a:srgbClr val="414042"/>
              </a:solidFill>
              <a:highlight>
                <a:srgbClr val="FFFFFF"/>
              </a:highlight>
            </a:endParaRPr>
          </a:p>
          <a:p>
            <a:pPr indent="0" lvl="0" marL="152400" rtl="0">
              <a:spcBef>
                <a:spcPts val="0"/>
              </a:spcBef>
              <a:spcAft>
                <a:spcPts val="0"/>
              </a:spcAft>
              <a:buClr>
                <a:schemeClr val="dk1"/>
              </a:buClr>
              <a:buSzPts val="1100"/>
              <a:buFont typeface="Arial"/>
              <a:buNone/>
            </a:pPr>
            <a:r>
              <a:rPr lang="en" sz="1000">
                <a:solidFill>
                  <a:srgbClr val="414042"/>
                </a:solidFill>
                <a:highlight>
                  <a:srgbClr val="FFFFFF"/>
                </a:highlight>
              </a:rPr>
              <a:t>·         Making the story relevant to your child’s life by adapting the story to include her name, a friend’s name, or your pet’s name. For example, surprise your child by saying “Olivia, Olivia, what do you see?” when you read Eric Carle’s</a:t>
            </a:r>
            <a:r>
              <a:rPr i="1" lang="en" sz="1000">
                <a:solidFill>
                  <a:srgbClr val="414042"/>
                </a:solidFill>
                <a:highlight>
                  <a:srgbClr val="FFFFFF"/>
                </a:highlight>
              </a:rPr>
              <a:t> Brown Bear, Brown Bear, What Do You See?</a:t>
            </a:r>
            <a:endParaRPr i="1" sz="1000">
              <a:solidFill>
                <a:srgbClr val="414042"/>
              </a:solidFill>
              <a:highlight>
                <a:srgbClr val="FFFFFF"/>
              </a:highlight>
            </a:endParaRPr>
          </a:p>
          <a:p>
            <a:pPr indent="0" lvl="0" marL="152400" rtl="0">
              <a:spcBef>
                <a:spcPts val="0"/>
              </a:spcBef>
              <a:spcAft>
                <a:spcPts val="0"/>
              </a:spcAft>
              <a:buClr>
                <a:schemeClr val="dk1"/>
              </a:buClr>
              <a:buSzPts val="1100"/>
              <a:buFont typeface="Arial"/>
              <a:buNone/>
            </a:pPr>
            <a:r>
              <a:rPr lang="en" sz="1000">
                <a:solidFill>
                  <a:srgbClr val="414042"/>
                </a:solidFill>
                <a:highlight>
                  <a:srgbClr val="FFFFFF"/>
                </a:highlight>
              </a:rPr>
              <a:t>·         Finding props to go along with favorite stories and offering them to your child to use in her play.</a:t>
            </a:r>
            <a:endParaRPr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8. </a:t>
            </a:r>
            <a:r>
              <a:rPr b="1" lang="en" sz="1000">
                <a:solidFill>
                  <a:srgbClr val="414042"/>
                </a:solidFill>
                <a:highlight>
                  <a:srgbClr val="FFFFFF"/>
                </a:highlight>
              </a:rPr>
              <a:t>Change your setting!</a:t>
            </a:r>
            <a:endParaRPr b="1" sz="1000">
              <a:solidFill>
                <a:srgbClr val="414042"/>
              </a:solidFill>
              <a:highlight>
                <a:srgbClr val="FFFFFF"/>
              </a:highlight>
            </a:endParaRPr>
          </a:p>
          <a:p>
            <a:pPr indent="0" lvl="0" marL="0" rtl="0">
              <a:spcBef>
                <a:spcPts val="0"/>
              </a:spcBef>
              <a:spcAft>
                <a:spcPts val="0"/>
              </a:spcAft>
              <a:buClr>
                <a:schemeClr val="dk1"/>
              </a:buClr>
              <a:buSzPts val="1100"/>
              <a:buFont typeface="Arial"/>
              <a:buNone/>
            </a:pPr>
            <a:r>
              <a:rPr lang="en" sz="1000">
                <a:solidFill>
                  <a:srgbClr val="414042"/>
                </a:solidFill>
                <a:highlight>
                  <a:srgbClr val="FFFFFF"/>
                </a:highlight>
              </a:rPr>
              <a:t>It can be fun to read books in different places in and around your home. Try reading Eric Carle’s </a:t>
            </a:r>
            <a:r>
              <a:rPr i="1" lang="en" sz="1000">
                <a:solidFill>
                  <a:srgbClr val="414042"/>
                </a:solidFill>
                <a:highlight>
                  <a:srgbClr val="FFFFFF"/>
                </a:highlight>
              </a:rPr>
              <a:t>The Very Lonely Firefly </a:t>
            </a:r>
            <a:r>
              <a:rPr lang="en" sz="1000">
                <a:solidFill>
                  <a:srgbClr val="414042"/>
                </a:solidFill>
                <a:highlight>
                  <a:srgbClr val="FFFFFF"/>
                </a:highlight>
              </a:rPr>
              <a:t>in a dark room with a flashlight. I’ve read The</a:t>
            </a:r>
            <a:r>
              <a:rPr i="1" lang="en" sz="1000">
                <a:solidFill>
                  <a:srgbClr val="414042"/>
                </a:solidFill>
                <a:highlight>
                  <a:srgbClr val="FFFFFF"/>
                </a:highlight>
              </a:rPr>
              <a:t> Lamb and the Butterfly </a:t>
            </a:r>
            <a:r>
              <a:rPr lang="en" sz="1000">
                <a:solidFill>
                  <a:srgbClr val="414042"/>
                </a:solidFill>
                <a:highlight>
                  <a:srgbClr val="FFFFFF"/>
                </a:highlight>
              </a:rPr>
              <a:t>(written by Arnold Sundgaard, illustrated by Eric Carle) to a group of four-year-olds on the grass, and when they saw a butterfly fly by, they associated it with the one in the story! You can even ask your child where she wants to read a particular story.</a:t>
            </a:r>
            <a:endParaRPr sz="1000">
              <a:solidFill>
                <a:srgbClr val="414042"/>
              </a:solidFill>
              <a:highlight>
                <a:srgbClr val="FFFFFF"/>
              </a:highlight>
            </a:endParaRPr>
          </a:p>
          <a:p>
            <a:pPr indent="0" lvl="0" marL="0">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FF"/>
                </a:solidFill>
              </a:rPr>
              <a:t>Suggested titles for Read-Alouds NAYEC</a:t>
            </a:r>
            <a:endParaRPr>
              <a:solidFill>
                <a:srgbClr val="FF00FF"/>
              </a:solidFill>
            </a:endParaRPr>
          </a:p>
        </p:txBody>
      </p:sp>
      <p:sp>
        <p:nvSpPr>
          <p:cNvPr id="144" name="Shape 1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300">
                <a:solidFill>
                  <a:srgbClr val="414042"/>
                </a:solidFill>
              </a:rPr>
              <a:t>9. Try one of these books that trigger children's interest in reading</a:t>
            </a:r>
            <a:endParaRPr sz="1300">
              <a:solidFill>
                <a:srgbClr val="414042"/>
              </a:solidFill>
            </a:endParaRPr>
          </a:p>
          <a:p>
            <a:pPr indent="0" lvl="0" marL="0" rtl="0">
              <a:spcBef>
                <a:spcPts val="0"/>
              </a:spcBef>
              <a:spcAft>
                <a:spcPts val="0"/>
              </a:spcAft>
              <a:buClr>
                <a:schemeClr val="dk1"/>
              </a:buClr>
              <a:buSzPts val="1100"/>
              <a:buFont typeface="Arial"/>
              <a:buNone/>
            </a:pPr>
            <a:r>
              <a:rPr lang="en" sz="1300">
                <a:solidFill>
                  <a:srgbClr val="414042"/>
                </a:solidFill>
              </a:rPr>
              <a:t>Adam Lehrhaupt’s Warning: </a:t>
            </a:r>
            <a:r>
              <a:rPr i="1" lang="en" sz="1300">
                <a:solidFill>
                  <a:srgbClr val="414042"/>
                </a:solidFill>
              </a:rPr>
              <a:t>Do Not Open This Book! </a:t>
            </a:r>
            <a:r>
              <a:rPr lang="en" sz="1300">
                <a:solidFill>
                  <a:srgbClr val="414042"/>
                </a:solidFill>
              </a:rPr>
              <a:t>Is a great example of a book that draws children into the act of reading. Children wonder: “Why can’t I open this book?” and read on. Here are some others:</a:t>
            </a:r>
            <a:endParaRPr sz="1300">
              <a:solidFill>
                <a:srgbClr val="414042"/>
              </a:solidFill>
            </a:endParaRPr>
          </a:p>
          <a:p>
            <a:pPr indent="-228600" lvl="0" marL="622300" rtl="0">
              <a:spcBef>
                <a:spcPts val="0"/>
              </a:spcBef>
              <a:spcAft>
                <a:spcPts val="0"/>
              </a:spcAft>
              <a:buClr>
                <a:srgbClr val="414042"/>
              </a:buClr>
              <a:buSzPts val="1300"/>
              <a:buNone/>
            </a:pPr>
            <a:r>
              <a:rPr i="1" lang="en" sz="1300">
                <a:solidFill>
                  <a:srgbClr val="414042"/>
                </a:solidFill>
              </a:rPr>
              <a:t>Don’t Push The Button</a:t>
            </a:r>
            <a:r>
              <a:rPr lang="en" sz="1300">
                <a:solidFill>
                  <a:srgbClr val="414042"/>
                </a:solidFill>
              </a:rPr>
              <a:t> by Bill Cotter</a:t>
            </a:r>
            <a:endParaRPr sz="1300">
              <a:solidFill>
                <a:srgbClr val="414042"/>
              </a:solidFill>
            </a:endParaRPr>
          </a:p>
          <a:p>
            <a:pPr indent="-228600" lvl="0" marL="622300" rtl="0">
              <a:spcBef>
                <a:spcPts val="0"/>
              </a:spcBef>
              <a:spcAft>
                <a:spcPts val="0"/>
              </a:spcAft>
              <a:buClr>
                <a:srgbClr val="414042"/>
              </a:buClr>
              <a:buSzPts val="1300"/>
              <a:buNone/>
            </a:pPr>
            <a:r>
              <a:rPr i="1" lang="en" sz="1300">
                <a:solidFill>
                  <a:srgbClr val="414042"/>
                </a:solidFill>
              </a:rPr>
              <a:t>Go Away, Big Green Monster!</a:t>
            </a:r>
            <a:r>
              <a:rPr lang="en" sz="1300">
                <a:solidFill>
                  <a:srgbClr val="414042"/>
                </a:solidFill>
              </a:rPr>
              <a:t> by Ed Emberley</a:t>
            </a:r>
            <a:endParaRPr sz="1300">
              <a:solidFill>
                <a:srgbClr val="414042"/>
              </a:solidFill>
            </a:endParaRPr>
          </a:p>
          <a:p>
            <a:pPr indent="-228600" lvl="0" marL="622300" rtl="0">
              <a:spcBef>
                <a:spcPts val="0"/>
              </a:spcBef>
              <a:spcAft>
                <a:spcPts val="0"/>
              </a:spcAft>
              <a:buClr>
                <a:srgbClr val="414042"/>
              </a:buClr>
              <a:buSzPts val="1300"/>
              <a:buNone/>
            </a:pPr>
            <a:r>
              <a:rPr i="1" lang="en" sz="1300">
                <a:solidFill>
                  <a:srgbClr val="414042"/>
                </a:solidFill>
              </a:rPr>
              <a:t>How To Hide a Lion</a:t>
            </a:r>
            <a:r>
              <a:rPr lang="en" sz="1300">
                <a:solidFill>
                  <a:srgbClr val="414042"/>
                </a:solidFill>
              </a:rPr>
              <a:t> by Helen Stephens I</a:t>
            </a:r>
            <a:endParaRPr sz="1300">
              <a:solidFill>
                <a:srgbClr val="414042"/>
              </a:solidFill>
            </a:endParaRPr>
          </a:p>
          <a:p>
            <a:pPr indent="-228600" lvl="0" marL="622300" rtl="0">
              <a:spcBef>
                <a:spcPts val="0"/>
              </a:spcBef>
              <a:spcAft>
                <a:spcPts val="0"/>
              </a:spcAft>
              <a:buClr>
                <a:srgbClr val="414042"/>
              </a:buClr>
              <a:buSzPts val="1300"/>
              <a:buNone/>
            </a:pPr>
            <a:r>
              <a:rPr i="1" lang="en" sz="1300">
                <a:solidFill>
                  <a:srgbClr val="414042"/>
                </a:solidFill>
              </a:rPr>
              <a:t>If You Give a Mouse a Cookie </a:t>
            </a:r>
            <a:r>
              <a:rPr lang="en" sz="1300">
                <a:solidFill>
                  <a:srgbClr val="414042"/>
                </a:solidFill>
              </a:rPr>
              <a:t>by Laura Joffe Numeroff</a:t>
            </a:r>
            <a:endParaRPr sz="1300">
              <a:solidFill>
                <a:srgbClr val="414042"/>
              </a:solidFill>
            </a:endParaRPr>
          </a:p>
          <a:p>
            <a:pPr indent="-228600" lvl="0" marL="622300" rtl="0">
              <a:spcBef>
                <a:spcPts val="0"/>
              </a:spcBef>
              <a:spcAft>
                <a:spcPts val="0"/>
              </a:spcAft>
              <a:buClr>
                <a:srgbClr val="414042"/>
              </a:buClr>
              <a:buSzPts val="1300"/>
              <a:buNone/>
            </a:pPr>
            <a:r>
              <a:rPr i="1" lang="en" sz="1300">
                <a:solidFill>
                  <a:srgbClr val="414042"/>
                </a:solidFill>
              </a:rPr>
              <a:t>Maisy’s Fairground </a:t>
            </a:r>
            <a:r>
              <a:rPr lang="en" sz="1300">
                <a:solidFill>
                  <a:srgbClr val="414042"/>
                </a:solidFill>
              </a:rPr>
              <a:t>by Lucy Cousins </a:t>
            </a:r>
            <a:endParaRPr sz="1300">
              <a:solidFill>
                <a:srgbClr val="414042"/>
              </a:solidFill>
            </a:endParaRPr>
          </a:p>
          <a:p>
            <a:pPr indent="-228600" lvl="0" marL="622300" rtl="0">
              <a:spcBef>
                <a:spcPts val="0"/>
              </a:spcBef>
              <a:spcAft>
                <a:spcPts val="0"/>
              </a:spcAft>
              <a:buClr>
                <a:srgbClr val="414042"/>
              </a:buClr>
              <a:buSzPts val="1300"/>
              <a:buNone/>
            </a:pPr>
            <a:r>
              <a:rPr i="1" lang="en" sz="1300">
                <a:solidFill>
                  <a:srgbClr val="414042"/>
                </a:solidFill>
              </a:rPr>
              <a:t>My Granny’s Purse And My Mummy’s Bag </a:t>
            </a:r>
            <a:r>
              <a:rPr lang="en" sz="1300">
                <a:solidFill>
                  <a:srgbClr val="414042"/>
                </a:solidFill>
              </a:rPr>
              <a:t>by P. H. Hanson</a:t>
            </a:r>
            <a:endParaRPr sz="1300">
              <a:solidFill>
                <a:srgbClr val="414042"/>
              </a:solidFill>
            </a:endParaRPr>
          </a:p>
          <a:p>
            <a:pPr indent="-228600" lvl="0" marL="622300" rtl="0">
              <a:spcBef>
                <a:spcPts val="0"/>
              </a:spcBef>
              <a:spcAft>
                <a:spcPts val="0"/>
              </a:spcAft>
              <a:buClr>
                <a:srgbClr val="414042"/>
              </a:buClr>
              <a:buSzPts val="1300"/>
              <a:buNone/>
            </a:pPr>
            <a:r>
              <a:rPr i="1" lang="en" sz="1300">
                <a:solidFill>
                  <a:srgbClr val="414042"/>
                </a:solidFill>
              </a:rPr>
              <a:t>Press Here</a:t>
            </a:r>
            <a:r>
              <a:rPr lang="en" sz="1300">
                <a:solidFill>
                  <a:srgbClr val="414042"/>
                </a:solidFill>
              </a:rPr>
              <a:t> by Herve Tullet</a:t>
            </a:r>
            <a:endParaRPr sz="1300">
              <a:solidFill>
                <a:srgbClr val="414042"/>
              </a:solidFill>
            </a:endParaRPr>
          </a:p>
          <a:p>
            <a:pPr indent="-228600" lvl="0" marL="622300" rtl="0">
              <a:spcBef>
                <a:spcPts val="0"/>
              </a:spcBef>
              <a:spcAft>
                <a:spcPts val="0"/>
              </a:spcAft>
              <a:buClr>
                <a:srgbClr val="414042"/>
              </a:buClr>
              <a:buSzPts val="1300"/>
              <a:buNone/>
            </a:pPr>
            <a:r>
              <a:rPr i="1" lang="en" sz="1300">
                <a:solidFill>
                  <a:srgbClr val="414042"/>
                </a:solidFill>
              </a:rPr>
              <a:t>Tap to Play </a:t>
            </a:r>
            <a:r>
              <a:rPr lang="en" sz="1300">
                <a:solidFill>
                  <a:srgbClr val="414042"/>
                </a:solidFill>
              </a:rPr>
              <a:t>by Salina Yoon</a:t>
            </a:r>
            <a:endParaRPr sz="1300">
              <a:solidFill>
                <a:srgbClr val="414042"/>
              </a:solidFill>
            </a:endParaRPr>
          </a:p>
          <a:p>
            <a:pPr indent="-228600" lvl="0" marL="622300" rtl="0">
              <a:spcBef>
                <a:spcPts val="0"/>
              </a:spcBef>
              <a:spcAft>
                <a:spcPts val="0"/>
              </a:spcAft>
              <a:buClr>
                <a:srgbClr val="414042"/>
              </a:buClr>
              <a:buSzPts val="1300"/>
              <a:buNone/>
            </a:pPr>
            <a:r>
              <a:rPr i="1" lang="en" sz="1300">
                <a:solidFill>
                  <a:srgbClr val="414042"/>
                </a:solidFill>
              </a:rPr>
              <a:t>The Foggy Foggy f</a:t>
            </a:r>
            <a:r>
              <a:rPr lang="en" sz="1300">
                <a:solidFill>
                  <a:srgbClr val="414042"/>
                </a:solidFill>
              </a:rPr>
              <a:t>orest by Nick Sharratt</a:t>
            </a:r>
            <a:endParaRPr sz="1300">
              <a:solidFill>
                <a:srgbClr val="414042"/>
              </a:solidFill>
            </a:endParaRPr>
          </a:p>
          <a:p>
            <a:pPr indent="-228600" lvl="0" marL="622300" rtl="0">
              <a:spcBef>
                <a:spcPts val="0"/>
              </a:spcBef>
              <a:spcAft>
                <a:spcPts val="0"/>
              </a:spcAft>
              <a:buClr>
                <a:srgbClr val="414042"/>
              </a:buClr>
              <a:buSzPts val="1300"/>
              <a:buNone/>
            </a:pPr>
            <a:r>
              <a:rPr i="1" lang="en" sz="1300">
                <a:solidFill>
                  <a:srgbClr val="414042"/>
                </a:solidFill>
              </a:rPr>
              <a:t>Where’s Wally?</a:t>
            </a:r>
            <a:r>
              <a:rPr lang="en" sz="1300">
                <a:solidFill>
                  <a:srgbClr val="414042"/>
                </a:solidFill>
              </a:rPr>
              <a:t> by Martin Handford</a:t>
            </a:r>
            <a:endParaRPr sz="1300">
              <a:solidFill>
                <a:srgbClr val="414042"/>
              </a:solidFill>
            </a:endParaRPr>
          </a:p>
          <a:p>
            <a:pPr indent="0" lvl="0" marL="0" rtl="0">
              <a:spcBef>
                <a:spcPts val="2200"/>
              </a:spcBef>
              <a:spcAft>
                <a:spcPts val="0"/>
              </a:spcAft>
              <a:buClr>
                <a:schemeClr val="dk1"/>
              </a:buClr>
              <a:buSzPts val="1100"/>
              <a:buFont typeface="Arial"/>
              <a:buNone/>
            </a:pPr>
            <a:r>
              <a:t/>
            </a:r>
            <a:endParaRPr b="1">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 </a:t>
            </a:r>
            <a:endParaRPr b="1">
              <a:solidFill>
                <a:schemeClr val="dk1"/>
              </a:solidFill>
              <a:latin typeface="Times New Roman"/>
              <a:ea typeface="Times New Roman"/>
              <a:cs typeface="Times New Roman"/>
              <a:sym typeface="Times New Roman"/>
            </a:endParaRPr>
          </a:p>
          <a:p>
            <a:pPr indent="0" lvl="0" marL="0">
              <a:spcBef>
                <a:spcPts val="0"/>
              </a:spcBef>
              <a:spcAft>
                <a:spcPts val="1600"/>
              </a:spcAft>
              <a:buNone/>
            </a:pPr>
            <a:r>
              <a:t/>
            </a:r>
            <a:endParaRPr sz="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270475" y="184075"/>
            <a:ext cx="8520600" cy="495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Resources:</a:t>
            </a:r>
            <a:endParaRPr/>
          </a:p>
        </p:txBody>
      </p:sp>
      <p:sp>
        <p:nvSpPr>
          <p:cNvPr id="150" name="Shape 150"/>
          <p:cNvSpPr txBox="1"/>
          <p:nvPr>
            <p:ph idx="1" type="body"/>
          </p:nvPr>
        </p:nvSpPr>
        <p:spPr>
          <a:xfrm>
            <a:off x="311700" y="604300"/>
            <a:ext cx="8520600" cy="3964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200"/>
              <a:t>Borski, Linda. Sharing the Pen: Interactive Writing With Young, </a:t>
            </a:r>
            <a:r>
              <a:rPr lang="en" sz="1200" u="sng">
                <a:solidFill>
                  <a:schemeClr val="hlink"/>
                </a:solidFill>
                <a:hlinkClick r:id="rId3"/>
              </a:rPr>
              <a:t>http://www.carlscorner.us.com/Writing/Steps%20in%20an%20Interactive%20Writing%20Lesson.pdf</a:t>
            </a:r>
            <a:endParaRPr sz="1200"/>
          </a:p>
          <a:p>
            <a:pPr indent="0" lvl="0" marL="0">
              <a:spcBef>
                <a:spcPts val="1600"/>
              </a:spcBef>
              <a:spcAft>
                <a:spcPts val="0"/>
              </a:spcAft>
              <a:buNone/>
            </a:pPr>
            <a:r>
              <a:rPr lang="en" sz="1200"/>
              <a:t>Diaz, Leslie. It’s in The Bag. </a:t>
            </a:r>
            <a:r>
              <a:rPr lang="en" sz="1200" u="sng">
                <a:solidFill>
                  <a:schemeClr val="hlink"/>
                </a:solidFill>
                <a:hlinkClick r:id="rId4"/>
              </a:rPr>
              <a:t>https://www.education.com/lesson-plan/the-idea-is-in-the-bag/</a:t>
            </a:r>
            <a:endParaRPr sz="1200"/>
          </a:p>
          <a:p>
            <a:pPr indent="0" lvl="0" marL="0">
              <a:spcBef>
                <a:spcPts val="1600"/>
              </a:spcBef>
              <a:spcAft>
                <a:spcPts val="0"/>
              </a:spcAft>
              <a:buNone/>
            </a:pPr>
            <a:r>
              <a:rPr lang="en" sz="1200"/>
              <a:t>National Association Education of Young Children, </a:t>
            </a:r>
            <a:r>
              <a:rPr lang="en" sz="1200" u="sng">
                <a:solidFill>
                  <a:schemeClr val="hlink"/>
                </a:solidFill>
                <a:hlinkClick r:id="rId5"/>
              </a:rPr>
              <a:t>https://www.naeyc.org/our-work/families/fall-love-reading</a:t>
            </a:r>
            <a:endParaRPr sz="1200"/>
          </a:p>
          <a:p>
            <a:pPr indent="0" lvl="0" marL="0">
              <a:spcBef>
                <a:spcPts val="1600"/>
              </a:spcBef>
              <a:spcAft>
                <a:spcPts val="0"/>
              </a:spcAft>
              <a:buNone/>
            </a:pPr>
            <a:r>
              <a:rPr lang="en" sz="1200"/>
              <a:t> Trelease, Tim. The Read Aloud Handbook, </a:t>
            </a:r>
            <a:r>
              <a:rPr lang="en" sz="1200" u="sng">
                <a:solidFill>
                  <a:schemeClr val="hlink"/>
                </a:solidFill>
                <a:hlinkClick r:id="rId6"/>
              </a:rPr>
              <a:t>http://www.trelease-on-reading.com/</a:t>
            </a:r>
            <a:endParaRPr sz="1200"/>
          </a:p>
          <a:p>
            <a:pPr indent="0" lvl="0" marL="0">
              <a:spcBef>
                <a:spcPts val="1600"/>
              </a:spcBef>
              <a:spcAft>
                <a:spcPts val="0"/>
              </a:spcAft>
              <a:buNone/>
            </a:pPr>
            <a:r>
              <a:t/>
            </a:r>
            <a:endParaRPr sz="1200"/>
          </a:p>
          <a:p>
            <a:pPr indent="0" lvl="0" marL="0">
              <a:spcBef>
                <a:spcPts val="1600"/>
              </a:spcBef>
              <a:spcAft>
                <a:spcPts val="0"/>
              </a:spcAft>
              <a:buNone/>
            </a:pPr>
            <a:r>
              <a:t/>
            </a:r>
            <a:endParaRPr sz="1200"/>
          </a:p>
          <a:p>
            <a:pPr indent="0" lvl="0" marL="0">
              <a:spcBef>
                <a:spcPts val="1600"/>
              </a:spcBef>
              <a:spcAft>
                <a:spcPts val="0"/>
              </a:spcAft>
              <a:buNone/>
            </a:pPr>
            <a:r>
              <a:t/>
            </a:r>
            <a:endParaRPr sz="1200"/>
          </a:p>
          <a:p>
            <a:pPr indent="0" lvl="0" marL="0" rtl="0">
              <a:spcBef>
                <a:spcPts val="1600"/>
              </a:spcBef>
              <a:spcAft>
                <a:spcPts val="1600"/>
              </a:spcAft>
              <a:buClr>
                <a:schemeClr val="dk1"/>
              </a:buClr>
              <a:buSzPts val="1100"/>
              <a:buFont typeface="Arial"/>
              <a:buNone/>
            </a:pPr>
            <a:r>
              <a:rPr lang="en" sz="1200"/>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FF00FF"/>
                </a:solidFill>
              </a:rPr>
              <a:t>Getting Ready to Read in Kindergarten ~</a:t>
            </a:r>
            <a:endParaRPr>
              <a:solidFill>
                <a:srgbClr val="FF00FF"/>
              </a:solidFill>
            </a:endParaRPr>
          </a:p>
          <a:p>
            <a:pPr indent="0" lvl="0" marL="0" rtl="0" algn="ctr">
              <a:spcBef>
                <a:spcPts val="0"/>
              </a:spcBef>
              <a:spcAft>
                <a:spcPts val="0"/>
              </a:spcAft>
              <a:buClr>
                <a:schemeClr val="dk1"/>
              </a:buClr>
              <a:buSzPts val="1100"/>
              <a:buFont typeface="Arial"/>
              <a:buNone/>
            </a:pPr>
            <a:r>
              <a:rPr lang="en">
                <a:solidFill>
                  <a:srgbClr val="FF00FF"/>
                </a:solidFill>
              </a:rPr>
              <a:t>What Does It Look Like?</a:t>
            </a:r>
            <a:endParaRPr>
              <a:solidFill>
                <a:srgbClr val="FF00FF"/>
              </a:solidFill>
            </a:endParaRPr>
          </a:p>
          <a:p>
            <a:pPr indent="0" lvl="0" marL="0">
              <a:spcBef>
                <a:spcPts val="0"/>
              </a:spcBef>
              <a:spcAft>
                <a:spcPts val="0"/>
              </a:spcAft>
              <a:buNone/>
            </a:pPr>
            <a:r>
              <a:t/>
            </a:r>
            <a:endParaRPr/>
          </a:p>
        </p:txBody>
      </p:sp>
      <p:sp>
        <p:nvSpPr>
          <p:cNvPr id="62" name="Shape 62"/>
          <p:cNvSpPr txBox="1"/>
          <p:nvPr>
            <p:ph idx="1" type="body"/>
          </p:nvPr>
        </p:nvSpPr>
        <p:spPr>
          <a:xfrm>
            <a:off x="311700" y="1620650"/>
            <a:ext cx="8520600" cy="3481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Interactive Writing</a:t>
            </a:r>
            <a:endParaRPr>
              <a:solidFill>
                <a:srgbClr val="0000FF"/>
              </a:solidFill>
            </a:endParaRPr>
          </a:p>
          <a:p>
            <a:pPr indent="0" lvl="0" marL="0">
              <a:spcBef>
                <a:spcPts val="1600"/>
              </a:spcBef>
              <a:spcAft>
                <a:spcPts val="0"/>
              </a:spcAft>
              <a:buNone/>
            </a:pPr>
            <a:r>
              <a:rPr lang="en" sz="1100"/>
              <a:t> The goal is to get the children’s thoughts on paper, discussing the topic and the process of writing direct and explicit instruction in hearing the sounds in words and teaching children how written text works. Interactive Writing also teaches children the connections between what we write and read and working on grammar, spelling, punctuation, letter formation, phonics, and voice. As children become more proficient writers, lessons can focus on style and writing for different purposes.</a:t>
            </a:r>
            <a:endParaRPr sz="1100"/>
          </a:p>
          <a:p>
            <a:pPr indent="0" lvl="0" marL="0">
              <a:spcBef>
                <a:spcPts val="1600"/>
              </a:spcBef>
              <a:spcAft>
                <a:spcPts val="1600"/>
              </a:spcAft>
              <a:buNone/>
            </a:pPr>
            <a:r>
              <a:rPr lang="en" sz="1100" u="sng">
                <a:solidFill>
                  <a:srgbClr val="FF9900"/>
                </a:solidFill>
              </a:rPr>
              <a:t>Connection to reading</a:t>
            </a:r>
            <a:r>
              <a:rPr lang="en" sz="1100">
                <a:solidFill>
                  <a:srgbClr val="FF9900"/>
                </a:solidFill>
              </a:rPr>
              <a:t>:</a:t>
            </a:r>
            <a:r>
              <a:rPr lang="en" sz="1100"/>
              <a:t> Reading and rereading texts, searching, checking, and confirming while reading and writing.</a:t>
            </a:r>
            <a:endParaRPr sz="1100"/>
          </a:p>
        </p:txBody>
      </p:sp>
      <p:pic>
        <p:nvPicPr>
          <p:cNvPr id="63" name="Shape 63"/>
          <p:cNvPicPr preferRelativeResize="0"/>
          <p:nvPr/>
        </p:nvPicPr>
        <p:blipFill>
          <a:blip r:embed="rId3">
            <a:alphaModFix/>
          </a:blip>
          <a:stretch>
            <a:fillRect/>
          </a:stretch>
        </p:blipFill>
        <p:spPr>
          <a:xfrm rot="5400000">
            <a:off x="6885475" y="3664775"/>
            <a:ext cx="1428375" cy="1240675"/>
          </a:xfrm>
          <a:prstGeom prst="rect">
            <a:avLst/>
          </a:prstGeom>
          <a:noFill/>
          <a:ln>
            <a:noFill/>
          </a:ln>
        </p:spPr>
      </p:pic>
      <p:pic>
        <p:nvPicPr>
          <p:cNvPr id="64" name="Shape 64"/>
          <p:cNvPicPr preferRelativeResize="0"/>
          <p:nvPr/>
        </p:nvPicPr>
        <p:blipFill>
          <a:blip r:embed="rId4">
            <a:alphaModFix/>
          </a:blip>
          <a:stretch>
            <a:fillRect/>
          </a:stretch>
        </p:blipFill>
        <p:spPr>
          <a:xfrm rot="5400000">
            <a:off x="3408838" y="2835388"/>
            <a:ext cx="1534300" cy="2899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FF"/>
                </a:solidFill>
              </a:rPr>
              <a:t>Interactive Writing                                      </a:t>
            </a:r>
            <a:r>
              <a:rPr lang="en"/>
              <a:t> </a:t>
            </a:r>
            <a:endParaRPr/>
          </a:p>
        </p:txBody>
      </p:sp>
      <p:sp>
        <p:nvSpPr>
          <p:cNvPr id="70" name="Shape 70"/>
          <p:cNvSpPr txBox="1"/>
          <p:nvPr>
            <p:ph idx="1" type="body"/>
          </p:nvPr>
        </p:nvSpPr>
        <p:spPr>
          <a:xfrm>
            <a:off x="311700" y="1152475"/>
            <a:ext cx="8520600" cy="3874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solidFill>
                  <a:srgbClr val="9900FF"/>
                </a:solidFill>
              </a:rPr>
              <a:t>Procedure:</a:t>
            </a:r>
            <a:r>
              <a:rPr lang="en"/>
              <a:t>                                                                                                                    </a:t>
            </a:r>
            <a:r>
              <a:rPr lang="en" sz="1400">
                <a:solidFill>
                  <a:srgbClr val="0000FF"/>
                </a:solidFill>
              </a:rPr>
              <a:t>1. Negotiate a sentence. The teacher and students collaborate to write a meaningful text that can be read.                                                                                                             2. Count the words on fingers. As the teacher repeats the agreed upon sentence slowly, one finger is held up for each spoken word.                                                                                  3. Recall the word to be written and stretch the word. The teacher articulates the word slowly using a technique known as stretching the word. As the word is stretched, or spoken slowly, the students listen for the individual phonemes that comprise the word.                                                                                                                               4. Share the pen. A student volunteer uses the pen to write part of the word or the whole word on the chart paper. Conventional spelling is used.                                                                 5. Point and read. Once the word has been written on the chart, the teacher or a student can use the pointer to point to the word as it is read.                                                                                                       6. Recall the entire sentence to be written, then go back to step 3.                                                                                                                                                                              The teacher and students repeat the sentence they have agreed to write to refresh their memory. The next word in the sentence becomes the new focus. </a:t>
            </a:r>
            <a:endParaRPr sz="1400">
              <a:solidFill>
                <a:srgbClr val="0000FF"/>
              </a:solidFill>
            </a:endParaRPr>
          </a:p>
        </p:txBody>
      </p:sp>
      <p:pic>
        <p:nvPicPr>
          <p:cNvPr id="71" name="Shape 71"/>
          <p:cNvPicPr preferRelativeResize="0"/>
          <p:nvPr/>
        </p:nvPicPr>
        <p:blipFill>
          <a:blip r:embed="rId3">
            <a:alphaModFix/>
          </a:blip>
          <a:stretch>
            <a:fillRect/>
          </a:stretch>
        </p:blipFill>
        <p:spPr>
          <a:xfrm>
            <a:off x="6444918" y="171675"/>
            <a:ext cx="1096599" cy="12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311700" y="149725"/>
            <a:ext cx="8520600" cy="88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FF00FF"/>
                </a:solidFill>
              </a:rPr>
              <a:t>Getting Ready to Read in Kindergarten ~</a:t>
            </a:r>
            <a:endParaRPr>
              <a:solidFill>
                <a:srgbClr val="FF00FF"/>
              </a:solidFill>
            </a:endParaRPr>
          </a:p>
          <a:p>
            <a:pPr indent="0" lvl="0" marL="0" rtl="0" algn="ctr">
              <a:spcBef>
                <a:spcPts val="0"/>
              </a:spcBef>
              <a:spcAft>
                <a:spcPts val="0"/>
              </a:spcAft>
              <a:buClr>
                <a:schemeClr val="dk1"/>
              </a:buClr>
              <a:buSzPts val="1100"/>
              <a:buFont typeface="Arial"/>
              <a:buNone/>
            </a:pPr>
            <a:r>
              <a:rPr lang="en">
                <a:solidFill>
                  <a:srgbClr val="FF00FF"/>
                </a:solidFill>
              </a:rPr>
              <a:t>What Does It Look Like?</a:t>
            </a:r>
            <a:endParaRPr/>
          </a:p>
        </p:txBody>
      </p:sp>
      <p:sp>
        <p:nvSpPr>
          <p:cNvPr id="77" name="Shape 7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Narrative Writing</a:t>
            </a:r>
            <a:endParaRPr>
              <a:solidFill>
                <a:srgbClr val="0000FF"/>
              </a:solidFill>
            </a:endParaRPr>
          </a:p>
          <a:p>
            <a:pPr indent="0" lvl="0" marL="0">
              <a:spcBef>
                <a:spcPts val="1600"/>
              </a:spcBef>
              <a:spcAft>
                <a:spcPts val="0"/>
              </a:spcAft>
              <a:buNone/>
            </a:pPr>
            <a:r>
              <a:rPr lang="en" sz="1100"/>
              <a:t>Provided here is the link to Katie Carr (kindergarten teacher) presentation:  </a:t>
            </a:r>
            <a:endParaRPr sz="1100"/>
          </a:p>
          <a:p>
            <a:pPr indent="0" lvl="0" marL="0">
              <a:spcBef>
                <a:spcPts val="1600"/>
              </a:spcBef>
              <a:spcAft>
                <a:spcPts val="0"/>
              </a:spcAft>
              <a:buNone/>
            </a:pPr>
            <a:r>
              <a:t/>
            </a:r>
            <a:endParaRPr sz="1100"/>
          </a:p>
          <a:p>
            <a:pPr indent="0" lvl="0" marL="0">
              <a:spcBef>
                <a:spcPts val="1600"/>
              </a:spcBef>
              <a:spcAft>
                <a:spcPts val="0"/>
              </a:spcAft>
              <a:buNone/>
            </a:pPr>
            <a:r>
              <a:rPr lang="en" sz="1100"/>
              <a:t>  </a:t>
            </a:r>
            <a:endParaRPr sz="1100"/>
          </a:p>
          <a:p>
            <a:pPr indent="0" lvl="0" marL="0">
              <a:spcBef>
                <a:spcPts val="1600"/>
              </a:spcBef>
              <a:spcAft>
                <a:spcPts val="0"/>
              </a:spcAft>
              <a:buNone/>
            </a:pPr>
            <a:r>
              <a:t/>
            </a:r>
            <a:endParaRPr sz="1100"/>
          </a:p>
          <a:p>
            <a:pPr indent="0" lvl="0" marL="0">
              <a:spcBef>
                <a:spcPts val="1600"/>
              </a:spcBef>
              <a:spcAft>
                <a:spcPts val="0"/>
              </a:spcAft>
              <a:buNone/>
            </a:pPr>
            <a:r>
              <a:rPr lang="en" sz="1100" u="sng">
                <a:solidFill>
                  <a:schemeClr val="hlink"/>
                </a:solidFill>
                <a:hlinkClick r:id="rId3"/>
              </a:rPr>
              <a:t>https://docs.google.com/presentation/d/1KlfDwIXU-egRUaYF50QqunEvx-ZBbIS-HzG_CEapZrU/edit?ts=5b265ebb#slide=id.p</a:t>
            </a:r>
            <a:endParaRPr sz="1100"/>
          </a:p>
          <a:p>
            <a:pPr indent="0" lvl="0" marL="0">
              <a:spcBef>
                <a:spcPts val="1600"/>
              </a:spcBef>
              <a:spcAft>
                <a:spcPts val="0"/>
              </a:spcAft>
              <a:buNone/>
            </a:pPr>
            <a:r>
              <a:t/>
            </a:r>
            <a:endParaRPr sz="1100"/>
          </a:p>
          <a:p>
            <a:pPr indent="0" lvl="0" marL="0">
              <a:spcBef>
                <a:spcPts val="1600"/>
              </a:spcBef>
              <a:spcAft>
                <a:spcPts val="1600"/>
              </a:spcAft>
              <a:buNone/>
            </a:pPr>
            <a:r>
              <a:rPr lang="en" sz="1100" u="sng">
                <a:solidFill>
                  <a:srgbClr val="FF9900"/>
                </a:solidFill>
              </a:rPr>
              <a:t>Connection to reading</a:t>
            </a:r>
            <a:r>
              <a:rPr lang="en" sz="1100">
                <a:solidFill>
                  <a:srgbClr val="FF9900"/>
                </a:solidFill>
              </a:rPr>
              <a:t>:</a:t>
            </a:r>
            <a:r>
              <a:rPr lang="en" sz="1100"/>
              <a:t> </a:t>
            </a:r>
            <a:r>
              <a:rPr lang="en" sz="1100">
                <a:solidFill>
                  <a:schemeClr val="dk1"/>
                </a:solidFill>
                <a:highlight>
                  <a:srgbClr val="FFFFFF"/>
                </a:highlight>
              </a:rPr>
              <a:t>A child’s literacy development is dependent on this interconnection between reading and writing.</a:t>
            </a:r>
            <a:endParaRPr sz="1100"/>
          </a:p>
        </p:txBody>
      </p:sp>
      <p:pic>
        <p:nvPicPr>
          <p:cNvPr id="78" name="Shape 78"/>
          <p:cNvPicPr preferRelativeResize="0"/>
          <p:nvPr/>
        </p:nvPicPr>
        <p:blipFill>
          <a:blip r:embed="rId4">
            <a:alphaModFix/>
          </a:blip>
          <a:stretch>
            <a:fillRect/>
          </a:stretch>
        </p:blipFill>
        <p:spPr>
          <a:xfrm rot="5400000">
            <a:off x="5404125" y="1627200"/>
            <a:ext cx="1534300" cy="103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11700" y="144200"/>
            <a:ext cx="8520600" cy="87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FF00FF"/>
                </a:solidFill>
              </a:rPr>
              <a:t>Getting Ready to Read in Kindergarten ~</a:t>
            </a:r>
            <a:endParaRPr>
              <a:solidFill>
                <a:srgbClr val="FF00FF"/>
              </a:solidFill>
            </a:endParaRPr>
          </a:p>
          <a:p>
            <a:pPr indent="0" lvl="0" marL="0" rtl="0" algn="ctr">
              <a:spcBef>
                <a:spcPts val="0"/>
              </a:spcBef>
              <a:spcAft>
                <a:spcPts val="0"/>
              </a:spcAft>
              <a:buClr>
                <a:schemeClr val="dk1"/>
              </a:buClr>
              <a:buSzPts val="1100"/>
              <a:buFont typeface="Arial"/>
              <a:buNone/>
            </a:pPr>
            <a:r>
              <a:rPr lang="en">
                <a:solidFill>
                  <a:srgbClr val="FF00FF"/>
                </a:solidFill>
              </a:rPr>
              <a:t>What Does It Look Like?</a:t>
            </a:r>
            <a:endParaRPr/>
          </a:p>
          <a:p>
            <a:pPr indent="0" lvl="0" marL="0">
              <a:spcBef>
                <a:spcPts val="0"/>
              </a:spcBef>
              <a:spcAft>
                <a:spcPts val="0"/>
              </a:spcAft>
              <a:buNone/>
            </a:pPr>
            <a:r>
              <a:t/>
            </a:r>
            <a:endParaRPr/>
          </a:p>
        </p:txBody>
      </p:sp>
      <p:sp>
        <p:nvSpPr>
          <p:cNvPr id="84" name="Shape 84"/>
          <p:cNvSpPr txBox="1"/>
          <p:nvPr>
            <p:ph idx="1" type="body"/>
          </p:nvPr>
        </p:nvSpPr>
        <p:spPr>
          <a:xfrm>
            <a:off x="311700" y="1152475"/>
            <a:ext cx="8520600" cy="3867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Read-Aloud</a:t>
            </a:r>
            <a:endParaRPr>
              <a:solidFill>
                <a:srgbClr val="0000FF"/>
              </a:solidFill>
            </a:endParaRPr>
          </a:p>
          <a:p>
            <a:pPr indent="0" lvl="0" marL="0">
              <a:spcBef>
                <a:spcPts val="1600"/>
              </a:spcBef>
              <a:spcAft>
                <a:spcPts val="0"/>
              </a:spcAft>
              <a:buNone/>
            </a:pPr>
            <a:r>
              <a:rPr lang="en" sz="1100" u="sng">
                <a:solidFill>
                  <a:srgbClr val="00FFFF"/>
                </a:solidFill>
                <a:highlight>
                  <a:srgbClr val="FFFFFF"/>
                </a:highlight>
              </a:rPr>
              <a:t>Main Idea and details bags</a:t>
            </a:r>
            <a:r>
              <a:rPr lang="en" sz="1100" u="sng">
                <a:solidFill>
                  <a:srgbClr val="333333"/>
                </a:solidFill>
                <a:highlight>
                  <a:srgbClr val="FFFFFF"/>
                </a:highlight>
              </a:rPr>
              <a:t> </a:t>
            </a:r>
            <a:r>
              <a:rPr lang="en" sz="1100">
                <a:solidFill>
                  <a:srgbClr val="333333"/>
                </a:solidFill>
                <a:highlight>
                  <a:srgbClr val="FFFFFF"/>
                </a:highlight>
              </a:rPr>
              <a:t>                                                                                                                                                                                      Materials: large plastic baggies, items that correlate to the story.   </a:t>
            </a:r>
            <a:r>
              <a:rPr lang="en" sz="1100" u="sng">
                <a:solidFill>
                  <a:srgbClr val="333333"/>
                </a:solidFill>
                <a:highlight>
                  <a:srgbClr val="FFFFFF"/>
                </a:highlight>
              </a:rPr>
              <a:t>Process: </a:t>
            </a:r>
            <a:r>
              <a:rPr lang="en" sz="1100">
                <a:solidFill>
                  <a:srgbClr val="333333"/>
                </a:solidFill>
                <a:highlight>
                  <a:srgbClr val="FFFFFF"/>
                </a:highlight>
              </a:rPr>
              <a:t>Teaching main idea and details is made fun with this approach!  Create baggies filled with items such a toothbrush, toothpaste, a small mirror. Discuss with the children by looking </a:t>
            </a:r>
            <a:r>
              <a:rPr lang="en" sz="1100">
                <a:solidFill>
                  <a:srgbClr val="444444"/>
                </a:solidFill>
              </a:rPr>
              <a:t>through mystery bags of supporting details and determine the "main idea" of each bag.</a:t>
            </a:r>
            <a:r>
              <a:rPr lang="en" sz="1100">
                <a:solidFill>
                  <a:srgbClr val="333333"/>
                </a:solidFill>
                <a:highlight>
                  <a:srgbClr val="FFFFFF"/>
                </a:highlight>
              </a:rPr>
              <a:t> Read a story such as: Have You Ever Seen a Moose Brush His Teeth? Written by Jamie </a:t>
            </a:r>
            <a:r>
              <a:rPr lang="en" sz="1100">
                <a:solidFill>
                  <a:srgbClr val="333333"/>
                </a:solidFill>
                <a:highlight>
                  <a:srgbClr val="FFFFFF"/>
                </a:highlight>
              </a:rPr>
              <a:t>McClain discuss again and ask were their ideas about the main idea of the story right- and if so, why were they right? </a:t>
            </a:r>
            <a:r>
              <a:rPr lang="en" sz="1100">
                <a:solidFill>
                  <a:srgbClr val="5B5B5C"/>
                </a:solidFill>
                <a:highlight>
                  <a:srgbClr val="F7F7F6"/>
                </a:highlight>
              </a:rPr>
              <a:t>                 </a:t>
            </a:r>
            <a:endParaRPr sz="1100">
              <a:solidFill>
                <a:srgbClr val="333333"/>
              </a:solidFill>
              <a:highlight>
                <a:srgbClr val="FFFFFF"/>
              </a:highlight>
            </a:endParaRPr>
          </a:p>
          <a:p>
            <a:pPr indent="0" lvl="0" marL="0">
              <a:spcBef>
                <a:spcPts val="1600"/>
              </a:spcBef>
              <a:spcAft>
                <a:spcPts val="0"/>
              </a:spcAft>
              <a:buNone/>
            </a:pPr>
            <a:r>
              <a:t/>
            </a:r>
            <a:endParaRPr sz="1100">
              <a:solidFill>
                <a:srgbClr val="333333"/>
              </a:solidFill>
              <a:highlight>
                <a:srgbClr val="FFFFFF"/>
              </a:highlight>
            </a:endParaRPr>
          </a:p>
          <a:p>
            <a:pPr indent="0" lvl="0" marL="0">
              <a:spcBef>
                <a:spcPts val="1600"/>
              </a:spcBef>
              <a:spcAft>
                <a:spcPts val="0"/>
              </a:spcAft>
              <a:buNone/>
            </a:pPr>
            <a:r>
              <a:t/>
            </a:r>
            <a:endParaRPr sz="1100">
              <a:solidFill>
                <a:srgbClr val="333333"/>
              </a:solidFill>
              <a:highlight>
                <a:srgbClr val="FFFFFF"/>
              </a:highlight>
            </a:endParaRPr>
          </a:p>
          <a:p>
            <a:pPr indent="0" lvl="0" marL="0">
              <a:spcBef>
                <a:spcPts val="1600"/>
              </a:spcBef>
              <a:spcAft>
                <a:spcPts val="0"/>
              </a:spcAft>
              <a:buNone/>
            </a:pPr>
            <a:r>
              <a:t/>
            </a:r>
            <a:endParaRPr sz="1100" u="sng">
              <a:solidFill>
                <a:srgbClr val="FF9900"/>
              </a:solidFill>
            </a:endParaRPr>
          </a:p>
          <a:p>
            <a:pPr indent="0" lvl="0" marL="0">
              <a:spcBef>
                <a:spcPts val="1600"/>
              </a:spcBef>
              <a:spcAft>
                <a:spcPts val="0"/>
              </a:spcAft>
              <a:buClr>
                <a:schemeClr val="dk1"/>
              </a:buClr>
              <a:buSzPts val="1100"/>
              <a:buFont typeface="Arial"/>
              <a:buNone/>
            </a:pPr>
            <a:r>
              <a:rPr lang="en" sz="1100" u="sng">
                <a:solidFill>
                  <a:srgbClr val="FF9900"/>
                </a:solidFill>
              </a:rPr>
              <a:t>Connection to reading:</a:t>
            </a:r>
            <a:r>
              <a:rPr lang="en" sz="1100" u="sng"/>
              <a:t> </a:t>
            </a:r>
            <a:r>
              <a:rPr lang="en" sz="1100">
                <a:solidFill>
                  <a:srgbClr val="333333"/>
                </a:solidFill>
                <a:highlight>
                  <a:srgbClr val="FFFFFF"/>
                </a:highlight>
              </a:rPr>
              <a:t>Parents can build their children’s vocabularies by talking to them, but reading to them is more effective. Reading aloud is the best way to help children develop word mastery and sentence structure understanding, which form the basis for learning how to read.</a:t>
            </a:r>
            <a:endParaRPr sz="1100">
              <a:solidFill>
                <a:srgbClr val="333333"/>
              </a:solidFill>
              <a:highlight>
                <a:srgbClr val="FFFFFF"/>
              </a:highlight>
            </a:endParaRPr>
          </a:p>
          <a:p>
            <a:pPr indent="0" lvl="0" marL="0">
              <a:spcBef>
                <a:spcPts val="1600"/>
              </a:spcBef>
              <a:spcAft>
                <a:spcPts val="1600"/>
              </a:spcAft>
              <a:buNone/>
            </a:pPr>
            <a:r>
              <a:t/>
            </a:r>
            <a:endParaRPr sz="1450">
              <a:solidFill>
                <a:srgbClr val="333333"/>
              </a:solidFill>
              <a:highlight>
                <a:srgbClr val="FFFFFF"/>
              </a:highlight>
              <a:latin typeface="Times New Roman"/>
              <a:ea typeface="Times New Roman"/>
              <a:cs typeface="Times New Roman"/>
              <a:sym typeface="Times New Roman"/>
            </a:endParaRPr>
          </a:p>
        </p:txBody>
      </p:sp>
      <p:pic>
        <p:nvPicPr>
          <p:cNvPr id="85" name="Shape 85"/>
          <p:cNvPicPr preferRelativeResize="0"/>
          <p:nvPr/>
        </p:nvPicPr>
        <p:blipFill>
          <a:blip r:embed="rId3">
            <a:alphaModFix/>
          </a:blip>
          <a:stretch>
            <a:fillRect/>
          </a:stretch>
        </p:blipFill>
        <p:spPr>
          <a:xfrm rot="5400000">
            <a:off x="3678513" y="2929988"/>
            <a:ext cx="1270400" cy="1165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928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00"/>
                </a:solidFill>
                <a:latin typeface="Comfortaa"/>
                <a:ea typeface="Comfortaa"/>
                <a:cs typeface="Comfortaa"/>
                <a:sym typeface="Comfortaa"/>
              </a:rPr>
              <a:t>Thank you to all parents and teachers who attended!</a:t>
            </a:r>
            <a:endParaRPr>
              <a:solidFill>
                <a:srgbClr val="FF0000"/>
              </a:solidFill>
              <a:latin typeface="Comfortaa"/>
              <a:ea typeface="Comfortaa"/>
              <a:cs typeface="Comfortaa"/>
              <a:sym typeface="Comfortaa"/>
            </a:endParaRPr>
          </a:p>
        </p:txBody>
      </p:sp>
      <p:sp>
        <p:nvSpPr>
          <p:cNvPr id="91" name="Shape 91"/>
          <p:cNvSpPr txBox="1"/>
          <p:nvPr>
            <p:ph idx="1" type="body"/>
          </p:nvPr>
        </p:nvSpPr>
        <p:spPr>
          <a:xfrm>
            <a:off x="311700" y="1551975"/>
            <a:ext cx="8520600" cy="3016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                                                                                         </a:t>
            </a:r>
            <a:endParaRPr/>
          </a:p>
        </p:txBody>
      </p:sp>
      <p:pic>
        <p:nvPicPr>
          <p:cNvPr id="92" name="Shape 92"/>
          <p:cNvPicPr preferRelativeResize="0"/>
          <p:nvPr/>
        </p:nvPicPr>
        <p:blipFill>
          <a:blip r:embed="rId3">
            <a:alphaModFix/>
          </a:blip>
          <a:stretch>
            <a:fillRect/>
          </a:stretch>
        </p:blipFill>
        <p:spPr>
          <a:xfrm rot="5400000">
            <a:off x="-69300" y="1932975"/>
            <a:ext cx="3048000" cy="2286000"/>
          </a:xfrm>
          <a:prstGeom prst="rect">
            <a:avLst/>
          </a:prstGeom>
          <a:noFill/>
          <a:ln>
            <a:noFill/>
          </a:ln>
        </p:spPr>
      </p:pic>
      <p:pic>
        <p:nvPicPr>
          <p:cNvPr id="93" name="Shape 93"/>
          <p:cNvPicPr preferRelativeResize="0"/>
          <p:nvPr/>
        </p:nvPicPr>
        <p:blipFill>
          <a:blip r:embed="rId4">
            <a:alphaModFix/>
          </a:blip>
          <a:stretch>
            <a:fillRect/>
          </a:stretch>
        </p:blipFill>
        <p:spPr>
          <a:xfrm rot="5400000">
            <a:off x="2910650" y="2266550"/>
            <a:ext cx="3048000" cy="2286000"/>
          </a:xfrm>
          <a:prstGeom prst="rect">
            <a:avLst/>
          </a:prstGeom>
          <a:noFill/>
          <a:ln>
            <a:noFill/>
          </a:ln>
        </p:spPr>
      </p:pic>
      <p:pic>
        <p:nvPicPr>
          <p:cNvPr id="94" name="Shape 94"/>
          <p:cNvPicPr preferRelativeResize="0"/>
          <p:nvPr/>
        </p:nvPicPr>
        <p:blipFill>
          <a:blip r:embed="rId5">
            <a:alphaModFix/>
          </a:blip>
          <a:stretch>
            <a:fillRect/>
          </a:stretch>
        </p:blipFill>
        <p:spPr>
          <a:xfrm rot="5400000">
            <a:off x="5829175" y="1984975"/>
            <a:ext cx="3048000" cy="2286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311700" y="109875"/>
            <a:ext cx="8520600" cy="907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FF0000"/>
                </a:solidFill>
                <a:latin typeface="Comfortaa"/>
                <a:ea typeface="Comfortaa"/>
                <a:cs typeface="Comfortaa"/>
                <a:sym typeface="Comfortaa"/>
              </a:rPr>
              <a:t>Thank you to all parents and teachers who attended!</a:t>
            </a:r>
            <a:endParaRPr>
              <a:solidFill>
                <a:srgbClr val="FF0000"/>
              </a:solidFill>
              <a:latin typeface="Comfortaa"/>
              <a:ea typeface="Comfortaa"/>
              <a:cs typeface="Comfortaa"/>
              <a:sym typeface="Comfortaa"/>
            </a:endParaRPr>
          </a:p>
          <a:p>
            <a:pPr indent="0" lvl="0" marL="0">
              <a:spcBef>
                <a:spcPts val="0"/>
              </a:spcBef>
              <a:spcAft>
                <a:spcPts val="0"/>
              </a:spcAft>
              <a:buNone/>
            </a:pPr>
            <a:r>
              <a:t/>
            </a:r>
            <a:endParaRPr/>
          </a:p>
        </p:txBody>
      </p:sp>
      <p:sp>
        <p:nvSpPr>
          <p:cNvPr id="100" name="Shape 10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                                                                                           </a:t>
            </a:r>
            <a:endParaRPr/>
          </a:p>
        </p:txBody>
      </p:sp>
      <p:pic>
        <p:nvPicPr>
          <p:cNvPr id="101" name="Shape 101"/>
          <p:cNvPicPr preferRelativeResize="0"/>
          <p:nvPr/>
        </p:nvPicPr>
        <p:blipFill>
          <a:blip r:embed="rId3">
            <a:alphaModFix/>
          </a:blip>
          <a:stretch>
            <a:fillRect/>
          </a:stretch>
        </p:blipFill>
        <p:spPr>
          <a:xfrm rot="5400000">
            <a:off x="-69300" y="1586675"/>
            <a:ext cx="3048000" cy="2286000"/>
          </a:xfrm>
          <a:prstGeom prst="rect">
            <a:avLst/>
          </a:prstGeom>
          <a:noFill/>
          <a:ln>
            <a:noFill/>
          </a:ln>
        </p:spPr>
      </p:pic>
      <p:pic>
        <p:nvPicPr>
          <p:cNvPr id="102" name="Shape 102"/>
          <p:cNvPicPr preferRelativeResize="0"/>
          <p:nvPr/>
        </p:nvPicPr>
        <p:blipFill>
          <a:blip r:embed="rId4">
            <a:alphaModFix/>
          </a:blip>
          <a:stretch>
            <a:fillRect/>
          </a:stretch>
        </p:blipFill>
        <p:spPr>
          <a:xfrm rot="5400000">
            <a:off x="2993075" y="2163550"/>
            <a:ext cx="3048000" cy="2286000"/>
          </a:xfrm>
          <a:prstGeom prst="rect">
            <a:avLst/>
          </a:prstGeom>
          <a:noFill/>
          <a:ln>
            <a:noFill/>
          </a:ln>
        </p:spPr>
      </p:pic>
      <p:pic>
        <p:nvPicPr>
          <p:cNvPr id="103" name="Shape 103"/>
          <p:cNvPicPr preferRelativeResize="0"/>
          <p:nvPr/>
        </p:nvPicPr>
        <p:blipFill>
          <a:blip r:embed="rId5">
            <a:alphaModFix/>
          </a:blip>
          <a:stretch>
            <a:fillRect/>
          </a:stretch>
        </p:blipFill>
        <p:spPr>
          <a:xfrm rot="5400000">
            <a:off x="5836075" y="1586675"/>
            <a:ext cx="3048000" cy="228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137350"/>
            <a:ext cx="8520600" cy="8805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FF0000"/>
                </a:solidFill>
                <a:latin typeface="Comfortaa"/>
                <a:ea typeface="Comfortaa"/>
                <a:cs typeface="Comfortaa"/>
                <a:sym typeface="Comfortaa"/>
              </a:rPr>
              <a:t>Thank you to all parents and teachers who attended!</a:t>
            </a:r>
            <a:endParaRPr>
              <a:solidFill>
                <a:srgbClr val="FF0000"/>
              </a:solidFill>
              <a:latin typeface="Comfortaa"/>
              <a:ea typeface="Comfortaa"/>
              <a:cs typeface="Comfortaa"/>
              <a:sym typeface="Comfortaa"/>
            </a:endParaRPr>
          </a:p>
          <a:p>
            <a:pPr indent="0" lvl="0" marL="0">
              <a:spcBef>
                <a:spcPts val="0"/>
              </a:spcBef>
              <a:spcAft>
                <a:spcPts val="0"/>
              </a:spcAft>
              <a:buNone/>
            </a:pPr>
            <a:r>
              <a:t/>
            </a:r>
            <a:endParaRPr/>
          </a:p>
        </p:txBody>
      </p:sp>
      <p:sp>
        <p:nvSpPr>
          <p:cNvPr id="109" name="Shape 10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                                                                                            </a:t>
            </a:r>
            <a:endParaRPr/>
          </a:p>
        </p:txBody>
      </p:sp>
      <p:pic>
        <p:nvPicPr>
          <p:cNvPr id="110" name="Shape 110"/>
          <p:cNvPicPr preferRelativeResize="0"/>
          <p:nvPr/>
        </p:nvPicPr>
        <p:blipFill>
          <a:blip r:embed="rId3">
            <a:alphaModFix/>
          </a:blip>
          <a:stretch>
            <a:fillRect/>
          </a:stretch>
        </p:blipFill>
        <p:spPr>
          <a:xfrm rot="5400000">
            <a:off x="-104025" y="1533475"/>
            <a:ext cx="3048000" cy="2286000"/>
          </a:xfrm>
          <a:prstGeom prst="rect">
            <a:avLst/>
          </a:prstGeom>
          <a:noFill/>
          <a:ln>
            <a:noFill/>
          </a:ln>
        </p:spPr>
      </p:pic>
      <p:pic>
        <p:nvPicPr>
          <p:cNvPr id="111" name="Shape 111"/>
          <p:cNvPicPr preferRelativeResize="0"/>
          <p:nvPr/>
        </p:nvPicPr>
        <p:blipFill>
          <a:blip r:embed="rId4">
            <a:alphaModFix/>
          </a:blip>
          <a:stretch>
            <a:fillRect/>
          </a:stretch>
        </p:blipFill>
        <p:spPr>
          <a:xfrm rot="5400000">
            <a:off x="3048000" y="1607300"/>
            <a:ext cx="3048000" cy="2286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130475"/>
            <a:ext cx="8520600" cy="887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FF0000"/>
                </a:solidFill>
                <a:latin typeface="Comfortaa"/>
                <a:ea typeface="Comfortaa"/>
                <a:cs typeface="Comfortaa"/>
                <a:sym typeface="Comfortaa"/>
              </a:rPr>
              <a:t>We appreciate that you took the time and energy to continue to make a positive difference in children’s literacy lives.</a:t>
            </a:r>
            <a:endParaRPr>
              <a:solidFill>
                <a:srgbClr val="FF0000"/>
              </a:solidFill>
              <a:latin typeface="Comfortaa"/>
              <a:ea typeface="Comfortaa"/>
              <a:cs typeface="Comfortaa"/>
              <a:sym typeface="Comfortaa"/>
            </a:endParaRPr>
          </a:p>
          <a:p>
            <a:pPr indent="0" lvl="0" marL="0">
              <a:spcBef>
                <a:spcPts val="0"/>
              </a:spcBef>
              <a:spcAft>
                <a:spcPts val="0"/>
              </a:spcAft>
              <a:buNone/>
            </a:pPr>
            <a:r>
              <a:t/>
            </a:r>
            <a:endParaRPr/>
          </a:p>
        </p:txBody>
      </p:sp>
      <p:sp>
        <p:nvSpPr>
          <p:cNvPr id="117" name="Shape 117"/>
          <p:cNvSpPr txBox="1"/>
          <p:nvPr>
            <p:ph idx="1" type="body"/>
          </p:nvPr>
        </p:nvSpPr>
        <p:spPr>
          <a:xfrm>
            <a:off x="2623250" y="1888475"/>
            <a:ext cx="6209100" cy="1174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Books from grant money funded by the CT Community Foundation were provided to all who attended because we believe books need to be in the hands of children.</a:t>
            </a:r>
            <a:endParaRPr/>
          </a:p>
        </p:txBody>
      </p:sp>
      <p:pic>
        <p:nvPicPr>
          <p:cNvPr id="118" name="Shape 118"/>
          <p:cNvPicPr preferRelativeResize="0"/>
          <p:nvPr/>
        </p:nvPicPr>
        <p:blipFill>
          <a:blip r:embed="rId3">
            <a:alphaModFix/>
          </a:blip>
          <a:stretch>
            <a:fillRect/>
          </a:stretch>
        </p:blipFill>
        <p:spPr>
          <a:xfrm rot="5400000">
            <a:off x="-117375" y="2122850"/>
            <a:ext cx="3048000" cy="2286000"/>
          </a:xfrm>
          <a:prstGeom prst="rect">
            <a:avLst/>
          </a:prstGeom>
          <a:noFill/>
          <a:ln>
            <a:noFill/>
          </a:ln>
        </p:spPr>
      </p:pic>
      <p:pic>
        <p:nvPicPr>
          <p:cNvPr id="119" name="Shape 119"/>
          <p:cNvPicPr preferRelativeResize="0"/>
          <p:nvPr/>
        </p:nvPicPr>
        <p:blipFill>
          <a:blip r:embed="rId4">
            <a:alphaModFix/>
          </a:blip>
          <a:stretch>
            <a:fillRect/>
          </a:stretch>
        </p:blipFill>
        <p:spPr>
          <a:xfrm>
            <a:off x="3145150" y="3134502"/>
            <a:ext cx="5559352" cy="1471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