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6" r:id="rId2"/>
    <p:sldId id="256" r:id="rId3"/>
    <p:sldId id="257" r:id="rId4"/>
    <p:sldId id="258" r:id="rId5"/>
    <p:sldId id="268" r:id="rId6"/>
    <p:sldId id="267" r:id="rId7"/>
    <p:sldId id="259" r:id="rId8"/>
    <p:sldId id="269" r:id="rId9"/>
    <p:sldId id="260" r:id="rId10"/>
    <p:sldId id="270" r:id="rId11"/>
    <p:sldId id="272" r:id="rId12"/>
    <p:sldId id="278" r:id="rId13"/>
    <p:sldId id="271" r:id="rId14"/>
    <p:sldId id="279" r:id="rId15"/>
    <p:sldId id="273" r:id="rId16"/>
    <p:sldId id="274" r:id="rId17"/>
    <p:sldId id="276" r:id="rId18"/>
    <p:sldId id="277" r:id="rId19"/>
    <p:sldId id="265" r:id="rId20"/>
    <p:sldId id="280" r:id="rId2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69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3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2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6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5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7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2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92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3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6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6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0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3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INFORMATION TECNOLOGY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Security Awareness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03" y="155731"/>
            <a:ext cx="3218658" cy="32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0">
        <p:fade/>
      </p:transition>
    </mc:Choice>
    <mc:Fallback xmlns="">
      <p:transition spd="med" advTm="301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 </a:t>
            </a:r>
            <a:r>
              <a:rPr lang="en-US" sz="2200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754" y="2475828"/>
            <a:ext cx="9503561" cy="3465528"/>
          </a:xfrm>
        </p:spPr>
        <p:txBody>
          <a:bodyPr>
            <a:noAutofit/>
          </a:bodyPr>
          <a:lstStyle/>
          <a:p>
            <a:r>
              <a:rPr lang="en-US" sz="3000" dirty="0"/>
              <a:t>External devices such as thumb drives are dangerous when not scanned prior to inserting them in your device, especially if used in other devices or outside of the network. </a:t>
            </a:r>
          </a:p>
          <a:p>
            <a:r>
              <a:rPr lang="en-US" sz="3000" dirty="0"/>
              <a:t>99% of our student computers will not allow a thumb drive to be used.  It will not be recognized.  </a:t>
            </a:r>
          </a:p>
          <a:p>
            <a:r>
              <a:rPr lang="en-US" sz="3000" dirty="0"/>
              <a:t>Students are highly encouraged to use their google drive in the district assigned emails if you want them to save items.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1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264">
        <p:fade/>
      </p:transition>
    </mc:Choice>
    <mc:Fallback xmlns="">
      <p:transition spd="med" advTm="212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 </a:t>
            </a:r>
            <a:r>
              <a:rPr lang="en-US" sz="2200" dirty="0"/>
              <a:t>cont.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3807" y="2709185"/>
            <a:ext cx="9977185" cy="3377716"/>
          </a:xfrm>
        </p:spPr>
        <p:txBody>
          <a:bodyPr>
            <a:noAutofit/>
          </a:bodyPr>
          <a:lstStyle/>
          <a:p>
            <a:r>
              <a:rPr lang="en-US" sz="2800" dirty="0"/>
              <a:t>The District has a training program to reinforce staff not to click on emails that are suspicious. </a:t>
            </a:r>
          </a:p>
          <a:p>
            <a:r>
              <a:rPr lang="en-US" sz="2800" dirty="0"/>
              <a:t>You will receive emails from our training program </a:t>
            </a:r>
            <a:r>
              <a:rPr lang="en-US" sz="2800" b="1" dirty="0"/>
              <a:t>(KnowBe4) </a:t>
            </a:r>
            <a:r>
              <a:rPr lang="en-US" sz="2800" dirty="0"/>
              <a:t>from time to time in an effort to test your consistency in following email security protocol.  </a:t>
            </a:r>
          </a:p>
        </p:txBody>
      </p:sp>
    </p:spTree>
    <p:extLst>
      <p:ext uri="{BB962C8B-B14F-4D97-AF65-F5344CB8AC3E}">
        <p14:creationId xmlns:p14="http://schemas.microsoft.com/office/powerpoint/2010/main" val="34995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523">
        <p:fade/>
      </p:transition>
    </mc:Choice>
    <mc:Fallback xmlns="">
      <p:transition spd="med" advTm="175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 </a:t>
            </a:r>
            <a:r>
              <a:rPr lang="en-US" sz="2200" dirty="0"/>
              <a:t>cont.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56984" y="2647088"/>
            <a:ext cx="10222682" cy="3254992"/>
          </a:xfrm>
        </p:spPr>
        <p:txBody>
          <a:bodyPr>
            <a:noAutofit/>
          </a:bodyPr>
          <a:lstStyle/>
          <a:p>
            <a:r>
              <a:rPr lang="en-US" sz="2800" dirty="0"/>
              <a:t>If you click on an email that has been sent by the program, you will be required to finish the assigned training. </a:t>
            </a:r>
          </a:p>
          <a:p>
            <a:r>
              <a:rPr lang="en-US" sz="2800" dirty="0"/>
              <a:t>We will be notified of your lapse in judgement, as well as, when you finish your training. </a:t>
            </a:r>
          </a:p>
          <a:p>
            <a:r>
              <a:rPr lang="en-US" sz="2800" dirty="0"/>
              <a:t>If you need to think about the email more than 15 seconds after reading it, then its probably not a good idea to click on it.  </a:t>
            </a:r>
          </a:p>
        </p:txBody>
      </p:sp>
    </p:spTree>
    <p:extLst>
      <p:ext uri="{BB962C8B-B14F-4D97-AF65-F5344CB8AC3E}">
        <p14:creationId xmlns:p14="http://schemas.microsoft.com/office/powerpoint/2010/main" val="4997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21">
        <p:fade/>
      </p:transition>
    </mc:Choice>
    <mc:Fallback xmlns="">
      <p:transition spd="med" advTm="25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 </a:t>
            </a:r>
            <a:r>
              <a:rPr lang="en-US" sz="2200" dirty="0"/>
              <a:t>cont.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9688" y="2552235"/>
            <a:ext cx="9789575" cy="3486900"/>
          </a:xfrm>
        </p:spPr>
        <p:txBody>
          <a:bodyPr>
            <a:noAutofit/>
          </a:bodyPr>
          <a:lstStyle/>
          <a:p>
            <a:r>
              <a:rPr lang="en-US" sz="3000" dirty="0"/>
              <a:t>We do not allow all staff to install software on their device(s). </a:t>
            </a:r>
          </a:p>
          <a:p>
            <a:r>
              <a:rPr lang="en-US" sz="3000" dirty="0"/>
              <a:t>We will install the necessary software needed to complete your assigned task. </a:t>
            </a:r>
          </a:p>
          <a:p>
            <a:r>
              <a:rPr lang="en-US" sz="3000" dirty="0"/>
              <a:t>All district devices have the same image, which means, the devices have the same basic software.  </a:t>
            </a:r>
          </a:p>
        </p:txBody>
      </p:sp>
    </p:spTree>
    <p:extLst>
      <p:ext uri="{BB962C8B-B14F-4D97-AF65-F5344CB8AC3E}">
        <p14:creationId xmlns:p14="http://schemas.microsoft.com/office/powerpoint/2010/main" val="2863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16">
        <p:fade/>
      </p:transition>
    </mc:Choice>
    <mc:Fallback xmlns="">
      <p:transition spd="med" advTm="20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 </a:t>
            </a:r>
            <a:r>
              <a:rPr lang="en-US" sz="2200" dirty="0"/>
              <a:t>cont.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9688" y="2552235"/>
            <a:ext cx="9789575" cy="3486900"/>
          </a:xfrm>
        </p:spPr>
        <p:txBody>
          <a:bodyPr>
            <a:noAutofit/>
          </a:bodyPr>
          <a:lstStyle/>
          <a:p>
            <a:r>
              <a:rPr lang="en-US" sz="3000" dirty="0"/>
              <a:t>We use Single Sign-On via </a:t>
            </a:r>
            <a:r>
              <a:rPr lang="en-US" sz="3000" b="1" dirty="0"/>
              <a:t>CLEVER</a:t>
            </a:r>
            <a:r>
              <a:rPr lang="en-US" sz="3000" dirty="0"/>
              <a:t> and other portals which decrease the need for installing external software. </a:t>
            </a:r>
          </a:p>
          <a:p>
            <a:r>
              <a:rPr lang="en-US" sz="3000" dirty="0"/>
              <a:t>But if a specific item is needed, employees can submit a ticket on our Technology </a:t>
            </a:r>
            <a:r>
              <a:rPr lang="en-US" sz="3000" dirty="0" err="1"/>
              <a:t>HelpDesk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1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54">
        <p:fade/>
      </p:transition>
    </mc:Choice>
    <mc:Fallback xmlns="">
      <p:transition spd="med" advTm="15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 </a:t>
            </a:r>
            <a:r>
              <a:rPr lang="en-US" sz="2200" dirty="0"/>
              <a:t>cont.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56816" y="1512878"/>
            <a:ext cx="9601196" cy="930071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Our firewall and end point protection system may at times block a website that is considered a risk to our network:</a:t>
            </a:r>
          </a:p>
        </p:txBody>
      </p:sp>
      <p:sp>
        <p:nvSpPr>
          <p:cNvPr id="4" name="AutoShape 2" descr="Displaying Fortinet Blo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-585" r="286" b="585"/>
          <a:stretch/>
        </p:blipFill>
        <p:spPr>
          <a:xfrm>
            <a:off x="3643874" y="2535579"/>
            <a:ext cx="4866448" cy="3571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8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80">
        <p:fade/>
      </p:transition>
    </mc:Choice>
    <mc:Fallback xmlns="">
      <p:transition spd="med" advTm="15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Wireless Network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15873" y="2666114"/>
            <a:ext cx="9601196" cy="2209653"/>
          </a:xfrm>
        </p:spPr>
        <p:txBody>
          <a:bodyPr>
            <a:noAutofit/>
          </a:bodyPr>
          <a:lstStyle/>
          <a:p>
            <a:r>
              <a:rPr lang="en-US" sz="3000" dirty="0"/>
              <a:t>If we block a site that is legitimate and it is needed for  instruction, simply open a </a:t>
            </a:r>
            <a:r>
              <a:rPr lang="en-US" sz="3000" dirty="0" err="1"/>
              <a:t>HelpDesk</a:t>
            </a:r>
            <a:r>
              <a:rPr lang="en-US" sz="3000" dirty="0"/>
              <a:t> ticket.</a:t>
            </a:r>
          </a:p>
          <a:p>
            <a:r>
              <a:rPr lang="en-US" sz="3000" dirty="0"/>
              <a:t>We will vet the site for safety and integrity.</a:t>
            </a:r>
          </a:p>
        </p:txBody>
      </p:sp>
      <p:sp>
        <p:nvSpPr>
          <p:cNvPr id="4" name="AutoShape 2" descr="Displaying Fortinet Blo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09">
        <p:fade/>
      </p:transition>
    </mc:Choice>
    <mc:Fallback xmlns="">
      <p:transition spd="med" advTm="10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Wireless Network </a:t>
            </a:r>
            <a:r>
              <a:rPr lang="en-US" sz="2000" dirty="0"/>
              <a:t>cont.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64930" y="2427279"/>
            <a:ext cx="10055843" cy="3796100"/>
          </a:xfrm>
        </p:spPr>
        <p:txBody>
          <a:bodyPr>
            <a:noAutofit/>
          </a:bodyPr>
          <a:lstStyle/>
          <a:p>
            <a:r>
              <a:rPr lang="en-US" sz="3000" dirty="0"/>
              <a:t>We have a district wide wireless network using the </a:t>
            </a:r>
            <a:r>
              <a:rPr lang="en-US" sz="3000" dirty="0">
                <a:solidFill>
                  <a:srgbClr val="0070C0"/>
                </a:solidFill>
              </a:rPr>
              <a:t>SSID-GCPS</a:t>
            </a:r>
          </a:p>
          <a:p>
            <a:r>
              <a:rPr lang="en-US" sz="3000" dirty="0"/>
              <a:t>All district wireless devices should have access to: </a:t>
            </a:r>
            <a:r>
              <a:rPr lang="en-US" sz="3000" dirty="0">
                <a:solidFill>
                  <a:srgbClr val="0070C0"/>
                </a:solidFill>
              </a:rPr>
              <a:t>GCPS-Secure</a:t>
            </a:r>
          </a:p>
          <a:p>
            <a:r>
              <a:rPr lang="en-US" sz="3000" dirty="0"/>
              <a:t>If you have a computer login and use a district device, you will have access to the </a:t>
            </a:r>
            <a:r>
              <a:rPr lang="en-US" sz="3000" dirty="0">
                <a:solidFill>
                  <a:srgbClr val="0070C0"/>
                </a:solidFill>
              </a:rPr>
              <a:t>GCPS-Secure</a:t>
            </a:r>
            <a:r>
              <a:rPr lang="en-US" sz="3000" dirty="0"/>
              <a:t> wireless network.</a:t>
            </a:r>
          </a:p>
          <a:p>
            <a:r>
              <a:rPr lang="en-US" sz="3000" dirty="0"/>
              <a:t>Personal laptops are not guaranteed access to the </a:t>
            </a:r>
            <a:r>
              <a:rPr lang="en-US" sz="3000" dirty="0">
                <a:solidFill>
                  <a:srgbClr val="0070C0"/>
                </a:solidFill>
              </a:rPr>
              <a:t>GCPS-Secure</a:t>
            </a:r>
            <a:r>
              <a:rPr lang="en-US" sz="3000" dirty="0"/>
              <a:t> network.</a:t>
            </a:r>
          </a:p>
        </p:txBody>
      </p:sp>
      <p:sp>
        <p:nvSpPr>
          <p:cNvPr id="4" name="AutoShape 2" descr="Displaying Fortinet Blo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06">
        <p:fade/>
      </p:transition>
    </mc:Choice>
    <mc:Fallback xmlns="">
      <p:transition spd="med" advTm="205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Wireless Network </a:t>
            </a:r>
            <a:r>
              <a:rPr lang="en-US" sz="2000" dirty="0"/>
              <a:t>cont.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1113" y="2420456"/>
            <a:ext cx="10242645" cy="3796100"/>
          </a:xfrm>
        </p:spPr>
        <p:txBody>
          <a:bodyPr>
            <a:noAutofit/>
          </a:bodyPr>
          <a:lstStyle/>
          <a:p>
            <a:r>
              <a:rPr lang="en-US" sz="3000" dirty="0"/>
              <a:t>Your personal iPhone and/or android can access the secure wireless network once you authenticate on the network.  Androids will require a tech person to assist due to the security realm.</a:t>
            </a:r>
          </a:p>
          <a:p>
            <a:r>
              <a:rPr lang="en-US" sz="3000" dirty="0"/>
              <a:t>The same level of security is applied to the wireless and you will be blocked if attempting to access sites considered questionable or dangerous.</a:t>
            </a:r>
          </a:p>
          <a:p>
            <a:r>
              <a:rPr lang="en-US" sz="3000" dirty="0"/>
              <a:t>We </a:t>
            </a:r>
            <a:r>
              <a:rPr lang="en-US" sz="3000" u="sng" dirty="0"/>
              <a:t>do not</a:t>
            </a:r>
            <a:r>
              <a:rPr lang="en-US" sz="3000" dirty="0"/>
              <a:t> have a “GUEST” network.</a:t>
            </a:r>
          </a:p>
        </p:txBody>
      </p:sp>
      <p:sp>
        <p:nvSpPr>
          <p:cNvPr id="4" name="AutoShape 2" descr="Displaying Fortinet Blo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606">
        <p:fade/>
      </p:transition>
    </mc:Choice>
    <mc:Fallback xmlns="">
      <p:transition spd="med" advTm="21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85" y="2434103"/>
            <a:ext cx="10210283" cy="3782452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Periodically your device will ask you to reboot to complete an update.  </a:t>
            </a:r>
          </a:p>
          <a:p>
            <a:r>
              <a:rPr lang="en-US" sz="3000" dirty="0"/>
              <a:t>If you can at that time click yes and allow the device to complete the update. </a:t>
            </a:r>
          </a:p>
          <a:p>
            <a:r>
              <a:rPr lang="en-US" sz="3000" dirty="0"/>
              <a:t>However if it cannot reboot at that time you can reboot at your convenience.  </a:t>
            </a:r>
          </a:p>
          <a:p>
            <a:r>
              <a:rPr lang="en-US" sz="3000" dirty="0"/>
              <a:t>Keep in mind that this is part of our security so if you can reboot your device please do.</a:t>
            </a:r>
          </a:p>
        </p:txBody>
      </p:sp>
    </p:spTree>
    <p:extLst>
      <p:ext uri="{BB962C8B-B14F-4D97-AF65-F5344CB8AC3E}">
        <p14:creationId xmlns:p14="http://schemas.microsoft.com/office/powerpoint/2010/main" val="25095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678">
        <p:fade/>
      </p:transition>
    </mc:Choice>
    <mc:Fallback xmlns="">
      <p:transition spd="med" advTm="20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9062" y="400410"/>
            <a:ext cx="7835943" cy="1012372"/>
          </a:xfrm>
        </p:spPr>
        <p:txBody>
          <a:bodyPr/>
          <a:lstStyle/>
          <a:p>
            <a:r>
              <a:rPr lang="en-US" sz="5000" dirty="0"/>
              <a:t>NETWORK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333" y="3917972"/>
            <a:ext cx="7273908" cy="1438242"/>
          </a:xfrm>
        </p:spPr>
        <p:txBody>
          <a:bodyPr>
            <a:noAutofit/>
          </a:bodyPr>
          <a:lstStyle/>
          <a:p>
            <a:r>
              <a:rPr lang="en-US" sz="3000" i="1" dirty="0"/>
              <a:t>The Practice of protecting critical systems and sensitive information from digital attacks.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0424" y="2008094"/>
            <a:ext cx="2885725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/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15007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34">
        <p:fade/>
      </p:transition>
    </mc:Choice>
    <mc:Fallback xmlns="">
      <p:transition spd="med" advTm="109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204620"/>
          </a:xfrm>
        </p:spPr>
        <p:txBody>
          <a:bodyPr>
            <a:normAutofit/>
          </a:bodyPr>
          <a:lstStyle/>
          <a:p>
            <a:r>
              <a:rPr lang="en-US" sz="5000" dirty="0"/>
              <a:t>For more information</a:t>
            </a:r>
            <a:br>
              <a:rPr lang="en-US" sz="5000" dirty="0"/>
            </a:br>
            <a:r>
              <a:rPr lang="en-US" sz="5000" dirty="0"/>
              <a:t>contact the IT Department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EMAIL: technology@gcpsmail.com</a:t>
            </a:r>
          </a:p>
          <a:p>
            <a:r>
              <a:rPr lang="en-US" sz="3200" dirty="0"/>
              <a:t>or</a:t>
            </a:r>
          </a:p>
          <a:p>
            <a:r>
              <a:rPr lang="en-US" sz="3200" dirty="0"/>
              <a:t>PHONE: (850) 627-9651 x 1296</a:t>
            </a:r>
          </a:p>
        </p:txBody>
      </p:sp>
    </p:spTree>
    <p:extLst>
      <p:ext uri="{BB962C8B-B14F-4D97-AF65-F5344CB8AC3E}">
        <p14:creationId xmlns:p14="http://schemas.microsoft.com/office/powerpoint/2010/main" val="34560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1"/>
    </mc:Choice>
    <mc:Fallback xmlns="">
      <p:transition spd="slow" advTm="158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Cybersecurity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199" y="2377151"/>
            <a:ext cx="9601196" cy="33189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Starts with YOU!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You are the most important asset that we have in protecting our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Credentials should not be shared.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Do not leave your workstation or laptop unlocked when you are not present.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Shutdown your device daily at the end of your day.</a:t>
            </a:r>
          </a:p>
        </p:txBody>
      </p:sp>
    </p:spTree>
    <p:extLst>
      <p:ext uri="{BB962C8B-B14F-4D97-AF65-F5344CB8AC3E}">
        <p14:creationId xmlns:p14="http://schemas.microsoft.com/office/powerpoint/2010/main" val="24337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45">
        <p:fade/>
      </p:transition>
    </mc:Choice>
    <mc:Fallback xmlns="">
      <p:transition spd="med" advTm="21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09" y="677654"/>
            <a:ext cx="10758038" cy="152310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The Network</a:t>
            </a:r>
            <a:r>
              <a:rPr lang="en-US" sz="3000" dirty="0"/>
              <a:t>, just like the circulatory system, </a:t>
            </a:r>
            <a:br>
              <a:rPr lang="en-US" sz="3000" dirty="0"/>
            </a:br>
            <a:r>
              <a:rPr lang="en-US" sz="3000" dirty="0"/>
              <a:t>touches all parts of the body; touches all parts of the school district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28" y="1903833"/>
            <a:ext cx="3331166" cy="4370645"/>
          </a:xfrm>
        </p:spPr>
      </p:pic>
      <p:sp>
        <p:nvSpPr>
          <p:cNvPr id="3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13">
        <p:fade/>
      </p:transition>
    </mc:Choice>
    <mc:Fallback xmlns="">
      <p:transition spd="med" advTm="112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33" y="624110"/>
            <a:ext cx="10631839" cy="6560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9" y="2938479"/>
            <a:ext cx="9828443" cy="3307338"/>
          </a:xfrm>
        </p:spPr>
        <p:txBody>
          <a:bodyPr>
            <a:noAutofit/>
          </a:bodyPr>
          <a:lstStyle/>
          <a:p>
            <a:r>
              <a:rPr lang="en-US" sz="3000" dirty="0"/>
              <a:t>Any device or person that has been credentialed through HR and IT has access to the GCPS network. </a:t>
            </a:r>
          </a:p>
          <a:p>
            <a:r>
              <a:rPr lang="en-US" sz="3000" dirty="0"/>
              <a:t>Your level of access will not be the same for each staff.  </a:t>
            </a:r>
          </a:p>
          <a:p>
            <a:r>
              <a:rPr lang="en-US" sz="3000" dirty="0"/>
              <a:t>“Need to Know” is the procedure used to establish access to network resources.</a:t>
            </a:r>
          </a:p>
        </p:txBody>
      </p:sp>
    </p:spTree>
    <p:extLst>
      <p:ext uri="{BB962C8B-B14F-4D97-AF65-F5344CB8AC3E}">
        <p14:creationId xmlns:p14="http://schemas.microsoft.com/office/powerpoint/2010/main" val="217031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332">
        <p:fade/>
      </p:transition>
    </mc:Choice>
    <mc:Fallback xmlns="">
      <p:transition spd="med" advTm="20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33" y="624110"/>
            <a:ext cx="10631839" cy="6560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Network</a:t>
            </a:r>
            <a:r>
              <a:rPr lang="en-US" sz="2200" dirty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9" y="2721502"/>
            <a:ext cx="9378991" cy="3174053"/>
          </a:xfrm>
        </p:spPr>
        <p:txBody>
          <a:bodyPr>
            <a:noAutofit/>
          </a:bodyPr>
          <a:lstStyle/>
          <a:p>
            <a:r>
              <a:rPr lang="en-US" sz="3000" dirty="0"/>
              <a:t>Network resources can be data, bandwidth, voice, etc.</a:t>
            </a:r>
          </a:p>
          <a:p>
            <a:r>
              <a:rPr lang="en-US" sz="3000" dirty="0"/>
              <a:t>Accessing your computer and opening a program is using a network resource. </a:t>
            </a:r>
          </a:p>
          <a:p>
            <a:r>
              <a:rPr lang="en-US" sz="3000" dirty="0"/>
              <a:t>Checking your payroll on Skyward is a network resource. </a:t>
            </a:r>
          </a:p>
          <a:p>
            <a:r>
              <a:rPr lang="en-US" sz="3000" dirty="0"/>
              <a:t>These are just some examples of daily usage.</a:t>
            </a:r>
          </a:p>
        </p:txBody>
      </p:sp>
    </p:spTree>
    <p:extLst>
      <p:ext uri="{BB962C8B-B14F-4D97-AF65-F5344CB8AC3E}">
        <p14:creationId xmlns:p14="http://schemas.microsoft.com/office/powerpoint/2010/main" val="8122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940">
        <p:fade/>
      </p:transition>
    </mc:Choice>
    <mc:Fallback xmlns="">
      <p:transition spd="med" advTm="209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33" y="624110"/>
            <a:ext cx="10962668" cy="6560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Network</a:t>
            </a:r>
            <a:r>
              <a:rPr lang="en-US" sz="2200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830" y="2950878"/>
            <a:ext cx="9828443" cy="2783496"/>
          </a:xfrm>
        </p:spPr>
        <p:txBody>
          <a:bodyPr>
            <a:noAutofit/>
          </a:bodyPr>
          <a:lstStyle/>
          <a:p>
            <a:r>
              <a:rPr lang="en-US" sz="3000" dirty="0"/>
              <a:t>We (IT) are tasked with protecting our resources and all information that flows in, out and stored here.  </a:t>
            </a:r>
          </a:p>
          <a:p>
            <a:r>
              <a:rPr lang="en-US" sz="3000" dirty="0"/>
              <a:t>Bad Actors (Cyber Hackers) are always attempting to compromise networks and ours is no exception.</a:t>
            </a:r>
          </a:p>
        </p:txBody>
      </p:sp>
    </p:spTree>
    <p:extLst>
      <p:ext uri="{BB962C8B-B14F-4D97-AF65-F5344CB8AC3E}">
        <p14:creationId xmlns:p14="http://schemas.microsoft.com/office/powerpoint/2010/main" val="3408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63">
        <p:fade/>
      </p:transition>
    </mc:Choice>
    <mc:Fallback xmlns="">
      <p:transition spd="med" advTm="163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353" y="2913680"/>
            <a:ext cx="9503561" cy="3136857"/>
          </a:xfrm>
        </p:spPr>
        <p:txBody>
          <a:bodyPr>
            <a:noAutofit/>
          </a:bodyPr>
          <a:lstStyle/>
          <a:p>
            <a:r>
              <a:rPr lang="en-US" sz="3000" dirty="0"/>
              <a:t>The Majority of network hacks (Compromise) comes through a conduit from inside the network. (</a:t>
            </a:r>
            <a:r>
              <a:rPr lang="en-US" sz="3000" i="1" dirty="0"/>
              <a:t>Berkeley Information security office 2020)</a:t>
            </a:r>
          </a:p>
        </p:txBody>
      </p:sp>
    </p:spTree>
    <p:extLst>
      <p:ext uri="{BB962C8B-B14F-4D97-AF65-F5344CB8AC3E}">
        <p14:creationId xmlns:p14="http://schemas.microsoft.com/office/powerpoint/2010/main" val="24090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94">
        <p:fade/>
      </p:transition>
    </mc:Choice>
    <mc:Fallback xmlns="">
      <p:transition spd="med" advTm="10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26" y="654029"/>
            <a:ext cx="10817818" cy="793514"/>
          </a:xfrm>
        </p:spPr>
        <p:txBody>
          <a:bodyPr/>
          <a:lstStyle/>
          <a:p>
            <a:r>
              <a:rPr lang="en-US" dirty="0"/>
              <a:t>FACTS:  Network Security </a:t>
            </a:r>
            <a:r>
              <a:rPr lang="en-US" sz="2200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951" y="2647004"/>
            <a:ext cx="9605849" cy="3465528"/>
          </a:xfrm>
        </p:spPr>
        <p:txBody>
          <a:bodyPr>
            <a:noAutofit/>
          </a:bodyPr>
          <a:lstStyle/>
          <a:p>
            <a:r>
              <a:rPr lang="en-US" sz="3000" b="1" dirty="0"/>
              <a:t>Ransomware</a:t>
            </a:r>
            <a:r>
              <a:rPr lang="en-US" sz="3000" dirty="0"/>
              <a:t> is often spread through </a:t>
            </a:r>
            <a:r>
              <a:rPr lang="en-US" sz="3000" b="1" dirty="0">
                <a:solidFill>
                  <a:srgbClr val="FF0000"/>
                </a:solidFill>
              </a:rPr>
              <a:t>phishing emails </a:t>
            </a:r>
            <a:r>
              <a:rPr lang="en-US" sz="3000" dirty="0"/>
              <a:t>that contain malicious attachments or from drive-by downloading. </a:t>
            </a:r>
          </a:p>
          <a:p>
            <a:r>
              <a:rPr lang="en-US" sz="3000" dirty="0"/>
              <a:t>Drive-by downloading occurs when a user unknowingly visits an infected website and then malware is downloaded and installed without the user's knowledge.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7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239">
        <p:fade/>
      </p:transition>
    </mc:Choice>
    <mc:Fallback xmlns="">
      <p:transition spd="med" advTm="212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1713</TotalTime>
  <Words>897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PowerPoint Presentation</vt:lpstr>
      <vt:lpstr>NETWORK SECURITY</vt:lpstr>
      <vt:lpstr>Cybersecurity</vt:lpstr>
      <vt:lpstr>The Network, just like the circulatory system,  touches all parts of the body; touches all parts of the school district</vt:lpstr>
      <vt:lpstr>The Network</vt:lpstr>
      <vt:lpstr>The Network cont.</vt:lpstr>
      <vt:lpstr>The Network cont.</vt:lpstr>
      <vt:lpstr>FACTS:  Network Security</vt:lpstr>
      <vt:lpstr>FACTS:  Network Security cont.</vt:lpstr>
      <vt:lpstr>FACTS:  Network Security cont.</vt:lpstr>
      <vt:lpstr>FACTS:  Network Security cont.</vt:lpstr>
      <vt:lpstr>FACTS:  Network Security cont.</vt:lpstr>
      <vt:lpstr>FACTS:  Network Security cont.</vt:lpstr>
      <vt:lpstr>FACTS:  Network Security cont.</vt:lpstr>
      <vt:lpstr>FACTS:  Network Security cont.</vt:lpstr>
      <vt:lpstr>Wireless Network</vt:lpstr>
      <vt:lpstr>Wireless Network cont.</vt:lpstr>
      <vt:lpstr>Wireless Network cont.</vt:lpstr>
      <vt:lpstr>Network Security</vt:lpstr>
      <vt:lpstr>For more information contact the IT Department</vt:lpstr>
    </vt:vector>
  </TitlesOfParts>
  <Company>Gadsden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</dc:title>
  <dc:creator>John Thomas</dc:creator>
  <cp:lastModifiedBy>John Thomas</cp:lastModifiedBy>
  <cp:revision>42</cp:revision>
  <cp:lastPrinted>2022-11-09T20:26:51Z</cp:lastPrinted>
  <dcterms:created xsi:type="dcterms:W3CDTF">2021-07-29T00:14:41Z</dcterms:created>
  <dcterms:modified xsi:type="dcterms:W3CDTF">2022-11-09T21:12:29Z</dcterms:modified>
</cp:coreProperties>
</file>