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16_D75D2EDD.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7"/>
  </p:notesMasterIdLst>
  <p:sldIdLst>
    <p:sldId id="256" r:id="rId5"/>
    <p:sldId id="284" r:id="rId6"/>
    <p:sldId id="258" r:id="rId7"/>
    <p:sldId id="259" r:id="rId8"/>
    <p:sldId id="260" r:id="rId9"/>
    <p:sldId id="263" r:id="rId10"/>
    <p:sldId id="283" r:id="rId11"/>
    <p:sldId id="265" r:id="rId12"/>
    <p:sldId id="264" r:id="rId13"/>
    <p:sldId id="266" r:id="rId14"/>
    <p:sldId id="286" r:id="rId15"/>
    <p:sldId id="267" r:id="rId16"/>
    <p:sldId id="268" r:id="rId17"/>
    <p:sldId id="281" r:id="rId18"/>
    <p:sldId id="280" r:id="rId19"/>
    <p:sldId id="278" r:id="rId20"/>
    <p:sldId id="287" r:id="rId21"/>
    <p:sldId id="273" r:id="rId22"/>
    <p:sldId id="274" r:id="rId23"/>
    <p:sldId id="282" r:id="rId24"/>
    <p:sldId id="285" r:id="rId25"/>
    <p:sldId id="275"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omfortaa" panose="020B0604020202020204" charset="0"/>
      <p:regular r:id="rId32"/>
      <p:bold r:id="rId33"/>
    </p:embeddedFont>
    <p:embeddedFont>
      <p:font typeface="Economica" panose="020B0604020202020204" charset="0"/>
      <p:regular r:id="rId34"/>
      <p:bold r:id="rId35"/>
      <p:italic r:id="rId36"/>
      <p:boldItalic r:id="rId37"/>
    </p:embeddedFont>
    <p:embeddedFont>
      <p:font typeface="Gill Sans" panose="020B0604020202020204" charset="0"/>
      <p:regular r:id="rId38"/>
      <p:bold r:id="rId39"/>
    </p:embeddedFont>
    <p:embeddedFont>
      <p:font typeface="Lobster" panose="020B0604020202020204" charset="0"/>
      <p:regular r:id="rId40"/>
    </p:embeddedFont>
    <p:embeddedFont>
      <p:font typeface="Open Sans" panose="020B0606030504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5" roundtripDataSignature="AMtx7mgVBg9IXBESnZZHhPy5P+x8oc4+E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65EB06-D116-099F-1621-A25811196E60}" name="Alicia Johnson" initials="AJ" userId="S::alicia.johnson@alsde.edu::4e4744d4-8575-4f4b-a588-07936a279759" providerId="AD"/>
  <p188:author id="{AA758667-A1C7-988E-94D8-75EF91B6C262}" name="Allison Kelley" initials="AK" userId="S::akelley@alsde.edu::1d981d17-2518-4d46-afb7-ff6746c23c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4AB43-77D1-4AD2-9862-BC9859F540AB}" v="385" dt="2023-08-01T15:07:50.841"/>
    <p1510:client id="{01FB494E-ED39-6C9E-3B02-69AC26FAEEB0}" v="23" dt="2023-07-31T22:55:14.059"/>
    <p1510:client id="{07109591-25F1-D52B-93C2-9BED3DBA052A}" v="44" dt="2023-07-31T16:52:48.037"/>
    <p1510:client id="{07E1390D-DE5B-87A2-79F6-1CC0251C3675}" v="6" dt="2023-08-08T17:42:57.487"/>
    <p1510:client id="{080B3A59-F93E-1CBE-DCAB-228935D9C8A4}" v="36" dt="2023-08-08T14:36:00.831"/>
    <p1510:client id="{1BFFAB55-E30E-883F-C2B4-250D9357E2C6}" v="84" dt="2023-07-12T14:28:48.740"/>
    <p1510:client id="{1C5A9BDC-5DCC-B89F-286C-CBDDC5DC6C66}" v="10" dt="2023-08-10T20:12:59.170"/>
    <p1510:client id="{215D6BF7-E2AF-A369-44B7-4A83A8006BDF}" v="197" dt="2023-07-26T19:35:49.121"/>
    <p1510:client id="{2493B889-6F61-861C-8BAA-507D89FBC194}" v="443" dt="2023-08-01T15:50:57.705"/>
    <p1510:client id="{270B5A5D-9808-36FA-2072-0F8CCA905B33}" v="44" dt="2023-07-25T17:48:38.776"/>
    <p1510:client id="{304DF586-43E2-AE0B-7DB4-E7F751A5A3AB}" v="1" dt="2023-07-27T19:21:56.621"/>
    <p1510:client id="{3A17FAC0-4936-0947-CC06-9F0B5B0D4528}" v="4" dt="2023-07-26T19:57:41.324"/>
    <p1510:client id="{434D87C7-E621-8C02-DCBA-286257E259FA}" v="1" dt="2023-08-08T23:23:28.954"/>
    <p1510:client id="{503F5025-2A22-3E31-5FC1-30D718A5E73D}" v="1" dt="2023-07-26T19:36:10.975"/>
    <p1510:client id="{537C2110-13E4-AA45-B6A8-1B100FD2410A}" v="3" dt="2023-07-19T20:24:18.100"/>
    <p1510:client id="{618A2C1D-0965-0451-93D8-13EEDAC31F90}" v="6" dt="2023-08-09T21:45:59.428"/>
    <p1510:client id="{6C6FD721-AF5F-006B-958E-977CBC5ADD8C}" v="134" dt="2023-07-18T18:57:39.797"/>
    <p1510:client id="{742434B9-9DD9-887C-4181-A47C8F23A2B3}" v="8" dt="2023-07-26T18:42:27.146"/>
    <p1510:client id="{7A933EE0-E53C-40B5-83AF-1796A9FA9E47}" v="6" dt="2023-08-10T21:53:07.417"/>
    <p1510:client id="{7B617075-3200-A53F-3187-40E63A431854}" v="1" dt="2023-08-10T20:23:25.446"/>
    <p1510:client id="{7BBB9257-1399-45F3-9C54-FB94D4895A9C}" v="9" dt="2023-08-15T18:37:15.292"/>
    <p1510:client id="{8A9F4D53-54B5-EA56-A98E-6A9C5404CB79}" v="5" dt="2023-07-21T00:07:34.927"/>
    <p1510:client id="{93B9C404-C2B3-5FC2-6C08-81245AD1C379}" v="588" dt="2023-07-25T17:36:48.202"/>
    <p1510:client id="{9F869E37-CB70-609F-E916-FA5DF53263AC}" v="2" dt="2023-08-10T19:52:16.465"/>
    <p1510:client id="{A60D8547-F7E0-2C75-C5FA-051CB10FEB0B}" v="851" dt="2023-07-26T13:43:17.720"/>
    <p1510:client id="{A7694879-D42F-C6A0-70D8-7994A8EBDA0E}" v="328" dt="2023-07-27T18:05:17.849"/>
    <p1510:client id="{AE95B7C7-5E75-B094-3ADE-1CF90DEB275B}" v="35" dt="2023-08-10T20:02:09.956"/>
    <p1510:client id="{B543A413-A4CF-B8A0-AD06-EF348C362AD3}" v="11" dt="2023-07-12T14:33:45.822"/>
    <p1510:client id="{C14A8103-FB85-140A-42BA-EC48310DC709}" v="40" dt="2023-08-09T21:33:17.559"/>
    <p1510:client id="{C9E966E9-5840-B515-7A97-80DC24B5AF54}" v="152" dt="2023-07-26T18:36:20.561"/>
    <p1510:client id="{CCE33CBA-FCA4-9654-FE9D-62DB65CDAE82}" v="2" dt="2023-07-26T18:39:50.632"/>
    <p1510:client id="{D525A5F2-3E41-F4E2-C0B6-9B4C0B8737B4}" v="22" dt="2023-07-26T19:03:57.009"/>
    <p1510:client id="{D91E3A87-E0FD-59B6-BFF5-E0FC280F5CD6}" v="1" dt="2023-07-26T18:20:42.848"/>
    <p1510:client id="{DB5AA5DC-B6DF-B0A7-8D27-1814A5C4AD95}" v="14" dt="2023-07-26T19:21:15.846"/>
    <p1510:client id="{E3DC36BE-61C7-2056-E8B9-E4882E7401B2}" v="1" dt="2023-08-07T15:44:24.428"/>
    <p1510:client id="{E7696A5F-2353-B4D8-23BD-53A9E8033321}" v="951" dt="2023-07-26T18:06:42.860"/>
    <p1510:client id="{F06FE2E9-5E1D-001B-1DAF-200428BDF133}" v="75" dt="2023-08-10T20:24:02.112"/>
    <p1510:client id="{F223AB69-43D8-1E57-B1A7-F510C9992E7C}" v="13" dt="2023-08-10T20:07:16.586"/>
    <p1510:client id="{F3A5A2A0-8D5D-AA1E-DBC1-3349B890CB58}" v="1" dt="2023-07-26T19:35:34.361"/>
    <p1510:client id="{F469AD3E-3A4F-E129-A89D-4A1C23B6BC58}" v="79" dt="2023-07-27T21:33:55.098"/>
    <p1510:client id="{FC0C6E5B-A20C-5D46-B394-5B9513F427B7}" v="25" dt="2023-07-28T15:20:45.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27126" autoAdjust="0"/>
  </p:normalViewPr>
  <p:slideViewPr>
    <p:cSldViewPr snapToGrid="0">
      <p:cViewPr varScale="1">
        <p:scale>
          <a:sx n="24" d="100"/>
          <a:sy n="24" d="100"/>
        </p:scale>
        <p:origin x="2500" y="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s>
</file>

<file path=ppt/comments/modernComment_116_D75D2EDD.xml><?xml version="1.0" encoding="utf-8"?>
<p188:cmLst xmlns:a="http://schemas.openxmlformats.org/drawingml/2006/main" xmlns:r="http://schemas.openxmlformats.org/officeDocument/2006/relationships" xmlns:p188="http://schemas.microsoft.com/office/powerpoint/2018/8/main">
  <p188:cm id="{817B3385-185E-407F-A773-64083B062DC6}" authorId="{AA758667-A1C7-988E-94D8-75EF91B6C262}" created="2023-07-25T17:48:38.776">
    <pc:sldMkLst xmlns:pc="http://schemas.microsoft.com/office/powerpoint/2013/main/command">
      <pc:docMk/>
      <pc:sldMk cId="3613208285" sldId="278"/>
    </pc:sldMkLst>
    <p188:replyLst>
      <p188:reply id="{E591415D-DEC0-48C6-A162-D66E479F4D6B}" authorId="{4A65EB06-D116-099F-1621-A25811196E60}" created="2023-07-25T17:52:41.460">
        <p188:txBody>
          <a:bodyPr/>
          <a:lstStyle/>
          <a:p>
            <a:r>
              <a:rPr lang="en-US"/>
              <a:t>Slide 15 looks great without the white background. </a:t>
            </a:r>
          </a:p>
        </p188:txBody>
      </p188:reply>
    </p188:replyLst>
    <p188:txBody>
      <a:bodyPr/>
      <a:lstStyle/>
      <a:p>
        <a:r>
          <a:rPr lang="en-US"/>
          <a:t>[@Alicia Johnson]  Hey!  I can't get the original slide formatting with the white background to cooperate. I did make this slide with animation.  YOU CAN CHOOSE WHICH ONE TO KEEP - delete the one that you do not want.  It makes no difference to me.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lsde-my.sharepoint.com/:w:/g/personal/alicia_johnson_alsde_edu/EdW-Kgdgkw5IlizExdKzC-4Bd0CB44AyUlFwT4ldNfs6Jg?e=9hGRf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alsde-my.sharepoint.com/:b:/g/personal/sara_king_alsde_edu/EQbQ7qhp9y9Ds2cjiHPAAncBsNxOUDiu_udb_M7gl6afNg?e=JxrF2D" TargetMode="External"/><Relationship Id="rId5" Type="http://schemas.openxmlformats.org/officeDocument/2006/relationships/hyperlink" Target="https://alsde-my.sharepoint.com/:b:/g/personal/sara_king_alsde_edu/EZ10NX1kmBxOlg_Vs1lxsC0B9Kg3nkmxfFMje4MFoYSAYA?e=q581aq" TargetMode="External"/><Relationship Id="rId4" Type="http://schemas.openxmlformats.org/officeDocument/2006/relationships/hyperlink" Target="https://alsde-my.sharepoint.com/:b:/g/personal/sara_king_alsde_edu/EdXjwpBeTjRPvA3YqfdK0YsBUPJqwbtIwbMTZc30xXcAnA?e=SwOZY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lsde-my.sharepoint.com/:b:/g/personal/sara_king_alsde_edu/EZ10NX1kmBxOlg_Vs1lxsC0B9Kg3nkmxfFMje4MFoYSAYA?e=q581aq"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lsde-my.sharepoint.com/:b:/g/personal/sara_king_alsde_edu/EQbQ7qhp9y9Ds2cjiHPAAncBsNxOUDiu_udb_M7gl6afNg?e=JxrF2D"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alsde-my.sharepoint.com/:b:/g/personal/sara_king_alsde_edu/EdXjwpBeTjRPvA3YqfdK0YsBUPJqwbtIwbMTZc30xXcAnA?e=SwOZY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lsde-my.sharepoint.com/:v:/r/personal/vironica_simmons_alsde_edu/Documents/ALA%20VIDEO/ALA%20VIDEO%20PROJECT.mp4?csf=1&amp;web=1&amp;e=wcwkA0&amp;nav=eyJyZWZlcnJhbEluZm8iOnsicmVmZXJyYWxBcHAiOiJTdHJlYW1XZWJBcHAiLCJyZWZlcnJhbFZpZXciOiJTaGFyZURpYWxvZyIsInJlZmVycmFsQXBwUGxhdGZvcm0iOiJXZWIiLCJyZWZlcnJhbE1vZGUiOiJ2aWV3In1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orms.office.com/r/6AGFs0Cjm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orms.office.com/r/6AGFs0Cjm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lsde-my.sharepoint.com/:b:/g/personal/sara_king_alsde_edu/EdXjwpBeTjRPvA3YqfdK0YsBUPJqwbtIwbMTZc30xXcAnA?e=SwOZY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
              <a:t>Prior to the session, review the notes and mark pages and lines in your copy of the ALA to assist parents as you review important pieces of the ALA in this presentation.</a:t>
            </a:r>
            <a:endParaRPr lang="en-US"/>
          </a:p>
          <a:p>
            <a:pPr marL="0" indent="0">
              <a:buNone/>
            </a:pPr>
            <a:r>
              <a:rPr lang="en"/>
              <a:t>This is a tightly packed session. You may want to consider creating a parking lot for questions – have parents write their questions during the presentation on sticky notes and stick to the parking lot (sticky chart page) on their way out. You can then address the questions in follow up emails or future grade level meetings. </a:t>
            </a:r>
            <a:endParaRPr lang="en-US"/>
          </a:p>
          <a:p>
            <a:pPr marL="0" indent="0">
              <a:buNone/>
            </a:pPr>
            <a:endParaRPr lang="en-US"/>
          </a:p>
          <a:p>
            <a:pPr marL="0" indent="0">
              <a:buNone/>
            </a:pPr>
            <a:r>
              <a:rPr lang="en" b="1" i="1"/>
              <a:t>SAY</a:t>
            </a:r>
            <a:r>
              <a:rPr lang="en" i="1"/>
              <a:t>: Welcome to this session about the Alabama Literacy Act. Thank you for being here to support your child.  </a:t>
            </a:r>
            <a:endParaRPr lang="en"/>
          </a:p>
          <a:p>
            <a:pPr>
              <a:buNone/>
            </a:pPr>
            <a:endParaRPr lang="en" b="1"/>
          </a:p>
          <a:p>
            <a:pPr>
              <a:buNone/>
            </a:pPr>
            <a:endParaRPr lang="en" b="1"/>
          </a:p>
          <a:p>
            <a:pPr>
              <a:buNone/>
            </a:pPr>
            <a:r>
              <a:rPr lang="en" b="1"/>
              <a:t>HANDOUTS FOR PRESENTATION:</a:t>
            </a:r>
            <a:endParaRPr lang="en"/>
          </a:p>
          <a:p>
            <a:pPr>
              <a:buNone/>
            </a:pPr>
            <a:endParaRPr lang="en" b="1"/>
          </a:p>
          <a:p>
            <a:pPr>
              <a:buNone/>
            </a:pPr>
            <a:r>
              <a:rPr lang="en" b="1"/>
              <a:t>Handout 1</a:t>
            </a:r>
            <a:r>
              <a:rPr lang="en"/>
              <a:t>  Print Slide 2 with QR code to place around the room. </a:t>
            </a:r>
            <a:r>
              <a:rPr lang="en">
                <a:hlinkClick r:id="rId3"/>
              </a:rPr>
              <a:t>ALAFamily&amp;CommunityEngagement_QR Code.docx</a:t>
            </a:r>
            <a:endParaRPr lang="en-US"/>
          </a:p>
          <a:p>
            <a:pPr>
              <a:buNone/>
            </a:pPr>
            <a:r>
              <a:rPr lang="en" b="1"/>
              <a:t>Handout 2 </a:t>
            </a:r>
            <a:r>
              <a:rPr lang="en"/>
              <a:t> Sign In Sheet (QR Code will be shared) </a:t>
            </a:r>
          </a:p>
          <a:p>
            <a:pPr>
              <a:buNone/>
            </a:pPr>
            <a:r>
              <a:rPr lang="en" b="1"/>
              <a:t>Handout 3</a:t>
            </a:r>
            <a:r>
              <a:rPr lang="en"/>
              <a:t>  Slide 6: </a:t>
            </a:r>
            <a:r>
              <a:rPr lang="en">
                <a:hlinkClick r:id="rId4"/>
              </a:rPr>
              <a:t>23-24 Parent Resources QR Code.pdf</a:t>
            </a:r>
            <a:endParaRPr lang="en"/>
          </a:p>
          <a:p>
            <a:pPr>
              <a:buNone/>
            </a:pPr>
            <a:r>
              <a:rPr lang="en" b="1"/>
              <a:t>Handout 4</a:t>
            </a:r>
            <a:r>
              <a:rPr lang="en"/>
              <a:t>  Slide 17:  </a:t>
            </a:r>
            <a:r>
              <a:rPr lang="en">
                <a:hlinkClick r:id="rId5"/>
              </a:rPr>
              <a:t>Alabama Literacy ACT_FAQ_August2023.pdf</a:t>
            </a:r>
            <a:endParaRPr lang="en"/>
          </a:p>
          <a:p>
            <a:pPr>
              <a:buNone/>
            </a:pPr>
            <a:r>
              <a:rPr lang="en" b="1"/>
              <a:t>Handout 5</a:t>
            </a:r>
            <a:r>
              <a:rPr lang="en"/>
              <a:t>  Slide 18: My Child Can Packets Handout </a:t>
            </a:r>
            <a:r>
              <a:rPr lang="en">
                <a:hlinkClick r:id="rId6"/>
              </a:rPr>
              <a:t>23-24 My Child Can QR Code.pdf</a:t>
            </a:r>
          </a:p>
          <a:p>
            <a:pPr>
              <a:buNone/>
            </a:pPr>
            <a:r>
              <a:rPr lang="en" b="1"/>
              <a:t>Handout 3 (Again)</a:t>
            </a:r>
            <a:r>
              <a:rPr lang="en"/>
              <a:t>  Slide 18: F&amp;C Support Resources</a:t>
            </a:r>
            <a:r>
              <a:rPr lang="en" b="1"/>
              <a:t> </a:t>
            </a:r>
            <a:r>
              <a:rPr lang="en">
                <a:hlinkClick r:id="rId4"/>
              </a:rPr>
              <a:t>23-24 Parent Resources QR Code.pdf</a:t>
            </a:r>
            <a:endParaRPr lang="en"/>
          </a:p>
          <a:p>
            <a:pPr>
              <a:buNone/>
            </a:pPr>
            <a:endParaRPr lang="en"/>
          </a:p>
          <a:p>
            <a:pPr>
              <a:buNone/>
            </a:pPr>
            <a:endParaRPr lang="en"/>
          </a:p>
          <a:p>
            <a:pPr>
              <a:buNone/>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sz="1200" b="1"/>
              <a:t>2 min. </a:t>
            </a:r>
            <a:endParaRPr lang="en" sz="1200" b="1">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sz="1200"/>
          </a:p>
          <a:p>
            <a:pPr marL="0" indent="0">
              <a:lnSpc>
                <a:spcPct val="115000"/>
              </a:lnSpc>
              <a:buClr>
                <a:schemeClr val="dk1"/>
              </a:buClr>
              <a:buNone/>
            </a:pPr>
            <a:r>
              <a:rPr lang="en" sz="1200" b="1"/>
              <a:t>Say: </a:t>
            </a:r>
            <a:r>
              <a:rPr lang="en" sz="1200" i="1"/>
              <a:t>In addition to in-school supports, schools are required to provide students who have an SRIP the opportunity to attend summer reading camp that includes 60 hours of scientifically-based reading instruction and intervention.  Highly effective teachers will provide this instruction and use scientifically based instruction and interventions. Students progress will be measured before, during, and at the end of the summer reading camp. </a:t>
            </a:r>
            <a:endParaRPr sz="1200" i="1"/>
          </a:p>
          <a:p>
            <a:pPr marL="0" lvl="0" indent="0" algn="l" rtl="0">
              <a:lnSpc>
                <a:spcPct val="115000"/>
              </a:lnSpc>
              <a:spcBef>
                <a:spcPts val="0"/>
              </a:spcBef>
              <a:spcAft>
                <a:spcPts val="0"/>
              </a:spcAft>
              <a:buClr>
                <a:schemeClr val="dk1"/>
              </a:buClr>
              <a:buSzPts val="1100"/>
              <a:buFont typeface="Arial"/>
              <a:buNone/>
            </a:pPr>
            <a:endParaRPr sz="1200" i="1"/>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sz="1200" b="1"/>
              <a:t>2 min. </a:t>
            </a:r>
            <a:endParaRPr lang="en" sz="1200" b="1">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sz="1200"/>
          </a:p>
          <a:p>
            <a:pPr marL="0" indent="0">
              <a:lnSpc>
                <a:spcPct val="115000"/>
              </a:lnSpc>
              <a:buClr>
                <a:schemeClr val="dk1"/>
              </a:buClr>
              <a:buNone/>
            </a:pPr>
            <a:r>
              <a:rPr lang="en" sz="1200" b="1"/>
              <a:t>Say: </a:t>
            </a:r>
            <a:r>
              <a:rPr lang="en" sz="1200" i="1"/>
              <a:t>In addition to in-school supports, schools are required to provide students who have an SRIP the opportunity to attend summer reading camp that includes 60 hours of scientifically-based reading instruction and intervention.  Highly effective teachers will provide this instruction and use scientifically based instruction and interventions. Students progress will be measured before, during, and at the end of the summer reading camp. </a:t>
            </a:r>
            <a:endParaRPr sz="1200" i="1"/>
          </a:p>
          <a:p>
            <a:pPr marL="0" lvl="0" indent="0" algn="l" rtl="0">
              <a:lnSpc>
                <a:spcPct val="115000"/>
              </a:lnSpc>
              <a:spcBef>
                <a:spcPts val="0"/>
              </a:spcBef>
              <a:spcAft>
                <a:spcPts val="0"/>
              </a:spcAft>
              <a:buClr>
                <a:schemeClr val="dk1"/>
              </a:buClr>
              <a:buSzPts val="1100"/>
              <a:buFont typeface="Arial"/>
              <a:buNone/>
            </a:pPr>
            <a:endParaRPr sz="1200" i="1"/>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60218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sz="1200" b="1">
                <a:solidFill>
                  <a:schemeClr val="dk1"/>
                </a:solidFill>
              </a:rPr>
              <a:t>2 min. </a:t>
            </a:r>
            <a:endParaRPr lang="en-US"/>
          </a:p>
          <a:p>
            <a:pPr marL="0" indent="0">
              <a:lnSpc>
                <a:spcPct val="115000"/>
              </a:lnSpc>
              <a:buClr>
                <a:schemeClr val="dk1"/>
              </a:buClr>
              <a:buNone/>
            </a:pPr>
            <a:endParaRPr lang="en-US" sz="1200">
              <a:solidFill>
                <a:schemeClr val="dk1"/>
              </a:solidFill>
            </a:endParaRPr>
          </a:p>
          <a:p>
            <a:pPr marL="0" indent="0">
              <a:lnSpc>
                <a:spcPct val="115000"/>
              </a:lnSpc>
              <a:buNone/>
            </a:pPr>
            <a:r>
              <a:rPr lang="en" sz="1200" b="1">
                <a:solidFill>
                  <a:schemeClr val="dk1"/>
                </a:solidFill>
              </a:rPr>
              <a:t>Say: </a:t>
            </a:r>
            <a:r>
              <a:rPr lang="en-US"/>
              <a:t>Students will have several opportunities to demonstrate reading proficiency in 3rd grade. </a:t>
            </a:r>
            <a:r>
              <a:rPr lang="en" sz="1200" i="1">
                <a:solidFill>
                  <a:schemeClr val="dk1"/>
                </a:solidFill>
              </a:rPr>
              <a:t>For students to be promoted from third grade to fourth, one of three criteria must be met. </a:t>
            </a:r>
            <a:r>
              <a:rPr lang="en" sz="1200">
                <a:solidFill>
                  <a:schemeClr val="dk1"/>
                </a:solidFill>
              </a:rPr>
              <a:t>(facilitator reads slide and explains in parent friendly terms.)</a:t>
            </a:r>
          </a:p>
          <a:p>
            <a:pPr marL="0" indent="0">
              <a:lnSpc>
                <a:spcPct val="114999"/>
              </a:lnSpc>
              <a:buNone/>
            </a:pPr>
            <a:endParaRPr lang="en" sz="1200">
              <a:solidFill>
                <a:schemeClr val="dk1"/>
              </a:solidFill>
            </a:endParaRPr>
          </a:p>
          <a:p>
            <a:pPr marL="0" indent="0">
              <a:lnSpc>
                <a:spcPct val="114999"/>
              </a:lnSpc>
              <a:buNone/>
            </a:pPr>
            <a:r>
              <a:rPr lang="en" sz="1200">
                <a:solidFill>
                  <a:schemeClr val="dk1"/>
                </a:solidFill>
              </a:rPr>
              <a:t> Here are the bullets in parent friendly terms:</a:t>
            </a:r>
            <a:endParaRPr sz="1200">
              <a:solidFill>
                <a:schemeClr val="dk1"/>
              </a:solidFill>
            </a:endParaRPr>
          </a:p>
          <a:p>
            <a:pPr indent="-304800">
              <a:lnSpc>
                <a:spcPct val="115000"/>
              </a:lnSpc>
              <a:buClr>
                <a:schemeClr val="dk1"/>
              </a:buClr>
              <a:buSzPts val="1200"/>
              <a:buAutoNum type="arabicPeriod"/>
            </a:pPr>
            <a:r>
              <a:rPr lang="en" sz="1200">
                <a:solidFill>
                  <a:schemeClr val="dk1"/>
                </a:solidFill>
              </a:rPr>
              <a:t> Students will take a state assessment called ACAP in the spring. Students who score above the lowest achievement level on this assessment in reading will be promoted to fourth grade.</a:t>
            </a:r>
            <a:endParaRPr sz="1200">
              <a:solidFill>
                <a:schemeClr val="dk1"/>
              </a:solidFill>
            </a:endParaRPr>
          </a:p>
          <a:p>
            <a:pPr indent="-304800">
              <a:lnSpc>
                <a:spcPct val="115000"/>
              </a:lnSpc>
              <a:buClr>
                <a:schemeClr val="dk1"/>
              </a:buClr>
              <a:buSzPts val="1200"/>
              <a:buAutoNum type="arabicPeriod"/>
            </a:pPr>
            <a:r>
              <a:rPr lang="en" sz="1200">
                <a:solidFill>
                  <a:schemeClr val="dk1"/>
                </a:solidFill>
              </a:rPr>
              <a:t>Students who attend summer reading camps will be given the ACAP supplemental assessment at the end of camp.  Students who earn an acceptable score on this assessment will be promoted to fourth grade.</a:t>
            </a:r>
            <a:endParaRPr sz="1200">
              <a:solidFill>
                <a:schemeClr val="dk1"/>
              </a:solidFill>
            </a:endParaRPr>
          </a:p>
          <a:p>
            <a:pPr indent="-304800">
              <a:lnSpc>
                <a:spcPct val="115000"/>
              </a:lnSpc>
              <a:buClr>
                <a:schemeClr val="dk1"/>
              </a:buClr>
              <a:buSzPts val="1200"/>
              <a:buAutoNum type="arabicPeriod"/>
            </a:pPr>
            <a:r>
              <a:rPr lang="en" sz="1200">
                <a:solidFill>
                  <a:schemeClr val="dk1"/>
                </a:solidFill>
              </a:rPr>
              <a:t>Students who demonstrate mastery of third grade essential reading standards through evidence collected in a reading portfolio, the Literacy Act Portfolio, will be promoted to fourth grade. The Literacy Act Portfolio evidence pieces are collected throughout the third grade year.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rPr>
              <a:t>Additional Information for facilitators only:</a:t>
            </a:r>
            <a:endParaRPr sz="1200" i="1">
              <a:solidFill>
                <a:schemeClr val="dk1"/>
              </a:solidFill>
            </a:endParaRPr>
          </a:p>
          <a:p>
            <a:pPr marL="0" indent="0">
              <a:lnSpc>
                <a:spcPct val="115000"/>
              </a:lnSpc>
              <a:buClr>
                <a:schemeClr val="dk1"/>
              </a:buClr>
              <a:buNone/>
            </a:pPr>
            <a:r>
              <a:rPr lang="en" sz="1200" i="1">
                <a:solidFill>
                  <a:schemeClr val="dk1"/>
                </a:solidFill>
              </a:rPr>
              <a:t>This information is located on page 21, line 17 – page 22 line 9. </a:t>
            </a:r>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rPr>
              <a:t>“Scoring above the lowest achievement level” refers to meeting the cut score for reading sufficiency (not proficiency) on the ACAP, which is the “State Board approved assessment in reading.”</a:t>
            </a:r>
            <a:endParaRPr/>
          </a:p>
          <a:p>
            <a:pPr marL="0" indent="0">
              <a:lnSpc>
                <a:spcPct val="115000"/>
              </a:lnSpc>
              <a:buClr>
                <a:schemeClr val="dk1"/>
              </a:buClr>
              <a:buNone/>
            </a:pPr>
            <a:r>
              <a:rPr lang="en" sz="1200" i="1">
                <a:solidFill>
                  <a:schemeClr val="dk1"/>
                </a:solidFill>
              </a:rPr>
              <a:t>“Earning an acceptable score on an alternative reading assessment refers to the ACAP supplemental that is given at the end of summer reading camp. </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sz="1300" b="1">
                <a:solidFill>
                  <a:schemeClr val="dk1"/>
                </a:solidFill>
              </a:rPr>
              <a:t>2 min.   </a:t>
            </a:r>
            <a:endParaRPr lang="en" sz="1300" b="1">
              <a:solidFill>
                <a:srgbClr val="FF0000"/>
              </a:solidFill>
            </a:endParaRPr>
          </a:p>
          <a:p>
            <a:pPr marL="0" indent="0">
              <a:lnSpc>
                <a:spcPct val="115000"/>
              </a:lnSpc>
              <a:buClr>
                <a:schemeClr val="dk1"/>
              </a:buClr>
              <a:buNone/>
            </a:pPr>
            <a:r>
              <a:rPr lang="en" sz="1300" b="1" i="1">
                <a:solidFill>
                  <a:schemeClr val="dk1"/>
                </a:solidFill>
              </a:rPr>
              <a:t>Say:  </a:t>
            </a:r>
            <a:endParaRPr sz="1300" b="1" i="1">
              <a:solidFill>
                <a:schemeClr val="dk1"/>
              </a:solidFill>
            </a:endParaRPr>
          </a:p>
          <a:p>
            <a:pPr marL="0" indent="0">
              <a:lnSpc>
                <a:spcPct val="115000"/>
              </a:lnSpc>
              <a:buClr>
                <a:schemeClr val="dk1"/>
              </a:buClr>
              <a:buNone/>
            </a:pPr>
            <a:r>
              <a:rPr lang="en" sz="1300">
                <a:solidFill>
                  <a:schemeClr val="dk1"/>
                </a:solidFill>
              </a:rPr>
              <a:t>What happens if a student does not demonstrate proficiency?</a:t>
            </a:r>
            <a:r>
              <a:rPr lang="en" sz="1300" b="1" i="1">
                <a:solidFill>
                  <a:schemeClr val="dk1"/>
                </a:solidFill>
              </a:rPr>
              <a:t> </a:t>
            </a:r>
            <a:r>
              <a:rPr lang="en" sz="1300" i="1">
                <a:solidFill>
                  <a:schemeClr val="dk1"/>
                </a:solidFill>
              </a:rPr>
              <a:t>For those students who do not meet one of the three pathways listed on the previous slide, here are the good cause exemptions for promotion to 4th grade per the ALA.   </a:t>
            </a:r>
            <a:endParaRPr sz="13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i="1">
              <a:solidFill>
                <a:schemeClr val="dk1"/>
              </a:solidFill>
            </a:endParaRPr>
          </a:p>
          <a:p>
            <a:pPr indent="-311150">
              <a:lnSpc>
                <a:spcPct val="115000"/>
              </a:lnSpc>
              <a:buClr>
                <a:schemeClr val="dk1"/>
              </a:buClr>
              <a:buSzPts val="1300"/>
              <a:buAutoNum type="arabicPeriod"/>
            </a:pPr>
            <a:r>
              <a:rPr lang="en" sz="1300" i="1">
                <a:solidFill>
                  <a:schemeClr val="dk1"/>
                </a:solidFill>
              </a:rPr>
              <a:t>Students identified as English language learners who have had less than</a:t>
            </a:r>
            <a:r>
              <a:rPr lang="en" sz="1300" b="1" i="1">
                <a:solidFill>
                  <a:schemeClr val="dk1"/>
                </a:solidFill>
              </a:rPr>
              <a:t> three years </a:t>
            </a:r>
            <a:r>
              <a:rPr lang="en" sz="1300" i="1">
                <a:solidFill>
                  <a:schemeClr val="dk1"/>
                </a:solidFill>
              </a:rPr>
              <a:t>of instruction in English as a second language. </a:t>
            </a:r>
            <a:endParaRPr sz="1300" i="1">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i="1">
                <a:solidFill>
                  <a:schemeClr val="dk1"/>
                </a:solidFill>
              </a:rPr>
              <a:t>Students with disabilities and have an Individualized Education Plan (IEP) or a section 504 plan that reflects that the student has received intensive reading intervention for more than two years or was previously retained in kindergarten, 1st, 2nd, or 3rd grade.</a:t>
            </a:r>
            <a:endParaRPr sz="1300" i="1">
              <a:solidFill>
                <a:schemeClr val="dk1"/>
              </a:solidFill>
            </a:endParaRPr>
          </a:p>
          <a:p>
            <a:pPr indent="-311150">
              <a:lnSpc>
                <a:spcPct val="115000"/>
              </a:lnSpc>
              <a:buClr>
                <a:schemeClr val="dk1"/>
              </a:buClr>
              <a:buSzPts val="1300"/>
              <a:buAutoNum type="arabicPeriod"/>
            </a:pPr>
            <a:r>
              <a:rPr lang="en" sz="1300" i="1">
                <a:solidFill>
                  <a:schemeClr val="dk1"/>
                </a:solidFill>
              </a:rPr>
              <a:t>Students who have received intensive reading intervention for two or more years and who still demonstrate a deficiency in reading who were previously retained in kindergarten, 1st, 2nd, or 3rd grade for a total of two years. </a:t>
            </a:r>
            <a:endParaRPr sz="1300" i="1">
              <a:solidFill>
                <a:schemeClr val="dk1"/>
              </a:solidFill>
            </a:endParaRPr>
          </a:p>
          <a:p>
            <a:pPr marL="457200" lvl="0" indent="0" algn="l" rtl="0">
              <a:lnSpc>
                <a:spcPct val="115000"/>
              </a:lnSpc>
              <a:spcBef>
                <a:spcPts val="0"/>
              </a:spcBef>
              <a:spcAft>
                <a:spcPts val="0"/>
              </a:spcAft>
              <a:buNone/>
            </a:pPr>
            <a:r>
              <a:rPr lang="en" sz="1300" b="1" u="sng">
                <a:solidFill>
                  <a:schemeClr val="dk1"/>
                </a:solidFill>
              </a:rPr>
              <a:t>***No student shall be retained more than once in 3rd grade.</a:t>
            </a:r>
            <a:endParaRPr sz="1300" b="1" u="sng">
              <a:solidFill>
                <a:schemeClr val="dk1"/>
              </a:solidFill>
            </a:endParaRPr>
          </a:p>
          <a:p>
            <a:pPr marL="457200" lvl="0" indent="0" algn="l" rtl="0">
              <a:lnSpc>
                <a:spcPct val="115000"/>
              </a:lnSpc>
              <a:spcBef>
                <a:spcPts val="0"/>
              </a:spcBef>
              <a:spcAft>
                <a:spcPts val="0"/>
              </a:spcAft>
              <a:buNone/>
            </a:pPr>
            <a:endParaRPr sz="1300" b="1" u="sng">
              <a:solidFill>
                <a:schemeClr val="dk1"/>
              </a:solidFill>
            </a:endParaRPr>
          </a:p>
          <a:p>
            <a:pPr marL="457200" lvl="0" indent="0" algn="l" rtl="0">
              <a:lnSpc>
                <a:spcPct val="115000"/>
              </a:lnSpc>
              <a:spcBef>
                <a:spcPts val="0"/>
              </a:spcBef>
              <a:spcAft>
                <a:spcPts val="0"/>
              </a:spcAft>
              <a:buNone/>
            </a:pPr>
            <a:r>
              <a:rPr lang="en" sz="1300">
                <a:solidFill>
                  <a:schemeClr val="dk1"/>
                </a:solidFill>
              </a:rPr>
              <a:t>(Example: Sally repeated 1st grade. She can repeat 3rd grade. Johnny repeated 3rd grade last year. He will receive a good-cause exemption because no student can repeat 3rd more than one time.)</a:t>
            </a:r>
            <a:endParaRPr sz="1300">
              <a:solidFill>
                <a:schemeClr val="dk1"/>
              </a:solidFill>
            </a:endParaRPr>
          </a:p>
          <a:p>
            <a:pPr marL="457200" lvl="0" indent="0" algn="l" rtl="0">
              <a:lnSpc>
                <a:spcPct val="115000"/>
              </a:lnSpc>
              <a:spcBef>
                <a:spcPts val="0"/>
              </a:spcBef>
              <a:spcAft>
                <a:spcPts val="0"/>
              </a:spcAft>
              <a:buNone/>
            </a:pPr>
            <a:endParaRPr sz="1300" b="1" u="sng">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sz="13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i="1">
              <a:solidFill>
                <a:schemeClr val="dk1"/>
              </a:solidFill>
            </a:endParaRPr>
          </a:p>
          <a:p>
            <a:pPr marL="0" indent="0">
              <a:lnSpc>
                <a:spcPct val="115000"/>
              </a:lnSpc>
              <a:buClr>
                <a:schemeClr val="dk1"/>
              </a:buClr>
              <a:buNone/>
            </a:pPr>
            <a:r>
              <a:rPr lang="en-US" sz="1300" b="1" i="1">
                <a:solidFill>
                  <a:schemeClr val="dk1"/>
                </a:solidFill>
              </a:rPr>
              <a:t>The school district’s superintendent makes the final call on issuing good cause exemptions based on the evidence submitted in the student’s Literacy Act Portfolio. </a:t>
            </a:r>
            <a:endParaRPr lang="en-US" b="1"/>
          </a:p>
          <a:p>
            <a:pPr marL="0" lvl="0" indent="0" algn="l" rtl="0">
              <a:lnSpc>
                <a:spcPct val="115000"/>
              </a:lnSpc>
              <a:spcBef>
                <a:spcPts val="0"/>
              </a:spcBef>
              <a:spcAft>
                <a:spcPts val="0"/>
              </a:spcAft>
              <a:buClr>
                <a:schemeClr val="dk1"/>
              </a:buClr>
              <a:buSzPts val="1100"/>
              <a:buFont typeface="Arial"/>
              <a:buNone/>
            </a:pPr>
            <a:endParaRPr sz="1300">
              <a:solidFill>
                <a:srgbClr val="FF0000"/>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b="1">
                <a:solidFill>
                  <a:schemeClr val="dk1"/>
                </a:solidFill>
              </a:rPr>
              <a:t>2 min.</a:t>
            </a:r>
            <a:endParaRPr lang="en" sz="1300" b="1">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sz="1300">
              <a:solidFill>
                <a:schemeClr val="dk1"/>
              </a:solidFill>
            </a:endParaRPr>
          </a:p>
          <a:p>
            <a:pPr marL="0" indent="0">
              <a:lnSpc>
                <a:spcPct val="115000"/>
              </a:lnSpc>
              <a:buClr>
                <a:schemeClr val="dk1"/>
              </a:buClr>
              <a:buNone/>
            </a:pPr>
            <a:r>
              <a:rPr lang="en" sz="1300" b="1" i="1">
                <a:solidFill>
                  <a:schemeClr val="dk1"/>
                </a:solidFill>
              </a:rPr>
              <a:t>Say: </a:t>
            </a:r>
            <a:r>
              <a:rPr lang="en" sz="1300" i="1">
                <a:solidFill>
                  <a:schemeClr val="dk1"/>
                </a:solidFill>
              </a:rPr>
              <a:t>Students who are promoted to fourth grade through a good cause exemption will continue to receive targeted support in their area of reading deficiency. </a:t>
            </a:r>
          </a:p>
          <a:p>
            <a:pPr marL="0" indent="0">
              <a:lnSpc>
                <a:spcPct val="115000"/>
              </a:lnSpc>
              <a:buClr>
                <a:schemeClr val="dk1"/>
              </a:buClr>
              <a:buNone/>
            </a:pPr>
            <a:r>
              <a:rPr lang="en" sz="1300" i="1">
                <a:solidFill>
                  <a:schemeClr val="dk1"/>
                </a:solidFill>
              </a:rPr>
              <a:t> </a:t>
            </a:r>
            <a:endParaRPr sz="1300"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300" b="1" i="1">
                <a:solidFill>
                  <a:schemeClr val="dk1"/>
                </a:solidFill>
              </a:rPr>
              <a:t>Say:</a:t>
            </a:r>
            <a:r>
              <a:rPr lang="en" sz="1300" i="1">
                <a:solidFill>
                  <a:schemeClr val="dk1"/>
                </a:solidFill>
              </a:rPr>
              <a:t> Examples of Continued Targeted Support:</a:t>
            </a:r>
            <a:endParaRPr sz="1300" i="1">
              <a:solidFill>
                <a:schemeClr val="dk1"/>
              </a:solidFill>
            </a:endParaRPr>
          </a:p>
          <a:p>
            <a:pPr marL="457200" lvl="0" indent="-311150" algn="l" rtl="0">
              <a:lnSpc>
                <a:spcPct val="100000"/>
              </a:lnSpc>
              <a:spcBef>
                <a:spcPts val="0"/>
              </a:spcBef>
              <a:spcAft>
                <a:spcPts val="0"/>
              </a:spcAft>
              <a:buClr>
                <a:schemeClr val="dk1"/>
              </a:buClr>
              <a:buSzPts val="1300"/>
              <a:buAutoNum type="arabicPeriod"/>
            </a:pPr>
            <a:r>
              <a:rPr lang="en" sz="1300" i="1">
                <a:solidFill>
                  <a:schemeClr val="dk1"/>
                </a:solidFill>
              </a:rPr>
              <a:t>Instruction with embedded research-based multisensory strategies</a:t>
            </a:r>
            <a:endParaRPr sz="1300" i="1">
              <a:solidFill>
                <a:schemeClr val="dk1"/>
              </a:solidFill>
            </a:endParaRPr>
          </a:p>
          <a:p>
            <a:pPr marL="457200" lvl="0" indent="-311150" algn="l" rtl="0">
              <a:lnSpc>
                <a:spcPct val="100000"/>
              </a:lnSpc>
              <a:spcBef>
                <a:spcPts val="0"/>
              </a:spcBef>
              <a:spcAft>
                <a:spcPts val="0"/>
              </a:spcAft>
              <a:buClr>
                <a:schemeClr val="dk1"/>
              </a:buClr>
              <a:buSzPts val="1300"/>
              <a:buAutoNum type="arabicPeriod"/>
            </a:pPr>
            <a:r>
              <a:rPr lang="en" sz="1300" i="1">
                <a:solidFill>
                  <a:schemeClr val="dk1"/>
                </a:solidFill>
              </a:rPr>
              <a:t>Multiple opportunities to practice identified skills</a:t>
            </a:r>
            <a:endParaRPr sz="1300" i="1">
              <a:solidFill>
                <a:schemeClr val="dk1"/>
              </a:solidFill>
            </a:endParaRPr>
          </a:p>
          <a:p>
            <a:pPr marL="457200" lvl="0" indent="-311150" algn="l" rtl="0">
              <a:lnSpc>
                <a:spcPct val="100000"/>
              </a:lnSpc>
              <a:spcBef>
                <a:spcPts val="0"/>
              </a:spcBef>
              <a:spcAft>
                <a:spcPts val="0"/>
              </a:spcAft>
              <a:buClr>
                <a:schemeClr val="dk1"/>
              </a:buClr>
              <a:buSzPts val="1300"/>
              <a:buAutoNum type="arabicPeriod"/>
            </a:pPr>
            <a:r>
              <a:rPr lang="en" sz="1300" i="1">
                <a:solidFill>
                  <a:schemeClr val="dk1"/>
                </a:solidFill>
              </a:rPr>
              <a:t>Daily targeted small group instruction</a:t>
            </a:r>
            <a:endParaRPr sz="1300" i="1">
              <a:solidFill>
                <a:schemeClr val="dk1"/>
              </a:solidFill>
            </a:endParaRPr>
          </a:p>
          <a:p>
            <a:pPr marL="457200" lvl="0" indent="-311150" algn="l" rtl="0">
              <a:lnSpc>
                <a:spcPct val="100000"/>
              </a:lnSpc>
              <a:spcBef>
                <a:spcPts val="0"/>
              </a:spcBef>
              <a:spcAft>
                <a:spcPts val="0"/>
              </a:spcAft>
              <a:buClr>
                <a:schemeClr val="dk1"/>
              </a:buClr>
              <a:buSzPts val="1300"/>
              <a:buAutoNum type="arabicPeriod"/>
            </a:pPr>
            <a:r>
              <a:rPr lang="en" sz="1300" i="1">
                <a:solidFill>
                  <a:schemeClr val="dk1"/>
                </a:solidFill>
              </a:rPr>
              <a:t>Intensive intervention based on the student needs</a:t>
            </a:r>
            <a:endParaRPr sz="13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81935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None/>
            </a:pPr>
            <a:r>
              <a:rPr lang="en" sz="1200" b="1" i="1">
                <a:solidFill>
                  <a:schemeClr val="dk1"/>
                </a:solidFill>
              </a:rPr>
              <a:t>2 min. </a:t>
            </a:r>
            <a:endParaRPr/>
          </a:p>
          <a:p>
            <a:pPr marL="0" indent="0">
              <a:lnSpc>
                <a:spcPct val="115000"/>
              </a:lnSpc>
              <a:buNone/>
            </a:pPr>
            <a:r>
              <a:rPr lang="en" sz="1200" b="1" i="1">
                <a:solidFill>
                  <a:schemeClr val="dk1"/>
                </a:solidFill>
              </a:rPr>
              <a:t>SAY</a:t>
            </a:r>
            <a:r>
              <a:rPr lang="en" sz="1200" i="1">
                <a:solidFill>
                  <a:schemeClr val="dk1"/>
                </a:solidFill>
              </a:rPr>
              <a:t>: The local reading specialist at your school is available to </a:t>
            </a:r>
            <a:r>
              <a:rPr lang="en" sz="1200" b="1" i="1">
                <a:solidFill>
                  <a:schemeClr val="dk1"/>
                </a:solidFill>
              </a:rPr>
              <a:t>HELP </a:t>
            </a:r>
            <a:r>
              <a:rPr lang="en" sz="1200" i="1">
                <a:solidFill>
                  <a:schemeClr val="dk1"/>
                </a:solidFill>
              </a:rPr>
              <a:t>and </a:t>
            </a:r>
            <a:r>
              <a:rPr lang="en" sz="1200" b="1" i="1">
                <a:solidFill>
                  <a:schemeClr val="dk1"/>
                </a:solidFill>
              </a:rPr>
              <a:t>SUPPORT</a:t>
            </a:r>
            <a:r>
              <a:rPr lang="en" sz="1200" i="1">
                <a:solidFill>
                  <a:schemeClr val="dk1"/>
                </a:solidFill>
              </a:rPr>
              <a:t> teachers and student growth in your schools. They provide instructional tools and strategies to support teachers in their understanding of the science of reading and best instructional practices. </a:t>
            </a:r>
            <a:endParaRPr sz="1200" i="1">
              <a:solidFill>
                <a:schemeClr val="dk1"/>
              </a:solidFill>
            </a:endParaRPr>
          </a:p>
          <a:p>
            <a:pPr marL="0" lvl="0" indent="0" algn="l" rtl="0">
              <a:lnSpc>
                <a:spcPct val="115000"/>
              </a:lnSpc>
              <a:spcBef>
                <a:spcPts val="0"/>
              </a:spcBef>
              <a:spcAft>
                <a:spcPts val="0"/>
              </a:spcAft>
              <a:buSzPts val="1100"/>
              <a:buNone/>
            </a:pPr>
            <a:endParaRPr sz="1200" i="1">
              <a:solidFill>
                <a:schemeClr val="dk1"/>
              </a:solidFill>
            </a:endParaRPr>
          </a:p>
          <a:p>
            <a:pPr marL="0" lvl="0" indent="0" algn="l" rtl="0">
              <a:lnSpc>
                <a:spcPct val="115000"/>
              </a:lnSpc>
              <a:spcBef>
                <a:spcPts val="0"/>
              </a:spcBef>
              <a:spcAft>
                <a:spcPts val="0"/>
              </a:spcAft>
              <a:buSzPts val="1100"/>
              <a:buNone/>
            </a:pPr>
            <a:endParaRPr sz="1200" i="1">
              <a:solidFill>
                <a:schemeClr val="dk1"/>
              </a:solidFill>
            </a:endParaRPr>
          </a:p>
          <a:p>
            <a:pPr marL="0" lvl="0" indent="0" algn="l" rtl="0">
              <a:lnSpc>
                <a:spcPct val="115000"/>
              </a:lnSpc>
              <a:spcBef>
                <a:spcPts val="0"/>
              </a:spcBef>
              <a:spcAft>
                <a:spcPts val="0"/>
              </a:spcAft>
              <a:buSzPts val="1100"/>
              <a:buNone/>
            </a:pPr>
            <a:endParaRPr sz="1200" i="1">
              <a:solidFill>
                <a:schemeClr val="dk1"/>
              </a:solidFill>
            </a:endParaRPr>
          </a:p>
          <a:p>
            <a:pPr marL="0" lvl="0" indent="0" algn="l" rtl="0">
              <a:lnSpc>
                <a:spcPct val="115000"/>
              </a:lnSpc>
              <a:spcBef>
                <a:spcPts val="0"/>
              </a:spcBef>
              <a:spcAft>
                <a:spcPts val="0"/>
              </a:spcAft>
              <a:buSzPts val="1100"/>
              <a:buNone/>
            </a:pPr>
            <a:endParaRPr sz="1200" i="1">
              <a:solidFill>
                <a:schemeClr val="dk1"/>
              </a:solidFill>
            </a:endParaRPr>
          </a:p>
          <a:p>
            <a:pPr marL="0" lvl="0" indent="0" algn="l" rtl="0">
              <a:lnSpc>
                <a:spcPct val="115000"/>
              </a:lnSpc>
              <a:spcBef>
                <a:spcPts val="0"/>
              </a:spcBef>
              <a:spcAft>
                <a:spcPts val="0"/>
              </a:spcAft>
              <a:buSzPts val="1100"/>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331862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14999"/>
              </a:lnSpc>
              <a:buNone/>
            </a:pPr>
            <a:r>
              <a:rPr lang="en" b="1"/>
              <a:t>2 min.</a:t>
            </a:r>
            <a:endParaRPr lang="en-US"/>
          </a:p>
          <a:p>
            <a:pPr marL="0" indent="0">
              <a:lnSpc>
                <a:spcPct val="114999"/>
              </a:lnSpc>
              <a:buNone/>
            </a:pPr>
            <a:endParaRPr lang="en-US"/>
          </a:p>
          <a:p>
            <a:pPr marL="0" indent="0">
              <a:lnSpc>
                <a:spcPct val="114999"/>
              </a:lnSpc>
              <a:buNone/>
            </a:pPr>
            <a:r>
              <a:rPr lang="en" b="1" i="1"/>
              <a:t>Say: </a:t>
            </a:r>
            <a:r>
              <a:rPr lang="en" i="1"/>
              <a:t>Students retained in 3rd grade should receive more intensive reading intervention services, including the 5 starred areas you see on this slide. </a:t>
            </a:r>
            <a:endParaRPr lang="en-US"/>
          </a:p>
          <a:p>
            <a:pPr marL="0" indent="0">
              <a:lnSpc>
                <a:spcPct val="114999"/>
              </a:lnSpc>
              <a:buNone/>
            </a:pPr>
            <a:endParaRPr lang="en"/>
          </a:p>
          <a:p>
            <a:pPr marL="0" indent="0">
              <a:lnSpc>
                <a:spcPct val="114999"/>
              </a:lnSpc>
              <a:buNone/>
            </a:pPr>
            <a:r>
              <a:rPr lang="en"/>
              <a:t>Facilitator reads the information on the slide. </a:t>
            </a:r>
            <a:endParaRPr lang="en-US"/>
          </a:p>
          <a:p>
            <a:pPr marL="0" indent="0">
              <a:lnSpc>
                <a:spcPct val="114999"/>
              </a:lnSpc>
              <a:buNone/>
            </a:pPr>
            <a:endParaRPr lang="en-US"/>
          </a:p>
          <a:p>
            <a:pPr marL="0" indent="0">
              <a:lnSpc>
                <a:spcPct val="114999"/>
              </a:lnSpc>
              <a:buNone/>
            </a:pPr>
            <a:r>
              <a:rPr lang="en" b="1" i="1"/>
              <a:t>Say</a:t>
            </a:r>
            <a:r>
              <a:rPr lang="en" i="1"/>
              <a:t>: The ALSDE has created resources for parents. We will share how to access these resources later in the session</a:t>
            </a:r>
            <a:endParaRPr lang="en-US"/>
          </a:p>
        </p:txBody>
      </p:sp>
    </p:spTree>
    <p:extLst>
      <p:ext uri="{BB962C8B-B14F-4D97-AF65-F5344CB8AC3E}">
        <p14:creationId xmlns:p14="http://schemas.microsoft.com/office/powerpoint/2010/main" val="935910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 b="1"/>
              <a:t>2 min. Handout  4 FAQ sheet for parents</a:t>
            </a:r>
            <a:endParaRPr lang="en"/>
          </a:p>
          <a:p>
            <a:pPr marL="0" indent="0">
              <a:buNone/>
            </a:pPr>
            <a:r>
              <a:rPr lang="en" b="1"/>
              <a:t>Handout 4: Link to FAQ  -  </a:t>
            </a:r>
            <a:r>
              <a:rPr lang="en">
                <a:hlinkClick r:id="rId3"/>
              </a:rPr>
              <a:t>Alabama Literacy ACT_FAQ_August2023.pdf </a:t>
            </a:r>
            <a:endParaRPr lang="en" b="1" u="sng"/>
          </a:p>
          <a:p>
            <a:pPr marL="0" indent="0">
              <a:buNone/>
            </a:pPr>
            <a:endParaRPr lang="en-US"/>
          </a:p>
          <a:p>
            <a:pPr marL="0" indent="0">
              <a:buNone/>
            </a:pPr>
            <a:r>
              <a:rPr lang="en" b="1" i="1"/>
              <a:t>SAY: </a:t>
            </a:r>
            <a:endParaRPr lang="en-US"/>
          </a:p>
          <a:p>
            <a:pPr marL="0" indent="0">
              <a:buNone/>
            </a:pPr>
            <a:r>
              <a:rPr lang="en" i="1"/>
              <a:t>This resource is a two page document that can help you, as a parent, with any questions you may have about the Alabama Literacy Act and how it affects your child’s education in the classroom.  It discusses questions you may have, and what expectations are in the upcoming year according to the law.  It also answers questions like…How you will be informed about your children’s progress, How schools will help students who are retained in 3rd grade because the students do not meet the promotion requirements, and resources on how you can help from home. </a:t>
            </a:r>
            <a:endParaRPr lang="en-US"/>
          </a:p>
          <a:p>
            <a:pPr marL="0" indent="0">
              <a:buNone/>
            </a:pPr>
            <a:endParaRPr lang="en-US"/>
          </a:p>
          <a:p>
            <a:pPr marL="0" indent="0">
              <a:lnSpc>
                <a:spcPct val="114999"/>
              </a:lnSpc>
              <a:buNone/>
            </a:pPr>
            <a:r>
              <a:rPr lang="en" i="1"/>
              <a:t>This resource was mailed to parents of all K-3 public school children in AL to provide them with information concerning the ALA.  Notice it outlines:</a:t>
            </a:r>
            <a:endParaRPr lang="en-US"/>
          </a:p>
          <a:p>
            <a:pPr indent="-304800">
              <a:lnSpc>
                <a:spcPct val="114999"/>
              </a:lnSpc>
              <a:buChar char="•"/>
            </a:pPr>
            <a:r>
              <a:rPr lang="en" i="1"/>
              <a:t>what the ALA is, why we focus on literacy, what happens if their child is not reading at grade level, what are the considerations for promotion to fourth grade, how the school helps students who are struggling, and how parents can help at home.</a:t>
            </a:r>
            <a:endParaRPr lang="en-US"/>
          </a:p>
          <a:p>
            <a:pPr indent="-304800">
              <a:lnSpc>
                <a:spcPct val="114999"/>
              </a:lnSpc>
              <a:buChar char="•"/>
            </a:pPr>
            <a:endParaRPr lang="en" i="1"/>
          </a:p>
          <a:p>
            <a:pPr marL="152400" indent="0">
              <a:lnSpc>
                <a:spcPct val="114999"/>
              </a:lnSpc>
              <a:buNone/>
            </a:pPr>
            <a:r>
              <a:rPr lang="en" i="1"/>
              <a:t>Parents can scan the QR code to access additional resources.</a:t>
            </a:r>
          </a:p>
          <a:p>
            <a:pPr>
              <a:buNone/>
            </a:pPr>
            <a:endParaRPr lang="en-US">
              <a:latin typeface="Calibri"/>
              <a:cs typeface="Calibri"/>
            </a:endParaRPr>
          </a:p>
        </p:txBody>
      </p:sp>
    </p:spTree>
    <p:extLst>
      <p:ext uri="{BB962C8B-B14F-4D97-AF65-F5344CB8AC3E}">
        <p14:creationId xmlns:p14="http://schemas.microsoft.com/office/powerpoint/2010/main" val="1535907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3b587679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3b587679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a:t>3 minutes</a:t>
            </a:r>
          </a:p>
          <a:p>
            <a:pPr marL="0" indent="0">
              <a:buNone/>
            </a:pPr>
            <a:endParaRPr lang="en" b="1"/>
          </a:p>
          <a:p>
            <a:pPr>
              <a:buNone/>
            </a:pPr>
            <a:r>
              <a:rPr lang="en-US" b="1"/>
              <a:t>Handout 5</a:t>
            </a:r>
            <a:r>
              <a:rPr lang="en-US"/>
              <a:t>  My Child Can Packets Handout </a:t>
            </a:r>
            <a:r>
              <a:rPr lang="en-US">
                <a:hlinkClick r:id="rId3"/>
              </a:rPr>
              <a:t>23-24 My Child Can QR Code.pdf</a:t>
            </a:r>
            <a:endParaRPr lang="en">
              <a:hlinkClick r:id="rId3"/>
            </a:endParaRPr>
          </a:p>
          <a:p>
            <a:pPr>
              <a:buNone/>
            </a:pPr>
            <a:r>
              <a:rPr lang="en-US" b="1"/>
              <a:t>Handout 3 </a:t>
            </a:r>
            <a:r>
              <a:rPr lang="en-US" u="sng">
                <a:hlinkClick r:id="rId4"/>
              </a:rPr>
              <a:t>23-24 Parent Resources QR Code.pdf</a:t>
            </a:r>
            <a:endParaRPr lang="en"/>
          </a:p>
          <a:p>
            <a:pPr marL="0" indent="0">
              <a:buNone/>
            </a:pPr>
            <a:endParaRPr lang="en" b="1"/>
          </a:p>
          <a:p>
            <a:pPr marL="0" lvl="0" indent="0" algn="l" rtl="0">
              <a:spcBef>
                <a:spcPts val="0"/>
              </a:spcBef>
              <a:spcAft>
                <a:spcPts val="0"/>
              </a:spcAft>
              <a:buNone/>
            </a:pPr>
            <a:endParaRPr/>
          </a:p>
          <a:p>
            <a:pPr marL="0" lvl="0" indent="0" algn="l" rtl="0">
              <a:spcBef>
                <a:spcPts val="0"/>
              </a:spcBef>
              <a:spcAft>
                <a:spcPts val="0"/>
              </a:spcAft>
              <a:buNone/>
            </a:pPr>
            <a:r>
              <a:rPr lang="en"/>
              <a:t>Did you know that the Alabama Reading Initiative produces several resources to support literacy at home?</a:t>
            </a:r>
            <a:endParaRPr/>
          </a:p>
          <a:p>
            <a:pPr marL="0" lvl="0" indent="0" algn="l" rtl="0">
              <a:spcBef>
                <a:spcPts val="0"/>
              </a:spcBef>
              <a:spcAft>
                <a:spcPts val="0"/>
              </a:spcAft>
              <a:buNone/>
            </a:pPr>
            <a:endParaRPr/>
          </a:p>
          <a:p>
            <a:pPr marL="0" lvl="0" indent="0" algn="l" rtl="0">
              <a:spcBef>
                <a:spcPts val="0"/>
              </a:spcBef>
              <a:spcAft>
                <a:spcPts val="0"/>
              </a:spcAft>
              <a:buNone/>
            </a:pPr>
            <a:r>
              <a:rPr lang="en"/>
              <a:t>Each quarter, a parent newsletter is shared with parents and community members. These newsletters include excellent activities to keep you child engaged in literacy activities at home. Videos are also included to assist parents with the activities. </a:t>
            </a:r>
            <a:endParaRPr/>
          </a:p>
          <a:p>
            <a:pPr marL="0" lvl="0" indent="0" algn="l" rtl="0">
              <a:spcBef>
                <a:spcPts val="0"/>
              </a:spcBef>
              <a:spcAft>
                <a:spcPts val="0"/>
              </a:spcAft>
              <a:buNone/>
            </a:pPr>
            <a:endParaRPr/>
          </a:p>
          <a:p>
            <a:pPr marL="0" indent="0">
              <a:buNone/>
            </a:pPr>
            <a:r>
              <a:rPr lang="en"/>
              <a:t>Also, the Alabama Reading Initiative has created “My Child Can” packets for each grade level, kindergarten-3rd grade. Furthermore, additional resources are available for oral reading, phonological awareness, phonics, fluency, comprehension, and writing.  These resources are aligned with the standards being taught in each grade level. We have included two handouts to access these materials.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1f0dd4938e_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1f0dd4938e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a:t>4 min.</a:t>
            </a:r>
          </a:p>
          <a:p>
            <a:pPr marL="0" indent="0">
              <a:buNone/>
            </a:pPr>
            <a:endParaRPr lang="en" b="1"/>
          </a:p>
          <a:p>
            <a:pPr marL="0" indent="0">
              <a:buNone/>
            </a:pPr>
            <a:r>
              <a:rPr lang="en"/>
              <a:t>Show Video: </a:t>
            </a:r>
            <a:r>
              <a:rPr lang="en">
                <a:hlinkClick r:id="rId3"/>
              </a:rPr>
              <a:t>ALA VIDEO PROJECT.mp4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b="1"/>
              <a:t>4 min. </a:t>
            </a:r>
            <a:endParaRPr lang="en-US"/>
          </a:p>
          <a:p>
            <a:pPr marL="0" indent="0">
              <a:lnSpc>
                <a:spcPct val="114999"/>
              </a:lnSpc>
              <a:buNone/>
            </a:pPr>
            <a:r>
              <a:rPr lang="en" b="1"/>
              <a:t>Handout 1 &amp; 2</a:t>
            </a:r>
          </a:p>
          <a:p>
            <a:pPr marL="0" indent="0">
              <a:lnSpc>
                <a:spcPct val="114999"/>
              </a:lnSpc>
              <a:buNone/>
            </a:pPr>
            <a:endParaRPr lang="en" b="1"/>
          </a:p>
          <a:p>
            <a:pPr>
              <a:buNone/>
            </a:pPr>
            <a:r>
              <a:rPr lang="en"/>
              <a:t>Have participants sign in with the QR Code on the slide but also use Handout 2  sign in sheet just in case there are technical difficulties. </a:t>
            </a:r>
            <a:endParaRPr lang="en-US"/>
          </a:p>
          <a:p>
            <a:pPr>
              <a:buNone/>
            </a:pPr>
            <a:r>
              <a:rPr lang="en-US"/>
              <a:t>New Sign-in link</a:t>
            </a:r>
            <a:endParaRPr lang="en"/>
          </a:p>
          <a:p>
            <a:pPr>
              <a:buNone/>
            </a:pPr>
            <a:r>
              <a:rPr lang="en-US">
                <a:hlinkClick r:id="rId3"/>
              </a:rPr>
              <a:t>https://forms.office.com/r/6AGFs0CjmU</a:t>
            </a:r>
            <a:endParaRPr lang="en-US"/>
          </a:p>
          <a:p>
            <a:pPr marL="0" indent="0">
              <a:lnSpc>
                <a:spcPct val="114999"/>
              </a:lnSpc>
              <a:buNone/>
            </a:pPr>
            <a:endParaRPr lang="en" b="1"/>
          </a:p>
          <a:p>
            <a:pPr marL="0" indent="0">
              <a:lnSpc>
                <a:spcPct val="114999"/>
              </a:lnSpc>
              <a:buNone/>
            </a:pPr>
            <a:r>
              <a:rPr lang="en" b="1"/>
              <a:t>    Be sure to provide support with completing the sign-in. Families will be asked to identify their region. We want to be sure this information is accurate. </a:t>
            </a:r>
          </a:p>
          <a:p>
            <a:pPr marL="0" indent="0">
              <a:lnSpc>
                <a:spcPct val="115000"/>
              </a:lnSpc>
              <a:buClr>
                <a:schemeClr val="dk1"/>
              </a:buClr>
              <a:buNone/>
            </a:pPr>
            <a:r>
              <a:rPr lang="en"/>
              <a:t>    Have participants read the outcomes. </a:t>
            </a:r>
          </a:p>
          <a:p>
            <a:pPr marL="0" indent="0">
              <a:lnSpc>
                <a:spcPct val="115000"/>
              </a:lnSpc>
              <a:buClr>
                <a:schemeClr val="dk1"/>
              </a:buClr>
              <a:buNone/>
            </a:pPr>
            <a:endParaRPr lang="en"/>
          </a:p>
          <a:p>
            <a:pPr marL="0" lvl="0" indent="0" algn="l" rtl="0">
              <a:lnSpc>
                <a:spcPct val="115000"/>
              </a:lnSpc>
              <a:spcBef>
                <a:spcPts val="0"/>
              </a:spcBef>
              <a:spcAft>
                <a:spcPts val="0"/>
              </a:spcAft>
              <a:buClr>
                <a:schemeClr val="dk1"/>
              </a:buClr>
              <a:buSzPts val="1100"/>
              <a:buFont typeface="Arial"/>
              <a:buNone/>
            </a:pPr>
            <a:r>
              <a:rPr lang="en" sz="1200" b="1" i="1"/>
              <a:t>Say</a:t>
            </a:r>
            <a:r>
              <a:rPr lang="en" sz="1200" i="1"/>
              <a:t>: I hope that today you leave with:</a:t>
            </a:r>
            <a:endParaRPr sz="1200" i="1"/>
          </a:p>
          <a:p>
            <a:pPr indent="-304800">
              <a:lnSpc>
                <a:spcPct val="115000"/>
              </a:lnSpc>
              <a:buSzPts val="1200"/>
            </a:pPr>
            <a:r>
              <a:rPr lang="en" sz="1200" i="1"/>
              <a:t> an initial understanding of the ALA,</a:t>
            </a:r>
            <a:endParaRPr sz="1200" i="1"/>
          </a:p>
          <a:p>
            <a:pPr indent="-304800">
              <a:lnSpc>
                <a:spcPct val="115000"/>
              </a:lnSpc>
              <a:buSzPts val="1200"/>
            </a:pPr>
            <a:r>
              <a:rPr lang="en" sz="1200" i="1"/>
              <a:t> ways to support your students’ growth and achievement,  </a:t>
            </a:r>
            <a:endParaRPr sz="1200" i="1"/>
          </a:p>
          <a:p>
            <a:pPr indent="-304800">
              <a:lnSpc>
                <a:spcPct val="115000"/>
              </a:lnSpc>
              <a:buSzPts val="1200"/>
            </a:pPr>
            <a:r>
              <a:rPr lang="en" sz="1200" i="1"/>
              <a:t>Activities you can use at home to promote literacy.  </a:t>
            </a:r>
            <a:endParaRPr sz="1200" i="1"/>
          </a:p>
          <a:p>
            <a:pPr marL="0" lvl="0" indent="0" algn="l" rtl="0">
              <a:lnSpc>
                <a:spcPct val="115000"/>
              </a:lnSpc>
              <a:spcBef>
                <a:spcPts val="0"/>
              </a:spcBef>
              <a:spcAft>
                <a:spcPts val="0"/>
              </a:spcAft>
              <a:buSzPts val="1100"/>
              <a:buNone/>
            </a:pPr>
            <a:endParaRPr lang="en-US" sz="1200"/>
          </a:p>
          <a:p>
            <a:pPr marL="0" indent="0">
              <a:lnSpc>
                <a:spcPct val="114999"/>
              </a:lnSpc>
              <a:buNone/>
            </a:pPr>
            <a:r>
              <a:rPr lang="en-US" b="1"/>
              <a:t>If parents are unable to sign in due to internet issues, the LRS will need to submit the parent information to the QR code after the session. </a:t>
            </a:r>
            <a:endParaRPr lang="en-US"/>
          </a:p>
          <a:p>
            <a:pPr marL="0" indent="0">
              <a:buNone/>
            </a:pPr>
            <a:endParaRPr lang="en-US"/>
          </a:p>
        </p:txBody>
      </p:sp>
    </p:spTree>
    <p:extLst>
      <p:ext uri="{BB962C8B-B14F-4D97-AF65-F5344CB8AC3E}">
        <p14:creationId xmlns:p14="http://schemas.microsoft.com/office/powerpoint/2010/main" val="221930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f4b9f6ba8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f4b9f6ba8d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89284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b="1"/>
              <a:t>4 min. </a:t>
            </a:r>
            <a:endParaRPr lang="en-US"/>
          </a:p>
          <a:p>
            <a:pPr marL="0" indent="0">
              <a:lnSpc>
                <a:spcPct val="114999"/>
              </a:lnSpc>
              <a:buNone/>
            </a:pPr>
            <a:r>
              <a:rPr lang="en" b="1"/>
              <a:t>Handout 1 &amp; 2</a:t>
            </a:r>
          </a:p>
          <a:p>
            <a:pPr marL="0" indent="0">
              <a:lnSpc>
                <a:spcPct val="114999"/>
              </a:lnSpc>
              <a:buNone/>
            </a:pPr>
            <a:endParaRPr lang="en" b="1"/>
          </a:p>
          <a:p>
            <a:pPr>
              <a:buNone/>
            </a:pPr>
            <a:r>
              <a:rPr lang="en"/>
              <a:t>Have participants sign in with the QR Code on the slide but also use Handout 2  sign in sheet just in case there are technical difficulties. </a:t>
            </a:r>
            <a:endParaRPr lang="en-US"/>
          </a:p>
          <a:p>
            <a:pPr>
              <a:buNone/>
            </a:pPr>
            <a:r>
              <a:rPr lang="en-US"/>
              <a:t>New Sign-in link</a:t>
            </a:r>
            <a:endParaRPr lang="en"/>
          </a:p>
          <a:p>
            <a:pPr>
              <a:buNone/>
            </a:pPr>
            <a:r>
              <a:rPr lang="en-US">
                <a:hlinkClick r:id="rId3"/>
              </a:rPr>
              <a:t>https://forms.office.com/r/6AGFs0CjmU</a:t>
            </a:r>
            <a:endParaRPr lang="en-US"/>
          </a:p>
          <a:p>
            <a:pPr marL="0" indent="0">
              <a:lnSpc>
                <a:spcPct val="114999"/>
              </a:lnSpc>
              <a:buNone/>
            </a:pPr>
            <a:endParaRPr lang="en" b="1"/>
          </a:p>
          <a:p>
            <a:pPr marL="0" indent="0">
              <a:lnSpc>
                <a:spcPct val="114999"/>
              </a:lnSpc>
              <a:buNone/>
            </a:pPr>
            <a:r>
              <a:rPr lang="en" b="1"/>
              <a:t>    Be sure to provide support with completing the sign-in. Families will be asked to identify their region. We want to be sure this information is accurate.</a:t>
            </a:r>
            <a:endParaRPr lang="en"/>
          </a:p>
          <a:p>
            <a:pPr marL="0" indent="0">
              <a:lnSpc>
                <a:spcPct val="115000"/>
              </a:lnSpc>
              <a:buClr>
                <a:schemeClr val="dk1"/>
              </a:buClr>
              <a:buNone/>
            </a:pPr>
            <a:r>
              <a:rPr lang="en"/>
              <a:t>    Have participants read the outcomes. </a:t>
            </a:r>
          </a:p>
          <a:p>
            <a:pPr marL="0" indent="0">
              <a:lnSpc>
                <a:spcPct val="115000"/>
              </a:lnSpc>
              <a:buClr>
                <a:schemeClr val="dk1"/>
              </a:buClr>
              <a:buNone/>
            </a:pPr>
            <a:endParaRPr lang="en"/>
          </a:p>
          <a:p>
            <a:pPr marL="0" lvl="0" indent="0" algn="l" rtl="0">
              <a:lnSpc>
                <a:spcPct val="115000"/>
              </a:lnSpc>
              <a:spcBef>
                <a:spcPts val="0"/>
              </a:spcBef>
              <a:spcAft>
                <a:spcPts val="0"/>
              </a:spcAft>
              <a:buClr>
                <a:schemeClr val="dk1"/>
              </a:buClr>
              <a:buSzPts val="1100"/>
              <a:buFont typeface="Arial"/>
              <a:buNone/>
            </a:pPr>
            <a:r>
              <a:rPr lang="en" sz="1200" b="1" i="1"/>
              <a:t>Say</a:t>
            </a:r>
            <a:r>
              <a:rPr lang="en" sz="1200" i="1"/>
              <a:t>: I hope that today you leave with:</a:t>
            </a:r>
            <a:endParaRPr sz="1200" i="1"/>
          </a:p>
          <a:p>
            <a:pPr indent="-304800">
              <a:lnSpc>
                <a:spcPct val="115000"/>
              </a:lnSpc>
              <a:buSzPts val="1200"/>
            </a:pPr>
            <a:r>
              <a:rPr lang="en" sz="1200" i="1"/>
              <a:t> an initial understanding of the ALA,</a:t>
            </a:r>
            <a:endParaRPr sz="1200" i="1"/>
          </a:p>
          <a:p>
            <a:pPr indent="-304800">
              <a:lnSpc>
                <a:spcPct val="115000"/>
              </a:lnSpc>
              <a:buSzPts val="1200"/>
            </a:pPr>
            <a:r>
              <a:rPr lang="en" sz="1200" i="1"/>
              <a:t> ways to support your students’ growth and achievement,  </a:t>
            </a:r>
            <a:endParaRPr sz="1200" i="1"/>
          </a:p>
          <a:p>
            <a:pPr indent="-304800">
              <a:lnSpc>
                <a:spcPct val="115000"/>
              </a:lnSpc>
              <a:buSzPts val="1200"/>
            </a:pPr>
            <a:r>
              <a:rPr lang="en" sz="1200" i="1"/>
              <a:t>Activities you can use at home to promote literacy.  </a:t>
            </a:r>
            <a:endParaRPr sz="1200" i="1"/>
          </a:p>
          <a:p>
            <a:pPr marL="0" lvl="0" indent="0" algn="l" rtl="0">
              <a:lnSpc>
                <a:spcPct val="115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5114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Clr>
                <a:schemeClr val="dk1"/>
              </a:buClr>
              <a:buNone/>
            </a:pPr>
            <a:r>
              <a:rPr lang="en" u="none">
                <a:solidFill>
                  <a:srgbClr val="607D8B"/>
                </a:solidFill>
              </a:rPr>
              <a:t>If there are questions you are unsure of, explain that you will reach out to your regional for more clarification and get back to them with an answer.</a:t>
            </a:r>
            <a:r>
              <a:rPr lang="en">
                <a:solidFill>
                  <a:srgbClr val="607D8B"/>
                </a:solidFill>
              </a:rPr>
              <a:t> </a:t>
            </a:r>
            <a:endParaRPr lang="en" u="none">
              <a:solidFill>
                <a:srgbClr val="607D8B"/>
              </a:solidFill>
            </a:endParaRPr>
          </a:p>
          <a:p>
            <a:pPr marL="0" lvl="0" indent="0" algn="l" rtl="0">
              <a:lnSpc>
                <a:spcPct val="100000"/>
              </a:lnSpc>
              <a:spcBef>
                <a:spcPts val="0"/>
              </a:spcBef>
              <a:spcAft>
                <a:spcPts val="0"/>
              </a:spcAft>
              <a:buClr>
                <a:schemeClr val="dk1"/>
              </a:buClr>
              <a:buSzPts val="1100"/>
              <a:buFont typeface="Arial"/>
              <a:buNone/>
            </a:pPr>
            <a:endParaRPr>
              <a:solidFill>
                <a:srgbClr val="607D8B"/>
              </a:solidFill>
            </a:endParaRPr>
          </a:p>
          <a:p>
            <a:pPr marL="0" lvl="0" indent="0" algn="l" rtl="0">
              <a:lnSpc>
                <a:spcPct val="100000"/>
              </a:lnSpc>
              <a:spcBef>
                <a:spcPts val="0"/>
              </a:spcBef>
              <a:spcAft>
                <a:spcPts val="0"/>
              </a:spcAft>
              <a:buClr>
                <a:schemeClr val="dk1"/>
              </a:buClr>
              <a:buSzPts val="1100"/>
              <a:buFont typeface="Arial"/>
              <a:buNone/>
            </a:pPr>
            <a:endParaRPr>
              <a:solidFill>
                <a:srgbClr val="607D8B"/>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None/>
            </a:pPr>
            <a:r>
              <a:rPr lang="en" sz="1200" b="1" i="1">
                <a:solidFill>
                  <a:schemeClr val="dk1"/>
                </a:solidFill>
              </a:rPr>
              <a:t>1 min. </a:t>
            </a:r>
            <a:endParaRPr/>
          </a:p>
          <a:p>
            <a:pPr marL="0" lvl="0" indent="0" algn="l" rtl="0">
              <a:lnSpc>
                <a:spcPct val="115000"/>
              </a:lnSpc>
              <a:spcBef>
                <a:spcPts val="0"/>
              </a:spcBef>
              <a:spcAft>
                <a:spcPts val="0"/>
              </a:spcAft>
              <a:buSzPts val="1100"/>
              <a:buNone/>
            </a:pPr>
            <a:endParaRPr sz="1200" b="1" i="1">
              <a:solidFill>
                <a:schemeClr val="dk1"/>
              </a:solidFill>
            </a:endParaRPr>
          </a:p>
          <a:p>
            <a:pPr marL="0" lvl="0" indent="0" algn="l" rtl="0">
              <a:lnSpc>
                <a:spcPct val="115000"/>
              </a:lnSpc>
              <a:spcBef>
                <a:spcPts val="0"/>
              </a:spcBef>
              <a:spcAft>
                <a:spcPts val="0"/>
              </a:spcAft>
              <a:buSzPts val="1100"/>
              <a:buNone/>
            </a:pPr>
            <a:r>
              <a:rPr lang="en" sz="1200" b="1" i="1">
                <a:solidFill>
                  <a:schemeClr val="dk1"/>
                </a:solidFill>
              </a:rPr>
              <a:t>Say: </a:t>
            </a:r>
            <a:r>
              <a:rPr lang="en" sz="1200" i="1">
                <a:solidFill>
                  <a:schemeClr val="dk1"/>
                </a:solidFill>
              </a:rPr>
              <a:t>The purpose of the ALA is to ensure that all students are proficient readers by the end of 3rd grade.</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endParaRPr>
          </a:p>
          <a:p>
            <a:pPr marL="0" indent="0">
              <a:lnSpc>
                <a:spcPct val="115000"/>
              </a:lnSpc>
              <a:buClr>
                <a:schemeClr val="dk1"/>
              </a:buClr>
              <a:buNone/>
            </a:pPr>
            <a:r>
              <a:rPr lang="en" sz="1200" i="1">
                <a:solidFill>
                  <a:schemeClr val="dk1"/>
                </a:solidFill>
              </a:rPr>
              <a:t>This is a picture of the actual ALA. We want students reading at or above grade level by the time they exit 3rd grade. We do this by monitoring their progress in reading proficiency from grade level to grade level. </a:t>
            </a:r>
            <a:r>
              <a:rPr lang="en" i="1">
                <a:solidFill>
                  <a:schemeClr val="dk1"/>
                </a:solidFill>
              </a:rPr>
              <a:t> </a:t>
            </a:r>
            <a:endParaRPr i="1">
              <a:solidFill>
                <a:schemeClr val="dk1"/>
              </a:solidFill>
            </a:endParaRPr>
          </a:p>
          <a:p>
            <a:pPr marL="0" lvl="0" indent="0" algn="l">
              <a:lnSpc>
                <a:spcPct val="114999"/>
              </a:lnSpc>
              <a:spcBef>
                <a:spcPts val="0"/>
              </a:spcBef>
              <a:spcAft>
                <a:spcPts val="0"/>
              </a:spcAft>
              <a:buSzPts val="1100"/>
              <a:buNone/>
            </a:pPr>
            <a:endParaRPr lang="en" i="1"/>
          </a:p>
          <a:p>
            <a:pPr marL="0" indent="0">
              <a:lnSpc>
                <a:spcPct val="114999"/>
              </a:lnSpc>
              <a:buNone/>
            </a:pPr>
            <a:endParaRPr lang="en" i="1"/>
          </a:p>
          <a:p>
            <a:pPr marL="0" indent="0">
              <a:buNone/>
            </a:pPr>
            <a:endParaRPr lang="en-US"/>
          </a:p>
          <a:p>
            <a:pPr marL="0" indent="0">
              <a:buNone/>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b="1"/>
              <a:t>1 min.</a:t>
            </a:r>
            <a:endParaRPr/>
          </a:p>
          <a:p>
            <a:pPr marL="0" indent="0">
              <a:buNone/>
            </a:pPr>
            <a:endParaRPr lang="en" sz="1200" b="1" i="1"/>
          </a:p>
          <a:p>
            <a:pPr marL="0" indent="0">
              <a:lnSpc>
                <a:spcPct val="114999"/>
              </a:lnSpc>
              <a:buClr>
                <a:schemeClr val="dk1"/>
              </a:buClr>
              <a:buNone/>
            </a:pPr>
            <a:endParaRPr lang="en-US" sz="1200" b="1" i="1">
              <a:solidFill>
                <a:srgbClr val="FF0000"/>
              </a:solidFill>
            </a:endParaRPr>
          </a:p>
          <a:p>
            <a:pPr marL="0" indent="0">
              <a:lnSpc>
                <a:spcPct val="115000"/>
              </a:lnSpc>
              <a:buClr>
                <a:schemeClr val="dk1"/>
              </a:buClr>
              <a:buNone/>
            </a:pPr>
            <a:r>
              <a:rPr lang="en" sz="1200" i="1"/>
              <a:t>On this slide, we have information about the different parts of tier one instruction, which is the main reading instruction for all students.</a:t>
            </a:r>
            <a:endParaRPr lang="en-US" sz="1200" i="1"/>
          </a:p>
          <a:p>
            <a:pPr marL="0" lvl="0" indent="0" algn="l" rtl="0">
              <a:lnSpc>
                <a:spcPct val="115000"/>
              </a:lnSpc>
              <a:spcBef>
                <a:spcPts val="0"/>
              </a:spcBef>
              <a:spcAft>
                <a:spcPts val="0"/>
              </a:spcAft>
              <a:buClr>
                <a:schemeClr val="dk1"/>
              </a:buClr>
              <a:buSzPts val="1100"/>
              <a:buFont typeface="Arial"/>
              <a:buNone/>
            </a:pPr>
            <a:endParaRPr sz="1200" i="1"/>
          </a:p>
          <a:p>
            <a:pPr marL="0" indent="0">
              <a:lnSpc>
                <a:spcPct val="115000"/>
              </a:lnSpc>
              <a:buClr>
                <a:schemeClr val="dk1"/>
              </a:buClr>
              <a:buNone/>
            </a:pPr>
            <a:r>
              <a:rPr lang="en" sz="1200" i="1"/>
              <a:t> You'll see the scientifically proven instructional components. These are the essential elements that are backed by research and help students learn effectively.</a:t>
            </a:r>
            <a:endParaRPr sz="1200" i="1"/>
          </a:p>
          <a:p>
            <a:pPr marL="0" indent="0">
              <a:lnSpc>
                <a:spcPct val="114999"/>
              </a:lnSpc>
              <a:buNone/>
            </a:pPr>
            <a:r>
              <a:rPr lang="en-US" sz="1200" i="1"/>
              <a:t>The </a:t>
            </a:r>
            <a:r>
              <a:rPr lang="en" sz="1200" i="1"/>
              <a:t> tier one reading block includes both whole group instruction, where the entire class learns together, and small group instruction, where students receive personalized support based on their individual needs.</a:t>
            </a:r>
            <a:endParaRPr sz="1200" i="1"/>
          </a:p>
          <a:p>
            <a:pPr marL="0" lvl="0" indent="0" algn="l" rtl="0">
              <a:lnSpc>
                <a:spcPct val="115000"/>
              </a:lnSpc>
              <a:spcBef>
                <a:spcPts val="0"/>
              </a:spcBef>
              <a:spcAft>
                <a:spcPts val="0"/>
              </a:spcAft>
              <a:buClr>
                <a:schemeClr val="dk1"/>
              </a:buClr>
              <a:buSzPts val="1100"/>
              <a:buFont typeface="Arial"/>
              <a:buNone/>
            </a:pPr>
            <a:endParaRPr sz="1200" i="1"/>
          </a:p>
          <a:p>
            <a:pPr marL="0" lvl="0" indent="0" algn="l" rtl="0">
              <a:lnSpc>
                <a:spcPct val="115000"/>
              </a:lnSpc>
              <a:spcBef>
                <a:spcPts val="0"/>
              </a:spcBef>
              <a:spcAft>
                <a:spcPts val="0"/>
              </a:spcAft>
              <a:buClr>
                <a:schemeClr val="dk1"/>
              </a:buClr>
              <a:buSzPts val="1100"/>
              <a:buFont typeface="Arial"/>
              <a:buNone/>
            </a:pPr>
            <a:r>
              <a:rPr lang="en" sz="1200" i="1"/>
              <a:t>It's important to note that </a:t>
            </a:r>
            <a:r>
              <a:rPr lang="en" sz="1200" b="1" i="1"/>
              <a:t>all</a:t>
            </a:r>
            <a:r>
              <a:rPr lang="en" sz="1200" i="1"/>
              <a:t> students get opportunities to practice what they've learned through connected activities. This ensures that every student can apply and reinforce their reading skills.</a:t>
            </a:r>
            <a:endParaRPr sz="1200" i="1"/>
          </a:p>
          <a:p>
            <a:pPr marL="0" lvl="0" indent="0" algn="l" rtl="0">
              <a:lnSpc>
                <a:spcPct val="115000"/>
              </a:lnSpc>
              <a:spcBef>
                <a:spcPts val="0"/>
              </a:spcBef>
              <a:spcAft>
                <a:spcPts val="0"/>
              </a:spcAft>
              <a:buClr>
                <a:schemeClr val="dk1"/>
              </a:buClr>
              <a:buSzPts val="1100"/>
              <a:buFont typeface="Arial"/>
              <a:buNone/>
            </a:pPr>
            <a:endParaRPr sz="1200" i="1"/>
          </a:p>
          <a:p>
            <a:pPr marL="0" indent="0">
              <a:buClr>
                <a:schemeClr val="dk1"/>
              </a:buClr>
              <a:buNone/>
            </a:pPr>
            <a:r>
              <a:rPr lang="en-US" b="1" i="1"/>
              <a:t>Every child. Every chance. Every day.</a:t>
            </a:r>
            <a:endParaRPr b="1" i="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Clr>
                <a:schemeClr val="dk1"/>
              </a:buClr>
              <a:buNone/>
            </a:pPr>
            <a:r>
              <a:rPr lang="en" sz="1200" b="1">
                <a:solidFill>
                  <a:schemeClr val="dk1"/>
                </a:solidFill>
              </a:rPr>
              <a:t>1-2 min. </a:t>
            </a:r>
            <a:endParaRPr lang="en-US"/>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Read parent friendly bullets</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indent="0">
              <a:buClr>
                <a:schemeClr val="dk1"/>
              </a:buClr>
              <a:buNone/>
            </a:pPr>
            <a:r>
              <a:rPr lang="en" sz="1200">
                <a:solidFill>
                  <a:schemeClr val="dk1"/>
                </a:solidFill>
              </a:rPr>
              <a:t>Bullet 2 - Read the parent friendly definition of the Science of Reading:  </a:t>
            </a:r>
            <a:endParaRPr sz="1200">
              <a:solidFill>
                <a:schemeClr val="dk1"/>
              </a:solidFill>
            </a:endParaRPr>
          </a:p>
          <a:p>
            <a:pPr marL="0" indent="0">
              <a:buNone/>
            </a:pPr>
            <a:endParaRPr lang="en" sz="1200"/>
          </a:p>
          <a:p>
            <a:pPr marL="0" indent="0">
              <a:buNone/>
            </a:pPr>
            <a:r>
              <a:rPr lang="en" sz="1200" b="1" i="1"/>
              <a:t>The science of reading is a body of research from thousands of studies which have revealed how we learn to read, what goes wrong when students don't learn, and what kind of instruction is most likely to work the best for most students. (Moats, 2020 &amp; Reading League).</a:t>
            </a:r>
            <a:endParaRPr lang="en" sz="1200"/>
          </a:p>
          <a:p>
            <a:pPr marL="0" indent="0">
              <a:buNone/>
            </a:pPr>
            <a:endParaRPr lang="en" sz="1200"/>
          </a:p>
          <a:p>
            <a:pPr marL="0" indent="0">
              <a:buClr>
                <a:schemeClr val="dk1"/>
              </a:buClr>
              <a:buNone/>
            </a:pPr>
            <a:endParaRPr lang="en-US" sz="1200">
              <a:solidFill>
                <a:schemeClr val="dk1"/>
              </a:solidFill>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None/>
            </a:pPr>
            <a:r>
              <a:rPr lang="en" sz="1200" b="1" i="1"/>
              <a:t>5 min. </a:t>
            </a:r>
            <a:endParaRPr lang="en" sz="1200" b="1" i="1">
              <a:highlight>
                <a:srgbClr val="EDEF00"/>
              </a:highlight>
            </a:endParaRPr>
          </a:p>
          <a:p>
            <a:pPr marL="0" indent="0">
              <a:lnSpc>
                <a:spcPct val="114999"/>
              </a:lnSpc>
              <a:buNone/>
            </a:pPr>
            <a:r>
              <a:rPr lang="en" b="1"/>
              <a:t>Handout 3</a:t>
            </a:r>
            <a:r>
              <a:rPr lang="en"/>
              <a:t>  </a:t>
            </a:r>
            <a:r>
              <a:rPr lang="en">
                <a:hlinkClick r:id="rId3"/>
              </a:rPr>
              <a:t>23-24 Parent Resources QR Code.pdf</a:t>
            </a:r>
            <a:r>
              <a:rPr lang="en" sz="1200" b="1" i="1"/>
              <a:t> </a:t>
            </a:r>
            <a:endParaRPr lang="en-US" sz="1200" b="1" i="1">
              <a:solidFill>
                <a:schemeClr val="accent3"/>
              </a:solidFill>
            </a:endParaRPr>
          </a:p>
          <a:p>
            <a:pPr marL="0" lvl="0" indent="0" algn="l" rtl="0">
              <a:lnSpc>
                <a:spcPct val="115000"/>
              </a:lnSpc>
              <a:spcBef>
                <a:spcPts val="0"/>
              </a:spcBef>
              <a:spcAft>
                <a:spcPts val="0"/>
              </a:spcAft>
              <a:buSzPts val="1100"/>
              <a:buNone/>
            </a:pPr>
            <a:endParaRPr lang="en-US" sz="1200" b="1" i="1"/>
          </a:p>
          <a:p>
            <a:pPr marL="0" indent="0">
              <a:lnSpc>
                <a:spcPct val="115000"/>
              </a:lnSpc>
              <a:buNone/>
            </a:pPr>
            <a:r>
              <a:rPr lang="en" sz="1200" b="1" i="1"/>
              <a:t>SAY</a:t>
            </a:r>
            <a:r>
              <a:rPr lang="en" sz="1200" i="1"/>
              <a:t>: </a:t>
            </a:r>
            <a:endParaRPr sz="1200" i="1"/>
          </a:p>
          <a:p>
            <a:pPr marL="0" indent="0">
              <a:lnSpc>
                <a:spcPct val="115000"/>
              </a:lnSpc>
              <a:buNone/>
            </a:pPr>
            <a:r>
              <a:rPr lang="en" sz="1200" i="1"/>
              <a:t>One way we can meet these intervention requirements is through Tier 2 instruction. If, for example, you have students with multiple areas of deficiency, teachers will provide targeted instruction on a specific deficiency during Tier 2. This is a great way to bring in additional multisensory strategies. Reference your Parent Resource handout for activities that can be used at home as you practice foundational reading skills with </a:t>
            </a:r>
            <a:endParaRPr lang="en-US"/>
          </a:p>
          <a:p>
            <a:pPr marL="0" indent="0">
              <a:lnSpc>
                <a:spcPct val="115000"/>
              </a:lnSpc>
              <a:buNone/>
            </a:pPr>
            <a:endParaRPr lang="en-US" sz="1200" i="1"/>
          </a:p>
          <a:p>
            <a:pPr marL="0" indent="0">
              <a:lnSpc>
                <a:spcPct val="114999"/>
              </a:lnSpc>
              <a:buNone/>
            </a:pPr>
            <a:endParaRPr lang="en-US" sz="1200" i="1"/>
          </a:p>
          <a:p>
            <a:pPr marL="0" indent="0">
              <a:lnSpc>
                <a:spcPct val="114999"/>
              </a:lnSpc>
              <a:buNone/>
            </a:pPr>
            <a:r>
              <a:rPr lang="en-US" sz="1200"/>
              <a:t>FACILITATORS:  Here are some examples that could be used for multisensory instruction if needed.</a:t>
            </a:r>
          </a:p>
          <a:p>
            <a:pPr marL="0" indent="0">
              <a:lnSpc>
                <a:spcPct val="114999"/>
              </a:lnSpc>
              <a:buNone/>
            </a:pPr>
            <a:endParaRPr lang="en-US" sz="1200"/>
          </a:p>
          <a:p>
            <a:pPr marL="0" indent="0">
              <a:lnSpc>
                <a:spcPct val="114999"/>
              </a:lnSpc>
              <a:buNone/>
            </a:pPr>
            <a:r>
              <a:rPr lang="en" sz="1200" i="1"/>
              <a:t>Multisensory Strategies:</a:t>
            </a:r>
          </a:p>
          <a:p>
            <a:pPr marL="0" indent="0">
              <a:lnSpc>
                <a:spcPct val="115000"/>
              </a:lnSpc>
              <a:buNone/>
            </a:pPr>
            <a:endParaRPr lang="en" sz="1200" i="1"/>
          </a:p>
          <a:p>
            <a:pPr marL="0" indent="0">
              <a:lnSpc>
                <a:spcPct val="114999"/>
              </a:lnSpc>
              <a:buNone/>
            </a:pPr>
            <a:r>
              <a:rPr lang="en" sz="1200" i="1"/>
              <a:t>Letter Naming Fluency deficiency – work with alphabet arcs.</a:t>
            </a:r>
            <a:endParaRPr lang="en"/>
          </a:p>
          <a:p>
            <a:pPr marL="0" indent="0">
              <a:lnSpc>
                <a:spcPct val="115000"/>
              </a:lnSpc>
              <a:buNone/>
            </a:pPr>
            <a:r>
              <a:rPr lang="en" sz="1200" i="1"/>
              <a:t>LWSF deficiency – if need is accuracy: work with letter/sound correspondence (tactile experiences such as sand trays/fingerpaints/etc. child writes letter as he/she says sound aloud) If need is automaticity: work with RAN activities (letter names, sounds, objects, numbers – focus here is on strengthening the processing speed from print to speech)</a:t>
            </a:r>
            <a:endParaRPr lang="en"/>
          </a:p>
          <a:p>
            <a:pPr marL="0" indent="0">
              <a:lnSpc>
                <a:spcPct val="115000"/>
              </a:lnSpc>
              <a:buNone/>
            </a:pPr>
            <a:r>
              <a:rPr lang="en" sz="1200" i="1"/>
              <a:t>NWF deficiency – work with blending (blending boards, blending lines, analytic phonics (word families), etc.) NOTE: Reading nonsense words is not a SKILL. It is an INDICATOR of student blending ability. Simply drilling nonsense words will not correct the foundational issue and is not a best practice for instruction.)</a:t>
            </a:r>
            <a:endParaRPr lang="en"/>
          </a:p>
          <a:p>
            <a:pPr marL="0" indent="0">
              <a:lnSpc>
                <a:spcPct val="115000"/>
              </a:lnSpc>
              <a:buNone/>
            </a:pPr>
            <a:r>
              <a:rPr lang="en" sz="1200" i="1"/>
              <a:t>WRF deficiency – if accuracy: work with strategies for decoding </a:t>
            </a:r>
            <a:r>
              <a:rPr lang="en" sz="1200" i="1" err="1"/>
              <a:t>nonphonetic</a:t>
            </a:r>
            <a:r>
              <a:rPr lang="en" sz="1200" i="1"/>
              <a:t> patterns, such as heart word strategies, explicit phonics instruction, phoneme-grapheme mapping, etc.  If fluency: practice with RAN activities using high frequency words)</a:t>
            </a:r>
            <a:endParaRPr lang="en"/>
          </a:p>
          <a:p>
            <a:pPr marL="0" indent="0">
              <a:lnSpc>
                <a:spcPct val="115000"/>
              </a:lnSpc>
              <a:buNone/>
            </a:pPr>
            <a:r>
              <a:rPr lang="en" sz="1200" i="1"/>
              <a:t>ORF deficiency – if accuracy: explicit phonics instruction w/ additional multisensory elements. If fluency: explicit fluency instruction (phrasing, expression, prosody, etc.)</a:t>
            </a:r>
            <a:endParaRPr lang="en"/>
          </a:p>
          <a:p>
            <a:pPr marL="0" indent="0">
              <a:lnSpc>
                <a:spcPct val="115000"/>
              </a:lnSpc>
              <a:buNone/>
            </a:pPr>
            <a:r>
              <a:rPr lang="en" sz="1200" i="1"/>
              <a:t>Vocab deficiency – Vocabulary preloading for upcoming lesson, semantic mapping activities, LETRS vocabulary strategies</a:t>
            </a:r>
            <a:endParaRPr lang="en"/>
          </a:p>
          <a:p>
            <a:pPr marL="0" indent="0">
              <a:lnSpc>
                <a:spcPct val="115000"/>
              </a:lnSpc>
              <a:buNone/>
            </a:pPr>
            <a:r>
              <a:rPr lang="en" sz="1200" i="1"/>
              <a:t>Comprehension deficiency – Explicit comprehension skill lesson, oral language building activities (read </a:t>
            </a:r>
            <a:r>
              <a:rPr lang="en" sz="1200" i="1" err="1"/>
              <a:t>alouds</a:t>
            </a:r>
            <a:r>
              <a:rPr lang="en" sz="1200" i="1"/>
              <a:t> / graphic organizers / writing activities)</a:t>
            </a:r>
            <a:endParaRPr lang="en"/>
          </a:p>
          <a:p>
            <a:pPr marL="0" indent="0">
              <a:lnSpc>
                <a:spcPct val="115000"/>
              </a:lnSpc>
              <a:buNone/>
            </a:pPr>
            <a:endParaRPr lang="en" sz="1200" i="1"/>
          </a:p>
          <a:p>
            <a:pPr marL="0" indent="0">
              <a:lnSpc>
                <a:spcPct val="115000"/>
              </a:lnSpc>
              <a:buNone/>
            </a:pPr>
            <a:r>
              <a:rPr lang="en" sz="1200" i="1"/>
              <a:t>Please note these are not the only activities that can be used, but they can help give you some ideas of ways to meet these specific deficiency areas. </a:t>
            </a:r>
            <a:endParaRPr sz="1200" i="1"/>
          </a:p>
          <a:p>
            <a:pPr marL="0" lvl="0" indent="0" algn="l" rtl="0">
              <a:lnSpc>
                <a:spcPct val="115000"/>
              </a:lnSpc>
              <a:spcBef>
                <a:spcPts val="0"/>
              </a:spcBef>
              <a:spcAft>
                <a:spcPts val="0"/>
              </a:spcAft>
              <a:buClr>
                <a:schemeClr val="dk1"/>
              </a:buClr>
              <a:buSzPts val="1100"/>
              <a:buFont typeface="Arial"/>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None/>
            </a:pPr>
            <a:r>
              <a:rPr lang="en" sz="1200" b="1">
                <a:solidFill>
                  <a:schemeClr val="dk1"/>
                </a:solidFill>
              </a:rPr>
              <a:t>2 minutes</a:t>
            </a:r>
            <a:endParaRPr/>
          </a:p>
          <a:p>
            <a:pPr marL="0" lvl="0" indent="0" algn="l" rtl="0">
              <a:lnSpc>
                <a:spcPct val="115000"/>
              </a:lnSpc>
              <a:spcBef>
                <a:spcPts val="0"/>
              </a:spcBef>
              <a:spcAft>
                <a:spcPts val="0"/>
              </a:spcAft>
              <a:buSzPts val="1100"/>
              <a:buNone/>
            </a:pPr>
            <a:endParaRPr sz="1200">
              <a:solidFill>
                <a:schemeClr val="dk1"/>
              </a:solidFill>
            </a:endParaRPr>
          </a:p>
          <a:p>
            <a:pPr marL="0" indent="0">
              <a:lnSpc>
                <a:spcPct val="115000"/>
              </a:lnSpc>
              <a:buNone/>
            </a:pPr>
            <a:r>
              <a:rPr lang="en" sz="1200" b="1" i="1">
                <a:solidFill>
                  <a:schemeClr val="dk1"/>
                </a:solidFill>
              </a:rPr>
              <a:t>Say: </a:t>
            </a:r>
            <a:r>
              <a:rPr lang="en" sz="1200" i="1">
                <a:solidFill>
                  <a:schemeClr val="dk1"/>
                </a:solidFill>
              </a:rPr>
              <a:t>The ALA includes information specifically pertaining to assessing literacy. Students are screened, at a minimum, 3 times a year. (Beginning of the year, middle of the year, and end of the year). The screening data guides the instruction in the classroom. </a:t>
            </a:r>
            <a:endParaRPr sz="1200" i="1">
              <a:solidFill>
                <a:schemeClr val="dk1"/>
              </a:solidFill>
            </a:endParaRPr>
          </a:p>
          <a:p>
            <a:pPr marL="0" lvl="0" indent="0" algn="l" rtl="0">
              <a:lnSpc>
                <a:spcPct val="115000"/>
              </a:lnSpc>
              <a:spcBef>
                <a:spcPts val="0"/>
              </a:spcBef>
              <a:spcAft>
                <a:spcPts val="0"/>
              </a:spcAft>
              <a:buSzPts val="1100"/>
              <a:buNone/>
            </a:pPr>
            <a:endParaRPr sz="1200" i="1">
              <a:solidFill>
                <a:schemeClr val="dk1"/>
              </a:solidFill>
            </a:endParaRPr>
          </a:p>
          <a:p>
            <a:pPr marL="0" indent="0">
              <a:lnSpc>
                <a:spcPct val="115000"/>
              </a:lnSpc>
              <a:buNone/>
            </a:pPr>
            <a:r>
              <a:rPr lang="en" sz="1200" i="1">
                <a:solidFill>
                  <a:schemeClr val="dk1"/>
                </a:solidFill>
              </a:rPr>
              <a:t> Read bullets at the top.</a:t>
            </a:r>
            <a:endParaRPr/>
          </a:p>
          <a:p>
            <a:pPr marL="0" indent="0">
              <a:lnSpc>
                <a:spcPct val="115000"/>
              </a:lnSpc>
              <a:buNone/>
            </a:pPr>
            <a:r>
              <a:rPr lang="en" sz="1200" i="1">
                <a:solidFill>
                  <a:schemeClr val="dk1"/>
                </a:solidFill>
              </a:rPr>
              <a:t>Schools have selected an early literacy assessment that meets the requirements on this slide. </a:t>
            </a:r>
            <a:endParaRPr sz="1200">
              <a:solidFill>
                <a:schemeClr val="dk1"/>
              </a:solidFill>
            </a:endParaRPr>
          </a:p>
        </p:txBody>
      </p:sp>
    </p:spTree>
    <p:extLst>
      <p:ext uri="{BB962C8B-B14F-4D97-AF65-F5344CB8AC3E}">
        <p14:creationId xmlns:p14="http://schemas.microsoft.com/office/powerpoint/2010/main" val="1709093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303af484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d303af4845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None/>
            </a:pPr>
            <a:r>
              <a:rPr lang="en" sz="1200" b="1"/>
              <a:t>5 min.  </a:t>
            </a:r>
            <a:endParaRPr lang="en" sz="1200" b="1">
              <a:solidFill>
                <a:srgbClr val="FF0000"/>
              </a:solidFill>
            </a:endParaRPr>
          </a:p>
          <a:p>
            <a:pPr marL="0" lvl="0" indent="0" algn="l" rtl="0">
              <a:lnSpc>
                <a:spcPct val="115000"/>
              </a:lnSpc>
              <a:spcBef>
                <a:spcPts val="0"/>
              </a:spcBef>
              <a:spcAft>
                <a:spcPts val="0"/>
              </a:spcAft>
              <a:buSzPts val="1100"/>
              <a:buNone/>
            </a:pPr>
            <a:endParaRPr sz="1200" b="1"/>
          </a:p>
          <a:p>
            <a:pPr marL="0" indent="0">
              <a:lnSpc>
                <a:spcPct val="115000"/>
              </a:lnSpc>
              <a:buNone/>
            </a:pPr>
            <a:r>
              <a:rPr lang="en" sz="1200"/>
              <a:t>Read the bullets as they fly in. </a:t>
            </a:r>
          </a:p>
          <a:p>
            <a:pPr marL="0" lvl="0" indent="0" algn="l" rtl="0">
              <a:lnSpc>
                <a:spcPct val="115000"/>
              </a:lnSpc>
              <a:spcBef>
                <a:spcPts val="0"/>
              </a:spcBef>
              <a:spcAft>
                <a:spcPts val="0"/>
              </a:spcAft>
              <a:buSzPts val="1100"/>
              <a:buNone/>
            </a:pPr>
            <a:endParaRPr lang="en" sz="1200" i="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sz="1200" b="1">
                <a:solidFill>
                  <a:schemeClr val="dk1"/>
                </a:solidFill>
              </a:rPr>
              <a:t>2 minutes</a:t>
            </a:r>
            <a:endParaRPr lang="en" sz="1200" b="1">
              <a:highlight>
                <a:srgbClr val="EDEF00"/>
              </a:highligh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indent="0">
              <a:lnSpc>
                <a:spcPct val="115000"/>
              </a:lnSpc>
              <a:buClr>
                <a:schemeClr val="dk1"/>
              </a:buClr>
              <a:buNone/>
            </a:pPr>
            <a:r>
              <a:rPr lang="en" sz="1200" b="1" i="1">
                <a:solidFill>
                  <a:schemeClr val="dk1"/>
                </a:solidFill>
              </a:rPr>
              <a:t>Say</a:t>
            </a:r>
            <a:r>
              <a:rPr lang="en" sz="1200" i="1">
                <a:solidFill>
                  <a:schemeClr val="dk1"/>
                </a:solidFill>
              </a:rPr>
              <a:t>: These are the layers of support for a student with reading deficiencies according to the  ALA - if multiple pieces of data support a consistent reading deficiency for a child, then the school notifies the parents/guardians of the identification and begins intervention supports in an effort to remedy the reading deficiency. </a:t>
            </a:r>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endParaRPr>
          </a:p>
          <a:p>
            <a:pPr marL="0" indent="0">
              <a:lnSpc>
                <a:spcPct val="115000"/>
              </a:lnSpc>
              <a:buClr>
                <a:schemeClr val="dk1"/>
              </a:buClr>
              <a:buNone/>
            </a:pPr>
            <a:r>
              <a:rPr lang="en" sz="1200" b="1" i="1">
                <a:solidFill>
                  <a:schemeClr val="accent3"/>
                </a:solidFill>
              </a:rPr>
              <a:t>As a reminder, the retention provision of the law will begin during the 2023-2024 school year. The 2023-2024 3rd graders will be the first students impacted by the promotion/retention requirement. </a:t>
            </a:r>
            <a:endParaRPr sz="1200" b="1" i="1">
              <a:solidFill>
                <a:schemeClr val="accent3"/>
              </a:solidFill>
            </a:endParaRPr>
          </a:p>
          <a:p>
            <a:pPr marL="0" indent="0">
              <a:lnSpc>
                <a:spcPct val="114999"/>
              </a:lnSpc>
              <a:buNone/>
            </a:pPr>
            <a:endParaRPr lang="en" sz="1200" b="1" i="1">
              <a:solidFill>
                <a:srgbClr val="ED561B"/>
              </a:solidFill>
            </a:endParaRPr>
          </a:p>
          <a:p>
            <a:pPr marL="0" indent="0">
              <a:lnSpc>
                <a:spcPct val="114999"/>
              </a:lnSpc>
              <a:buNone/>
            </a:pPr>
            <a:r>
              <a:rPr lang="en" sz="1200" b="1" i="1">
                <a:solidFill>
                  <a:srgbClr val="ED561B"/>
                </a:solidFill>
              </a:rPr>
              <a:t>Every child. Every chance. Every day.</a:t>
            </a:r>
          </a:p>
          <a:p>
            <a:pPr marL="0" indent="0">
              <a:lnSpc>
                <a:spcPct val="114999"/>
              </a:lnSpc>
              <a:buNone/>
            </a:pPr>
            <a:endParaRPr lang="en" sz="1200" b="1" i="1">
              <a:solidFill>
                <a:srgbClr val="ED561B"/>
              </a:solidFill>
            </a:endParaRPr>
          </a:p>
          <a:p>
            <a:pPr marL="0" indent="0">
              <a:lnSpc>
                <a:spcPct val="114999"/>
              </a:lnSpc>
              <a:buNone/>
            </a:pPr>
            <a:r>
              <a:rPr lang="en" sz="1200" b="1" i="1">
                <a:solidFill>
                  <a:srgbClr val="ED561B"/>
                </a:solidFill>
              </a:rPr>
              <a:t>Facilitator Note: Before &amp; After school tutoring varies at each school. Some schools offer tutoring before school and some schools offer tutoring after schools.</a:t>
            </a:r>
          </a:p>
          <a:p>
            <a:pPr marL="0" indent="0">
              <a:lnSpc>
                <a:spcPct val="114999"/>
              </a:lnSpc>
              <a:buNone/>
            </a:pPr>
            <a:endParaRPr lang="en" sz="1200" b="1" i="1">
              <a:solidFill>
                <a:srgbClr val="ED561B"/>
              </a:solidFill>
            </a:endParaRPr>
          </a:p>
          <a:p>
            <a:pPr marL="0" indent="0">
              <a:lnSpc>
                <a:spcPct val="115000"/>
              </a:lnSpc>
              <a:buNone/>
            </a:pPr>
            <a:endParaRPr lang="en-US" sz="1200"/>
          </a:p>
          <a:p>
            <a:pPr marL="0" indent="0">
              <a:buNone/>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0"/>
          <p:cNvSpPr txBox="1">
            <a:spLocks noGrp="1"/>
          </p:cNvSpPr>
          <p:nvPr>
            <p:ph type="ctrTitle"/>
          </p:nvPr>
        </p:nvSpPr>
        <p:spPr>
          <a:xfrm>
            <a:off x="1813335" y="601724"/>
            <a:ext cx="6477805" cy="190607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4950"/>
              <a:buFont typeface="Gill Sans"/>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0"/>
          <p:cNvSpPr txBox="1">
            <a:spLocks noGrp="1"/>
          </p:cNvSpPr>
          <p:nvPr>
            <p:ph type="subTitle" idx="1"/>
          </p:nvPr>
        </p:nvSpPr>
        <p:spPr>
          <a:xfrm>
            <a:off x="1813335" y="2648403"/>
            <a:ext cx="6477804" cy="733216"/>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350"/>
              <a:buNone/>
              <a:defRPr sz="1350" b="0" cap="none">
                <a:solidFill>
                  <a:schemeClr val="dk1"/>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sp>
        <p:nvSpPr>
          <p:cNvPr id="17" name="Google Shape;17;p10"/>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0"/>
          <p:cNvSpPr txBox="1">
            <a:spLocks noGrp="1"/>
          </p:cNvSpPr>
          <p:nvPr>
            <p:ph type="ftr" idx="11"/>
          </p:nvPr>
        </p:nvSpPr>
        <p:spPr>
          <a:xfrm>
            <a:off x="1812376" y="246981"/>
            <a:ext cx="3730436"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sldNum" idx="12"/>
          </p:nvPr>
        </p:nvSpPr>
        <p:spPr>
          <a:xfrm>
            <a:off x="1078249"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20" name="Google Shape;20;p10"/>
          <p:cNvCxnSpPr/>
          <p:nvPr/>
        </p:nvCxnSpPr>
        <p:spPr>
          <a:xfrm>
            <a:off x="1813335" y="2646407"/>
            <a:ext cx="647780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1083504" y="599230"/>
            <a:ext cx="2454824" cy="16853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Font typeface="Gill Sans"/>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a:off x="3782785" y="599230"/>
            <a:ext cx="4509353" cy="3494120"/>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5" name="Google Shape;75;p20"/>
          <p:cNvSpPr txBox="1">
            <a:spLocks noGrp="1"/>
          </p:cNvSpPr>
          <p:nvPr>
            <p:ph type="body" idx="2"/>
          </p:nvPr>
        </p:nvSpPr>
        <p:spPr>
          <a:xfrm>
            <a:off x="1083504" y="2404119"/>
            <a:ext cx="2456260" cy="16861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200"/>
              <a:buNone/>
              <a:defRPr sz="1200"/>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6" name="Google Shape;76;p20"/>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79" name="Google Shape;79;p20"/>
          <p:cNvCxnSpPr/>
          <p:nvPr/>
        </p:nvCxnSpPr>
        <p:spPr>
          <a:xfrm>
            <a:off x="1086210" y="2404118"/>
            <a:ext cx="2452118"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grpSp>
        <p:nvGrpSpPr>
          <p:cNvPr id="81" name="Google Shape;81;p21"/>
          <p:cNvGrpSpPr/>
          <p:nvPr/>
        </p:nvGrpSpPr>
        <p:grpSpPr>
          <a:xfrm>
            <a:off x="5608041" y="361628"/>
            <a:ext cx="3055900" cy="3861826"/>
            <a:chOff x="7477387" y="482170"/>
            <a:chExt cx="4074533" cy="5149101"/>
          </a:xfrm>
        </p:grpSpPr>
        <p:sp>
          <p:nvSpPr>
            <p:cNvPr id="82" name="Google Shape;82;p21"/>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1"/>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21"/>
          <p:cNvSpPr txBox="1">
            <a:spLocks noGrp="1"/>
          </p:cNvSpPr>
          <p:nvPr>
            <p:ph type="title"/>
          </p:nvPr>
        </p:nvSpPr>
        <p:spPr>
          <a:xfrm>
            <a:off x="1088405" y="847135"/>
            <a:ext cx="4149246" cy="13729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1"/>
          <p:cNvSpPr>
            <a:spLocks noGrp="1"/>
          </p:cNvSpPr>
          <p:nvPr>
            <p:ph type="pic" idx="2"/>
          </p:nvPr>
        </p:nvSpPr>
        <p:spPr>
          <a:xfrm>
            <a:off x="6093292" y="841907"/>
            <a:ext cx="2093378" cy="2899745"/>
          </a:xfrm>
          <a:prstGeom prst="rect">
            <a:avLst/>
          </a:prstGeom>
          <a:solidFill>
            <a:srgbClr val="D8D8D8"/>
          </a:solidFill>
          <a:ln>
            <a:noFill/>
          </a:ln>
        </p:spPr>
      </p:sp>
      <p:sp>
        <p:nvSpPr>
          <p:cNvPr id="86" name="Google Shape;86;p21"/>
          <p:cNvSpPr txBox="1">
            <a:spLocks noGrp="1"/>
          </p:cNvSpPr>
          <p:nvPr>
            <p:ph type="body" idx="1"/>
          </p:nvPr>
        </p:nvSpPr>
        <p:spPr>
          <a:xfrm>
            <a:off x="1087747" y="2359494"/>
            <a:ext cx="4143303" cy="1502807"/>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350"/>
              <a:buNone/>
              <a:defRPr sz="1350"/>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7" name="Google Shape;87;p21"/>
          <p:cNvSpPr txBox="1">
            <a:spLocks noGrp="1"/>
          </p:cNvSpPr>
          <p:nvPr>
            <p:ph type="dt" idx="10"/>
          </p:nvPr>
        </p:nvSpPr>
        <p:spPr>
          <a:xfrm>
            <a:off x="1085537" y="4102393"/>
            <a:ext cx="4145513" cy="24009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ftr" idx="11"/>
          </p:nvPr>
        </p:nvSpPr>
        <p:spPr>
          <a:xfrm>
            <a:off x="1085537" y="238981"/>
            <a:ext cx="4155753" cy="24069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1"/>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90" name="Google Shape;90;p21"/>
          <p:cNvCxnSpPr/>
          <p:nvPr/>
        </p:nvCxnSpPr>
        <p:spPr>
          <a:xfrm>
            <a:off x="1085537" y="2357704"/>
            <a:ext cx="414551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1088685" y="603390"/>
            <a:ext cx="7202456" cy="78692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2"/>
          <p:cNvSpPr txBox="1">
            <a:spLocks noGrp="1"/>
          </p:cNvSpPr>
          <p:nvPr>
            <p:ph type="body" idx="1"/>
          </p:nvPr>
        </p:nvSpPr>
        <p:spPr>
          <a:xfrm rot="5400000">
            <a:off x="3395933" y="-795449"/>
            <a:ext cx="2587960" cy="720245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4" name="Google Shape;94;p22"/>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2"/>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2"/>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97" name="Google Shape;97;p22"/>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rot="5400000">
            <a:off x="5937778" y="1740785"/>
            <a:ext cx="3494917" cy="121180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4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3"/>
          <p:cNvSpPr txBox="1">
            <a:spLocks noGrp="1"/>
          </p:cNvSpPr>
          <p:nvPr>
            <p:ph type="body" idx="1"/>
          </p:nvPr>
        </p:nvSpPr>
        <p:spPr>
          <a:xfrm rot="5400000">
            <a:off x="2271857" y="-589123"/>
            <a:ext cx="3494917" cy="587162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1" name="Google Shape;101;p23"/>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3"/>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3"/>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104" name="Google Shape;104;p23"/>
          <p:cNvCxnSpPr/>
          <p:nvPr/>
        </p:nvCxnSpPr>
        <p:spPr>
          <a:xfrm>
            <a:off x="7079333" y="599230"/>
            <a:ext cx="0" cy="3494917"/>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4200"/>
              <a:buFont typeface="Gill Sans"/>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3" name="Google Shape;23;p1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 name="Google Shape;2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4200"/>
              <a:buFont typeface="Gill Sans"/>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7" name="Google Shape;27;p12"/>
          <p:cNvSpPr txBox="1">
            <a:spLocks noGrp="1"/>
          </p:cNvSpPr>
          <p:nvPr>
            <p:ph type="body" idx="1"/>
          </p:nvPr>
        </p:nvSpPr>
        <p:spPr>
          <a:xfrm>
            <a:off x="311700" y="1225225"/>
            <a:ext cx="3999900" cy="3354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12"/>
          <p:cNvSpPr txBox="1">
            <a:spLocks noGrp="1"/>
          </p:cNvSpPr>
          <p:nvPr>
            <p:ph type="body" idx="2"/>
          </p:nvPr>
        </p:nvSpPr>
        <p:spPr>
          <a:xfrm>
            <a:off x="4832400" y="1225225"/>
            <a:ext cx="3999900" cy="3354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1088685" y="603390"/>
            <a:ext cx="7202456" cy="78692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1088685" y="1511799"/>
            <a:ext cx="7202456" cy="25879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3" name="Google Shape;33;p13"/>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36" name="Google Shape;36;p13"/>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1090679" y="1317097"/>
            <a:ext cx="6482366" cy="14159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00"/>
              <a:buFont typeface="Gill Sans"/>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1090679" y="2854647"/>
            <a:ext cx="6472835" cy="759697"/>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350"/>
              <a:buNone/>
              <a:defRPr sz="1350">
                <a:solidFill>
                  <a:schemeClr val="dk1"/>
                </a:solidFill>
              </a:defRPr>
            </a:lvl1pPr>
            <a:lvl2pPr marL="914400" lvl="1" indent="-228600" algn="l">
              <a:lnSpc>
                <a:spcPct val="120000"/>
              </a:lnSpc>
              <a:spcBef>
                <a:spcPts val="375"/>
              </a:spcBef>
              <a:spcAft>
                <a:spcPts val="0"/>
              </a:spcAft>
              <a:buSzPts val="1350"/>
              <a:buNone/>
              <a:defRPr sz="1350">
                <a:solidFill>
                  <a:srgbClr val="888888"/>
                </a:solidFill>
              </a:defRPr>
            </a:lvl2pPr>
            <a:lvl3pPr marL="1371600" lvl="2" indent="-228600" algn="l">
              <a:lnSpc>
                <a:spcPct val="120000"/>
              </a:lnSpc>
              <a:spcBef>
                <a:spcPts val="375"/>
              </a:spcBef>
              <a:spcAft>
                <a:spcPts val="0"/>
              </a:spcAft>
              <a:buSzPts val="1350"/>
              <a:buNone/>
              <a:defRPr sz="1350">
                <a:solidFill>
                  <a:srgbClr val="888888"/>
                </a:solidFill>
              </a:defRPr>
            </a:lvl3pPr>
            <a:lvl4pPr marL="1828800" lvl="3" indent="-228600" algn="l">
              <a:lnSpc>
                <a:spcPct val="120000"/>
              </a:lnSpc>
              <a:spcBef>
                <a:spcPts val="375"/>
              </a:spcBef>
              <a:spcAft>
                <a:spcPts val="0"/>
              </a:spcAft>
              <a:buSzPts val="1200"/>
              <a:buNone/>
              <a:defRPr sz="1200">
                <a:solidFill>
                  <a:srgbClr val="888888"/>
                </a:solidFill>
              </a:defRPr>
            </a:lvl4pPr>
            <a:lvl5pPr marL="2286000" lvl="4" indent="-228600" algn="l">
              <a:lnSpc>
                <a:spcPct val="120000"/>
              </a:lnSpc>
              <a:spcBef>
                <a:spcPts val="375"/>
              </a:spcBef>
              <a:spcAft>
                <a:spcPts val="0"/>
              </a:spcAft>
              <a:buSzPts val="1200"/>
              <a:buNone/>
              <a:defRPr sz="1200">
                <a:solidFill>
                  <a:srgbClr val="888888"/>
                </a:solidFill>
              </a:defRPr>
            </a:lvl5pPr>
            <a:lvl6pPr marL="2743200" lvl="5" indent="-228600" algn="l">
              <a:lnSpc>
                <a:spcPct val="120000"/>
              </a:lnSpc>
              <a:spcBef>
                <a:spcPts val="375"/>
              </a:spcBef>
              <a:spcAft>
                <a:spcPts val="0"/>
              </a:spcAft>
              <a:buSzPts val="1200"/>
              <a:buNone/>
              <a:defRPr sz="1200">
                <a:solidFill>
                  <a:srgbClr val="888888"/>
                </a:solidFill>
              </a:defRPr>
            </a:lvl6pPr>
            <a:lvl7pPr marL="3200400" lvl="6" indent="-228600" algn="l">
              <a:lnSpc>
                <a:spcPct val="120000"/>
              </a:lnSpc>
              <a:spcBef>
                <a:spcPts val="375"/>
              </a:spcBef>
              <a:spcAft>
                <a:spcPts val="0"/>
              </a:spcAft>
              <a:buSzPts val="1200"/>
              <a:buNone/>
              <a:defRPr sz="1200">
                <a:solidFill>
                  <a:srgbClr val="888888"/>
                </a:solidFill>
              </a:defRPr>
            </a:lvl7pPr>
            <a:lvl8pPr marL="3657600" lvl="7" indent="-228600" algn="l">
              <a:lnSpc>
                <a:spcPct val="120000"/>
              </a:lnSpc>
              <a:spcBef>
                <a:spcPts val="375"/>
              </a:spcBef>
              <a:spcAft>
                <a:spcPts val="0"/>
              </a:spcAft>
              <a:buSzPts val="1200"/>
              <a:buNone/>
              <a:defRPr sz="1200">
                <a:solidFill>
                  <a:srgbClr val="888888"/>
                </a:solidFill>
              </a:defRPr>
            </a:lvl8pPr>
            <a:lvl9pPr marL="4114800" lvl="8" indent="-228600" algn="l">
              <a:lnSpc>
                <a:spcPct val="120000"/>
              </a:lnSpc>
              <a:spcBef>
                <a:spcPts val="375"/>
              </a:spcBef>
              <a:spcAft>
                <a:spcPts val="0"/>
              </a:spcAft>
              <a:buSzPts val="1200"/>
              <a:buNone/>
              <a:defRPr sz="1200">
                <a:solidFill>
                  <a:srgbClr val="888888"/>
                </a:solidFill>
              </a:defRPr>
            </a:lvl9pPr>
          </a:lstStyle>
          <a:p>
            <a:endParaRPr/>
          </a:p>
        </p:txBody>
      </p:sp>
      <p:sp>
        <p:nvSpPr>
          <p:cNvPr id="40" name="Google Shape;40;p14"/>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4"/>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43" name="Google Shape;43;p14"/>
          <p:cNvCxnSpPr/>
          <p:nvPr/>
        </p:nvCxnSpPr>
        <p:spPr>
          <a:xfrm>
            <a:off x="1090679" y="2853739"/>
            <a:ext cx="647283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1086913" y="603667"/>
            <a:ext cx="7204226" cy="79447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1085498" y="1508159"/>
            <a:ext cx="3483864" cy="258644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7" name="Google Shape;47;p15"/>
          <p:cNvSpPr txBox="1">
            <a:spLocks noGrp="1"/>
          </p:cNvSpPr>
          <p:nvPr>
            <p:ph type="body" idx="2"/>
          </p:nvPr>
        </p:nvSpPr>
        <p:spPr>
          <a:xfrm>
            <a:off x="4810328" y="1513007"/>
            <a:ext cx="3483864" cy="258114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8" name="Google Shape;48;p15"/>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51" name="Google Shape;51;p15"/>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16"/>
          <p:cNvSpPr txBox="1">
            <a:spLocks noGrp="1"/>
          </p:cNvSpPr>
          <p:nvPr>
            <p:ph type="title"/>
          </p:nvPr>
        </p:nvSpPr>
        <p:spPr>
          <a:xfrm>
            <a:off x="1085394" y="603123"/>
            <a:ext cx="7205746" cy="7922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6"/>
          <p:cNvSpPr txBox="1">
            <a:spLocks noGrp="1"/>
          </p:cNvSpPr>
          <p:nvPr>
            <p:ph type="body" idx="1"/>
          </p:nvPr>
        </p:nvSpPr>
        <p:spPr>
          <a:xfrm>
            <a:off x="1085393" y="1514662"/>
            <a:ext cx="3483864" cy="60145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650"/>
              <a:buNone/>
              <a:defRPr sz="1650" b="0" cap="none">
                <a:solidFill>
                  <a:schemeClr val="accent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55" name="Google Shape;55;p16"/>
          <p:cNvSpPr txBox="1">
            <a:spLocks noGrp="1"/>
          </p:cNvSpPr>
          <p:nvPr>
            <p:ph type="body" idx="2"/>
          </p:nvPr>
        </p:nvSpPr>
        <p:spPr>
          <a:xfrm>
            <a:off x="1085393" y="2118202"/>
            <a:ext cx="3483864" cy="1983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6" name="Google Shape;56;p16"/>
          <p:cNvSpPr txBox="1">
            <a:spLocks noGrp="1"/>
          </p:cNvSpPr>
          <p:nvPr>
            <p:ph type="body" idx="3"/>
          </p:nvPr>
        </p:nvSpPr>
        <p:spPr>
          <a:xfrm>
            <a:off x="4809272" y="1517253"/>
            <a:ext cx="3483864" cy="60167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650"/>
              <a:buNone/>
              <a:defRPr sz="1650" b="0" cap="none">
                <a:solidFill>
                  <a:schemeClr val="accent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57" name="Google Shape;57;p16"/>
          <p:cNvSpPr txBox="1">
            <a:spLocks noGrp="1"/>
          </p:cNvSpPr>
          <p:nvPr>
            <p:ph type="body" idx="4"/>
          </p:nvPr>
        </p:nvSpPr>
        <p:spPr>
          <a:xfrm>
            <a:off x="4809272" y="2116119"/>
            <a:ext cx="3483864" cy="197802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8" name="Google Shape;58;p16"/>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61" name="Google Shape;61;p16"/>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1088685" y="603390"/>
            <a:ext cx="7202456" cy="78692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7"/>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67" name="Google Shape;67;p17"/>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9"/>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8"/>
          <p:cNvSpPr/>
          <p:nvPr/>
        </p:nvSpPr>
        <p:spPr>
          <a:xfrm>
            <a:off x="0" y="1514607"/>
            <a:ext cx="9144000" cy="3079456"/>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7;p8"/>
          <p:cNvPicPr preferRelativeResize="0"/>
          <p:nvPr/>
        </p:nvPicPr>
        <p:blipFill rotWithShape="1">
          <a:blip r:embed="rId15">
            <a:alphaModFix/>
          </a:blip>
          <a:srcRect t="1538" b="-1538"/>
          <a:stretch/>
        </p:blipFill>
        <p:spPr>
          <a:xfrm>
            <a:off x="0" y="4594860"/>
            <a:ext cx="9144000" cy="557213"/>
          </a:xfrm>
          <a:prstGeom prst="rect">
            <a:avLst/>
          </a:prstGeom>
          <a:noFill/>
          <a:ln>
            <a:noFill/>
          </a:ln>
        </p:spPr>
      </p:pic>
      <p:sp>
        <p:nvSpPr>
          <p:cNvPr id="8" name="Google Shape;8;p8"/>
          <p:cNvSpPr txBox="1">
            <a:spLocks noGrp="1"/>
          </p:cNvSpPr>
          <p:nvPr>
            <p:ph type="title"/>
          </p:nvPr>
        </p:nvSpPr>
        <p:spPr>
          <a:xfrm>
            <a:off x="1088685" y="603390"/>
            <a:ext cx="7202456" cy="78692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400"/>
              <a:buFont typeface="Gill Sans"/>
              <a:buNone/>
              <a:defRPr sz="24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8"/>
          <p:cNvSpPr txBox="1">
            <a:spLocks noGrp="1"/>
          </p:cNvSpPr>
          <p:nvPr>
            <p:ph type="body" idx="1"/>
          </p:nvPr>
        </p:nvSpPr>
        <p:spPr>
          <a:xfrm>
            <a:off x="1088685" y="1511799"/>
            <a:ext cx="7202456" cy="2587960"/>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20000"/>
              </a:lnSpc>
              <a:spcBef>
                <a:spcPts val="750"/>
              </a:spcBef>
              <a:spcAft>
                <a:spcPts val="0"/>
              </a:spcAft>
              <a:buClr>
                <a:schemeClr val="accent1"/>
              </a:buClr>
              <a:buSzPts val="1500"/>
              <a:buFont typeface="Arial"/>
              <a:buChar char="•"/>
              <a:defRPr sz="1500" b="0" i="0" u="none" strike="noStrike" cap="none">
                <a:solidFill>
                  <a:schemeClr val="dk1"/>
                </a:solidFill>
                <a:latin typeface="Gill Sans"/>
                <a:ea typeface="Gill Sans"/>
                <a:cs typeface="Gill Sans"/>
                <a:sym typeface="Gill Sans"/>
              </a:defRPr>
            </a:lvl1pPr>
            <a:lvl2pPr marL="914400" marR="0" lvl="1" indent="-314325" algn="l" rtl="0">
              <a:lnSpc>
                <a:spcPct val="120000"/>
              </a:lnSpc>
              <a:spcBef>
                <a:spcPts val="375"/>
              </a:spcBef>
              <a:spcAft>
                <a:spcPts val="0"/>
              </a:spcAft>
              <a:buClr>
                <a:schemeClr val="accent1"/>
              </a:buClr>
              <a:buSzPts val="1350"/>
              <a:buFont typeface="Arial"/>
              <a:buChar char="•"/>
              <a:defRPr sz="1350" b="0" i="0" u="none" strike="noStrike" cap="none">
                <a:solidFill>
                  <a:schemeClr val="dk1"/>
                </a:solidFill>
                <a:latin typeface="Gill Sans"/>
                <a:ea typeface="Gill Sans"/>
                <a:cs typeface="Gill Sans"/>
                <a:sym typeface="Gill Sans"/>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chemeClr val="dk1"/>
                </a:solidFill>
                <a:latin typeface="Gill Sans"/>
                <a:ea typeface="Gill Sans"/>
                <a:cs typeface="Gill Sans"/>
                <a:sym typeface="Gill Sans"/>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9pPr>
          </a:lstStyle>
          <a:p>
            <a:endParaRPr/>
          </a:p>
        </p:txBody>
      </p:sp>
      <p:sp>
        <p:nvSpPr>
          <p:cNvPr id="10" name="Google Shape;10;p8"/>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1" name="Google Shape;11;p8"/>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5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2" name="Google Shape;12;p8"/>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1pPr>
            <a:lvl2pPr marL="0" marR="0" lvl="1"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2pPr>
            <a:lvl3pPr marL="0" marR="0" lvl="2"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3pPr>
            <a:lvl4pPr marL="0" marR="0" lvl="3"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4pPr>
            <a:lvl5pPr marL="0" marR="0" lvl="4"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5pPr>
            <a:lvl6pPr marL="0" marR="0" lvl="5"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6pPr>
            <a:lvl7pPr marL="0" marR="0" lvl="6"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7pPr>
            <a:lvl8pPr marL="0" marR="0" lvl="7"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8pPr>
            <a:lvl9pPr marL="0" marR="0" lvl="8"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13" name="Google Shape;13;p8"/>
          <p:cNvCxnSpPr/>
          <p:nvPr/>
        </p:nvCxnSpPr>
        <p:spPr>
          <a:xfrm>
            <a:off x="0" y="4596310"/>
            <a:ext cx="9144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16_D75D2EDD.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EQ21UFG0Vds?feature=oembed" TargetMode="Externa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
          <p:cNvPicPr preferRelativeResize="0"/>
          <p:nvPr/>
        </p:nvPicPr>
        <p:blipFill rotWithShape="1">
          <a:blip r:embed="rId3">
            <a:alphaModFix/>
          </a:blip>
          <a:srcRect/>
          <a:stretch/>
        </p:blipFill>
        <p:spPr>
          <a:xfrm>
            <a:off x="2989963" y="1071850"/>
            <a:ext cx="3164075" cy="2999800"/>
          </a:xfrm>
          <a:prstGeom prst="rect">
            <a:avLst/>
          </a:prstGeom>
          <a:noFill/>
          <a:ln>
            <a:noFill/>
          </a:ln>
        </p:spPr>
      </p:pic>
      <p:sp>
        <p:nvSpPr>
          <p:cNvPr id="110" name="Google Shape;110;p1"/>
          <p:cNvSpPr txBox="1"/>
          <p:nvPr/>
        </p:nvSpPr>
        <p:spPr>
          <a:xfrm>
            <a:off x="185312" y="76912"/>
            <a:ext cx="76602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000000"/>
              </a:solidFill>
              <a:latin typeface="Arial"/>
              <a:ea typeface="Arial"/>
              <a:cs typeface="Arial"/>
              <a:sym typeface="Arial"/>
            </a:endParaRPr>
          </a:p>
        </p:txBody>
      </p:sp>
      <p:sp>
        <p:nvSpPr>
          <p:cNvPr id="111" name="Google Shape;111;p1"/>
          <p:cNvSpPr txBox="1"/>
          <p:nvPr/>
        </p:nvSpPr>
        <p:spPr>
          <a:xfrm>
            <a:off x="790338" y="3980450"/>
            <a:ext cx="7563300" cy="6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500">
                <a:solidFill>
                  <a:srgbClr val="B71E42"/>
                </a:solidFill>
                <a:latin typeface="Lobster"/>
                <a:ea typeface="Lobster"/>
                <a:cs typeface="Lobster"/>
                <a:sym typeface="Lobster"/>
              </a:rPr>
              <a:t>For Families</a:t>
            </a:r>
            <a:endParaRPr sz="4500">
              <a:solidFill>
                <a:srgbClr val="B71E42"/>
              </a:solidFill>
              <a:latin typeface="Lobster"/>
              <a:ea typeface="Lobster"/>
              <a:cs typeface="Lobster"/>
              <a:sym typeface="Lobster"/>
            </a:endParaRPr>
          </a:p>
        </p:txBody>
      </p:sp>
      <p:pic>
        <p:nvPicPr>
          <p:cNvPr id="2" name="Picture 2" descr="A logo for a book store&#10;&#10;Description automatically generated">
            <a:extLst>
              <a:ext uri="{FF2B5EF4-FFF2-40B4-BE49-F238E27FC236}">
                <a16:creationId xmlns:a16="http://schemas.microsoft.com/office/drawing/2014/main" id="{27825FC8-CB96-7298-D7EB-0891BE107DF7}"/>
              </a:ext>
            </a:extLst>
          </p:cNvPr>
          <p:cNvPicPr>
            <a:picLocks noChangeAspect="1"/>
          </p:cNvPicPr>
          <p:nvPr/>
        </p:nvPicPr>
        <p:blipFill>
          <a:blip r:embed="rId4"/>
          <a:stretch>
            <a:fillRect/>
          </a:stretch>
        </p:blipFill>
        <p:spPr>
          <a:xfrm>
            <a:off x="7200900" y="2860735"/>
            <a:ext cx="1600200" cy="15894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7"/>
          <p:cNvSpPr txBox="1">
            <a:spLocks noGrp="1"/>
          </p:cNvSpPr>
          <p:nvPr>
            <p:ph type="title"/>
          </p:nvPr>
        </p:nvSpPr>
        <p:spPr>
          <a:xfrm>
            <a:off x="311700" y="220775"/>
            <a:ext cx="8520600" cy="707400"/>
          </a:xfrm>
          <a:prstGeom prst="rect">
            <a:avLst/>
          </a:prstGeom>
          <a:noFill/>
          <a:ln>
            <a:noFill/>
          </a:ln>
        </p:spPr>
        <p:txBody>
          <a:bodyPr spcFirstLastPara="1" wrap="square" lIns="91425" tIns="91425" rIns="91425" bIns="91425" anchor="t" anchorCtr="0">
            <a:noAutofit/>
          </a:bodyPr>
          <a:lstStyle/>
          <a:p>
            <a:pPr algn="ctr"/>
            <a:r>
              <a:rPr lang="en" b="1">
                <a:latin typeface="Arial"/>
                <a:ea typeface="Arial"/>
                <a:cs typeface="Arial"/>
                <a:sym typeface="Arial"/>
              </a:rPr>
              <a:t>SUMMER READING CAMPS </a:t>
            </a:r>
            <a:endParaRPr lang="en" b="1">
              <a:highlight>
                <a:srgbClr val="FFFF00"/>
              </a:highlight>
              <a:latin typeface="Arial"/>
              <a:ea typeface="Arial"/>
              <a:cs typeface="Arial"/>
            </a:endParaRPr>
          </a:p>
        </p:txBody>
      </p:sp>
      <p:pic>
        <p:nvPicPr>
          <p:cNvPr id="2" name="Picture 2" descr="A logo for a school camp&#10;&#10;Description automatically generated">
            <a:extLst>
              <a:ext uri="{FF2B5EF4-FFF2-40B4-BE49-F238E27FC236}">
                <a16:creationId xmlns:a16="http://schemas.microsoft.com/office/drawing/2014/main" id="{2E8C34C3-D3A7-4608-D48A-58D7F1996E35}"/>
              </a:ext>
            </a:extLst>
          </p:cNvPr>
          <p:cNvPicPr>
            <a:picLocks noChangeAspect="1"/>
          </p:cNvPicPr>
          <p:nvPr/>
        </p:nvPicPr>
        <p:blipFill>
          <a:blip r:embed="rId3"/>
          <a:stretch>
            <a:fillRect/>
          </a:stretch>
        </p:blipFill>
        <p:spPr>
          <a:xfrm>
            <a:off x="3137674" y="3744022"/>
            <a:ext cx="1258695" cy="1258695"/>
          </a:xfrm>
          <a:prstGeom prst="rect">
            <a:avLst/>
          </a:prstGeom>
        </p:spPr>
      </p:pic>
      <p:pic>
        <p:nvPicPr>
          <p:cNvPr id="3" name="Picture 3" descr="A logo of a book and backpack&#10;&#10;Description automatically generated">
            <a:extLst>
              <a:ext uri="{FF2B5EF4-FFF2-40B4-BE49-F238E27FC236}">
                <a16:creationId xmlns:a16="http://schemas.microsoft.com/office/drawing/2014/main" id="{68A51B83-2C80-6539-6626-E15E26647B6F}"/>
              </a:ext>
            </a:extLst>
          </p:cNvPr>
          <p:cNvPicPr>
            <a:picLocks noChangeAspect="1"/>
          </p:cNvPicPr>
          <p:nvPr/>
        </p:nvPicPr>
        <p:blipFill>
          <a:blip r:embed="rId4"/>
          <a:stretch>
            <a:fillRect/>
          </a:stretch>
        </p:blipFill>
        <p:spPr>
          <a:xfrm>
            <a:off x="4838235" y="3744022"/>
            <a:ext cx="1237785" cy="1237785"/>
          </a:xfrm>
          <a:prstGeom prst="rect">
            <a:avLst/>
          </a:prstGeom>
        </p:spPr>
      </p:pic>
      <p:sp>
        <p:nvSpPr>
          <p:cNvPr id="7" name="Text Placeholder 6">
            <a:extLst>
              <a:ext uri="{FF2B5EF4-FFF2-40B4-BE49-F238E27FC236}">
                <a16:creationId xmlns:a16="http://schemas.microsoft.com/office/drawing/2014/main" id="{1150F4BA-2C35-4067-9E06-95BDE1777893}"/>
              </a:ext>
            </a:extLst>
          </p:cNvPr>
          <p:cNvSpPr>
            <a:spLocks noGrp="1"/>
          </p:cNvSpPr>
          <p:nvPr>
            <p:ph type="body" idx="1"/>
          </p:nvPr>
        </p:nvSpPr>
        <p:spPr>
          <a:xfrm>
            <a:off x="311700" y="894357"/>
            <a:ext cx="8520600" cy="3354000"/>
          </a:xfrm>
        </p:spPr>
        <p:txBody>
          <a:bodyPr/>
          <a:lstStyle/>
          <a:p>
            <a:pPr indent="-336550">
              <a:lnSpc>
                <a:spcPct val="150000"/>
              </a:lnSpc>
              <a:buFont typeface="Wingdings,Sans-Serif"/>
              <a:buChar char="v"/>
            </a:pPr>
            <a:r>
              <a:rPr lang="en-US" sz="1700">
                <a:latin typeface="Arial"/>
                <a:cs typeface="Arial"/>
              </a:rPr>
              <a:t>Alabama Summer Achievement Program is for all K-3 students in public elementary schools that are among the lowest performing five percent in reading</a:t>
            </a:r>
            <a:endParaRPr lang="en" sz="1700">
              <a:latin typeface="Arial"/>
              <a:cs typeface="Arial"/>
            </a:endParaRPr>
          </a:p>
          <a:p>
            <a:pPr indent="-336550">
              <a:lnSpc>
                <a:spcPct val="150000"/>
              </a:lnSpc>
              <a:buFont typeface="Wingdings,Sans-Serif"/>
              <a:buChar char="v"/>
            </a:pPr>
            <a:r>
              <a:rPr lang="en-US" sz="1700">
                <a:latin typeface="Arial"/>
                <a:cs typeface="Arial"/>
              </a:rPr>
              <a:t>High quality summer reading camps at elementary schools that are not among the lowest five percent performing elementary schools</a:t>
            </a:r>
          </a:p>
          <a:p>
            <a:pPr indent="-336550">
              <a:lnSpc>
                <a:spcPct val="150000"/>
              </a:lnSpc>
              <a:buFont typeface="Wingdings,Sans-Serif"/>
              <a:buChar char="v"/>
            </a:pPr>
            <a:r>
              <a:rPr lang="en" sz="1700">
                <a:latin typeface="Arial"/>
                <a:cs typeface="Arial"/>
              </a:rPr>
              <a:t>All K-3 students identified with a reading deficiency, or the characteristics of dyslexia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7"/>
          <p:cNvSpPr txBox="1">
            <a:spLocks noGrp="1"/>
          </p:cNvSpPr>
          <p:nvPr>
            <p:ph type="title"/>
          </p:nvPr>
        </p:nvSpPr>
        <p:spPr>
          <a:xfrm>
            <a:off x="311700" y="220775"/>
            <a:ext cx="8520600" cy="707400"/>
          </a:xfrm>
          <a:prstGeom prst="rect">
            <a:avLst/>
          </a:prstGeom>
          <a:noFill/>
          <a:ln>
            <a:noFill/>
          </a:ln>
        </p:spPr>
        <p:txBody>
          <a:bodyPr spcFirstLastPara="1" wrap="square" lIns="91425" tIns="91425" rIns="91425" bIns="91425" anchor="t" anchorCtr="0">
            <a:noAutofit/>
          </a:bodyPr>
          <a:lstStyle/>
          <a:p>
            <a:pPr algn="ctr"/>
            <a:r>
              <a:rPr lang="en" b="1">
                <a:latin typeface="Arial"/>
                <a:ea typeface="Arial"/>
                <a:cs typeface="Arial"/>
                <a:sym typeface="Arial"/>
              </a:rPr>
              <a:t>SUMMER READING CAMPS </a:t>
            </a:r>
            <a:endParaRPr lang="en" b="1">
              <a:highlight>
                <a:srgbClr val="FFFF00"/>
              </a:highlight>
              <a:latin typeface="Arial"/>
              <a:ea typeface="Arial"/>
              <a:cs typeface="Arial"/>
            </a:endParaRPr>
          </a:p>
        </p:txBody>
      </p:sp>
      <p:sp>
        <p:nvSpPr>
          <p:cNvPr id="185" name="Google Shape;185;p37"/>
          <p:cNvSpPr txBox="1">
            <a:spLocks noGrp="1"/>
          </p:cNvSpPr>
          <p:nvPr>
            <p:ph type="body" idx="1"/>
          </p:nvPr>
        </p:nvSpPr>
        <p:spPr>
          <a:xfrm>
            <a:off x="317124" y="808956"/>
            <a:ext cx="8523906" cy="2928751"/>
          </a:xfrm>
          <a:prstGeom prst="rect">
            <a:avLst/>
          </a:prstGeom>
          <a:noFill/>
          <a:ln>
            <a:noFill/>
          </a:ln>
        </p:spPr>
        <p:txBody>
          <a:bodyPr spcFirstLastPara="1" wrap="square" lIns="91425" tIns="91425" rIns="91425" bIns="91425" anchor="t" anchorCtr="0">
            <a:noAutofit/>
          </a:bodyPr>
          <a:lstStyle/>
          <a:p>
            <a:pPr indent="-336550">
              <a:lnSpc>
                <a:spcPct val="150000"/>
              </a:lnSpc>
              <a:buSzPts val="1700"/>
              <a:buFont typeface="Wingdings,Sans-Serif"/>
              <a:buChar char="v"/>
            </a:pPr>
            <a:r>
              <a:rPr lang="en-US" sz="1700">
                <a:latin typeface="Arial"/>
                <a:cs typeface="Arial"/>
              </a:rPr>
              <a:t>A minimum of 60 hours of scientifically based reading instruction &amp; intervention </a:t>
            </a:r>
          </a:p>
          <a:p>
            <a:pPr indent="-336550">
              <a:lnSpc>
                <a:spcPct val="150000"/>
              </a:lnSpc>
              <a:buSzPts val="1700"/>
              <a:buFont typeface="Wingdings"/>
              <a:buChar char="v"/>
            </a:pPr>
            <a:r>
              <a:rPr lang="en" sz="1700">
                <a:latin typeface="Arial"/>
                <a:cs typeface="Arial"/>
              </a:rPr>
              <a:t>May be held in conjunction with existing summer programs, designated as effective by the State Superintendent</a:t>
            </a:r>
            <a:endParaRPr lang="en-US"/>
          </a:p>
          <a:p>
            <a:pPr marL="406400" indent="-285750">
              <a:lnSpc>
                <a:spcPct val="150000"/>
              </a:lnSpc>
              <a:buSzPts val="1700"/>
              <a:buFont typeface="Wingdings,Sans-Serif"/>
              <a:buChar char="v"/>
            </a:pPr>
            <a:r>
              <a:rPr lang="en-US" sz="1700">
                <a:latin typeface="Arial"/>
                <a:cs typeface="Arial"/>
              </a:rPr>
              <a:t>High quality instruction with assessments administered at the beginning and end of the summer camp to measure progress</a:t>
            </a:r>
            <a:endParaRPr lang="en" sz="1700">
              <a:latin typeface="Arial"/>
              <a:cs typeface="Arial"/>
            </a:endParaRPr>
          </a:p>
          <a:p>
            <a:pPr indent="-336550">
              <a:lnSpc>
                <a:spcPct val="150000"/>
              </a:lnSpc>
              <a:buSzPts val="1700"/>
              <a:buFont typeface="Wingdings,Sans-Serif"/>
              <a:buChar char="v"/>
            </a:pPr>
            <a:endParaRPr lang="en-US" sz="1700">
              <a:latin typeface="Arial"/>
              <a:cs typeface="Arial"/>
            </a:endParaRPr>
          </a:p>
          <a:p>
            <a:pPr lvl="0">
              <a:lnSpc>
                <a:spcPct val="114999"/>
              </a:lnSpc>
              <a:spcBef>
                <a:spcPts val="0"/>
              </a:spcBef>
              <a:spcAft>
                <a:spcPts val="0"/>
              </a:spcAft>
              <a:buSzPts val="1700"/>
            </a:pPr>
            <a:endParaRPr lang="en-US" sz="1700">
              <a:latin typeface="Arial"/>
              <a:cs typeface="Arial"/>
            </a:endParaRPr>
          </a:p>
          <a:p>
            <a:pPr lvl="0" indent="-336550">
              <a:lnSpc>
                <a:spcPct val="114999"/>
              </a:lnSpc>
              <a:spcAft>
                <a:spcPts val="0"/>
              </a:spcAft>
              <a:buSzPts val="1700"/>
              <a:buFont typeface="Wingdings"/>
              <a:buChar char="v"/>
            </a:pPr>
            <a:endParaRPr lang="en" sz="1700">
              <a:ea typeface="Arial"/>
              <a:cs typeface="Arial"/>
            </a:endParaRPr>
          </a:p>
          <a:p>
            <a:pPr lvl="0" indent="-336550" algn="ctr" rtl="0">
              <a:lnSpc>
                <a:spcPct val="114999"/>
              </a:lnSpc>
              <a:buSzPts val="1700"/>
              <a:buFont typeface="Wingdings"/>
              <a:buChar char="v"/>
            </a:pPr>
            <a:endParaRPr lang="en" sz="1700">
              <a:latin typeface="Arial"/>
              <a:cs typeface="Arial"/>
            </a:endParaRPr>
          </a:p>
          <a:p>
            <a:pPr indent="-336550" algn="ctr">
              <a:lnSpc>
                <a:spcPct val="114999"/>
              </a:lnSpc>
              <a:buSzPts val="1700"/>
              <a:buFont typeface="Wingdings"/>
              <a:buChar char="v"/>
            </a:pPr>
            <a:endParaRPr lang="en" sz="1700">
              <a:cs typeface="Arial"/>
            </a:endParaRPr>
          </a:p>
          <a:p>
            <a:pPr indent="-336550" algn="ctr">
              <a:lnSpc>
                <a:spcPct val="114999"/>
              </a:lnSpc>
              <a:buSzPts val="1700"/>
              <a:buFont typeface="Wingdings"/>
              <a:buChar char="v"/>
            </a:pPr>
            <a:endParaRPr lang="en" sz="1700">
              <a:latin typeface="Arial"/>
              <a:cs typeface="Arial"/>
            </a:endParaRPr>
          </a:p>
          <a:p>
            <a:pPr indent="-336550" algn="ctr">
              <a:lnSpc>
                <a:spcPct val="114999"/>
              </a:lnSpc>
              <a:buSzPts val="1700"/>
              <a:buFont typeface="Wingdings"/>
              <a:buChar char="v"/>
            </a:pPr>
            <a:endParaRPr lang="en" sz="1700">
              <a:cs typeface="Arial"/>
            </a:endParaRPr>
          </a:p>
          <a:p>
            <a:pPr marL="120650" indent="0" algn="ctr">
              <a:buSzPts val="1700"/>
              <a:buNone/>
            </a:pPr>
            <a:endParaRPr lang="en" sz="1700">
              <a:cs typeface="Arial"/>
            </a:endParaRPr>
          </a:p>
          <a:p>
            <a:pPr marL="0" indent="0" algn="ctr">
              <a:spcBef>
                <a:spcPts val="3200"/>
              </a:spcBef>
              <a:buNone/>
            </a:pPr>
            <a:endParaRPr lang="en-US" sz="1400">
              <a:latin typeface="Arial"/>
              <a:cs typeface="Arial"/>
            </a:endParaRPr>
          </a:p>
          <a:p>
            <a:pPr indent="0" algn="ctr">
              <a:spcBef>
                <a:spcPts val="3200"/>
              </a:spcBef>
              <a:spcAft>
                <a:spcPts val="1600"/>
              </a:spcAft>
              <a:buNone/>
            </a:pPr>
            <a:endParaRPr lang="en-US" sz="2400"/>
          </a:p>
        </p:txBody>
      </p:sp>
      <p:pic>
        <p:nvPicPr>
          <p:cNvPr id="2" name="Picture 2" descr="A logo for a school camp&#10;&#10;Description automatically generated">
            <a:extLst>
              <a:ext uri="{FF2B5EF4-FFF2-40B4-BE49-F238E27FC236}">
                <a16:creationId xmlns:a16="http://schemas.microsoft.com/office/drawing/2014/main" id="{2E8C34C3-D3A7-4608-D48A-58D7F1996E35}"/>
              </a:ext>
            </a:extLst>
          </p:cNvPr>
          <p:cNvPicPr>
            <a:picLocks noChangeAspect="1"/>
          </p:cNvPicPr>
          <p:nvPr/>
        </p:nvPicPr>
        <p:blipFill>
          <a:blip r:embed="rId3"/>
          <a:stretch>
            <a:fillRect/>
          </a:stretch>
        </p:blipFill>
        <p:spPr>
          <a:xfrm>
            <a:off x="3137674" y="3744022"/>
            <a:ext cx="1258695" cy="1258695"/>
          </a:xfrm>
          <a:prstGeom prst="rect">
            <a:avLst/>
          </a:prstGeom>
        </p:spPr>
      </p:pic>
      <p:pic>
        <p:nvPicPr>
          <p:cNvPr id="3" name="Picture 3" descr="A logo of a book and backpack&#10;&#10;Description automatically generated">
            <a:extLst>
              <a:ext uri="{FF2B5EF4-FFF2-40B4-BE49-F238E27FC236}">
                <a16:creationId xmlns:a16="http://schemas.microsoft.com/office/drawing/2014/main" id="{68A51B83-2C80-6539-6626-E15E26647B6F}"/>
              </a:ext>
            </a:extLst>
          </p:cNvPr>
          <p:cNvPicPr>
            <a:picLocks noChangeAspect="1"/>
          </p:cNvPicPr>
          <p:nvPr/>
        </p:nvPicPr>
        <p:blipFill>
          <a:blip r:embed="rId4"/>
          <a:stretch>
            <a:fillRect/>
          </a:stretch>
        </p:blipFill>
        <p:spPr>
          <a:xfrm>
            <a:off x="4838235" y="3744022"/>
            <a:ext cx="1237785" cy="1237785"/>
          </a:xfrm>
          <a:prstGeom prst="rect">
            <a:avLst/>
          </a:prstGeom>
        </p:spPr>
      </p:pic>
    </p:spTree>
    <p:extLst>
      <p:ext uri="{BB962C8B-B14F-4D97-AF65-F5344CB8AC3E}">
        <p14:creationId xmlns:p14="http://schemas.microsoft.com/office/powerpoint/2010/main" val="19639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 calcmode="lin" valueType="num">
                                      <p:cBhvr additive="base">
                                        <p:cTn id="7" dur="500" fill="hold"/>
                                        <p:tgtEl>
                                          <p:spTgt spid="1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5">
                                            <p:txEl>
                                              <p:pRg st="1" end="1"/>
                                            </p:txEl>
                                          </p:spTgt>
                                        </p:tgtEl>
                                        <p:attrNameLst>
                                          <p:attrName>style.visibility</p:attrName>
                                        </p:attrNameLst>
                                      </p:cBhvr>
                                      <p:to>
                                        <p:strVal val="visible"/>
                                      </p:to>
                                    </p:set>
                                    <p:anim calcmode="lin" valueType="num">
                                      <p:cBhvr additive="base">
                                        <p:cTn id="13" dur="500" fill="hold"/>
                                        <p:tgtEl>
                                          <p:spTgt spid="1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5">
                                            <p:txEl>
                                              <p:pRg st="2" end="2"/>
                                            </p:txEl>
                                          </p:spTgt>
                                        </p:tgtEl>
                                        <p:attrNameLst>
                                          <p:attrName>style.visibility</p:attrName>
                                        </p:attrNameLst>
                                      </p:cBhvr>
                                      <p:to>
                                        <p:strVal val="visible"/>
                                      </p:to>
                                    </p:set>
                                    <p:anim calcmode="lin" valueType="num">
                                      <p:cBhvr additive="base">
                                        <p:cTn id="19" dur="500" fill="hold"/>
                                        <p:tgtEl>
                                          <p:spTgt spid="18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1"/>
          <p:cNvSpPr txBox="1">
            <a:spLocks noGrp="1"/>
          </p:cNvSpPr>
          <p:nvPr>
            <p:ph type="title"/>
          </p:nvPr>
        </p:nvSpPr>
        <p:spPr>
          <a:xfrm>
            <a:off x="311700" y="22077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4200"/>
              <a:buFont typeface="Arial"/>
              <a:buNone/>
            </a:pPr>
            <a:r>
              <a:rPr lang="en" b="1">
                <a:latin typeface="Arial"/>
                <a:ea typeface="Arial"/>
                <a:cs typeface="Arial"/>
                <a:sym typeface="Arial"/>
              </a:rPr>
              <a:t>PROMOTION TO FOURTH GRADE </a:t>
            </a:r>
            <a:endParaRPr b="1">
              <a:highlight>
                <a:srgbClr val="FF00FF"/>
              </a:highlight>
              <a:latin typeface="Arial"/>
              <a:ea typeface="Arial"/>
              <a:cs typeface="Arial"/>
              <a:sym typeface="Arial"/>
            </a:endParaRPr>
          </a:p>
        </p:txBody>
      </p:sp>
      <p:sp>
        <p:nvSpPr>
          <p:cNvPr id="192" name="Google Shape;192;p41"/>
          <p:cNvSpPr txBox="1">
            <a:spLocks noGrp="1"/>
          </p:cNvSpPr>
          <p:nvPr>
            <p:ph type="body" idx="1"/>
          </p:nvPr>
        </p:nvSpPr>
        <p:spPr>
          <a:xfrm>
            <a:off x="311700" y="793360"/>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0"/>
              </a:spcAft>
              <a:buSzPts val="1800"/>
              <a:buNone/>
            </a:pPr>
            <a:r>
              <a:rPr lang="en" sz="1800">
                <a:latin typeface="Arial"/>
                <a:ea typeface="Arial"/>
                <a:cs typeface="Arial"/>
                <a:sym typeface="Arial"/>
              </a:rPr>
              <a:t>Third graders can be promoted to fourth grade by…</a:t>
            </a:r>
            <a:endParaRPr sz="1900"/>
          </a:p>
          <a:p>
            <a:pPr marL="457200" lvl="0" indent="-342900" algn="l" rtl="0">
              <a:lnSpc>
                <a:spcPct val="115000"/>
              </a:lnSpc>
              <a:spcBef>
                <a:spcPts val="1600"/>
              </a:spcBef>
              <a:spcAft>
                <a:spcPts val="0"/>
              </a:spcAft>
              <a:buSzPts val="1800"/>
              <a:buFont typeface="Arial"/>
              <a:buAutoNum type="arabicPeriod"/>
            </a:pPr>
            <a:r>
              <a:rPr lang="en" sz="1800">
                <a:latin typeface="Arial"/>
                <a:ea typeface="Arial"/>
                <a:cs typeface="Arial"/>
                <a:sym typeface="Arial"/>
              </a:rPr>
              <a:t>Scoring above the lowest achievement level on a State Board approved assessment in reading. (ACAP)</a:t>
            </a:r>
            <a:endParaRPr sz="1900"/>
          </a:p>
          <a:p>
            <a:pPr marL="457200" lvl="0" indent="-342900" algn="l" rtl="0">
              <a:lnSpc>
                <a:spcPct val="115000"/>
              </a:lnSpc>
              <a:spcBef>
                <a:spcPts val="0"/>
              </a:spcBef>
              <a:spcAft>
                <a:spcPts val="0"/>
              </a:spcAft>
              <a:buSzPts val="1800"/>
              <a:buFont typeface="Arial"/>
              <a:buAutoNum type="arabicPeriod"/>
            </a:pPr>
            <a:r>
              <a:rPr lang="en" sz="1800">
                <a:latin typeface="Arial"/>
                <a:ea typeface="Arial"/>
                <a:cs typeface="Arial"/>
                <a:sym typeface="Arial"/>
              </a:rPr>
              <a:t>Earning an acceptable score on an alternative (supplemental) reading assessment.</a:t>
            </a:r>
            <a:endParaRPr sz="1800">
              <a:latin typeface="Arial"/>
              <a:ea typeface="Arial"/>
              <a:cs typeface="Arial"/>
              <a:sym typeface="Arial"/>
            </a:endParaRPr>
          </a:p>
          <a:p>
            <a:pPr>
              <a:buFont typeface="Arial"/>
              <a:buAutoNum type="arabicPeriod"/>
            </a:pPr>
            <a:r>
              <a:rPr lang="en" sz="1800">
                <a:latin typeface="Arial"/>
                <a:ea typeface="Arial"/>
                <a:cs typeface="Arial"/>
                <a:sym typeface="Arial"/>
              </a:rPr>
              <a:t>Demonstrating mastery of essential third grade state reading standards.  Evidence pieces will be collected and stored in a Literacy Act Portfolio for each third grade student.   </a:t>
            </a:r>
            <a:endParaRPr sz="1800">
              <a:latin typeface="Arial"/>
              <a:ea typeface="Arial"/>
              <a:cs typeface="Arial"/>
              <a:sym typeface="Arial"/>
            </a:endParaRPr>
          </a:p>
          <a:p>
            <a:pPr marL="457200" lvl="0" indent="0" algn="l" rtl="0">
              <a:lnSpc>
                <a:spcPct val="115000"/>
              </a:lnSpc>
              <a:spcBef>
                <a:spcPts val="0"/>
              </a:spcBef>
              <a:spcAft>
                <a:spcPts val="0"/>
              </a:spcAft>
              <a:buSzPts val="1800"/>
              <a:buNone/>
            </a:pPr>
            <a:endParaRPr sz="1400">
              <a:latin typeface="Arial"/>
              <a:ea typeface="Arial"/>
              <a:cs typeface="Arial"/>
              <a:sym typeface="Arial"/>
            </a:endParaRPr>
          </a:p>
          <a:p>
            <a:pPr marL="457200" lvl="0" indent="0" algn="l" rtl="0">
              <a:lnSpc>
                <a:spcPct val="115000"/>
              </a:lnSpc>
              <a:spcBef>
                <a:spcPts val="0"/>
              </a:spcBef>
              <a:spcAft>
                <a:spcPts val="0"/>
              </a:spcAft>
              <a:buSzPts val="1800"/>
              <a:buNone/>
            </a:pPr>
            <a:endParaRPr sz="1400">
              <a:latin typeface="Arial"/>
              <a:ea typeface="Arial"/>
              <a:cs typeface="Arial"/>
              <a:sym typeface="Arial"/>
            </a:endParaRPr>
          </a:p>
        </p:txBody>
      </p:sp>
      <p:pic>
        <p:nvPicPr>
          <p:cNvPr id="2" name="Picture 2" descr="A group of children sitting at desks&#10;&#10;Description automatically generated">
            <a:extLst>
              <a:ext uri="{FF2B5EF4-FFF2-40B4-BE49-F238E27FC236}">
                <a16:creationId xmlns:a16="http://schemas.microsoft.com/office/drawing/2014/main" id="{6E99B5F7-06BB-8D22-F0E3-171FF7FC9DFA}"/>
              </a:ext>
            </a:extLst>
          </p:cNvPr>
          <p:cNvPicPr>
            <a:picLocks noChangeAspect="1"/>
          </p:cNvPicPr>
          <p:nvPr/>
        </p:nvPicPr>
        <p:blipFill>
          <a:blip r:embed="rId3"/>
          <a:stretch>
            <a:fillRect/>
          </a:stretch>
        </p:blipFill>
        <p:spPr>
          <a:xfrm>
            <a:off x="5734409" y="3615546"/>
            <a:ext cx="1470804" cy="14600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4"/>
          <p:cNvSpPr txBox="1">
            <a:spLocks noGrp="1"/>
          </p:cNvSpPr>
          <p:nvPr>
            <p:ph type="title"/>
          </p:nvPr>
        </p:nvSpPr>
        <p:spPr>
          <a:xfrm>
            <a:off x="275981" y="3386"/>
            <a:ext cx="8520600" cy="83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4200"/>
              <a:buFont typeface="Arial"/>
              <a:buNone/>
            </a:pPr>
            <a:r>
              <a:rPr lang="en" b="1">
                <a:latin typeface="Arial"/>
                <a:ea typeface="Arial"/>
                <a:cs typeface="Arial"/>
                <a:sym typeface="Arial"/>
              </a:rPr>
              <a:t>GOOD CAUSE EXEMPTIONS</a:t>
            </a:r>
            <a:endParaRPr b="1">
              <a:latin typeface="Arial"/>
              <a:ea typeface="Arial"/>
              <a:cs typeface="Arial"/>
              <a:sym typeface="Arial"/>
            </a:endParaRPr>
          </a:p>
        </p:txBody>
      </p:sp>
      <p:sp>
        <p:nvSpPr>
          <p:cNvPr id="199" name="Google Shape;199;p44"/>
          <p:cNvSpPr txBox="1">
            <a:spLocks noGrp="1"/>
          </p:cNvSpPr>
          <p:nvPr>
            <p:ph type="body" idx="1"/>
          </p:nvPr>
        </p:nvSpPr>
        <p:spPr>
          <a:prstGeom prst="rect">
            <a:avLst/>
          </a:prstGeom>
          <a:noFill/>
          <a:ln>
            <a:noFill/>
          </a:ln>
        </p:spPr>
        <p:txBody>
          <a:bodyPr spcFirstLastPara="1" wrap="square" lIns="114300" tIns="91425" rIns="91425" bIns="91425" anchor="t" anchorCtr="0">
            <a:noAutofit/>
          </a:bodyPr>
          <a:lstStyle/>
          <a:p>
            <a:pPr marL="457200" lvl="0" indent="-228600" algn="l" rtl="0">
              <a:lnSpc>
                <a:spcPct val="115000"/>
              </a:lnSpc>
              <a:spcBef>
                <a:spcPts val="0"/>
              </a:spcBef>
              <a:spcAft>
                <a:spcPts val="0"/>
              </a:spcAft>
              <a:buSzPts val="2400"/>
              <a:buFont typeface="Open Sans"/>
              <a:buNone/>
            </a:pPr>
            <a:endParaRPr sz="1400"/>
          </a:p>
          <a:p>
            <a:pPr marL="457200" lvl="0" indent="-228600" algn="l" rtl="0">
              <a:lnSpc>
                <a:spcPct val="115000"/>
              </a:lnSpc>
              <a:spcBef>
                <a:spcPts val="0"/>
              </a:spcBef>
              <a:spcAft>
                <a:spcPts val="0"/>
              </a:spcAft>
              <a:buSzPts val="2400"/>
              <a:buNone/>
            </a:pPr>
            <a:endParaRPr sz="1400">
              <a:latin typeface="Arial"/>
              <a:ea typeface="Arial"/>
              <a:cs typeface="Arial"/>
              <a:sym typeface="Arial"/>
            </a:endParaRPr>
          </a:p>
        </p:txBody>
      </p:sp>
      <p:sp>
        <p:nvSpPr>
          <p:cNvPr id="2" name="Text Placeholder 1">
            <a:extLst>
              <a:ext uri="{FF2B5EF4-FFF2-40B4-BE49-F238E27FC236}">
                <a16:creationId xmlns:a16="http://schemas.microsoft.com/office/drawing/2014/main" id="{EA8527A0-35E9-30A1-2BA8-E2144D2C9BE0}"/>
              </a:ext>
            </a:extLst>
          </p:cNvPr>
          <p:cNvSpPr>
            <a:spLocks noGrp="1"/>
          </p:cNvSpPr>
          <p:nvPr>
            <p:ph type="body" idx="2"/>
          </p:nvPr>
        </p:nvSpPr>
        <p:spPr>
          <a:xfrm>
            <a:off x="4495907" y="640969"/>
            <a:ext cx="4498827" cy="3789427"/>
          </a:xfrm>
        </p:spPr>
        <p:txBody>
          <a:bodyPr>
            <a:normAutofit fontScale="92500" lnSpcReduction="10000"/>
          </a:bodyPr>
          <a:lstStyle/>
          <a:p>
            <a:pPr>
              <a:buAutoNum type="arabicPeriod"/>
            </a:pPr>
            <a:endParaRPr lang="en-US" sz="1000" i="1">
              <a:solidFill>
                <a:srgbClr val="444444"/>
              </a:solidFill>
              <a:latin typeface="Arial"/>
              <a:ea typeface="Arial"/>
              <a:cs typeface="Arial"/>
            </a:endParaRPr>
          </a:p>
          <a:p>
            <a:pPr lvl="0">
              <a:lnSpc>
                <a:spcPct val="114999"/>
              </a:lnSpc>
              <a:buAutoNum type="arabicPeriod"/>
            </a:pPr>
            <a:r>
              <a:rPr lang="en-US" i="1">
                <a:solidFill>
                  <a:srgbClr val="444444"/>
                </a:solidFill>
                <a:latin typeface="Arial"/>
                <a:ea typeface="Arial"/>
                <a:cs typeface="Arial"/>
              </a:rPr>
              <a:t>Students identified as English language learners who have had less than three years of instruction in English as a second language. </a:t>
            </a:r>
            <a:r>
              <a:rPr lang="en-US">
                <a:solidFill>
                  <a:srgbClr val="444444"/>
                </a:solidFill>
                <a:latin typeface="Arial"/>
                <a:ea typeface="Arial"/>
                <a:cs typeface="Arial"/>
              </a:rPr>
              <a:t>​</a:t>
            </a:r>
            <a:endParaRPr lang="en-US"/>
          </a:p>
          <a:p>
            <a:pPr>
              <a:buAutoNum type="arabicPeriod"/>
            </a:pPr>
            <a:r>
              <a:rPr lang="en-US" i="1">
                <a:solidFill>
                  <a:srgbClr val="444444"/>
                </a:solidFill>
                <a:latin typeface="Arial"/>
                <a:ea typeface="Arial"/>
                <a:cs typeface="Arial"/>
              </a:rPr>
              <a:t>Students with disabilities who have an Individualized Education Plan (IEP) or a section 504 plan that reflects that the student has received intensive reading intervention for more than two years or was previously retained in kindergarten, 1st, 2nd, or 3rd grade.</a:t>
            </a:r>
            <a:r>
              <a:rPr lang="en-US">
                <a:solidFill>
                  <a:srgbClr val="444444"/>
                </a:solidFill>
                <a:latin typeface="Arial"/>
                <a:ea typeface="Arial"/>
                <a:cs typeface="Arial"/>
              </a:rPr>
              <a:t>​</a:t>
            </a:r>
          </a:p>
          <a:p>
            <a:pPr lvl="0" rtl="0">
              <a:buAutoNum type="arabicPeriod"/>
            </a:pPr>
            <a:r>
              <a:rPr lang="en-US" i="1">
                <a:solidFill>
                  <a:srgbClr val="444444"/>
                </a:solidFill>
                <a:latin typeface="Arial"/>
                <a:ea typeface="Arial"/>
                <a:cs typeface="Arial"/>
              </a:rPr>
              <a:t>Students who have received intensive reading intervention for two or more years and who still demonstrate a deficiency in reading who were previously retained in kindergarten, 1st, 2nd, or 3rd grade for a total of two years. </a:t>
            </a:r>
            <a:r>
              <a:rPr lang="en-US">
                <a:solidFill>
                  <a:srgbClr val="444444"/>
                </a:solidFill>
                <a:latin typeface="Arial"/>
                <a:ea typeface="Arial"/>
                <a:cs typeface="Arial"/>
              </a:rPr>
              <a:t>​</a:t>
            </a:r>
          </a:p>
          <a:p>
            <a:pPr rtl="0"/>
            <a:r>
              <a:rPr lang="en-US" b="1">
                <a:solidFill>
                  <a:srgbClr val="444444"/>
                </a:solidFill>
                <a:latin typeface="Arial"/>
                <a:ea typeface="Calibri"/>
                <a:cs typeface="Calibri"/>
              </a:rPr>
              <a:t>***No student shall be retained more than once in 3rd grade.</a:t>
            </a:r>
            <a:r>
              <a:rPr lang="en-US">
                <a:solidFill>
                  <a:srgbClr val="444444"/>
                </a:solidFill>
                <a:latin typeface="Arial"/>
                <a:ea typeface="Calibri"/>
                <a:cs typeface="Calibri"/>
              </a:rPr>
              <a:t>​</a:t>
            </a:r>
            <a:endParaRPr lang="en-US"/>
          </a:p>
        </p:txBody>
      </p:sp>
      <p:pic>
        <p:nvPicPr>
          <p:cNvPr id="3" name="Picture 2" descr="A poster of a diagram&#10;&#10;Description automatically generated">
            <a:extLst>
              <a:ext uri="{FF2B5EF4-FFF2-40B4-BE49-F238E27FC236}">
                <a16:creationId xmlns:a16="http://schemas.microsoft.com/office/drawing/2014/main" id="{C0D3F119-0D77-BF08-096F-BCC0D93F8692}"/>
              </a:ext>
            </a:extLst>
          </p:cNvPr>
          <p:cNvPicPr>
            <a:picLocks noChangeAspect="1"/>
          </p:cNvPicPr>
          <p:nvPr/>
        </p:nvPicPr>
        <p:blipFill>
          <a:blip r:embed="rId3"/>
          <a:stretch>
            <a:fillRect/>
          </a:stretch>
        </p:blipFill>
        <p:spPr>
          <a:xfrm>
            <a:off x="543426" y="465348"/>
            <a:ext cx="3906252" cy="43130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
          <p:cNvSpPr txBox="1">
            <a:spLocks noGrp="1"/>
          </p:cNvSpPr>
          <p:nvPr>
            <p:ph type="title"/>
          </p:nvPr>
        </p:nvSpPr>
        <p:spPr>
          <a:xfrm>
            <a:off x="140700" y="0"/>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4200"/>
              <a:buFont typeface="Arial"/>
              <a:buNone/>
            </a:pPr>
            <a:r>
              <a:rPr lang="en" b="1">
                <a:latin typeface="Arial"/>
                <a:ea typeface="Arial"/>
                <a:cs typeface="Arial"/>
                <a:sym typeface="Arial"/>
              </a:rPr>
              <a:t>RISING 4TH GRADERS WITH GOOD CAUSE EXEMPTIONS</a:t>
            </a:r>
            <a:br>
              <a:rPr lang="en" b="1">
                <a:latin typeface="Arial"/>
                <a:ea typeface="Arial"/>
                <a:cs typeface="Arial"/>
                <a:sym typeface="Arial"/>
              </a:rPr>
            </a:br>
            <a:endParaRPr b="1">
              <a:latin typeface="Arial"/>
              <a:ea typeface="Arial"/>
              <a:cs typeface="Arial"/>
              <a:sym typeface="Arial"/>
            </a:endParaRPr>
          </a:p>
        </p:txBody>
      </p:sp>
      <p:sp>
        <p:nvSpPr>
          <p:cNvPr id="206" name="Google Shape;206;p2"/>
          <p:cNvSpPr txBox="1">
            <a:spLocks noGrp="1"/>
          </p:cNvSpPr>
          <p:nvPr>
            <p:ph type="body" idx="1"/>
          </p:nvPr>
        </p:nvSpPr>
        <p:spPr>
          <a:xfrm>
            <a:off x="311700" y="1017725"/>
            <a:ext cx="8520600" cy="3416400"/>
          </a:xfrm>
          <a:prstGeom prst="rect">
            <a:avLst/>
          </a:prstGeom>
          <a:noFill/>
          <a:ln>
            <a:noFill/>
          </a:ln>
        </p:spPr>
        <p:txBody>
          <a:bodyPr spcFirstLastPara="1" wrap="square" lIns="114300" tIns="91425" rIns="91425" bIns="91425" anchor="t" anchorCtr="0">
            <a:noAutofit/>
          </a:bodyPr>
          <a:lstStyle/>
          <a:p>
            <a:pPr marL="457200" lvl="0" indent="-228600" algn="l" rtl="0">
              <a:lnSpc>
                <a:spcPct val="115000"/>
              </a:lnSpc>
              <a:spcBef>
                <a:spcPts val="0"/>
              </a:spcBef>
              <a:spcAft>
                <a:spcPts val="0"/>
              </a:spcAft>
              <a:buSzPts val="2400"/>
              <a:buFont typeface="Open Sans"/>
              <a:buNone/>
            </a:pPr>
            <a:endParaRPr sz="1400"/>
          </a:p>
          <a:p>
            <a:pPr marL="457200" lvl="0" indent="-228600" algn="l" rtl="0">
              <a:lnSpc>
                <a:spcPct val="115000"/>
              </a:lnSpc>
              <a:spcBef>
                <a:spcPts val="0"/>
              </a:spcBef>
              <a:spcAft>
                <a:spcPts val="0"/>
              </a:spcAft>
              <a:buSzPts val="2400"/>
              <a:buNone/>
            </a:pPr>
            <a:endParaRPr sz="1400">
              <a:latin typeface="Arial"/>
              <a:ea typeface="Arial"/>
              <a:cs typeface="Arial"/>
              <a:sym typeface="Arial"/>
            </a:endParaRPr>
          </a:p>
        </p:txBody>
      </p:sp>
      <p:sp>
        <p:nvSpPr>
          <p:cNvPr id="208" name="Google Shape;208;p2"/>
          <p:cNvSpPr txBox="1"/>
          <p:nvPr/>
        </p:nvSpPr>
        <p:spPr>
          <a:xfrm>
            <a:off x="3858325" y="1017725"/>
            <a:ext cx="4725900" cy="2801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200" b="0" i="0" u="none" strike="noStrike" cap="none">
                <a:solidFill>
                  <a:srgbClr val="000000"/>
                </a:solidFill>
                <a:latin typeface="Arial"/>
                <a:ea typeface="Arial"/>
                <a:cs typeface="Arial"/>
                <a:sym typeface="Arial"/>
              </a:rPr>
              <a:t>A student who is promoted to fourth grade with a good cause exemption shall continue to receive intensive reading intervention that includes specific reading strategies prescribed in the individual reading improvement plan of the student until the deficiency is improved. </a:t>
            </a:r>
            <a:endParaRPr sz="2000">
              <a:solidFill>
                <a:schemeClr val="dk1"/>
              </a:solidFill>
              <a:latin typeface="Gill Sans"/>
              <a:ea typeface="Gill Sans"/>
              <a:cs typeface="Gill Sans"/>
              <a:sym typeface="Gill Sans"/>
            </a:endParaRPr>
          </a:p>
        </p:txBody>
      </p:sp>
      <p:sp>
        <p:nvSpPr>
          <p:cNvPr id="2" name="Rectangle 1">
            <a:extLst>
              <a:ext uri="{FF2B5EF4-FFF2-40B4-BE49-F238E27FC236}">
                <a16:creationId xmlns:a16="http://schemas.microsoft.com/office/drawing/2014/main" id="{983F669A-7B9D-34B7-F8D6-A6BD6AC105FB}"/>
              </a:ext>
            </a:extLst>
          </p:cNvPr>
          <p:cNvSpPr/>
          <p:nvPr/>
        </p:nvSpPr>
        <p:spPr>
          <a:xfrm>
            <a:off x="312948" y="1094357"/>
            <a:ext cx="3213338" cy="2663404"/>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18;p3">
            <a:extLst>
              <a:ext uri="{FF2B5EF4-FFF2-40B4-BE49-F238E27FC236}">
                <a16:creationId xmlns:a16="http://schemas.microsoft.com/office/drawing/2014/main" id="{AF0AA04F-7DF1-47F8-8CAA-A7DAFD26A858}"/>
              </a:ext>
            </a:extLst>
          </p:cNvPr>
          <p:cNvPicPr preferRelativeResize="0"/>
          <p:nvPr/>
        </p:nvPicPr>
        <p:blipFill>
          <a:blip r:embed="rId3">
            <a:alphaModFix/>
          </a:blip>
          <a:stretch>
            <a:fillRect/>
          </a:stretch>
        </p:blipFill>
        <p:spPr>
          <a:xfrm>
            <a:off x="838467" y="1320953"/>
            <a:ext cx="2598405" cy="2296066"/>
          </a:xfrm>
          <a:prstGeom prst="rect">
            <a:avLst/>
          </a:prstGeom>
          <a:noFill/>
          <a:ln>
            <a:noFill/>
          </a:ln>
        </p:spPr>
      </p:pic>
    </p:spTree>
    <p:extLst>
      <p:ext uri="{BB962C8B-B14F-4D97-AF65-F5344CB8AC3E}">
        <p14:creationId xmlns:p14="http://schemas.microsoft.com/office/powerpoint/2010/main" val="116276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 name="Picture 2" descr="A person writing on a book&#10;&#10;Description automatically generated">
            <a:extLst>
              <a:ext uri="{FF2B5EF4-FFF2-40B4-BE49-F238E27FC236}">
                <a16:creationId xmlns:a16="http://schemas.microsoft.com/office/drawing/2014/main" id="{56D75410-3D03-1300-2DD4-E4659D4E1A16}"/>
              </a:ext>
            </a:extLst>
          </p:cNvPr>
          <p:cNvPicPr>
            <a:picLocks noChangeAspect="1"/>
          </p:cNvPicPr>
          <p:nvPr/>
        </p:nvPicPr>
        <p:blipFill>
          <a:blip r:embed="rId3"/>
          <a:stretch>
            <a:fillRect/>
          </a:stretch>
        </p:blipFill>
        <p:spPr>
          <a:xfrm>
            <a:off x="3091" y="-22395"/>
            <a:ext cx="9137819" cy="5134230"/>
          </a:xfrm>
          <a:prstGeom prst="rect">
            <a:avLst/>
          </a:prstGeom>
        </p:spPr>
      </p:pic>
      <p:sp>
        <p:nvSpPr>
          <p:cNvPr id="3" name="TextBox 2">
            <a:extLst>
              <a:ext uri="{FF2B5EF4-FFF2-40B4-BE49-F238E27FC236}">
                <a16:creationId xmlns:a16="http://schemas.microsoft.com/office/drawing/2014/main" id="{BEB2F823-0B9C-DF37-1A4E-8F5B3902BABF}"/>
              </a:ext>
            </a:extLst>
          </p:cNvPr>
          <p:cNvSpPr txBox="1"/>
          <p:nvPr/>
        </p:nvSpPr>
        <p:spPr>
          <a:xfrm>
            <a:off x="4626061" y="2100648"/>
            <a:ext cx="32899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Model instructional strategies </a:t>
            </a:r>
          </a:p>
        </p:txBody>
      </p:sp>
      <p:sp>
        <p:nvSpPr>
          <p:cNvPr id="4" name="TextBox 3">
            <a:extLst>
              <a:ext uri="{FF2B5EF4-FFF2-40B4-BE49-F238E27FC236}">
                <a16:creationId xmlns:a16="http://schemas.microsoft.com/office/drawing/2014/main" id="{1A055C34-24EB-496B-6438-D5048533D3B5}"/>
              </a:ext>
            </a:extLst>
          </p:cNvPr>
          <p:cNvSpPr txBox="1"/>
          <p:nvPr/>
        </p:nvSpPr>
        <p:spPr>
          <a:xfrm>
            <a:off x="4626061" y="2548580"/>
            <a:ext cx="32899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Facilitate learning opportunities  </a:t>
            </a:r>
          </a:p>
        </p:txBody>
      </p:sp>
      <p:sp>
        <p:nvSpPr>
          <p:cNvPr id="5" name="TextBox 4">
            <a:extLst>
              <a:ext uri="{FF2B5EF4-FFF2-40B4-BE49-F238E27FC236}">
                <a16:creationId xmlns:a16="http://schemas.microsoft.com/office/drawing/2014/main" id="{BEDA7025-F8B1-9203-315E-9227AC03AD5A}"/>
              </a:ext>
            </a:extLst>
          </p:cNvPr>
          <p:cNvSpPr txBox="1"/>
          <p:nvPr/>
        </p:nvSpPr>
        <p:spPr>
          <a:xfrm>
            <a:off x="4626061" y="2957898"/>
            <a:ext cx="32899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Coach &amp; mentor</a:t>
            </a:r>
          </a:p>
        </p:txBody>
      </p:sp>
      <p:sp>
        <p:nvSpPr>
          <p:cNvPr id="6" name="TextBox 5">
            <a:extLst>
              <a:ext uri="{FF2B5EF4-FFF2-40B4-BE49-F238E27FC236}">
                <a16:creationId xmlns:a16="http://schemas.microsoft.com/office/drawing/2014/main" id="{7B7E0109-32B2-74AB-FEB6-E01829B11DE0}"/>
              </a:ext>
            </a:extLst>
          </p:cNvPr>
          <p:cNvSpPr txBox="1"/>
          <p:nvPr/>
        </p:nvSpPr>
        <p:spPr>
          <a:xfrm>
            <a:off x="4626061" y="3374939"/>
            <a:ext cx="385376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Shares resources for community support</a:t>
            </a:r>
          </a:p>
        </p:txBody>
      </p:sp>
      <p:sp>
        <p:nvSpPr>
          <p:cNvPr id="7" name="TextBox 6">
            <a:extLst>
              <a:ext uri="{FF2B5EF4-FFF2-40B4-BE49-F238E27FC236}">
                <a16:creationId xmlns:a16="http://schemas.microsoft.com/office/drawing/2014/main" id="{3E63DC74-4CCB-3E9B-FA83-C1F453359E40}"/>
              </a:ext>
            </a:extLst>
          </p:cNvPr>
          <p:cNvSpPr txBox="1"/>
          <p:nvPr/>
        </p:nvSpPr>
        <p:spPr>
          <a:xfrm>
            <a:off x="4626060" y="3784255"/>
            <a:ext cx="32899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Monitors student progress </a:t>
            </a:r>
          </a:p>
        </p:txBody>
      </p:sp>
      <p:sp>
        <p:nvSpPr>
          <p:cNvPr id="8" name="TextBox 7">
            <a:extLst>
              <a:ext uri="{FF2B5EF4-FFF2-40B4-BE49-F238E27FC236}">
                <a16:creationId xmlns:a16="http://schemas.microsoft.com/office/drawing/2014/main" id="{FB4D8ABB-8F0C-78AA-87EF-72B30FC623E3}"/>
              </a:ext>
            </a:extLst>
          </p:cNvPr>
          <p:cNvSpPr txBox="1"/>
          <p:nvPr/>
        </p:nvSpPr>
        <p:spPr>
          <a:xfrm>
            <a:off x="4626061" y="4139513"/>
            <a:ext cx="32899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Analyze data </a:t>
            </a:r>
          </a:p>
        </p:txBody>
      </p:sp>
    </p:spTree>
    <p:extLst>
      <p:ext uri="{BB962C8B-B14F-4D97-AF65-F5344CB8AC3E}">
        <p14:creationId xmlns:p14="http://schemas.microsoft.com/office/powerpoint/2010/main" val="188493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837D-332E-E48A-E1C3-7A4087AD81E2}"/>
              </a:ext>
            </a:extLst>
          </p:cNvPr>
          <p:cNvSpPr>
            <a:spLocks noGrp="1"/>
          </p:cNvSpPr>
          <p:nvPr>
            <p:ph type="title"/>
          </p:nvPr>
        </p:nvSpPr>
        <p:spPr>
          <a:xfrm>
            <a:off x="212308" y="-263857"/>
            <a:ext cx="8520600" cy="831300"/>
          </a:xfrm>
        </p:spPr>
        <p:txBody>
          <a:bodyPr/>
          <a:lstStyle/>
          <a:p>
            <a:pPr algn="ctr"/>
            <a:r>
              <a:rPr lang="en-US" sz="2400" b="1">
                <a:latin typeface="Arial"/>
              </a:rPr>
              <a:t>RETAINED THIRD GRADERS </a:t>
            </a:r>
            <a:r>
              <a:rPr lang="en-US" sz="2400">
                <a:latin typeface="Arial"/>
                <a:ea typeface="Arial"/>
                <a:cs typeface="Arial"/>
              </a:rPr>
              <a:t>​</a:t>
            </a:r>
            <a:endParaRPr lang="en-US"/>
          </a:p>
        </p:txBody>
      </p:sp>
      <p:sp>
        <p:nvSpPr>
          <p:cNvPr id="3" name="Text Placeholder 2">
            <a:extLst>
              <a:ext uri="{FF2B5EF4-FFF2-40B4-BE49-F238E27FC236}">
                <a16:creationId xmlns:a16="http://schemas.microsoft.com/office/drawing/2014/main" id="{3BCF18C1-B19B-C63C-6AD6-A7E46DC5A855}"/>
              </a:ext>
            </a:extLst>
          </p:cNvPr>
          <p:cNvSpPr>
            <a:spLocks noGrp="1"/>
          </p:cNvSpPr>
          <p:nvPr>
            <p:ph type="body" idx="1"/>
          </p:nvPr>
        </p:nvSpPr>
        <p:spPr>
          <a:xfrm>
            <a:off x="205319" y="413530"/>
            <a:ext cx="9114360" cy="3354000"/>
          </a:xfrm>
        </p:spPr>
        <p:txBody>
          <a:bodyPr/>
          <a:lstStyle/>
          <a:p>
            <a:pPr marL="114300" indent="0">
              <a:buNone/>
            </a:pPr>
            <a:r>
              <a:rPr lang="en-US" sz="1800" b="1" i="1"/>
              <a:t>How will schools help students who are retained in 3rd grade because the student does not meet the promotion requirement?</a:t>
            </a:r>
          </a:p>
          <a:p>
            <a:pPr marL="114300" indent="0">
              <a:lnSpc>
                <a:spcPct val="114999"/>
              </a:lnSpc>
              <a:buNone/>
            </a:pPr>
            <a:endParaRPr lang="en-US" b="1"/>
          </a:p>
          <a:p>
            <a:pPr marL="114300" indent="0">
              <a:lnSpc>
                <a:spcPct val="114999"/>
              </a:lnSpc>
              <a:buNone/>
            </a:pPr>
            <a:endParaRPr lang="en-US" b="1"/>
          </a:p>
          <a:p>
            <a:pPr marL="114300" indent="0">
              <a:lnSpc>
                <a:spcPct val="114999"/>
              </a:lnSpc>
              <a:buNone/>
            </a:pPr>
            <a:endParaRPr lang="en-US"/>
          </a:p>
        </p:txBody>
      </p:sp>
      <p:cxnSp>
        <p:nvCxnSpPr>
          <p:cNvPr id="4" name="Straight Arrow Connector 3">
            <a:extLst>
              <a:ext uri="{FF2B5EF4-FFF2-40B4-BE49-F238E27FC236}">
                <a16:creationId xmlns:a16="http://schemas.microsoft.com/office/drawing/2014/main" id="{A5266815-082C-B01C-A27C-A56F113B6FBB}"/>
              </a:ext>
            </a:extLst>
          </p:cNvPr>
          <p:cNvCxnSpPr/>
          <p:nvPr/>
        </p:nvCxnSpPr>
        <p:spPr>
          <a:xfrm flipV="1">
            <a:off x="296517" y="1331016"/>
            <a:ext cx="6099313" cy="496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EADCD21-E058-1298-0D8B-4CA156582F65}"/>
              </a:ext>
            </a:extLst>
          </p:cNvPr>
          <p:cNvSpPr txBox="1"/>
          <p:nvPr/>
        </p:nvSpPr>
        <p:spPr>
          <a:xfrm>
            <a:off x="3343275" y="248602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70E15776-1F6C-C2A6-5CE1-6AE66DC1BF25}"/>
              </a:ext>
            </a:extLst>
          </p:cNvPr>
          <p:cNvSpPr txBox="1"/>
          <p:nvPr/>
        </p:nvSpPr>
        <p:spPr>
          <a:xfrm>
            <a:off x="298173" y="1838739"/>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EEFD98AA-398A-CCBE-F439-C238FD5F9D47}"/>
              </a:ext>
            </a:extLst>
          </p:cNvPr>
          <p:cNvSpPr txBox="1"/>
          <p:nvPr/>
        </p:nvSpPr>
        <p:spPr>
          <a:xfrm>
            <a:off x="307699" y="1984926"/>
            <a:ext cx="593200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a:t>Reading instruction provided  by a highly effective teacher;</a:t>
            </a:r>
          </a:p>
        </p:txBody>
      </p:sp>
      <p:sp>
        <p:nvSpPr>
          <p:cNvPr id="9" name="TextBox 8">
            <a:extLst>
              <a:ext uri="{FF2B5EF4-FFF2-40B4-BE49-F238E27FC236}">
                <a16:creationId xmlns:a16="http://schemas.microsoft.com/office/drawing/2014/main" id="{3B0DCAFA-33C9-3752-3A8B-4FBC1E0ABAD9}"/>
              </a:ext>
            </a:extLst>
          </p:cNvPr>
          <p:cNvSpPr txBox="1"/>
          <p:nvPr/>
        </p:nvSpPr>
        <p:spPr>
          <a:xfrm>
            <a:off x="244337" y="1412184"/>
            <a:ext cx="55758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tx1"/>
                </a:solidFill>
              </a:rPr>
              <a:t>Students retained in 3rd grade will receive more intensive reading intervention services including:</a:t>
            </a:r>
          </a:p>
        </p:txBody>
      </p:sp>
      <p:sp>
        <p:nvSpPr>
          <p:cNvPr id="10" name="TextBox 9">
            <a:extLst>
              <a:ext uri="{FF2B5EF4-FFF2-40B4-BE49-F238E27FC236}">
                <a16:creationId xmlns:a16="http://schemas.microsoft.com/office/drawing/2014/main" id="{8BFED16C-F385-212E-BB78-94EDEF8168B7}"/>
              </a:ext>
            </a:extLst>
          </p:cNvPr>
          <p:cNvSpPr txBox="1"/>
          <p:nvPr/>
        </p:nvSpPr>
        <p:spPr>
          <a:xfrm>
            <a:off x="294031" y="2418521"/>
            <a:ext cx="593200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a:t>Dedicated time each day for intensive reading instruction;</a:t>
            </a:r>
          </a:p>
        </p:txBody>
      </p:sp>
      <p:sp>
        <p:nvSpPr>
          <p:cNvPr id="11" name="TextBox 10">
            <a:extLst>
              <a:ext uri="{FF2B5EF4-FFF2-40B4-BE49-F238E27FC236}">
                <a16:creationId xmlns:a16="http://schemas.microsoft.com/office/drawing/2014/main" id="{94B105CF-B6F3-6090-5CC1-6752CF2AE473}"/>
              </a:ext>
            </a:extLst>
          </p:cNvPr>
          <p:cNvSpPr txBox="1"/>
          <p:nvPr/>
        </p:nvSpPr>
        <p:spPr>
          <a:xfrm>
            <a:off x="294032" y="2849217"/>
            <a:ext cx="532737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a:t>Reading instruction that is grounded in the Science of Reading;</a:t>
            </a:r>
          </a:p>
        </p:txBody>
      </p:sp>
      <p:sp>
        <p:nvSpPr>
          <p:cNvPr id="12" name="TextBox 11">
            <a:extLst>
              <a:ext uri="{FF2B5EF4-FFF2-40B4-BE49-F238E27FC236}">
                <a16:creationId xmlns:a16="http://schemas.microsoft.com/office/drawing/2014/main" id="{8049E157-17E0-EBCD-B66F-CF279797130F}"/>
              </a:ext>
            </a:extLst>
          </p:cNvPr>
          <p:cNvSpPr txBox="1"/>
          <p:nvPr/>
        </p:nvSpPr>
        <p:spPr>
          <a:xfrm>
            <a:off x="298173" y="3474553"/>
            <a:ext cx="60645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a:t>Frequent monitoring to help ensure students are progressing and on track to meet grade-level reading standards;</a:t>
            </a:r>
          </a:p>
        </p:txBody>
      </p:sp>
      <p:sp>
        <p:nvSpPr>
          <p:cNvPr id="13" name="TextBox 12">
            <a:extLst>
              <a:ext uri="{FF2B5EF4-FFF2-40B4-BE49-F238E27FC236}">
                <a16:creationId xmlns:a16="http://schemas.microsoft.com/office/drawing/2014/main" id="{113AA1E9-728F-2C54-7EAB-BB646C33415C}"/>
              </a:ext>
            </a:extLst>
          </p:cNvPr>
          <p:cNvSpPr txBox="1"/>
          <p:nvPr/>
        </p:nvSpPr>
        <p:spPr>
          <a:xfrm>
            <a:off x="302314" y="4186858"/>
            <a:ext cx="415952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b="1"/>
              <a:t>A Family Read-at-Home Plan.</a:t>
            </a:r>
          </a:p>
        </p:txBody>
      </p:sp>
      <p:pic>
        <p:nvPicPr>
          <p:cNvPr id="7" name="Picture 13" descr="A person and a child writing on a piece of paper&#10;&#10;Description automatically generated">
            <a:extLst>
              <a:ext uri="{FF2B5EF4-FFF2-40B4-BE49-F238E27FC236}">
                <a16:creationId xmlns:a16="http://schemas.microsoft.com/office/drawing/2014/main" id="{6ADD0CD3-A840-F226-76E6-7F1F1809A5C0}"/>
              </a:ext>
            </a:extLst>
          </p:cNvPr>
          <p:cNvPicPr>
            <a:picLocks noChangeAspect="1"/>
          </p:cNvPicPr>
          <p:nvPr/>
        </p:nvPicPr>
        <p:blipFill>
          <a:blip r:embed="rId4"/>
          <a:stretch>
            <a:fillRect/>
          </a:stretch>
        </p:blipFill>
        <p:spPr>
          <a:xfrm rot="840000">
            <a:off x="6286500" y="2963843"/>
            <a:ext cx="2578894" cy="1266069"/>
          </a:xfrm>
          <a:prstGeom prst="rect">
            <a:avLst/>
          </a:prstGeom>
        </p:spPr>
      </p:pic>
      <p:pic>
        <p:nvPicPr>
          <p:cNvPr id="16" name="Picture 17" descr="A young child lying on her stomach reading a book&#10;&#10;Description automatically generated">
            <a:extLst>
              <a:ext uri="{FF2B5EF4-FFF2-40B4-BE49-F238E27FC236}">
                <a16:creationId xmlns:a16="http://schemas.microsoft.com/office/drawing/2014/main" id="{A4428C28-7EFD-D135-2CF9-E712AD29C38C}"/>
              </a:ext>
            </a:extLst>
          </p:cNvPr>
          <p:cNvPicPr>
            <a:picLocks noChangeAspect="1"/>
          </p:cNvPicPr>
          <p:nvPr/>
        </p:nvPicPr>
        <p:blipFill>
          <a:blip r:embed="rId5"/>
          <a:stretch>
            <a:fillRect/>
          </a:stretch>
        </p:blipFill>
        <p:spPr>
          <a:xfrm rot="-300000">
            <a:off x="6886575" y="1226849"/>
            <a:ext cx="1778794" cy="1775401"/>
          </a:xfrm>
          <a:prstGeom prst="rect">
            <a:avLst/>
          </a:prstGeom>
        </p:spPr>
      </p:pic>
    </p:spTree>
    <p:extLst>
      <p:ext uri="{BB962C8B-B14F-4D97-AF65-F5344CB8AC3E}">
        <p14:creationId xmlns:p14="http://schemas.microsoft.com/office/powerpoint/2010/main" val="361320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7E9D-2E3D-9BF8-A23C-0A4C700A887D}"/>
              </a:ext>
            </a:extLst>
          </p:cNvPr>
          <p:cNvSpPr>
            <a:spLocks noGrp="1"/>
          </p:cNvSpPr>
          <p:nvPr>
            <p:ph type="title"/>
          </p:nvPr>
        </p:nvSpPr>
        <p:spPr>
          <a:xfrm>
            <a:off x="311700" y="315925"/>
            <a:ext cx="2471327" cy="2049781"/>
          </a:xfrm>
        </p:spPr>
        <p:txBody>
          <a:bodyPr>
            <a:normAutofit/>
          </a:bodyPr>
          <a:lstStyle/>
          <a:p>
            <a:pPr algn="ctr"/>
            <a:r>
              <a:rPr lang="en-US"/>
              <a:t>Frequently</a:t>
            </a:r>
            <a:br>
              <a:rPr lang="en-US"/>
            </a:br>
            <a:r>
              <a:rPr lang="en-US"/>
              <a:t>Asked</a:t>
            </a:r>
            <a:br>
              <a:rPr lang="en-US"/>
            </a:br>
            <a:r>
              <a:rPr lang="en-US"/>
              <a:t>Questions</a:t>
            </a:r>
          </a:p>
        </p:txBody>
      </p:sp>
      <p:pic>
        <p:nvPicPr>
          <p:cNvPr id="4" name="Picture 3" descr="A screenshot of a computer&#10;&#10;Description automatically generated">
            <a:extLst>
              <a:ext uri="{FF2B5EF4-FFF2-40B4-BE49-F238E27FC236}">
                <a16:creationId xmlns:a16="http://schemas.microsoft.com/office/drawing/2014/main" id="{D11FB5C5-0BCC-B049-3AF0-295F71B7149A}"/>
              </a:ext>
            </a:extLst>
          </p:cNvPr>
          <p:cNvPicPr>
            <a:picLocks noChangeAspect="1"/>
          </p:cNvPicPr>
          <p:nvPr/>
        </p:nvPicPr>
        <p:blipFill rotWithShape="1">
          <a:blip r:embed="rId3"/>
          <a:srcRect l="35763" t="16667" r="42453" b="16987"/>
          <a:stretch/>
        </p:blipFill>
        <p:spPr>
          <a:xfrm>
            <a:off x="3049438" y="63891"/>
            <a:ext cx="2796737" cy="4558301"/>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8967CF4B-8CCA-79D2-3D9F-B328FB12EF2D}"/>
              </a:ext>
            </a:extLst>
          </p:cNvPr>
          <p:cNvPicPr>
            <a:picLocks noChangeAspect="1"/>
          </p:cNvPicPr>
          <p:nvPr/>
        </p:nvPicPr>
        <p:blipFill rotWithShape="1">
          <a:blip r:embed="rId4"/>
          <a:srcRect l="36685" t="34271" r="42255" b="1608"/>
          <a:stretch/>
        </p:blipFill>
        <p:spPr>
          <a:xfrm>
            <a:off x="6144164" y="107024"/>
            <a:ext cx="2791448" cy="4519910"/>
          </a:xfrm>
          <a:prstGeom prst="rect">
            <a:avLst/>
          </a:prstGeom>
        </p:spPr>
      </p:pic>
    </p:spTree>
    <p:extLst>
      <p:ext uri="{BB962C8B-B14F-4D97-AF65-F5344CB8AC3E}">
        <p14:creationId xmlns:p14="http://schemas.microsoft.com/office/powerpoint/2010/main" val="62180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3" name="Title 2">
            <a:extLst>
              <a:ext uri="{FF2B5EF4-FFF2-40B4-BE49-F238E27FC236}">
                <a16:creationId xmlns:a16="http://schemas.microsoft.com/office/drawing/2014/main" id="{701AC762-1056-4101-1FAE-823BB0126DA6}"/>
              </a:ext>
            </a:extLst>
          </p:cNvPr>
          <p:cNvSpPr>
            <a:spLocks noGrp="1"/>
          </p:cNvSpPr>
          <p:nvPr>
            <p:ph type="title"/>
          </p:nvPr>
        </p:nvSpPr>
        <p:spPr/>
        <p:txBody>
          <a:bodyPr>
            <a:normAutofit fontScale="90000"/>
          </a:bodyPr>
          <a:lstStyle/>
          <a:p>
            <a:pPr algn="ctr"/>
            <a:r>
              <a:rPr lang="en-US" sz="4400"/>
              <a:t>Parent Resources </a:t>
            </a:r>
            <a:endParaRPr lang="en-US" sz="4400">
              <a:highlight>
                <a:srgbClr val="FFFF00"/>
              </a:highlight>
            </a:endParaRPr>
          </a:p>
        </p:txBody>
      </p:sp>
      <p:pic>
        <p:nvPicPr>
          <p:cNvPr id="2" name="Picture 3" descr="A screenshot of a computer&#10;&#10;Description automatically generated">
            <a:extLst>
              <a:ext uri="{FF2B5EF4-FFF2-40B4-BE49-F238E27FC236}">
                <a16:creationId xmlns:a16="http://schemas.microsoft.com/office/drawing/2014/main" id="{D1C76DA1-5B5E-82A4-5D70-D863BEEC20A0}"/>
              </a:ext>
            </a:extLst>
          </p:cNvPr>
          <p:cNvPicPr>
            <a:picLocks noChangeAspect="1"/>
          </p:cNvPicPr>
          <p:nvPr/>
        </p:nvPicPr>
        <p:blipFill rotWithShape="1">
          <a:blip r:embed="rId3"/>
          <a:srcRect l="55701" t="34233" r="27825" b="22565"/>
          <a:stretch/>
        </p:blipFill>
        <p:spPr>
          <a:xfrm>
            <a:off x="308009" y="1321183"/>
            <a:ext cx="2435843" cy="3432225"/>
          </a:xfrm>
          <a:prstGeom prst="rect">
            <a:avLst/>
          </a:prstGeom>
        </p:spPr>
      </p:pic>
      <p:pic>
        <p:nvPicPr>
          <p:cNvPr id="4" name="Picture 4" descr="A screenshot of a computer&#10;&#10;Description automatically generated">
            <a:extLst>
              <a:ext uri="{FF2B5EF4-FFF2-40B4-BE49-F238E27FC236}">
                <a16:creationId xmlns:a16="http://schemas.microsoft.com/office/drawing/2014/main" id="{5F738688-DF49-49B7-C3B9-47E41660906B}"/>
              </a:ext>
            </a:extLst>
          </p:cNvPr>
          <p:cNvPicPr>
            <a:picLocks noChangeAspect="1"/>
          </p:cNvPicPr>
          <p:nvPr/>
        </p:nvPicPr>
        <p:blipFill rotWithShape="1">
          <a:blip r:embed="rId4"/>
          <a:srcRect l="53936" t="30938" r="26025" b="19001"/>
          <a:stretch/>
        </p:blipFill>
        <p:spPr>
          <a:xfrm>
            <a:off x="6258296" y="1227056"/>
            <a:ext cx="2671145" cy="3497017"/>
          </a:xfrm>
          <a:prstGeom prst="rect">
            <a:avLst/>
          </a:prstGeom>
        </p:spPr>
      </p:pic>
      <p:pic>
        <p:nvPicPr>
          <p:cNvPr id="5" name="Picture 5" descr="A screenshot of a computer&#10;&#10;Description automatically generated">
            <a:extLst>
              <a:ext uri="{FF2B5EF4-FFF2-40B4-BE49-F238E27FC236}">
                <a16:creationId xmlns:a16="http://schemas.microsoft.com/office/drawing/2014/main" id="{948C0E77-25E7-422F-AFCA-559990522392}"/>
              </a:ext>
            </a:extLst>
          </p:cNvPr>
          <p:cNvPicPr>
            <a:picLocks noChangeAspect="1"/>
          </p:cNvPicPr>
          <p:nvPr/>
        </p:nvPicPr>
        <p:blipFill rotWithShape="1">
          <a:blip r:embed="rId5"/>
          <a:srcRect l="17073" t="14796" r="39024" b="-1547"/>
          <a:stretch/>
        </p:blipFill>
        <p:spPr>
          <a:xfrm>
            <a:off x="3170712" y="1227056"/>
            <a:ext cx="2896570" cy="2414665"/>
          </a:xfrm>
          <a:prstGeom prst="rect">
            <a:avLst/>
          </a:prstGeom>
        </p:spPr>
      </p:pic>
      <p:pic>
        <p:nvPicPr>
          <p:cNvPr id="6" name="Picture 6" descr="A screenshot of a computer&#10;&#10;Description automatically generated">
            <a:extLst>
              <a:ext uri="{FF2B5EF4-FFF2-40B4-BE49-F238E27FC236}">
                <a16:creationId xmlns:a16="http://schemas.microsoft.com/office/drawing/2014/main" id="{F7FEA30C-C8F6-CFF8-D915-A7EB641EB7F5}"/>
              </a:ext>
            </a:extLst>
          </p:cNvPr>
          <p:cNvPicPr>
            <a:picLocks noChangeAspect="1"/>
          </p:cNvPicPr>
          <p:nvPr/>
        </p:nvPicPr>
        <p:blipFill rotWithShape="1">
          <a:blip r:embed="rId6"/>
          <a:srcRect l="13344" t="18576" r="37891" b="-310"/>
          <a:stretch/>
        </p:blipFill>
        <p:spPr>
          <a:xfrm>
            <a:off x="3051958" y="2243881"/>
            <a:ext cx="3089760" cy="2763137"/>
          </a:xfrm>
          <a:prstGeom prst="rect">
            <a:avLst/>
          </a:prstGeom>
        </p:spPr>
      </p:pic>
      <p:sp>
        <p:nvSpPr>
          <p:cNvPr id="7" name="TextBox 6">
            <a:extLst>
              <a:ext uri="{FF2B5EF4-FFF2-40B4-BE49-F238E27FC236}">
                <a16:creationId xmlns:a16="http://schemas.microsoft.com/office/drawing/2014/main" id="{51A1FE43-BB1C-1AED-203E-BC730CFC813A}"/>
              </a:ext>
            </a:extLst>
          </p:cNvPr>
          <p:cNvSpPr txBox="1"/>
          <p:nvPr/>
        </p:nvSpPr>
        <p:spPr>
          <a:xfrm>
            <a:off x="3200400" y="234315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1f0dd4938e_3_4"/>
          <p:cNvSpPr txBox="1">
            <a:spLocks noGrp="1"/>
          </p:cNvSpPr>
          <p:nvPr>
            <p:ph type="title"/>
          </p:nvPr>
        </p:nvSpPr>
        <p:spPr>
          <a:xfrm>
            <a:off x="311700" y="3017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t>Literacy Act Review</a:t>
            </a:r>
            <a:endParaRPr sz="3600"/>
          </a:p>
        </p:txBody>
      </p:sp>
      <p:pic>
        <p:nvPicPr>
          <p:cNvPr id="3" name="Online Media 2" title="The Alabama Literacy Act (updated 8.15.23)">
            <a:hlinkClick r:id="" action="ppaction://media"/>
            <a:extLst>
              <a:ext uri="{FF2B5EF4-FFF2-40B4-BE49-F238E27FC236}">
                <a16:creationId xmlns:a16="http://schemas.microsoft.com/office/drawing/2014/main" id="{DE761D52-C190-D921-F517-43EFAC373C95}"/>
              </a:ext>
            </a:extLst>
          </p:cNvPr>
          <p:cNvPicPr>
            <a:picLocks noRot="1" noChangeAspect="1"/>
          </p:cNvPicPr>
          <p:nvPr>
            <a:videoFile r:link="rId1"/>
          </p:nvPr>
        </p:nvPicPr>
        <p:blipFill>
          <a:blip r:embed="rId4"/>
          <a:stretch>
            <a:fillRect/>
          </a:stretch>
        </p:blipFill>
        <p:spPr>
          <a:xfrm>
            <a:off x="1348269" y="830817"/>
            <a:ext cx="6673404" cy="35682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2" name="Picture 2" descr="A group of people holding each other&#10;&#10;Description automatically generated">
            <a:extLst>
              <a:ext uri="{FF2B5EF4-FFF2-40B4-BE49-F238E27FC236}">
                <a16:creationId xmlns:a16="http://schemas.microsoft.com/office/drawing/2014/main" id="{27882260-7643-1F27-7DCF-597782E576B2}"/>
              </a:ext>
            </a:extLst>
          </p:cNvPr>
          <p:cNvPicPr>
            <a:picLocks noChangeAspect="1"/>
          </p:cNvPicPr>
          <p:nvPr/>
        </p:nvPicPr>
        <p:blipFill>
          <a:blip r:embed="rId3"/>
          <a:stretch>
            <a:fillRect/>
          </a:stretch>
        </p:blipFill>
        <p:spPr>
          <a:xfrm>
            <a:off x="-30772" y="-134083"/>
            <a:ext cx="9176236" cy="5096607"/>
          </a:xfrm>
          <a:prstGeom prst="rect">
            <a:avLst/>
          </a:prstGeom>
        </p:spPr>
      </p:pic>
      <p:sp>
        <p:nvSpPr>
          <p:cNvPr id="3" name="TextBox 2">
            <a:extLst>
              <a:ext uri="{FF2B5EF4-FFF2-40B4-BE49-F238E27FC236}">
                <a16:creationId xmlns:a16="http://schemas.microsoft.com/office/drawing/2014/main" id="{B72FFB35-44D4-DB2F-5159-209C8C439B38}"/>
              </a:ext>
            </a:extLst>
          </p:cNvPr>
          <p:cNvSpPr txBox="1"/>
          <p:nvPr/>
        </p:nvSpPr>
        <p:spPr>
          <a:xfrm>
            <a:off x="4491404" y="1025769"/>
            <a:ext cx="4293576" cy="21395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00000"/>
                </a:solidFill>
                <a:latin typeface="Arial"/>
              </a:rPr>
              <a:t>Participants will:</a:t>
            </a:r>
            <a:r>
              <a:rPr lang="en-US" sz="1600">
                <a:solidFill>
                  <a:srgbClr val="000000"/>
                </a:solidFill>
                <a:latin typeface="Arial"/>
                <a:ea typeface="Arial"/>
                <a:cs typeface="Arial"/>
              </a:rPr>
              <a:t>​</a:t>
            </a:r>
          </a:p>
          <a:p>
            <a:pPr marL="285750" indent="-285750">
              <a:lnSpc>
                <a:spcPct val="150000"/>
              </a:lnSpc>
              <a:buChar char="•"/>
            </a:pPr>
            <a:r>
              <a:rPr lang="en-US" sz="1600"/>
              <a:t>Develop</a:t>
            </a:r>
            <a:r>
              <a:rPr lang="en-US" sz="1600">
                <a:solidFill>
                  <a:srgbClr val="000000"/>
                </a:solidFill>
                <a:latin typeface="Arial"/>
              </a:rPr>
              <a:t> an initial understanding of the </a:t>
            </a:r>
            <a:r>
              <a:rPr lang="en-US" sz="1600"/>
              <a:t>Alabama Literacy Act and its impact on classroom instruction and students’ growth/achievement.</a:t>
            </a:r>
            <a:r>
              <a:rPr lang="en-US" sz="1600">
                <a:solidFill>
                  <a:srgbClr val="000000"/>
                </a:solidFill>
                <a:latin typeface="Arial"/>
                <a:ea typeface="Arial"/>
                <a:cs typeface="Arial"/>
              </a:rPr>
              <a:t>​</a:t>
            </a:r>
          </a:p>
          <a:p>
            <a:pPr marL="285750" indent="-285750">
              <a:lnSpc>
                <a:spcPct val="150000"/>
              </a:lnSpc>
              <a:buChar char="•"/>
            </a:pPr>
            <a:r>
              <a:rPr lang="en-US" sz="1600"/>
              <a:t>Set</a:t>
            </a:r>
            <a:r>
              <a:rPr lang="en-US" sz="1600">
                <a:solidFill>
                  <a:srgbClr val="000000"/>
                </a:solidFill>
                <a:latin typeface="Arial"/>
              </a:rPr>
              <a:t> goals for at-home literacy support.</a:t>
            </a:r>
            <a:endParaRPr lang="en-US" sz="1600"/>
          </a:p>
        </p:txBody>
      </p:sp>
    </p:spTree>
    <p:extLst>
      <p:ext uri="{BB962C8B-B14F-4D97-AF65-F5344CB8AC3E}">
        <p14:creationId xmlns:p14="http://schemas.microsoft.com/office/powerpoint/2010/main" val="232762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gf4b9f6ba8d_0_13"/>
          <p:cNvSpPr txBox="1"/>
          <p:nvPr/>
        </p:nvSpPr>
        <p:spPr>
          <a:xfrm>
            <a:off x="822960" y="287383"/>
            <a:ext cx="7733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2" name="Picture 3" descr="A group of people posing for a picture&#10;&#10;Description automatically generated">
            <a:extLst>
              <a:ext uri="{FF2B5EF4-FFF2-40B4-BE49-F238E27FC236}">
                <a16:creationId xmlns:a16="http://schemas.microsoft.com/office/drawing/2014/main" id="{83C8E9CC-3185-0ECF-4F32-42E769A6CB88}"/>
              </a:ext>
            </a:extLst>
          </p:cNvPr>
          <p:cNvPicPr>
            <a:picLocks noChangeAspect="1"/>
          </p:cNvPicPr>
          <p:nvPr/>
        </p:nvPicPr>
        <p:blipFill>
          <a:blip r:embed="rId3"/>
          <a:stretch>
            <a:fillRect/>
          </a:stretch>
        </p:blipFill>
        <p:spPr>
          <a:xfrm>
            <a:off x="-23446" y="-2198"/>
            <a:ext cx="9168911" cy="5147896"/>
          </a:xfrm>
          <a:prstGeom prst="rect">
            <a:avLst/>
          </a:prstGeom>
        </p:spPr>
      </p:pic>
    </p:spTree>
    <p:extLst>
      <p:ext uri="{BB962C8B-B14F-4D97-AF65-F5344CB8AC3E}">
        <p14:creationId xmlns:p14="http://schemas.microsoft.com/office/powerpoint/2010/main" val="427327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4" name="Picture 4" descr="A group of people holding each other&#10;&#10;Description automatically generated">
            <a:extLst>
              <a:ext uri="{FF2B5EF4-FFF2-40B4-BE49-F238E27FC236}">
                <a16:creationId xmlns:a16="http://schemas.microsoft.com/office/drawing/2014/main" id="{46AAD56F-ACF8-DE61-E238-31BD8251E128}"/>
              </a:ext>
            </a:extLst>
          </p:cNvPr>
          <p:cNvPicPr>
            <a:picLocks noChangeAspect="1"/>
          </p:cNvPicPr>
          <p:nvPr/>
        </p:nvPicPr>
        <p:blipFill>
          <a:blip r:embed="rId3"/>
          <a:stretch>
            <a:fillRect/>
          </a:stretch>
        </p:blipFill>
        <p:spPr>
          <a:xfrm>
            <a:off x="1" y="38661"/>
            <a:ext cx="9143999" cy="5106519"/>
          </a:xfrm>
          <a:prstGeom prst="rect">
            <a:avLst/>
          </a:prstGeom>
        </p:spPr>
      </p:pic>
      <p:sp>
        <p:nvSpPr>
          <p:cNvPr id="6" name="TextBox 5">
            <a:extLst>
              <a:ext uri="{FF2B5EF4-FFF2-40B4-BE49-F238E27FC236}">
                <a16:creationId xmlns:a16="http://schemas.microsoft.com/office/drawing/2014/main" id="{1830F31B-47C5-8C1A-6990-09AAC0F43E36}"/>
              </a:ext>
            </a:extLst>
          </p:cNvPr>
          <p:cNvSpPr txBox="1"/>
          <p:nvPr/>
        </p:nvSpPr>
        <p:spPr>
          <a:xfrm>
            <a:off x="4572086" y="1287986"/>
            <a:ext cx="4293576" cy="21703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rgbClr val="000000"/>
                </a:solidFill>
                <a:latin typeface="Arial"/>
              </a:rPr>
              <a:t>Participants will</a:t>
            </a:r>
            <a:r>
              <a:rPr lang="en-US" sz="1600" b="1">
                <a:solidFill>
                  <a:srgbClr val="000000"/>
                </a:solidFill>
                <a:latin typeface="Arial"/>
              </a:rPr>
              <a:t>:</a:t>
            </a:r>
            <a:r>
              <a:rPr lang="en-US" sz="1600" b="1">
                <a:solidFill>
                  <a:srgbClr val="000000"/>
                </a:solidFill>
                <a:latin typeface="Arial"/>
                <a:ea typeface="Arial"/>
                <a:cs typeface="Arial"/>
              </a:rPr>
              <a:t>​</a:t>
            </a:r>
          </a:p>
          <a:p>
            <a:pPr marL="285750" indent="-285750">
              <a:lnSpc>
                <a:spcPct val="150000"/>
              </a:lnSpc>
              <a:buChar char="•"/>
            </a:pPr>
            <a:r>
              <a:rPr lang="en-US" sz="1600"/>
              <a:t>Develop</a:t>
            </a:r>
            <a:r>
              <a:rPr lang="en-US" sz="1600">
                <a:solidFill>
                  <a:srgbClr val="000000"/>
                </a:solidFill>
                <a:latin typeface="Arial"/>
              </a:rPr>
              <a:t> an initial understanding of the </a:t>
            </a:r>
            <a:r>
              <a:rPr lang="en-US" sz="1600"/>
              <a:t>Alabama Literacy Act and its impact on classroom instruction and students’ growth/achievement.</a:t>
            </a:r>
            <a:r>
              <a:rPr lang="en-US" sz="1600">
                <a:solidFill>
                  <a:srgbClr val="000000"/>
                </a:solidFill>
                <a:latin typeface="Arial"/>
                <a:ea typeface="Arial"/>
                <a:cs typeface="Arial"/>
              </a:rPr>
              <a:t>​</a:t>
            </a:r>
          </a:p>
          <a:p>
            <a:pPr marL="285750" indent="-285750">
              <a:lnSpc>
                <a:spcPct val="150000"/>
              </a:lnSpc>
              <a:buChar char="•"/>
            </a:pPr>
            <a:r>
              <a:rPr lang="en-US" sz="1600"/>
              <a:t>Set</a:t>
            </a:r>
            <a:r>
              <a:rPr lang="en-US" sz="1600">
                <a:solidFill>
                  <a:srgbClr val="000000"/>
                </a:solidFill>
                <a:latin typeface="Arial"/>
              </a:rPr>
              <a:t> goals for at-home literacy support.</a:t>
            </a:r>
            <a:endParaRPr lang="en-US"/>
          </a:p>
        </p:txBody>
      </p:sp>
    </p:spTree>
    <p:extLst>
      <p:ext uri="{BB962C8B-B14F-4D97-AF65-F5344CB8AC3E}">
        <p14:creationId xmlns:p14="http://schemas.microsoft.com/office/powerpoint/2010/main" val="339923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9"/>
          <p:cNvSpPr txBox="1">
            <a:spLocks noGrp="1"/>
          </p:cNvSpPr>
          <p:nvPr>
            <p:ph type="title"/>
          </p:nvPr>
        </p:nvSpPr>
        <p:spPr>
          <a:xfrm>
            <a:off x="311700" y="936273"/>
            <a:ext cx="8520600" cy="1635477"/>
          </a:xfrm>
          <a:prstGeom prst="rect">
            <a:avLst/>
          </a:prstGeom>
          <a:noFill/>
          <a:ln>
            <a:noFill/>
          </a:ln>
        </p:spPr>
        <p:txBody>
          <a:bodyPr spcFirstLastPara="1" wrap="square" lIns="91425" tIns="91425" rIns="91425" bIns="91425" anchor="b" anchorCtr="0">
            <a:normAutofit fontScale="90000"/>
          </a:bodyPr>
          <a:lstStyle/>
          <a:p>
            <a:pPr algn="ctr">
              <a:buSzPct val="124443"/>
            </a:pPr>
            <a:r>
              <a:rPr lang="en" sz="3750" b="1">
                <a:latin typeface="Arial"/>
                <a:ea typeface="Arial"/>
                <a:cs typeface="Arial"/>
                <a:sym typeface="Arial"/>
              </a:rPr>
              <a:t>THANK YOU FOR YOUR KIND ATTENTION! </a:t>
            </a:r>
            <a:br>
              <a:rPr lang="en" sz="3750" b="1">
                <a:latin typeface="Arial"/>
                <a:ea typeface="Arial"/>
                <a:cs typeface="Arial"/>
              </a:rPr>
            </a:br>
            <a:r>
              <a:rPr lang="en" sz="2200" b="1">
                <a:latin typeface="Arial"/>
                <a:ea typeface="Arial"/>
                <a:cs typeface="Arial"/>
                <a:sym typeface="Arial"/>
              </a:rPr>
              <a:t>THE ALABAMA READING INITIATIVE IS YOUR PARTNER IN EDUCATION!</a:t>
            </a:r>
            <a:endParaRPr sz="2200" b="1">
              <a:latin typeface="Arial"/>
              <a:ea typeface="Arial"/>
              <a:cs typeface="Arial"/>
              <a:sym typeface="Arial"/>
            </a:endParaRPr>
          </a:p>
        </p:txBody>
      </p:sp>
      <p:pic>
        <p:nvPicPr>
          <p:cNvPr id="2" name="Picture 2" descr="A logo for a book store&#10;&#10;Description automatically generated">
            <a:extLst>
              <a:ext uri="{FF2B5EF4-FFF2-40B4-BE49-F238E27FC236}">
                <a16:creationId xmlns:a16="http://schemas.microsoft.com/office/drawing/2014/main" id="{396E6E04-B2B4-5F32-C0B9-4EA51D02F408}"/>
              </a:ext>
            </a:extLst>
          </p:cNvPr>
          <p:cNvPicPr>
            <a:picLocks noChangeAspect="1"/>
          </p:cNvPicPr>
          <p:nvPr/>
        </p:nvPicPr>
        <p:blipFill>
          <a:blip r:embed="rId3"/>
          <a:stretch>
            <a:fillRect/>
          </a:stretch>
        </p:blipFill>
        <p:spPr>
          <a:xfrm>
            <a:off x="3717985" y="2569593"/>
            <a:ext cx="1934474" cy="19344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275530" y="315925"/>
            <a:ext cx="8759326" cy="8313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Clr>
                <a:schemeClr val="dk1"/>
              </a:buClr>
              <a:buSzPct val="124444"/>
              <a:buFont typeface="Arial"/>
              <a:buNone/>
            </a:pPr>
            <a:r>
              <a:rPr lang="en" sz="3750" b="1">
                <a:latin typeface="Arial"/>
                <a:ea typeface="Arial"/>
                <a:cs typeface="Arial"/>
                <a:sym typeface="Arial"/>
              </a:rPr>
              <a:t>WHAT IS THE ALABAMA LITERACY ACT? </a:t>
            </a:r>
            <a:endParaRPr lang="en" b="1">
              <a:highlight>
                <a:srgbClr val="FF00FF"/>
              </a:highlight>
              <a:latin typeface="Arial"/>
              <a:ea typeface="Arial"/>
              <a:cs typeface="Arial"/>
            </a:endParaRPr>
          </a:p>
        </p:txBody>
      </p:sp>
      <p:sp>
        <p:nvSpPr>
          <p:cNvPr id="124" name="Google Shape;124;p4"/>
          <p:cNvSpPr txBox="1">
            <a:spLocks noGrp="1"/>
          </p:cNvSpPr>
          <p:nvPr>
            <p:ph type="body" idx="1"/>
          </p:nvPr>
        </p:nvSpPr>
        <p:spPr>
          <a:xfrm>
            <a:off x="139172" y="916359"/>
            <a:ext cx="4172700" cy="3575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sz="2000" b="1">
                <a:latin typeface="Arial"/>
                <a:ea typeface="Arial"/>
                <a:cs typeface="Arial"/>
                <a:sym typeface="Arial"/>
              </a:rPr>
              <a:t>Purpose:</a:t>
            </a:r>
            <a:endParaRPr sz="2000" b="1">
              <a:latin typeface="Arial"/>
              <a:ea typeface="Arial"/>
              <a:cs typeface="Arial"/>
              <a:sym typeface="Arial"/>
            </a:endParaRPr>
          </a:p>
          <a:p>
            <a:pPr marL="0" lvl="0" indent="0" algn="l" rtl="0">
              <a:lnSpc>
                <a:spcPct val="90000"/>
              </a:lnSpc>
              <a:spcBef>
                <a:spcPts val="600"/>
              </a:spcBef>
              <a:spcAft>
                <a:spcPts val="0"/>
              </a:spcAft>
              <a:buClr>
                <a:schemeClr val="dk1"/>
              </a:buClr>
              <a:buSzPts val="1100"/>
              <a:buFont typeface="Arial"/>
              <a:buNone/>
            </a:pPr>
            <a:r>
              <a:rPr lang="en" sz="1800">
                <a:latin typeface="Arial"/>
                <a:ea typeface="Arial"/>
                <a:cs typeface="Arial"/>
                <a:sym typeface="Arial"/>
              </a:rPr>
              <a:t>To implement steps to improve the reading proficiency of public-school kindergarten to third grade students and ensure that those students are able to read at or above grade level by the end of the third grade by monitoring the progression of each student from one grade to another, in part, by his or her proficiency in reading.</a:t>
            </a:r>
            <a:endParaRPr sz="1800">
              <a:latin typeface="Arial"/>
              <a:ea typeface="Arial"/>
              <a:cs typeface="Arial"/>
            </a:endParaRPr>
          </a:p>
          <a:p>
            <a:pPr marL="0" lvl="0" indent="0" algn="l" rtl="0">
              <a:lnSpc>
                <a:spcPct val="90000"/>
              </a:lnSpc>
              <a:spcBef>
                <a:spcPts val="600"/>
              </a:spcBef>
              <a:spcAft>
                <a:spcPts val="600"/>
              </a:spcAft>
              <a:buSzPts val="1800"/>
              <a:buNone/>
            </a:pPr>
            <a:r>
              <a:rPr lang="en" sz="1000">
                <a:latin typeface="Arial"/>
                <a:ea typeface="Arial"/>
                <a:cs typeface="Arial"/>
                <a:sym typeface="Arial"/>
              </a:rPr>
              <a:t>(Page 1, Lines 4-9)</a:t>
            </a:r>
            <a:endParaRPr sz="1000">
              <a:latin typeface="Arial"/>
              <a:ea typeface="Arial"/>
              <a:cs typeface="Arial"/>
              <a:sym typeface="Arial"/>
            </a:endParaRPr>
          </a:p>
        </p:txBody>
      </p:sp>
      <p:pic>
        <p:nvPicPr>
          <p:cNvPr id="4" name="Picture 4" descr="A close-up of a document&#10;&#10;Description automatically generated">
            <a:extLst>
              <a:ext uri="{FF2B5EF4-FFF2-40B4-BE49-F238E27FC236}">
                <a16:creationId xmlns:a16="http://schemas.microsoft.com/office/drawing/2014/main" id="{3832981A-1F78-5B52-2F53-ACFE00B455FE}"/>
              </a:ext>
            </a:extLst>
          </p:cNvPr>
          <p:cNvPicPr>
            <a:picLocks noChangeAspect="1"/>
          </p:cNvPicPr>
          <p:nvPr/>
        </p:nvPicPr>
        <p:blipFill>
          <a:blip r:embed="rId3"/>
          <a:stretch>
            <a:fillRect/>
          </a:stretch>
        </p:blipFill>
        <p:spPr>
          <a:xfrm>
            <a:off x="6797151" y="2263966"/>
            <a:ext cx="2229575" cy="2671303"/>
          </a:xfrm>
          <a:prstGeom prst="rect">
            <a:avLst/>
          </a:prstGeom>
          <a:ln w="88900" cap="sq" cmpd="thickThin">
            <a:solidFill>
              <a:srgbClr val="000000"/>
            </a:solidFill>
            <a:prstDash val="solid"/>
            <a:miter lim="800000"/>
          </a:ln>
          <a:effectLst>
            <a:innerShdw blurRad="76200">
              <a:srgbClr val="000000"/>
            </a:innerShdw>
          </a:effectLst>
        </p:spPr>
      </p:pic>
      <p:pic>
        <p:nvPicPr>
          <p:cNvPr id="5" name="Picture 5" descr="A qr code on a white background&#10;&#10;Description automatically generated">
            <a:extLst>
              <a:ext uri="{FF2B5EF4-FFF2-40B4-BE49-F238E27FC236}">
                <a16:creationId xmlns:a16="http://schemas.microsoft.com/office/drawing/2014/main" id="{1AACDA42-F71F-58E6-52F4-05DDC3761EA5}"/>
              </a:ext>
            </a:extLst>
          </p:cNvPr>
          <p:cNvPicPr>
            <a:picLocks noChangeAspect="1"/>
          </p:cNvPicPr>
          <p:nvPr/>
        </p:nvPicPr>
        <p:blipFill rotWithShape="1">
          <a:blip r:embed="rId4"/>
          <a:srcRect t="27461" b="1140"/>
          <a:stretch/>
        </p:blipFill>
        <p:spPr>
          <a:xfrm>
            <a:off x="7741227" y="3604190"/>
            <a:ext cx="1194955" cy="1218708"/>
          </a:xfrm>
          <a:prstGeom prst="rect">
            <a:avLst/>
          </a:prstGeom>
        </p:spPr>
      </p:pic>
      <p:pic>
        <p:nvPicPr>
          <p:cNvPr id="6" name="Picture 6" descr="A close up of a document&#10;&#10;Description automatically generated">
            <a:extLst>
              <a:ext uri="{FF2B5EF4-FFF2-40B4-BE49-F238E27FC236}">
                <a16:creationId xmlns:a16="http://schemas.microsoft.com/office/drawing/2014/main" id="{63186C71-2A93-3ACD-C656-98DE493502D4}"/>
              </a:ext>
            </a:extLst>
          </p:cNvPr>
          <p:cNvPicPr>
            <a:picLocks noChangeAspect="1"/>
          </p:cNvPicPr>
          <p:nvPr/>
        </p:nvPicPr>
        <p:blipFill rotWithShape="1">
          <a:blip r:embed="rId5"/>
          <a:srcRect l="-754" t="514" b="7340"/>
          <a:stretch/>
        </p:blipFill>
        <p:spPr>
          <a:xfrm>
            <a:off x="4470424" y="728602"/>
            <a:ext cx="2087085" cy="2679626"/>
          </a:xfrm>
          <a:prstGeom prst="rect">
            <a:avLst/>
          </a:prstGeom>
          <a:ln w="88900" cap="sq" cmpd="thickThin">
            <a:solidFill>
              <a:srgbClr val="C00000"/>
            </a:solidFill>
            <a:prstDash val="solid"/>
            <a:miter lim="800000"/>
          </a:ln>
          <a:effectLst>
            <a:innerShdw blurRad="76200">
              <a:srgbClr val="000000"/>
            </a:innerShdw>
          </a:effectLst>
        </p:spPr>
      </p:pic>
      <p:pic>
        <p:nvPicPr>
          <p:cNvPr id="3" name="Picture 3" descr="A qr code on a white background&#10;&#10;Description automatically generated">
            <a:extLst>
              <a:ext uri="{FF2B5EF4-FFF2-40B4-BE49-F238E27FC236}">
                <a16:creationId xmlns:a16="http://schemas.microsoft.com/office/drawing/2014/main" id="{FF12B5EF-5E62-CF02-CDDD-C100965260B0}"/>
              </a:ext>
            </a:extLst>
          </p:cNvPr>
          <p:cNvPicPr>
            <a:picLocks noChangeAspect="1"/>
          </p:cNvPicPr>
          <p:nvPr/>
        </p:nvPicPr>
        <p:blipFill rotWithShape="1">
          <a:blip r:embed="rId6"/>
          <a:srcRect r="-840" b="21192"/>
          <a:stretch/>
        </p:blipFill>
        <p:spPr>
          <a:xfrm>
            <a:off x="5258762" y="2100349"/>
            <a:ext cx="1219083" cy="1205012"/>
          </a:xfrm>
          <a:prstGeom prst="rect">
            <a:avLst/>
          </a:prstGeom>
        </p:spPr>
      </p:pic>
      <p:sp>
        <p:nvSpPr>
          <p:cNvPr id="2" name="TextBox 1">
            <a:extLst>
              <a:ext uri="{FF2B5EF4-FFF2-40B4-BE49-F238E27FC236}">
                <a16:creationId xmlns:a16="http://schemas.microsoft.com/office/drawing/2014/main" id="{A78BCB32-107D-0761-3C96-9EC358C4257A}"/>
              </a:ext>
            </a:extLst>
          </p:cNvPr>
          <p:cNvSpPr txBox="1"/>
          <p:nvPr/>
        </p:nvSpPr>
        <p:spPr>
          <a:xfrm>
            <a:off x="3892271" y="3854794"/>
            <a:ext cx="1524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2022 Updates: </a:t>
            </a:r>
          </a:p>
        </p:txBody>
      </p:sp>
      <p:pic>
        <p:nvPicPr>
          <p:cNvPr id="8" name="Picture 7" descr="A qr code with text&#10;&#10;Description automatically generated">
            <a:extLst>
              <a:ext uri="{FF2B5EF4-FFF2-40B4-BE49-F238E27FC236}">
                <a16:creationId xmlns:a16="http://schemas.microsoft.com/office/drawing/2014/main" id="{52BC383D-4B9D-94B9-1FE9-6F044602B195}"/>
              </a:ext>
            </a:extLst>
          </p:cNvPr>
          <p:cNvPicPr>
            <a:picLocks noChangeAspect="1"/>
          </p:cNvPicPr>
          <p:nvPr/>
        </p:nvPicPr>
        <p:blipFill rotWithShape="1">
          <a:blip r:embed="rId7"/>
          <a:srcRect r="-454" b="20787"/>
          <a:stretch/>
        </p:blipFill>
        <p:spPr>
          <a:xfrm>
            <a:off x="2694008" y="3745596"/>
            <a:ext cx="1243360" cy="11761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5" name="Picture 5" descr="A blue and white wall&#10;&#10;Description automatically generated">
            <a:extLst>
              <a:ext uri="{FF2B5EF4-FFF2-40B4-BE49-F238E27FC236}">
                <a16:creationId xmlns:a16="http://schemas.microsoft.com/office/drawing/2014/main" id="{E9141159-88A8-28D5-A0A1-AA6591A6E83D}"/>
              </a:ext>
            </a:extLst>
          </p:cNvPr>
          <p:cNvPicPr>
            <a:picLocks noChangeAspect="1"/>
          </p:cNvPicPr>
          <p:nvPr/>
        </p:nvPicPr>
        <p:blipFill>
          <a:blip r:embed="rId3"/>
          <a:stretch>
            <a:fillRect/>
          </a:stretch>
        </p:blipFill>
        <p:spPr>
          <a:xfrm>
            <a:off x="0" y="-1680"/>
            <a:ext cx="9144000" cy="5146860"/>
          </a:xfrm>
          <a:prstGeom prst="rect">
            <a:avLst/>
          </a:prstGeom>
        </p:spPr>
      </p:pic>
      <p:sp>
        <p:nvSpPr>
          <p:cNvPr id="6" name="TextBox 5">
            <a:extLst>
              <a:ext uri="{FF2B5EF4-FFF2-40B4-BE49-F238E27FC236}">
                <a16:creationId xmlns:a16="http://schemas.microsoft.com/office/drawing/2014/main" id="{6FB8B245-B277-2829-7723-C0FD9C459A93}"/>
              </a:ext>
            </a:extLst>
          </p:cNvPr>
          <p:cNvSpPr txBox="1"/>
          <p:nvPr/>
        </p:nvSpPr>
        <p:spPr>
          <a:xfrm>
            <a:off x="2386852" y="1448920"/>
            <a:ext cx="5593976"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Scientifically-Based reading instruction and multisensory language instruction in the following areas:​</a:t>
            </a:r>
          </a:p>
          <a:p>
            <a:endParaRPr lang="en-US"/>
          </a:p>
          <a:p>
            <a:pPr marL="285750" indent="-285750" algn="ctr">
              <a:buChar char="•"/>
            </a:pPr>
            <a:r>
              <a:rPr lang="en-US"/>
              <a:t>Oral language development ​</a:t>
            </a:r>
          </a:p>
          <a:p>
            <a:pPr marL="285750" indent="-285750" algn="ctr">
              <a:buChar char="•"/>
            </a:pPr>
            <a:r>
              <a:rPr lang="en-US"/>
              <a:t>Phonological awareness​</a:t>
            </a:r>
          </a:p>
          <a:p>
            <a:pPr marL="285750" indent="-285750" algn="ctr">
              <a:buChar char="•"/>
            </a:pPr>
            <a:r>
              <a:rPr lang="en-US"/>
              <a:t>Phonics ​</a:t>
            </a:r>
          </a:p>
          <a:p>
            <a:pPr marL="285750" indent="-285750" algn="ctr">
              <a:buChar char="•"/>
            </a:pPr>
            <a:r>
              <a:rPr lang="en-US"/>
              <a:t>Fluency​</a:t>
            </a:r>
          </a:p>
          <a:p>
            <a:pPr marL="285750" indent="-285750" algn="ctr">
              <a:buChar char="•"/>
            </a:pPr>
            <a:r>
              <a:rPr lang="en-US"/>
              <a:t>Writing​</a:t>
            </a:r>
          </a:p>
          <a:p>
            <a:pPr marL="285750" indent="-285750" algn="ctr">
              <a:buChar char="•"/>
            </a:pPr>
            <a:r>
              <a:rPr lang="en-US"/>
              <a:t>Vocabulary​</a:t>
            </a:r>
          </a:p>
          <a:p>
            <a:pPr marL="285750" indent="-285750" algn="ctr">
              <a:buChar char="•"/>
            </a:pPr>
            <a:r>
              <a:rPr lang="en-US"/>
              <a:t>Comprehension​</a:t>
            </a:r>
          </a:p>
          <a:p>
            <a:pPr marL="285750" indent="-285750" algn="ctr">
              <a:buChar char="•"/>
            </a:pPr>
            <a:r>
              <a:rPr lang="en-US"/>
              <a:t>Alabama Course of Study</a:t>
            </a:r>
          </a:p>
        </p:txBody>
      </p:sp>
      <p:sp>
        <p:nvSpPr>
          <p:cNvPr id="8" name="TextBox 7">
            <a:extLst>
              <a:ext uri="{FF2B5EF4-FFF2-40B4-BE49-F238E27FC236}">
                <a16:creationId xmlns:a16="http://schemas.microsoft.com/office/drawing/2014/main" id="{2B213495-46F0-2F68-A168-C9ACDA13CB7F}"/>
              </a:ext>
            </a:extLst>
          </p:cNvPr>
          <p:cNvSpPr txBox="1"/>
          <p:nvPr/>
        </p:nvSpPr>
        <p:spPr>
          <a:xfrm>
            <a:off x="1015253" y="302558"/>
            <a:ext cx="718072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t>Every child. Every chance. Every day.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p:nvPr>
        </p:nvSpPr>
        <p:spPr>
          <a:xfrm>
            <a:off x="318375" y="0"/>
            <a:ext cx="8520600" cy="831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Clr>
                <a:schemeClr val="dk1"/>
              </a:buClr>
              <a:buSzPts val="4200"/>
              <a:buFont typeface="Arial"/>
              <a:buNone/>
            </a:pPr>
            <a:r>
              <a:rPr lang="en" b="1">
                <a:latin typeface="Arial"/>
                <a:ea typeface="Arial"/>
                <a:cs typeface="Arial"/>
                <a:sym typeface="Arial"/>
              </a:rPr>
              <a:t>CURRICULUM &amp; STANDARDS  </a:t>
            </a:r>
            <a:endParaRPr/>
          </a:p>
        </p:txBody>
      </p:sp>
      <p:sp>
        <p:nvSpPr>
          <p:cNvPr id="141" name="Google Shape;141;p18"/>
          <p:cNvSpPr txBox="1">
            <a:spLocks noGrp="1"/>
          </p:cNvSpPr>
          <p:nvPr>
            <p:ph type="body" idx="1"/>
          </p:nvPr>
        </p:nvSpPr>
        <p:spPr>
          <a:xfrm>
            <a:off x="4999095" y="128790"/>
            <a:ext cx="3999900" cy="318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400"/>
              <a:buNone/>
            </a:pPr>
            <a:r>
              <a:rPr lang="en" sz="1400">
                <a:solidFill>
                  <a:srgbClr val="000000"/>
                </a:solidFill>
                <a:latin typeface="Arial"/>
                <a:ea typeface="Arial"/>
                <a:cs typeface="Arial"/>
                <a:sym typeface="Arial"/>
              </a:rPr>
              <a:t>2021 ELA COS supports essential learning to improve reading proficiency in accordance to the ALA.</a:t>
            </a:r>
            <a:endParaRPr sz="1400"/>
          </a:p>
          <a:p>
            <a:pPr marL="457200" lvl="0" indent="-357505" algn="l" rtl="0">
              <a:lnSpc>
                <a:spcPct val="115000"/>
              </a:lnSpc>
              <a:spcBef>
                <a:spcPts val="2400"/>
              </a:spcBef>
              <a:spcAft>
                <a:spcPts val="0"/>
              </a:spcAft>
              <a:buClr>
                <a:srgbClr val="000000"/>
              </a:buClr>
              <a:buSzPts val="1400"/>
              <a:buFont typeface="Arial"/>
              <a:buAutoNum type="arabicParenR"/>
            </a:pPr>
            <a:endParaRPr lang="en" sz="1400">
              <a:solidFill>
                <a:srgbClr val="000000"/>
              </a:solidFill>
              <a:latin typeface="Arial"/>
              <a:ea typeface="Arial"/>
              <a:cs typeface="Arial"/>
            </a:endParaRPr>
          </a:p>
          <a:p>
            <a:pPr marL="457200" lvl="0" indent="0" algn="l" rtl="0">
              <a:lnSpc>
                <a:spcPct val="115000"/>
              </a:lnSpc>
              <a:spcBef>
                <a:spcPts val="0"/>
              </a:spcBef>
              <a:spcAft>
                <a:spcPts val="0"/>
              </a:spcAft>
              <a:buNone/>
            </a:pPr>
            <a:endParaRPr sz="140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88205C59-243E-C941-9C94-B69C30C5E172}"/>
              </a:ext>
            </a:extLst>
          </p:cNvPr>
          <p:cNvSpPr txBox="1"/>
          <p:nvPr/>
        </p:nvSpPr>
        <p:spPr>
          <a:xfrm>
            <a:off x="4577767" y="1348842"/>
            <a:ext cx="4320540"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Char char="•"/>
            </a:pPr>
            <a:r>
              <a:rPr lang="en" sz="1500"/>
              <a:t>Standards focus on foundational skills needed to support literacy development.</a:t>
            </a:r>
            <a:endParaRPr lang="en-US"/>
          </a:p>
          <a:p>
            <a:pPr marL="285750" indent="-285750">
              <a:lnSpc>
                <a:spcPct val="150000"/>
              </a:lnSpc>
              <a:buFont typeface="Arial,Sans-Serif"/>
              <a:buChar char="•"/>
            </a:pPr>
            <a:r>
              <a:rPr lang="en-US" sz="1500"/>
              <a:t>Development of the standards was guided by the science of reading.</a:t>
            </a:r>
          </a:p>
          <a:p>
            <a:pPr marL="285750" indent="-285750">
              <a:lnSpc>
                <a:spcPct val="150000"/>
              </a:lnSpc>
              <a:buFont typeface="Arial,Sans-Serif"/>
              <a:buChar char="•"/>
            </a:pPr>
            <a:r>
              <a:rPr lang="en" sz="1500"/>
              <a:t>Standards that define the minimum content of what learners should know and be able to accomplish at each grade level.</a:t>
            </a:r>
            <a:endParaRPr lang="en-US" sz="1500"/>
          </a:p>
          <a:p>
            <a:pPr marL="285750" indent="-285750">
              <a:buFont typeface="Arial"/>
              <a:buChar char="•"/>
            </a:pPr>
            <a:endParaRPr lang="en"/>
          </a:p>
        </p:txBody>
      </p:sp>
      <p:pic>
        <p:nvPicPr>
          <p:cNvPr id="5" name="Picture 5" descr="A logo for a course of study&#10;&#10;Description automatically generated">
            <a:extLst>
              <a:ext uri="{FF2B5EF4-FFF2-40B4-BE49-F238E27FC236}">
                <a16:creationId xmlns:a16="http://schemas.microsoft.com/office/drawing/2014/main" id="{E09C731A-B17F-43C7-D88F-4CB03072E072}"/>
              </a:ext>
            </a:extLst>
          </p:cNvPr>
          <p:cNvPicPr>
            <a:picLocks noChangeAspect="1"/>
          </p:cNvPicPr>
          <p:nvPr/>
        </p:nvPicPr>
        <p:blipFill>
          <a:blip r:embed="rId3"/>
          <a:stretch>
            <a:fillRect/>
          </a:stretch>
        </p:blipFill>
        <p:spPr>
          <a:xfrm>
            <a:off x="847164" y="798501"/>
            <a:ext cx="3469341" cy="34792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3931278" y="234900"/>
            <a:ext cx="5044800" cy="8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4200"/>
              <a:buFont typeface="Arial"/>
              <a:buNone/>
            </a:pPr>
            <a:r>
              <a:rPr lang="en" b="1">
                <a:latin typeface="Arial"/>
                <a:ea typeface="Arial"/>
                <a:cs typeface="Arial"/>
                <a:sym typeface="Arial"/>
              </a:rPr>
              <a:t>INTERVENTION REQUIREMENTS</a:t>
            </a:r>
            <a:endParaRPr b="1">
              <a:latin typeface="Arial"/>
              <a:ea typeface="Arial"/>
              <a:cs typeface="Arial"/>
              <a:sym typeface="Arial"/>
            </a:endParaRPr>
          </a:p>
          <a:p>
            <a:pPr marL="0" lvl="0" indent="0" algn="l" rtl="0">
              <a:spcBef>
                <a:spcPts val="0"/>
              </a:spcBef>
              <a:spcAft>
                <a:spcPts val="0"/>
              </a:spcAft>
              <a:buClr>
                <a:schemeClr val="dk1"/>
              </a:buClr>
              <a:buSzPts val="4200"/>
              <a:buFont typeface="Arial"/>
              <a:buNone/>
            </a:pPr>
            <a:endParaRPr b="1">
              <a:latin typeface="Arial"/>
              <a:ea typeface="Arial"/>
              <a:cs typeface="Arial"/>
              <a:sym typeface="Arial"/>
            </a:endParaRPr>
          </a:p>
        </p:txBody>
      </p:sp>
      <p:sp>
        <p:nvSpPr>
          <p:cNvPr id="162" name="Google Shape;162;p30"/>
          <p:cNvSpPr txBox="1">
            <a:spLocks noGrp="1"/>
          </p:cNvSpPr>
          <p:nvPr>
            <p:ph type="body" idx="1"/>
          </p:nvPr>
        </p:nvSpPr>
        <p:spPr>
          <a:xfrm>
            <a:off x="-400875" y="234899"/>
            <a:ext cx="4540896" cy="4422600"/>
          </a:xfrm>
          <a:prstGeom prst="rect">
            <a:avLst/>
          </a:prstGeom>
          <a:noFill/>
          <a:ln>
            <a:noFill/>
          </a:ln>
        </p:spPr>
        <p:txBody>
          <a:bodyPr spcFirstLastPara="1" wrap="square" lIns="91425" tIns="91425" rIns="91425" bIns="91425" anchor="t" anchorCtr="0">
            <a:noAutofit/>
          </a:bodyPr>
          <a:lstStyle/>
          <a:p>
            <a:pPr marL="838200" lvl="1" indent="-285750" algn="l" rtl="0">
              <a:lnSpc>
                <a:spcPct val="100000"/>
              </a:lnSpc>
              <a:spcBef>
                <a:spcPts val="1600"/>
              </a:spcBef>
              <a:spcAft>
                <a:spcPts val="0"/>
              </a:spcAft>
              <a:buSzPts val="2100"/>
              <a:buFont typeface="Wingdings"/>
              <a:buChar char="v"/>
            </a:pPr>
            <a:r>
              <a:rPr lang="en" sz="1800">
                <a:latin typeface="Arial"/>
                <a:ea typeface="Arial"/>
                <a:cs typeface="Arial"/>
                <a:sym typeface="Arial"/>
              </a:rPr>
              <a:t>Additional instructional time spent on proven methods of reading instruction and intervention</a:t>
            </a:r>
            <a:endParaRPr lang="en-US" sz="1800">
              <a:latin typeface="Arial"/>
              <a:ea typeface="Arial"/>
              <a:cs typeface="Arial"/>
            </a:endParaRPr>
          </a:p>
          <a:p>
            <a:pPr marL="914400" lvl="0" indent="0" algn="l" rtl="0">
              <a:lnSpc>
                <a:spcPct val="100000"/>
              </a:lnSpc>
              <a:spcBef>
                <a:spcPts val="0"/>
              </a:spcBef>
              <a:spcAft>
                <a:spcPts val="0"/>
              </a:spcAft>
              <a:buNone/>
            </a:pPr>
            <a:endParaRPr sz="1800">
              <a:latin typeface="Arial"/>
              <a:ea typeface="Arial"/>
              <a:cs typeface="Arial"/>
            </a:endParaRPr>
          </a:p>
          <a:p>
            <a:pPr marL="838200" lvl="1" indent="-285750" algn="l" rtl="0">
              <a:lnSpc>
                <a:spcPct val="100000"/>
              </a:lnSpc>
              <a:spcBef>
                <a:spcPts val="0"/>
              </a:spcBef>
              <a:spcAft>
                <a:spcPts val="0"/>
              </a:spcAft>
              <a:buSzPts val="2100"/>
              <a:buFont typeface="Wingdings"/>
              <a:buChar char="v"/>
            </a:pPr>
            <a:r>
              <a:rPr lang="en" sz="1800">
                <a:latin typeface="Arial"/>
                <a:ea typeface="Arial"/>
                <a:cs typeface="Arial"/>
                <a:sym typeface="Arial"/>
              </a:rPr>
              <a:t>Daily small group reading intervention that focuses on what the student needs</a:t>
            </a:r>
            <a:endParaRPr sz="1800"/>
          </a:p>
          <a:p>
            <a:pPr marL="914400" lvl="0" indent="0" algn="l" rtl="0">
              <a:lnSpc>
                <a:spcPct val="100000"/>
              </a:lnSpc>
              <a:spcBef>
                <a:spcPts val="0"/>
              </a:spcBef>
              <a:spcAft>
                <a:spcPts val="0"/>
              </a:spcAft>
              <a:buNone/>
            </a:pPr>
            <a:endParaRPr sz="1800"/>
          </a:p>
          <a:p>
            <a:pPr marL="838200" lvl="1" indent="-285750" algn="l" rtl="0">
              <a:lnSpc>
                <a:spcPct val="100000"/>
              </a:lnSpc>
              <a:spcBef>
                <a:spcPts val="0"/>
              </a:spcBef>
              <a:spcAft>
                <a:spcPts val="0"/>
              </a:spcAft>
              <a:buSzPts val="2100"/>
              <a:buFont typeface="Wingdings"/>
              <a:buChar char="v"/>
            </a:pPr>
            <a:r>
              <a:rPr lang="en" sz="1800">
                <a:latin typeface="Arial"/>
                <a:ea typeface="Arial"/>
                <a:cs typeface="Arial"/>
                <a:sym typeface="Arial"/>
              </a:rPr>
              <a:t>Frequent monitoring of the progress of the reading skills of each student throughout the school year and adjusting instruction according to student need</a:t>
            </a:r>
            <a:endParaRPr sz="1800">
              <a:latin typeface="Arial"/>
              <a:ea typeface="Arial"/>
              <a:cs typeface="Arial"/>
            </a:endParaRPr>
          </a:p>
        </p:txBody>
      </p:sp>
      <p:pic>
        <p:nvPicPr>
          <p:cNvPr id="2" name="Picture 2" descr="A person teaching children to read&#10;&#10;Description automatically generated">
            <a:extLst>
              <a:ext uri="{FF2B5EF4-FFF2-40B4-BE49-F238E27FC236}">
                <a16:creationId xmlns:a16="http://schemas.microsoft.com/office/drawing/2014/main" id="{01416C2B-150A-BA70-AAD9-46042F2CC191}"/>
              </a:ext>
            </a:extLst>
          </p:cNvPr>
          <p:cNvPicPr>
            <a:picLocks noChangeAspect="1"/>
          </p:cNvPicPr>
          <p:nvPr/>
        </p:nvPicPr>
        <p:blipFill>
          <a:blip r:embed="rId3"/>
          <a:stretch>
            <a:fillRect/>
          </a:stretch>
        </p:blipFill>
        <p:spPr>
          <a:xfrm>
            <a:off x="4612343" y="803463"/>
            <a:ext cx="3576916" cy="35769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6" name="TextBox 5">
            <a:extLst>
              <a:ext uri="{FF2B5EF4-FFF2-40B4-BE49-F238E27FC236}">
                <a16:creationId xmlns:a16="http://schemas.microsoft.com/office/drawing/2014/main" id="{EEA6D9FF-9453-F871-DC5A-7DC3F2CC503D}"/>
              </a:ext>
            </a:extLst>
          </p:cNvPr>
          <p:cNvSpPr txBox="1"/>
          <p:nvPr/>
        </p:nvSpPr>
        <p:spPr>
          <a:xfrm>
            <a:off x="3200400" y="2343149"/>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568C67F7-9944-373E-87E1-85328EA3A5DB}"/>
              </a:ext>
            </a:extLst>
          </p:cNvPr>
          <p:cNvSpPr txBox="1"/>
          <p:nvPr/>
        </p:nvSpPr>
        <p:spPr>
          <a:xfrm>
            <a:off x="376353" y="3589299"/>
            <a:ext cx="47950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1" name="Picture 11" descr="A white wall with black letters on it&#10;&#10;Description automatically generated">
            <a:extLst>
              <a:ext uri="{FF2B5EF4-FFF2-40B4-BE49-F238E27FC236}">
                <a16:creationId xmlns:a16="http://schemas.microsoft.com/office/drawing/2014/main" id="{4703BD21-5E27-7E33-6101-F8AF5119436F}"/>
              </a:ext>
            </a:extLst>
          </p:cNvPr>
          <p:cNvPicPr>
            <a:picLocks noChangeAspect="1"/>
          </p:cNvPicPr>
          <p:nvPr/>
        </p:nvPicPr>
        <p:blipFill>
          <a:blip r:embed="rId3"/>
          <a:stretch>
            <a:fillRect/>
          </a:stretch>
        </p:blipFill>
        <p:spPr>
          <a:xfrm>
            <a:off x="-1465" y="-2198"/>
            <a:ext cx="9146930" cy="5147896"/>
          </a:xfrm>
          <a:prstGeom prst="rect">
            <a:avLst/>
          </a:prstGeom>
        </p:spPr>
      </p:pic>
      <p:sp>
        <p:nvSpPr>
          <p:cNvPr id="13" name="Google Shape;148;p24">
            <a:extLst>
              <a:ext uri="{FF2B5EF4-FFF2-40B4-BE49-F238E27FC236}">
                <a16:creationId xmlns:a16="http://schemas.microsoft.com/office/drawing/2014/main" id="{856F896C-8708-BF44-6E92-C1FE93D4C94F}"/>
              </a:ext>
            </a:extLst>
          </p:cNvPr>
          <p:cNvSpPr txBox="1">
            <a:spLocks/>
          </p:cNvSpPr>
          <p:nvPr/>
        </p:nvSpPr>
        <p:spPr>
          <a:xfrm>
            <a:off x="-1278" y="1453526"/>
            <a:ext cx="4688909" cy="6415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1"/>
              </a:buClr>
              <a:buSzPts val="1800"/>
              <a:buFont typeface="Arial"/>
              <a:buChar char="●"/>
              <a:defRPr sz="1500" b="0" i="0" u="none" strike="noStrike" cap="none">
                <a:solidFill>
                  <a:schemeClr val="dk1"/>
                </a:solidFill>
                <a:latin typeface="Gill Sans"/>
                <a:ea typeface="Gill Sans"/>
                <a:cs typeface="Gill Sans"/>
                <a:sym typeface="Gill Sans"/>
              </a:defRPr>
            </a:lvl1pPr>
            <a:lvl2pPr marL="914400" marR="0" lvl="1" indent="-317500" algn="l" rtl="0">
              <a:lnSpc>
                <a:spcPct val="115000"/>
              </a:lnSpc>
              <a:spcBef>
                <a:spcPts val="0"/>
              </a:spcBef>
              <a:spcAft>
                <a:spcPts val="0"/>
              </a:spcAft>
              <a:buClr>
                <a:schemeClr val="accent1"/>
              </a:buClr>
              <a:buSzPts val="1400"/>
              <a:buFont typeface="Arial"/>
              <a:buChar char="○"/>
              <a:defRPr sz="1350" b="0" i="0" u="none" strike="noStrike" cap="none">
                <a:solidFill>
                  <a:schemeClr val="dk1"/>
                </a:solidFill>
                <a:latin typeface="Gill Sans"/>
                <a:ea typeface="Gill Sans"/>
                <a:cs typeface="Gill Sans"/>
                <a:sym typeface="Gill Sans"/>
              </a:defRPr>
            </a:lvl2pPr>
            <a:lvl3pPr marL="1371600" marR="0" lvl="2" indent="-317500" algn="l" rtl="0">
              <a:lnSpc>
                <a:spcPct val="115000"/>
              </a:lnSpc>
              <a:spcBef>
                <a:spcPts val="0"/>
              </a:spcBef>
              <a:spcAft>
                <a:spcPts val="0"/>
              </a:spcAft>
              <a:buClr>
                <a:schemeClr val="accent1"/>
              </a:buClr>
              <a:buSzPts val="1400"/>
              <a:buFont typeface="Arial"/>
              <a:buChar char="■"/>
              <a:defRPr sz="1200" b="0" i="0" u="none" strike="noStrike" cap="none">
                <a:solidFill>
                  <a:schemeClr val="dk1"/>
                </a:solidFill>
                <a:latin typeface="Gill Sans"/>
                <a:ea typeface="Gill Sans"/>
                <a:cs typeface="Gill Sans"/>
                <a:sym typeface="Gill Sans"/>
              </a:defRPr>
            </a:lvl3pPr>
            <a:lvl4pPr marL="1828800" marR="0" lvl="3" indent="-317500" algn="l" rtl="0">
              <a:lnSpc>
                <a:spcPct val="115000"/>
              </a:lnSpc>
              <a:spcBef>
                <a:spcPts val="0"/>
              </a:spcBef>
              <a:spcAft>
                <a:spcPts val="0"/>
              </a:spcAft>
              <a:buClr>
                <a:schemeClr val="accent1"/>
              </a:buClr>
              <a:buSzPts val="1400"/>
              <a:buFont typeface="Arial"/>
              <a:buChar char="●"/>
              <a:defRPr sz="1050" b="0" i="0" u="none" strike="noStrike" cap="none">
                <a:solidFill>
                  <a:schemeClr val="dk1"/>
                </a:solidFill>
                <a:latin typeface="Gill Sans"/>
                <a:ea typeface="Gill Sans"/>
                <a:cs typeface="Gill Sans"/>
                <a:sym typeface="Gill Sans"/>
              </a:defRPr>
            </a:lvl4pPr>
            <a:lvl5pPr marL="2286000" marR="0" lvl="4" indent="-317500" algn="l" rtl="0">
              <a:lnSpc>
                <a:spcPct val="115000"/>
              </a:lnSpc>
              <a:spcBef>
                <a:spcPts val="0"/>
              </a:spcBef>
              <a:spcAft>
                <a:spcPts val="0"/>
              </a:spcAft>
              <a:buClr>
                <a:schemeClr val="accent1"/>
              </a:buClr>
              <a:buSzPts val="1400"/>
              <a:buFont typeface="Arial"/>
              <a:buChar char="○"/>
              <a:defRPr sz="900" b="0" i="0" u="none" strike="noStrike" cap="none">
                <a:solidFill>
                  <a:schemeClr val="dk1"/>
                </a:solidFill>
                <a:latin typeface="Gill Sans"/>
                <a:ea typeface="Gill Sans"/>
                <a:cs typeface="Gill Sans"/>
                <a:sym typeface="Gill Sans"/>
              </a:defRPr>
            </a:lvl5pPr>
            <a:lvl6pPr marL="2743200" marR="0" lvl="5" indent="-317500" algn="l" rtl="0">
              <a:lnSpc>
                <a:spcPct val="115000"/>
              </a:lnSpc>
              <a:spcBef>
                <a:spcPts val="0"/>
              </a:spcBef>
              <a:spcAft>
                <a:spcPts val="0"/>
              </a:spcAft>
              <a:buClr>
                <a:schemeClr val="accent1"/>
              </a:buClr>
              <a:buSzPts val="1400"/>
              <a:buFont typeface="Arial"/>
              <a:buChar char="■"/>
              <a:defRPr sz="900" b="0" i="0" u="none" strike="noStrike" cap="none">
                <a:solidFill>
                  <a:schemeClr val="dk1"/>
                </a:solidFill>
                <a:latin typeface="Gill Sans"/>
                <a:ea typeface="Gill Sans"/>
                <a:cs typeface="Gill Sans"/>
                <a:sym typeface="Gill Sans"/>
              </a:defRPr>
            </a:lvl6pPr>
            <a:lvl7pPr marL="3200400" marR="0" lvl="6" indent="-317500" algn="l" rtl="0">
              <a:lnSpc>
                <a:spcPct val="115000"/>
              </a:lnSpc>
              <a:spcBef>
                <a:spcPts val="0"/>
              </a:spcBef>
              <a:spcAft>
                <a:spcPts val="0"/>
              </a:spcAft>
              <a:buClr>
                <a:schemeClr val="accent1"/>
              </a:buClr>
              <a:buSzPts val="1400"/>
              <a:buFont typeface="Arial"/>
              <a:buChar char="●"/>
              <a:defRPr sz="900" b="0" i="0" u="none" strike="noStrike" cap="none">
                <a:solidFill>
                  <a:schemeClr val="dk1"/>
                </a:solidFill>
                <a:latin typeface="Gill Sans"/>
                <a:ea typeface="Gill Sans"/>
                <a:cs typeface="Gill Sans"/>
                <a:sym typeface="Gill Sans"/>
              </a:defRPr>
            </a:lvl7pPr>
            <a:lvl8pPr marL="3657600" marR="0" lvl="7" indent="-317500" algn="l" rtl="0">
              <a:lnSpc>
                <a:spcPct val="115000"/>
              </a:lnSpc>
              <a:spcBef>
                <a:spcPts val="0"/>
              </a:spcBef>
              <a:spcAft>
                <a:spcPts val="0"/>
              </a:spcAft>
              <a:buClr>
                <a:schemeClr val="accent1"/>
              </a:buClr>
              <a:buSzPts val="1400"/>
              <a:buFont typeface="Arial"/>
              <a:buChar char="○"/>
              <a:defRPr sz="900" b="0" i="0" u="none" strike="noStrike" cap="none">
                <a:solidFill>
                  <a:schemeClr val="dk1"/>
                </a:solidFill>
                <a:latin typeface="Gill Sans"/>
                <a:ea typeface="Gill Sans"/>
                <a:cs typeface="Gill Sans"/>
                <a:sym typeface="Gill Sans"/>
              </a:defRPr>
            </a:lvl8pPr>
            <a:lvl9pPr marL="4114800" marR="0" lvl="8" indent="-317500" algn="l" rtl="0">
              <a:lnSpc>
                <a:spcPct val="115000"/>
              </a:lnSpc>
              <a:spcBef>
                <a:spcPts val="0"/>
              </a:spcBef>
              <a:spcAft>
                <a:spcPts val="0"/>
              </a:spcAft>
              <a:buClr>
                <a:schemeClr val="accent1"/>
              </a:buClr>
              <a:buSzPts val="1400"/>
              <a:buFont typeface="Arial"/>
              <a:buChar char="■"/>
              <a:defRPr sz="900" b="0" i="0" u="none" strike="noStrike" cap="none">
                <a:solidFill>
                  <a:schemeClr val="dk1"/>
                </a:solidFill>
                <a:latin typeface="Gill Sans"/>
                <a:ea typeface="Gill Sans"/>
                <a:cs typeface="Gill Sans"/>
                <a:sym typeface="Gill Sans"/>
              </a:defRPr>
            </a:lvl9pPr>
          </a:lstStyle>
          <a:p>
            <a:pPr marL="285750" indent="-285750">
              <a:lnSpc>
                <a:spcPct val="150000"/>
              </a:lnSpc>
              <a:buFont typeface="Wingdings"/>
              <a:buChar char="v"/>
            </a:pPr>
            <a:r>
              <a:rPr lang="en-US" sz="1300">
                <a:latin typeface="Arial"/>
                <a:ea typeface="Arial"/>
                <a:cs typeface="Arial"/>
              </a:rPr>
              <a:t>Screening and diagnostic information for monitoring student progress</a:t>
            </a:r>
            <a:endParaRPr lang="en-US" sz="1300"/>
          </a:p>
          <a:p>
            <a:pPr marL="285750" indent="-285750">
              <a:lnSpc>
                <a:spcPct val="150000"/>
              </a:lnSpc>
              <a:buFont typeface="Wingdings,Sans-Serif"/>
              <a:buChar char="v"/>
            </a:pPr>
            <a:r>
              <a:rPr lang="en" sz="1300">
                <a:latin typeface="Arial"/>
                <a:ea typeface="Arial"/>
                <a:cs typeface="Arial"/>
              </a:rPr>
              <a:t>Measure phonological awareness (hearing the sounds), the alphabetic principle (letter/sound knowledge), decoding (letter/word recognition), encoding (spelling), accuracy, vocabulary, and comprehension</a:t>
            </a:r>
            <a:endParaRPr lang="en-US" sz="1300">
              <a:latin typeface="Arial"/>
              <a:ea typeface="Arial"/>
              <a:cs typeface="Arial"/>
            </a:endParaRPr>
          </a:p>
          <a:p>
            <a:pPr marL="285750" indent="-285750">
              <a:lnSpc>
                <a:spcPct val="150000"/>
              </a:lnSpc>
              <a:buFont typeface="Wingdings,Sans-Serif"/>
              <a:buChar char="v"/>
            </a:pPr>
            <a:r>
              <a:rPr lang="en" sz="1300">
                <a:latin typeface="Arial"/>
                <a:ea typeface="Arial"/>
                <a:cs typeface="Arial"/>
              </a:rPr>
              <a:t>Help to identify students who have a reading deficiency, including identifying students with characteristics of dyslexia</a:t>
            </a:r>
            <a:endParaRPr lang="en-US" sz="1300">
              <a:latin typeface="Arial"/>
              <a:ea typeface="Arial"/>
              <a:cs typeface="Arial"/>
            </a:endParaRPr>
          </a:p>
          <a:p>
            <a:pPr marL="285750" indent="-285750">
              <a:lnSpc>
                <a:spcPct val="150000"/>
              </a:lnSpc>
              <a:buFont typeface="Wingdings"/>
              <a:buChar char="v"/>
            </a:pPr>
            <a:endParaRPr lang="en-US" sz="1300">
              <a:ea typeface="Arial"/>
              <a:cs typeface="Arial"/>
            </a:endParaRPr>
          </a:p>
          <a:p>
            <a:pPr marL="285750" indent="-285750">
              <a:lnSpc>
                <a:spcPct val="114999"/>
              </a:lnSpc>
              <a:buFont typeface="Wingdings"/>
              <a:buChar char="v"/>
            </a:pPr>
            <a:endParaRPr lang="en-US" sz="1200">
              <a:latin typeface="Arial"/>
              <a:cs typeface="Arial"/>
            </a:endParaRPr>
          </a:p>
          <a:p>
            <a:pPr marL="120650" indent="0">
              <a:spcBef>
                <a:spcPts val="1600"/>
              </a:spcBef>
              <a:buSzPts val="1700"/>
              <a:buNone/>
            </a:pPr>
            <a:endParaRPr lang="en-US" sz="1200">
              <a:latin typeface="Arial"/>
              <a:cs typeface="Arial"/>
            </a:endParaRPr>
          </a:p>
          <a:p>
            <a:pPr marL="0" indent="0">
              <a:spcBef>
                <a:spcPts val="1600"/>
              </a:spcBef>
              <a:spcAft>
                <a:spcPts val="1600"/>
              </a:spcAft>
              <a:buNone/>
            </a:pPr>
            <a:endParaRPr lang="en-US" sz="1200">
              <a:cs typeface="Arial"/>
            </a:endParaRPr>
          </a:p>
        </p:txBody>
      </p:sp>
    </p:spTree>
    <p:extLst>
      <p:ext uri="{BB962C8B-B14F-4D97-AF65-F5344CB8AC3E}">
        <p14:creationId xmlns:p14="http://schemas.microsoft.com/office/powerpoint/2010/main" val="138527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d303af4845_0_13"/>
          <p:cNvSpPr txBox="1">
            <a:spLocks noGrp="1"/>
          </p:cNvSpPr>
          <p:nvPr>
            <p:ph type="title"/>
          </p:nvPr>
        </p:nvSpPr>
        <p:spPr>
          <a:xfrm>
            <a:off x="267052" y="-62508"/>
            <a:ext cx="8520600" cy="831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4200"/>
              <a:buFont typeface="Arial"/>
              <a:buNone/>
            </a:pPr>
            <a:r>
              <a:rPr lang="en" sz="4400" b="1">
                <a:solidFill>
                  <a:srgbClr val="000000"/>
                </a:solidFill>
                <a:latin typeface="Arial"/>
                <a:ea typeface="Arial"/>
                <a:cs typeface="Arial"/>
                <a:sym typeface="Arial"/>
              </a:rPr>
              <a:t>SRIP </a:t>
            </a:r>
            <a:r>
              <a:rPr lang="en" b="1">
                <a:latin typeface="Arial"/>
                <a:ea typeface="Arial"/>
                <a:cs typeface="Arial"/>
                <a:sym typeface="Arial"/>
              </a:rPr>
              <a:t> (Student Reading Improvement Plan)</a:t>
            </a:r>
            <a:endParaRPr sz="4400"/>
          </a:p>
        </p:txBody>
      </p:sp>
      <p:pic>
        <p:nvPicPr>
          <p:cNvPr id="178" name="Google Shape;178;gd303af4845_0_13"/>
          <p:cNvPicPr preferRelativeResize="0"/>
          <p:nvPr/>
        </p:nvPicPr>
        <p:blipFill>
          <a:blip r:embed="rId3">
            <a:alphaModFix/>
          </a:blip>
          <a:stretch>
            <a:fillRect/>
          </a:stretch>
        </p:blipFill>
        <p:spPr>
          <a:xfrm>
            <a:off x="7394575" y="3576550"/>
            <a:ext cx="1393824" cy="1393824"/>
          </a:xfrm>
          <a:prstGeom prst="rect">
            <a:avLst/>
          </a:prstGeom>
          <a:noFill/>
          <a:ln>
            <a:noFill/>
          </a:ln>
        </p:spPr>
      </p:pic>
      <p:sp>
        <p:nvSpPr>
          <p:cNvPr id="179" name="Google Shape;179;gd303af4845_0_13"/>
          <p:cNvSpPr txBox="1"/>
          <p:nvPr/>
        </p:nvSpPr>
        <p:spPr>
          <a:xfrm>
            <a:off x="7613588" y="4195475"/>
            <a:ext cx="955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latin typeface="Comfortaa"/>
                <a:ea typeface="Comfortaa"/>
                <a:cs typeface="Comfortaa"/>
                <a:sym typeface="Comfortaa"/>
              </a:rPr>
              <a:t>SRIP</a:t>
            </a:r>
            <a:endParaRPr sz="2400" b="1">
              <a:latin typeface="Comfortaa"/>
              <a:ea typeface="Comfortaa"/>
              <a:cs typeface="Comfortaa"/>
              <a:sym typeface="Comfortaa"/>
            </a:endParaRPr>
          </a:p>
        </p:txBody>
      </p:sp>
      <p:sp>
        <p:nvSpPr>
          <p:cNvPr id="2" name="TextBox 1">
            <a:extLst>
              <a:ext uri="{FF2B5EF4-FFF2-40B4-BE49-F238E27FC236}">
                <a16:creationId xmlns:a16="http://schemas.microsoft.com/office/drawing/2014/main" id="{C595B208-0DB5-DB48-C000-D72C0F6C770F}"/>
              </a:ext>
            </a:extLst>
          </p:cNvPr>
          <p:cNvSpPr txBox="1"/>
          <p:nvPr/>
        </p:nvSpPr>
        <p:spPr>
          <a:xfrm>
            <a:off x="958004" y="824142"/>
            <a:ext cx="7368778"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100"/>
              </a:spcAft>
              <a:buFont typeface="Wingdings"/>
              <a:buChar char="v"/>
            </a:pPr>
            <a:r>
              <a:rPr lang="en" sz="2000"/>
              <a:t>A guide for instruction for the student based on the specific deficiency in reading</a:t>
            </a:r>
            <a:endParaRPr lang="en-US"/>
          </a:p>
          <a:p>
            <a:pPr marL="342900" indent="-342900">
              <a:spcAft>
                <a:spcPts val="100"/>
              </a:spcAft>
              <a:buFont typeface="Wingdings,Sans-Serif"/>
              <a:buChar char="v"/>
            </a:pPr>
            <a:r>
              <a:rPr lang="en-US" sz="2000"/>
              <a:t>Developed for the student by teachers and others in the school, along with parent input, within 30 days of the identification of deficit</a:t>
            </a:r>
          </a:p>
          <a:p>
            <a:pPr marL="342900" indent="-342900">
              <a:spcAft>
                <a:spcPts val="100"/>
              </a:spcAft>
              <a:buFont typeface="Wingdings,Sans-Serif"/>
              <a:buChar char="v"/>
            </a:pPr>
            <a:r>
              <a:rPr lang="en" sz="2000"/>
              <a:t>Parents are notified monthly of progress</a:t>
            </a:r>
            <a:endParaRPr lang="en-US" sz="2000"/>
          </a:p>
          <a:p>
            <a:pPr marL="342900" indent="-342900">
              <a:spcAft>
                <a:spcPts val="100"/>
              </a:spcAft>
              <a:buFont typeface="Wingdings,Sans-Serif"/>
              <a:buChar char="v"/>
            </a:pPr>
            <a:r>
              <a:rPr lang="en" sz="2000"/>
              <a:t>Intervention instruction is evidence-based reading intervention</a:t>
            </a:r>
          </a:p>
          <a:p>
            <a:pPr marL="342900" indent="-342900">
              <a:spcAft>
                <a:spcPts val="100"/>
              </a:spcAft>
              <a:buFont typeface="Wingdings,Sans-Serif"/>
              <a:buChar char="v"/>
            </a:pPr>
            <a:r>
              <a:rPr lang="en" sz="2000"/>
              <a:t>The student will receive intense intervention until the student no longer has a deficiency in reading</a:t>
            </a:r>
            <a:endParaRPr lang="en-US" sz="2000"/>
          </a:p>
          <a:p>
            <a:pPr marL="444500" indent="-342900">
              <a:spcAft>
                <a:spcPts val="100"/>
              </a:spcAft>
              <a:buFont typeface="Wingdings,Sans-Serif"/>
              <a:buChar char="v"/>
            </a:pPr>
            <a:endParaRPr lang="en" sz="2000"/>
          </a:p>
          <a:p>
            <a:pPr marL="342900" indent="-342900">
              <a:buFont typeface="Wingdings,Sans-Serif"/>
              <a:buChar char="v"/>
            </a:pPr>
            <a:endParaRPr lang="en-US" sz="2000"/>
          </a:p>
          <a:p>
            <a:pPr marL="342900" indent="-342900">
              <a:buFont typeface="Wingdings"/>
              <a:buChar char="v"/>
            </a:pPr>
            <a:endParaRPr lang="en" sz="2000"/>
          </a:p>
          <a:p>
            <a:endParaRPr lang="en-US"/>
          </a:p>
          <a:p>
            <a:pPr marL="285750" indent="-285750">
              <a:buChar char="•"/>
            </a:pPr>
            <a:endParaRPr lang="en"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228066" y="446049"/>
            <a:ext cx="8520600" cy="707400"/>
          </a:xfrm>
          <a:prstGeom prst="rect">
            <a:avLst/>
          </a:prstGeom>
          <a:noFill/>
          <a:ln>
            <a:noFill/>
          </a:ln>
        </p:spPr>
        <p:txBody>
          <a:bodyPr spcFirstLastPara="1" wrap="square" lIns="91425" tIns="91425" rIns="91425" bIns="91425" anchor="t" anchorCtr="0">
            <a:noAutofit/>
          </a:bodyPr>
          <a:lstStyle/>
          <a:p>
            <a:pPr algn="ctr">
              <a:buSzPts val="1100"/>
            </a:pPr>
            <a:r>
              <a:rPr lang="en" sz="4000" b="1">
                <a:latin typeface="Arial"/>
                <a:ea typeface="Arial"/>
                <a:cs typeface="Arial"/>
              </a:rPr>
              <a:t>Layers of </a:t>
            </a:r>
            <a:br>
              <a:rPr lang="en" sz="4000" b="1">
                <a:latin typeface="Arial"/>
                <a:ea typeface="Arial"/>
                <a:cs typeface="Arial"/>
              </a:rPr>
            </a:br>
            <a:r>
              <a:rPr lang="en" sz="4000" b="1">
                <a:latin typeface="Arial"/>
                <a:ea typeface="Arial"/>
                <a:cs typeface="Arial"/>
              </a:rPr>
              <a:t>Support</a:t>
            </a:r>
            <a:endParaRPr lang="en-US"/>
          </a:p>
          <a:p>
            <a:pPr marL="0" lvl="0" indent="0" algn="l" rtl="0">
              <a:lnSpc>
                <a:spcPct val="100000"/>
              </a:lnSpc>
              <a:spcBef>
                <a:spcPts val="0"/>
              </a:spcBef>
              <a:spcAft>
                <a:spcPts val="0"/>
              </a:spcAft>
              <a:buClr>
                <a:schemeClr val="dk1"/>
              </a:buClr>
              <a:buSzPts val="4200"/>
              <a:buFont typeface="Gill Sans"/>
              <a:buNone/>
            </a:pPr>
            <a:endParaRPr sz="4000"/>
          </a:p>
        </p:txBody>
      </p:sp>
      <p:pic>
        <p:nvPicPr>
          <p:cNvPr id="4" name="Picture 4" descr="A yellow circle with white outline and white text&#10;&#10;Description automatically generated">
            <a:extLst>
              <a:ext uri="{FF2B5EF4-FFF2-40B4-BE49-F238E27FC236}">
                <a16:creationId xmlns:a16="http://schemas.microsoft.com/office/drawing/2014/main" id="{B6D5BA09-73FA-22D0-E4F4-73BD9F74DA1A}"/>
              </a:ext>
            </a:extLst>
          </p:cNvPr>
          <p:cNvPicPr>
            <a:picLocks noChangeAspect="1"/>
          </p:cNvPicPr>
          <p:nvPr/>
        </p:nvPicPr>
        <p:blipFill>
          <a:blip r:embed="rId3"/>
          <a:stretch>
            <a:fillRect/>
          </a:stretch>
        </p:blipFill>
        <p:spPr>
          <a:xfrm>
            <a:off x="91998" y="2168913"/>
            <a:ext cx="1704743" cy="1697773"/>
          </a:xfrm>
          <a:prstGeom prst="rect">
            <a:avLst/>
          </a:prstGeom>
        </p:spPr>
      </p:pic>
      <p:pic>
        <p:nvPicPr>
          <p:cNvPr id="5" name="Picture 5" descr="A red circle with a white letter and a piece of paper&#10;&#10;Description automatically generated">
            <a:extLst>
              <a:ext uri="{FF2B5EF4-FFF2-40B4-BE49-F238E27FC236}">
                <a16:creationId xmlns:a16="http://schemas.microsoft.com/office/drawing/2014/main" id="{9EFCBC77-587A-070E-FB73-0FA7C3F2D192}"/>
              </a:ext>
            </a:extLst>
          </p:cNvPr>
          <p:cNvPicPr>
            <a:picLocks noChangeAspect="1"/>
          </p:cNvPicPr>
          <p:nvPr/>
        </p:nvPicPr>
        <p:blipFill>
          <a:blip r:embed="rId4"/>
          <a:stretch>
            <a:fillRect/>
          </a:stretch>
        </p:blipFill>
        <p:spPr>
          <a:xfrm>
            <a:off x="91997" y="182603"/>
            <a:ext cx="1704742" cy="1697772"/>
          </a:xfrm>
          <a:prstGeom prst="rect">
            <a:avLst/>
          </a:prstGeom>
        </p:spPr>
      </p:pic>
      <p:pic>
        <p:nvPicPr>
          <p:cNvPr id="7" name="Picture 7" descr="A yellow circle with white outline and words&#10;&#10;Description automatically generated">
            <a:extLst>
              <a:ext uri="{FF2B5EF4-FFF2-40B4-BE49-F238E27FC236}">
                <a16:creationId xmlns:a16="http://schemas.microsoft.com/office/drawing/2014/main" id="{82E5EC7C-4D22-AEF7-7E22-B08EA2C03782}"/>
              </a:ext>
            </a:extLst>
          </p:cNvPr>
          <p:cNvPicPr>
            <a:picLocks noChangeAspect="1"/>
          </p:cNvPicPr>
          <p:nvPr/>
        </p:nvPicPr>
        <p:blipFill>
          <a:blip r:embed="rId5"/>
          <a:stretch>
            <a:fillRect/>
          </a:stretch>
        </p:blipFill>
        <p:spPr>
          <a:xfrm>
            <a:off x="4789449" y="2649810"/>
            <a:ext cx="1704743" cy="1697773"/>
          </a:xfrm>
          <a:prstGeom prst="rect">
            <a:avLst/>
          </a:prstGeom>
        </p:spPr>
      </p:pic>
      <p:pic>
        <p:nvPicPr>
          <p:cNvPr id="8" name="Picture 8" descr="A red circle with white text and a couple of kids reading&#10;&#10;Description automatically generated">
            <a:extLst>
              <a:ext uri="{FF2B5EF4-FFF2-40B4-BE49-F238E27FC236}">
                <a16:creationId xmlns:a16="http://schemas.microsoft.com/office/drawing/2014/main" id="{E4307C32-67B2-C4CD-0BF6-B28B0F9E142B}"/>
              </a:ext>
            </a:extLst>
          </p:cNvPr>
          <p:cNvPicPr>
            <a:picLocks noChangeAspect="1"/>
          </p:cNvPicPr>
          <p:nvPr/>
        </p:nvPicPr>
        <p:blipFill>
          <a:blip r:embed="rId6"/>
          <a:stretch>
            <a:fillRect/>
          </a:stretch>
        </p:blipFill>
        <p:spPr>
          <a:xfrm>
            <a:off x="6998783" y="2168912"/>
            <a:ext cx="1704742" cy="1697772"/>
          </a:xfrm>
          <a:prstGeom prst="rect">
            <a:avLst/>
          </a:prstGeom>
        </p:spPr>
      </p:pic>
      <p:pic>
        <p:nvPicPr>
          <p:cNvPr id="9" name="Picture 9" descr="A blue circle with white text and people around a heart&#10;&#10;Description automatically generated">
            <a:extLst>
              <a:ext uri="{FF2B5EF4-FFF2-40B4-BE49-F238E27FC236}">
                <a16:creationId xmlns:a16="http://schemas.microsoft.com/office/drawing/2014/main" id="{8542F2A1-5262-B031-F61A-1385B7C2A4E4}"/>
              </a:ext>
            </a:extLst>
          </p:cNvPr>
          <p:cNvPicPr>
            <a:picLocks noChangeAspect="1"/>
          </p:cNvPicPr>
          <p:nvPr/>
        </p:nvPicPr>
        <p:blipFill>
          <a:blip r:embed="rId7"/>
          <a:stretch>
            <a:fillRect/>
          </a:stretch>
        </p:blipFill>
        <p:spPr>
          <a:xfrm>
            <a:off x="2371029" y="2649808"/>
            <a:ext cx="1858072" cy="1697774"/>
          </a:xfrm>
          <a:prstGeom prst="rect">
            <a:avLst/>
          </a:prstGeom>
        </p:spPr>
      </p:pic>
      <p:pic>
        <p:nvPicPr>
          <p:cNvPr id="3" name="Picture 5" descr="A blue circle with a person and a child reading a book&#10;&#10;Description automatically generated">
            <a:extLst>
              <a:ext uri="{FF2B5EF4-FFF2-40B4-BE49-F238E27FC236}">
                <a16:creationId xmlns:a16="http://schemas.microsoft.com/office/drawing/2014/main" id="{D17218F6-B1AD-D385-C387-E05405E017EA}"/>
              </a:ext>
            </a:extLst>
          </p:cNvPr>
          <p:cNvPicPr>
            <a:picLocks noChangeAspect="1"/>
          </p:cNvPicPr>
          <p:nvPr/>
        </p:nvPicPr>
        <p:blipFill>
          <a:blip r:embed="rId8"/>
          <a:stretch>
            <a:fillRect/>
          </a:stretch>
        </p:blipFill>
        <p:spPr>
          <a:xfrm>
            <a:off x="6915958" y="182601"/>
            <a:ext cx="1704743" cy="16977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a9b5be-426c-4a94-a62d-36d87abe8d54">
      <Terms xmlns="http://schemas.microsoft.com/office/infopath/2007/PartnerControls"/>
    </lcf76f155ced4ddcb4097134ff3c332f>
    <TaxCatchAll xmlns="33148bb9-f3c7-4dfa-aa05-6412765b1041" xsi:nil="true"/>
    <SharedWithUsers xmlns="33148bb9-f3c7-4dfa-aa05-6412765b1041">
      <UserInfo>
        <DisplayName>Ginger Henderson</DisplayName>
        <AccountId>82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E6148BEE71B6449738DAAB11D66E0D" ma:contentTypeVersion="14" ma:contentTypeDescription="Create a new document." ma:contentTypeScope="" ma:versionID="d87f7618cf3a2ceae4e192e0f7bbf763">
  <xsd:schema xmlns:xsd="http://www.w3.org/2001/XMLSchema" xmlns:xs="http://www.w3.org/2001/XMLSchema" xmlns:p="http://schemas.microsoft.com/office/2006/metadata/properties" xmlns:ns2="a8a9b5be-426c-4a94-a62d-36d87abe8d54" xmlns:ns3="33148bb9-f3c7-4dfa-aa05-6412765b1041" targetNamespace="http://schemas.microsoft.com/office/2006/metadata/properties" ma:root="true" ma:fieldsID="195ef9eef2f39cdf1fe6c051e2b90a66" ns2:_="" ns3:_="">
    <xsd:import namespace="a8a9b5be-426c-4a94-a62d-36d87abe8d54"/>
    <xsd:import namespace="33148bb9-f3c7-4dfa-aa05-6412765b10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a9b5be-426c-4a94-a62d-36d87abe8d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4bdf34-1593-4191-b490-eed9e9205ab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148bb9-f3c7-4dfa-aa05-6412765b10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bf45837-3bf5-429d-8500-210ea15eec7c}" ma:internalName="TaxCatchAll" ma:showField="CatchAllData" ma:web="33148bb9-f3c7-4dfa-aa05-6412765b10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078F5C-EAC7-40DB-8A5A-706163F7C1A7}">
  <ds:schemaRefs>
    <ds:schemaRef ds:uri="http://schemas.microsoft.com/office/2006/metadata/properties"/>
    <ds:schemaRef ds:uri="http://schemas.microsoft.com/office/infopath/2007/PartnerControls"/>
    <ds:schemaRef ds:uri="a8a9b5be-426c-4a94-a62d-36d87abe8d54"/>
    <ds:schemaRef ds:uri="33148bb9-f3c7-4dfa-aa05-6412765b1041"/>
  </ds:schemaRefs>
</ds:datastoreItem>
</file>

<file path=customXml/itemProps2.xml><?xml version="1.0" encoding="utf-8"?>
<ds:datastoreItem xmlns:ds="http://schemas.openxmlformats.org/officeDocument/2006/customXml" ds:itemID="{F226CB79-BBE8-4DD7-B976-50CDB6FD16D6}">
  <ds:schemaRefs>
    <ds:schemaRef ds:uri="http://schemas.microsoft.com/sharepoint/v3/contenttype/forms"/>
  </ds:schemaRefs>
</ds:datastoreItem>
</file>

<file path=customXml/itemProps3.xml><?xml version="1.0" encoding="utf-8"?>
<ds:datastoreItem xmlns:ds="http://schemas.openxmlformats.org/officeDocument/2006/customXml" ds:itemID="{593CECF4-08DD-481C-A889-F0DDBB237F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a9b5be-426c-4a94-a62d-36d87abe8d54"/>
    <ds:schemaRef ds:uri="33148bb9-f3c7-4dfa-aa05-6412765b10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5837</TotalTime>
  <Words>3538</Words>
  <Application>Microsoft Office PowerPoint</Application>
  <PresentationFormat>On-screen Show (16:9)</PresentationFormat>
  <Paragraphs>290</Paragraphs>
  <Slides>22</Slides>
  <Notes>22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Lobster</vt:lpstr>
      <vt:lpstr>Calibri</vt:lpstr>
      <vt:lpstr>Gill Sans</vt:lpstr>
      <vt:lpstr>Economica</vt:lpstr>
      <vt:lpstr>Arial</vt:lpstr>
      <vt:lpstr>Comfortaa</vt:lpstr>
      <vt:lpstr>Arial,Sans-Serif</vt:lpstr>
      <vt:lpstr>Wingdings</vt:lpstr>
      <vt:lpstr>Open Sans</vt:lpstr>
      <vt:lpstr>Wingdings,Sans-Serif</vt:lpstr>
      <vt:lpstr>Gallery</vt:lpstr>
      <vt:lpstr>PowerPoint Presentation</vt:lpstr>
      <vt:lpstr>PowerPoint Presentation</vt:lpstr>
      <vt:lpstr>WHAT IS THE ALABAMA LITERACY ACT? </vt:lpstr>
      <vt:lpstr>PowerPoint Presentation</vt:lpstr>
      <vt:lpstr>CURRICULUM &amp; STANDARDS  </vt:lpstr>
      <vt:lpstr>INTERVENTION REQUIREMENTS </vt:lpstr>
      <vt:lpstr>PowerPoint Presentation</vt:lpstr>
      <vt:lpstr>SRIP  (Student Reading Improvement Plan)</vt:lpstr>
      <vt:lpstr>Layers of  Support </vt:lpstr>
      <vt:lpstr>SUMMER READING CAMPS </vt:lpstr>
      <vt:lpstr>SUMMER READING CAMPS </vt:lpstr>
      <vt:lpstr>PROMOTION TO FOURTH GRADE </vt:lpstr>
      <vt:lpstr>GOOD CAUSE EXEMPTIONS</vt:lpstr>
      <vt:lpstr>RISING 4TH GRADERS WITH GOOD CAUSE EXEMPTIONS </vt:lpstr>
      <vt:lpstr>PowerPoint Presentation</vt:lpstr>
      <vt:lpstr>RETAINED THIRD GRADERS ​</vt:lpstr>
      <vt:lpstr>Frequently Asked Questions</vt:lpstr>
      <vt:lpstr>Parent Resources </vt:lpstr>
      <vt:lpstr>Literacy Act Review</vt:lpstr>
      <vt:lpstr>PowerPoint Presentation</vt:lpstr>
      <vt:lpstr>PowerPoint Presentation</vt:lpstr>
      <vt:lpstr>THANK YOU FOR YOUR KIND ATTENTION!  THE ALABAMA READING INITIATIVE IS YOUR PARTNER IN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Jones</dc:creator>
  <cp:lastModifiedBy>Kimberly Blankenship</cp:lastModifiedBy>
  <cp:revision>3</cp:revision>
  <dcterms:modified xsi:type="dcterms:W3CDTF">2023-09-01T16:36:25Z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0x010100F8E6148BEE71B6449738DAAB11D66E0D</vt:lpwstr>
  </property>
</Properties>
</file>