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78" r:id="rId2"/>
    <p:sldId id="258" r:id="rId3"/>
    <p:sldId id="275" r:id="rId4"/>
    <p:sldId id="277" r:id="rId5"/>
    <p:sldId id="272" r:id="rId6"/>
    <p:sldId id="257" r:id="rId7"/>
    <p:sldId id="259" r:id="rId8"/>
    <p:sldId id="260" r:id="rId9"/>
    <p:sldId id="262" r:id="rId10"/>
    <p:sldId id="263" r:id="rId11"/>
    <p:sldId id="264" r:id="rId12"/>
    <p:sldId id="265" r:id="rId13"/>
    <p:sldId id="267" r:id="rId14"/>
    <p:sldId id="268" r:id="rId15"/>
    <p:sldId id="269" r:id="rId16"/>
    <p:sldId id="266" r:id="rId17"/>
    <p:sldId id="271" r:id="rId18"/>
    <p:sldId id="270" r:id="rId19"/>
    <p:sldId id="273" r:id="rId20"/>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381" autoAdjust="0"/>
  </p:normalViewPr>
  <p:slideViewPr>
    <p:cSldViewPr>
      <p:cViewPr varScale="1">
        <p:scale>
          <a:sx n="79" d="100"/>
          <a:sy n="79" d="100"/>
        </p:scale>
        <p:origin x="25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48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4821"/>
          </a:xfrm>
          <a:prstGeom prst="rect">
            <a:avLst/>
          </a:prstGeom>
        </p:spPr>
        <p:txBody>
          <a:bodyPr vert="horz" lIns="91440" tIns="45720" rIns="91440" bIns="45720" rtlCol="0"/>
          <a:lstStyle>
            <a:lvl1pPr algn="r">
              <a:defRPr sz="1200"/>
            </a:lvl1pPr>
          </a:lstStyle>
          <a:p>
            <a:fld id="{1B0FC4F5-5B01-4560-89D4-279EC5BE23FE}" type="datetimeFigureOut">
              <a:rPr lang="en-US" smtClean="0"/>
              <a:pPr/>
              <a:t>2/11/2022</a:t>
            </a:fld>
            <a:endParaRPr lang="en-US"/>
          </a:p>
        </p:txBody>
      </p:sp>
      <p:sp>
        <p:nvSpPr>
          <p:cNvPr id="4" name="Footer Placeholder 3"/>
          <p:cNvSpPr>
            <a:spLocks noGrp="1"/>
          </p:cNvSpPr>
          <p:nvPr>
            <p:ph type="ftr" sz="quarter" idx="2"/>
          </p:nvPr>
        </p:nvSpPr>
        <p:spPr>
          <a:xfrm>
            <a:off x="0" y="8839518"/>
            <a:ext cx="3041968" cy="46482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518"/>
            <a:ext cx="3041968" cy="464821"/>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1440" tIns="45720" rIns="91440" bIns="45720" rtlCol="0"/>
          <a:lstStyle>
            <a:lvl1pPr algn="r">
              <a:defRPr sz="1200"/>
            </a:lvl1pPr>
          </a:lstStyle>
          <a:p>
            <a:fld id="{93460D20-A286-445A-8D0E-B6C9064950E0}" type="datetimeFigureOut">
              <a:rPr lang="en-US" smtClean="0"/>
              <a:pPr/>
              <a:t>2/11/2022</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529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Distribute the School-Parent Compact.</a:t>
            </a:r>
          </a:p>
          <a:p>
            <a:endParaRPr lang="en-US" dirty="0"/>
          </a:p>
          <a:p>
            <a:r>
              <a:rPr lang="en-US" dirty="0"/>
              <a:t>Discuss:</a:t>
            </a:r>
          </a:p>
          <a:p>
            <a:r>
              <a:rPr lang="en-US" dirty="0"/>
              <a:t>-  The 3 components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That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Tell</a:t>
            </a:r>
            <a:r>
              <a:rPr lang="en-US" baseline="0" dirty="0"/>
              <a:t> parents the number of teachers in the school who are currently Highly Qualified and the number not Highly Qualified.</a:t>
            </a:r>
          </a:p>
          <a:p>
            <a:pPr>
              <a:buFontTx/>
              <a:buChar char="-"/>
            </a:pPr>
            <a:endParaRPr lang="en-US" baseline="0" dirty="0"/>
          </a:p>
          <a:p>
            <a:pPr>
              <a:buFontTx/>
              <a:buChar char="-"/>
            </a:pPr>
            <a:r>
              <a:rPr lang="en-US" baseline="0" dirty="0"/>
              <a:t>  Explain the </a:t>
            </a:r>
            <a:r>
              <a:rPr lang="en-US" u="sng" baseline="0" dirty="0"/>
              <a:t>NCLB requirement that Title I parents must be notified if</a:t>
            </a:r>
            <a:r>
              <a:rPr lang="en-US" sz="1200" u="sng" dirty="0"/>
              <a:t> their child has been assigned to or taught for four or more consecutive weeks by a teacher who is not Highly Qualified.</a:t>
            </a:r>
            <a:r>
              <a:rPr lang="en-US" sz="1200" u="none" dirty="0"/>
              <a:t>  </a:t>
            </a:r>
          </a:p>
          <a:p>
            <a:pPr>
              <a:buFontTx/>
              <a:buChar char="-"/>
            </a:pPr>
            <a:endParaRPr lang="en-US" sz="1200" u="none" dirty="0"/>
          </a:p>
          <a:p>
            <a:pPr>
              <a:buFontTx/>
              <a:buChar char="-"/>
            </a:pPr>
            <a:r>
              <a:rPr lang="en-US" sz="1200" u="none" dirty="0"/>
              <a:t>  Clearly state the process</a:t>
            </a:r>
            <a:r>
              <a:rPr lang="en-US" sz="1200" u="none" baseline="0" dirty="0"/>
              <a:t> that is in place for notifying parents.</a:t>
            </a:r>
            <a:endParaRPr lang="en-US" sz="1200" u="none" dirty="0"/>
          </a:p>
          <a:p>
            <a:pPr>
              <a:buFontTx/>
              <a:buChar char="-"/>
            </a:pPr>
            <a:endParaRPr lang="en-US" sz="1200" u="none"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baseline="0" dirty="0"/>
              <a:t>Important</a:t>
            </a:r>
            <a:r>
              <a:rPr lang="en-US" u="none" baseline="0" dirty="0"/>
              <a:t>:  Parents should leave the meeting being able to answer the following question:  </a:t>
            </a:r>
            <a:r>
              <a:rPr lang="en-US" b="1" u="none" baseline="0" dirty="0"/>
              <a:t>How will you be notified if your child’s teacher is not Highly Qualified?  </a:t>
            </a:r>
            <a:r>
              <a:rPr lang="en-US" b="0" u="none" baseline="0" dirty="0"/>
              <a:t>(Parents should be able to discuss the process that is in place for notifying parents if there child is assigned to or taught for four or more consecutive weeks by a teacher who is not Highly Qualified.)  </a:t>
            </a:r>
            <a:endParaRPr lang="en-US"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That the annual evaluation of the parental involvement plan is an NCLB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Parental Involvement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10 key questions answered about Title I and Parental Involvement.  (The 10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5%) was reserved, off the top, at the LEA for System-wide initiatives.  Give examples of the system-wide initiatives.</a:t>
            </a:r>
            <a:endParaRPr lang="en-US" sz="1200" baseline="0" dirty="0"/>
          </a:p>
          <a:p>
            <a:r>
              <a:rPr lang="en-US" baseline="0" dirty="0"/>
              <a:t>-  Give parents the amount (the 95%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involvement (Your school’s portion of the 95%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That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Title I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Title I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Title I plan anytime throughout </a:t>
            </a:r>
            <a:r>
              <a:rPr lang="en-US" b="0" baseline="0">
                <a:solidFill>
                  <a:schemeClr val="accent5">
                    <a:lumMod val="50000"/>
                  </a:schemeClr>
                </a:solidFill>
              </a:rPr>
              <a:t>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Title I Plan, and how can you be involved in decisions regarding the plan?  </a:t>
            </a:r>
            <a:r>
              <a:rPr lang="en-US" baseline="0" dirty="0"/>
              <a:t>(Parents should be able to discuss the process that is in place for their involvement in decisions regarding the Title I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Parental Involvement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That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Parental Involvement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Involvement Plan, and how can you be involved in the development of the plan?  </a:t>
            </a:r>
            <a:r>
              <a:rPr lang="en-US" baseline="0" dirty="0"/>
              <a:t>(Parents should be able to discuss the process that is in place for their involvement in the development of the LEA Parental Involvement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Involvement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That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Involvement Plan (the Parental Involvement Section of the CIP).</a:t>
            </a:r>
          </a:p>
          <a:p>
            <a:pPr>
              <a:buFontTx/>
              <a:buNone/>
            </a:pPr>
            <a:endParaRPr lang="en-US" baseline="0" dirty="0"/>
          </a:p>
          <a:p>
            <a:pPr>
              <a:buFontTx/>
              <a:buNone/>
            </a:pPr>
            <a:r>
              <a:rPr lang="en-US" baseline="0" dirty="0"/>
              <a:t>Discuss:</a:t>
            </a:r>
          </a:p>
          <a:p>
            <a:pPr>
              <a:buFontTx/>
              <a:buNone/>
            </a:pPr>
            <a:r>
              <a:rPr lang="en-US" baseline="0" dirty="0"/>
              <a:t>-  That the school’s parental involvement plan is a part of the CIP, designed to work with the other parts in increasing student achievement.</a:t>
            </a:r>
          </a:p>
          <a:p>
            <a:pPr>
              <a:buFontTx/>
              <a:buChar char="-"/>
            </a:pPr>
            <a:r>
              <a:rPr lang="en-US" baseline="0" dirty="0"/>
              <a:t>  key components.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That </a:t>
            </a:r>
            <a:r>
              <a:rPr lang="en-US" b="0" u="sng" baseline="0" dirty="0">
                <a:solidFill>
                  <a:schemeClr val="accent5">
                    <a:lumMod val="50000"/>
                  </a:schemeClr>
                </a:solidFill>
              </a:rPr>
              <a:t>Title I parents have the right, by law, to be involved in the development of the school’s Parental Involvement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Parental Involvement Plan, and do you know how you can be involved in its development?  </a:t>
            </a:r>
            <a:r>
              <a:rPr lang="en-US" b="0" u="none" baseline="0" dirty="0"/>
              <a:t>(Parents should be able to discuss the process that is in place for their involvement in the development of their school’s Parental Involvement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2/11/2022</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2/11/2022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2/11/2022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2/11/2022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2/11/2022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2/11/2022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2/11/2022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2/11/2022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2/11/2022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2/11/2022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2/11/2022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2/11/2022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ext Placeholder 3"/>
          <p:cNvSpPr>
            <a:spLocks noGrp="1"/>
          </p:cNvSpPr>
          <p:nvPr>
            <p:ph type="body" sz="half" idx="2"/>
          </p:nvPr>
        </p:nvSpPr>
        <p:spPr>
          <a:xfrm>
            <a:off x="1792288" y="4343400"/>
            <a:ext cx="5486400" cy="1828800"/>
          </a:xfrm>
        </p:spPr>
        <p:txBody>
          <a:bodyPr/>
          <a:lstStyle/>
          <a:p>
            <a:pPr algn="ctr"/>
            <a:r>
              <a:rPr lang="en-US" sz="4000" dirty="0"/>
              <a:t>OPP CITY SCHOOLS</a:t>
            </a:r>
          </a:p>
          <a:p>
            <a:pPr algn="ctr"/>
            <a:r>
              <a:rPr lang="en-US" sz="4000" dirty="0"/>
              <a:t>ANNUAL TITLE I MEETING</a:t>
            </a:r>
          </a:p>
        </p:txBody>
      </p:sp>
      <p:pic>
        <p:nvPicPr>
          <p:cNvPr id="1027" name="Picture 3" descr="Opp City Schools CRES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3519" y="2971800"/>
            <a:ext cx="1023938"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8842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Parental Involvement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parental involvement requirements of the </a:t>
            </a:r>
            <a:r>
              <a:rPr lang="en-US" sz="2200" i="1" dirty="0"/>
              <a:t>Every Student Succeeds Act.  </a:t>
            </a:r>
            <a:r>
              <a:rPr lang="en-US" sz="2200" dirty="0"/>
              <a:t>It includes…</a:t>
            </a:r>
          </a:p>
          <a:p>
            <a:endParaRPr lang="en-US" sz="500" i="1" dirty="0"/>
          </a:p>
          <a:p>
            <a:pPr lvl="1"/>
            <a:r>
              <a:rPr lang="en-US" sz="1800" dirty="0"/>
              <a:t>The LEA’s expectations for parents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Parents are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Parental Involvement Plan</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Parental Involvement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parental involvement requirements of the </a:t>
            </a:r>
            <a:r>
              <a:rPr lang="en-US" sz="2200" i="1" dirty="0"/>
              <a:t>Every Student Succeeds Act.  </a:t>
            </a:r>
            <a:r>
              <a:rPr lang="en-US" sz="2200" dirty="0"/>
              <a:t>Components include…</a:t>
            </a:r>
          </a:p>
          <a:p>
            <a:pPr lvl="1"/>
            <a:r>
              <a:rPr lang="en-US" sz="1800" dirty="0"/>
              <a:t>How parents can be involved in decision-making and activities </a:t>
            </a:r>
          </a:p>
          <a:p>
            <a:pPr lvl="1"/>
            <a:r>
              <a:rPr lang="en-US" sz="1800" dirty="0"/>
              <a:t>How parental involvement funds are being used</a:t>
            </a:r>
          </a:p>
          <a:p>
            <a:pPr lvl="1"/>
            <a:r>
              <a:rPr lang="en-US" sz="1800" dirty="0"/>
              <a:t>How information and training will be provided to parents</a:t>
            </a:r>
          </a:p>
          <a:p>
            <a:pPr lvl="1"/>
            <a:r>
              <a:rPr lang="en-US" sz="1800" dirty="0"/>
              <a:t>How the school will build capacity in parents and staff for strong parental involvement</a:t>
            </a:r>
          </a:p>
          <a:p>
            <a:pPr lvl="1">
              <a:buNone/>
            </a:pPr>
            <a:endParaRPr lang="en-US" sz="500" dirty="0"/>
          </a:p>
          <a:p>
            <a:r>
              <a:rPr lang="en-US" sz="2200" dirty="0"/>
              <a:t>You, as Title I parents, have the right to be involved in the development of your school’s Parental Involvement Plan.</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school, the parent, and the student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pPr>
              <a:buNone/>
            </a:pPr>
            <a:endParaRPr lang="en-US" sz="500" dirty="0"/>
          </a:p>
          <a:p>
            <a:r>
              <a:rPr lang="en-US" sz="2200" dirty="0"/>
              <a:t>Distribution of the Compact.</a:t>
            </a:r>
          </a:p>
          <a:p>
            <a:pPr>
              <a:buNone/>
            </a:pPr>
            <a:endParaRPr lang="en-US" sz="2200" dirty="0"/>
          </a:p>
          <a:p>
            <a:pPr lvl="0">
              <a:buNone/>
            </a:pPr>
            <a:r>
              <a:rPr lang="en-US" sz="2200" dirty="0">
                <a:latin typeface="Arial" pitchFamily="18"/>
                <a:cs typeface="Arial" pitchFamily="2"/>
              </a:rPr>
              <a:t>Compacts are signed and distributed at the beginning of the school year.</a:t>
            </a:r>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6172200" cy="1143000"/>
          </a:xfrm>
        </p:spPr>
        <p:txBody>
          <a:bodyPr/>
          <a:lstStyle/>
          <a:p>
            <a:r>
              <a:rPr lang="en-US" sz="2800" dirty="0"/>
              <a:t>How will I be notified if my child is taught by a teacher who is not </a:t>
            </a:r>
            <a:br>
              <a:rPr lang="en-US" sz="2800" dirty="0"/>
            </a:br>
            <a:r>
              <a:rPr lang="en-US" sz="2800" dirty="0"/>
              <a:t>Highly Qualified?</a:t>
            </a:r>
          </a:p>
        </p:txBody>
      </p:sp>
      <p:sp>
        <p:nvSpPr>
          <p:cNvPr id="3" name="Content Placeholder 2"/>
          <p:cNvSpPr>
            <a:spLocks noGrp="1"/>
          </p:cNvSpPr>
          <p:nvPr>
            <p:ph idx="1"/>
          </p:nvPr>
        </p:nvSpPr>
        <p:spPr>
          <a:xfrm>
            <a:off x="457200" y="2590800"/>
            <a:ext cx="8001000" cy="3200400"/>
          </a:xfrm>
        </p:spPr>
        <p:txBody>
          <a:bodyPr/>
          <a:lstStyle/>
          <a:p>
            <a:r>
              <a:rPr lang="en-US" sz="2200" dirty="0"/>
              <a:t>Our school’s present status of Highly Qualified Teachers</a:t>
            </a:r>
          </a:p>
          <a:p>
            <a:pPr>
              <a:buNone/>
            </a:pPr>
            <a:endParaRPr lang="en-US" sz="500" dirty="0"/>
          </a:p>
          <a:p>
            <a:r>
              <a:rPr lang="en-US" sz="2200" dirty="0"/>
              <a:t>Notification to parents regarding teachers not meeting ESSA requirements for Highly Qualified</a:t>
            </a:r>
          </a:p>
          <a:p>
            <a:endParaRPr lang="en-US" sz="500" i="1" dirty="0">
              <a:solidFill>
                <a:srgbClr val="0070C0"/>
              </a:solidFill>
            </a:endParaRPr>
          </a:p>
          <a:p>
            <a:r>
              <a:rPr lang="en-US" sz="2200" dirty="0"/>
              <a:t>How parents are notified</a:t>
            </a:r>
          </a:p>
          <a:p>
            <a:endParaRPr lang="en-US" sz="2200" dirty="0"/>
          </a:p>
          <a:p>
            <a:pPr>
              <a:buNone/>
            </a:pPr>
            <a:endParaRPr lang="en-US" sz="500" dirty="0"/>
          </a:p>
          <a:p>
            <a:pPr lvl="0">
              <a:buNone/>
            </a:pPr>
            <a:r>
              <a:rPr lang="en-US" sz="2200" dirty="0">
                <a:latin typeface="Arial" pitchFamily="18"/>
                <a:cs typeface="Arial" pitchFamily="2"/>
              </a:rPr>
              <a:t>The principal notifies parents of students being served by the teacher with a letter.</a:t>
            </a:r>
          </a:p>
          <a:p>
            <a:pPr>
              <a:buNone/>
            </a:pPr>
            <a:endParaRPr 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Parental Involvement Plan Conducted?</a:t>
            </a:r>
          </a:p>
        </p:txBody>
      </p:sp>
      <p:sp>
        <p:nvSpPr>
          <p:cNvPr id="3" name="Content Placeholder 2"/>
          <p:cNvSpPr>
            <a:spLocks noGrp="1"/>
          </p:cNvSpPr>
          <p:nvPr>
            <p:ph idx="1"/>
          </p:nvPr>
        </p:nvSpPr>
        <p:spPr>
          <a:xfrm>
            <a:off x="1143000" y="1981200"/>
            <a:ext cx="7086600" cy="3962400"/>
          </a:xfrm>
        </p:spPr>
        <p:txBody>
          <a:bodyPr/>
          <a:lstStyle/>
          <a:p>
            <a:r>
              <a:rPr lang="en-US" sz="2200" dirty="0"/>
              <a:t>Evaluation Requirements</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involvement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457200" y="2362200"/>
            <a:ext cx="8229600" cy="3124200"/>
          </a:xfrm>
        </p:spPr>
        <p:txBody>
          <a:bodyPr/>
          <a:lstStyle/>
          <a:p>
            <a:pPr>
              <a:buNone/>
            </a:pPr>
            <a:r>
              <a:rPr lang="en-US" sz="2000" dirty="0"/>
              <a:t>           </a:t>
            </a:r>
            <a:r>
              <a:rPr lang="en-US" sz="2000" b="1" dirty="0"/>
              <a:t>Name		          Phone		     e-mail address</a:t>
            </a:r>
          </a:p>
          <a:p>
            <a:r>
              <a:rPr lang="en-US" sz="2000" dirty="0"/>
              <a:t>Emily Edgar	(Federal Programs)                 		334-493-3173              eedgar@oppboe.com</a:t>
            </a:r>
          </a:p>
          <a:p>
            <a:r>
              <a:rPr lang="en-US" sz="2000" dirty="0"/>
              <a:t>Shawn Short  (OES)                 			334-493-6031               sshort@oppboe.com</a:t>
            </a:r>
          </a:p>
          <a:p>
            <a:r>
              <a:rPr lang="en-US" sz="2000" dirty="0"/>
              <a:t>Sharon </a:t>
            </a:r>
            <a:r>
              <a:rPr lang="en-US" sz="2000" dirty="0" err="1"/>
              <a:t>Spurlin</a:t>
            </a:r>
            <a:r>
              <a:rPr lang="en-US" sz="2000" dirty="0"/>
              <a:t> (OMS           				334-493-6332           sspurlin6@oppboe.com</a:t>
            </a:r>
          </a:p>
          <a:p>
            <a:pPr>
              <a:buNone/>
            </a:pPr>
            <a:endParaRPr lang="en-US" sz="2000" dirty="0"/>
          </a:p>
          <a:p>
            <a:pPr>
              <a:buNone/>
            </a:pP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www.homework</a:t>
            </a:r>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r>
              <a:rPr lang="en-US" sz="2800" dirty="0">
                <a:latin typeface="Times New Roman" pitchFamily="18" charset="0"/>
                <a:cs typeface="Times New Roman" pitchFamily="18" charset="0"/>
              </a:rPr>
              <a:t>www.homeworkalabama.org</a:t>
            </a:r>
          </a:p>
        </p:txBody>
      </p:sp>
      <p:pic>
        <p:nvPicPr>
          <p:cNvPr id="1026" name="Picture 2" descr="C:\Documents and Settings\EEDGAR1\Local Settings\Temporary Internet Files\Content.IE5\579KA3VQ\MC900292086[1].wmf"/>
          <p:cNvPicPr>
            <a:picLocks noChangeAspect="1" noChangeArrowheads="1"/>
          </p:cNvPicPr>
          <p:nvPr/>
        </p:nvPicPr>
        <p:blipFill>
          <a:blip r:embed="rId2" cstate="print"/>
          <a:srcRect/>
          <a:stretch>
            <a:fillRect/>
          </a:stretch>
        </p:blipFill>
        <p:spPr bwMode="auto">
          <a:xfrm>
            <a:off x="3660343" y="2649474"/>
            <a:ext cx="1823314" cy="155905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endParaRPr lang="en-US" sz="3200" dirty="0">
              <a:solidFill>
                <a:schemeClr val="bg1"/>
              </a:solidFill>
            </a:endParaRPr>
          </a:p>
          <a:p>
            <a:r>
              <a:rPr lang="en-US" sz="3200" dirty="0"/>
              <a:t>Replaces No Child Left Behind</a:t>
            </a:r>
          </a:p>
          <a:p>
            <a:endParaRPr lang="en-US" sz="3200" dirty="0"/>
          </a:p>
          <a:p>
            <a:r>
              <a:rPr lang="en-US" sz="3200" dirty="0"/>
              <a:t>Designed to restore local control in </a:t>
            </a:r>
          </a:p>
          <a:p>
            <a:pPr>
              <a:buNone/>
            </a:pPr>
            <a:r>
              <a:rPr lang="en-US" sz="3200" dirty="0"/>
              <a:t>   education</a:t>
            </a:r>
          </a:p>
          <a:p>
            <a:pPr>
              <a:buNone/>
            </a:pPr>
            <a:endParaRPr lang="en-US" sz="3200" dirty="0"/>
          </a:p>
          <a:p>
            <a:r>
              <a:rPr lang="en-US" sz="3200" dirty="0"/>
              <a:t>Transfers or delegates power to lower level (state)</a:t>
            </a:r>
          </a:p>
        </p:txBody>
      </p:sp>
      <p:sp>
        <p:nvSpPr>
          <p:cNvPr id="3" name="Title 2"/>
          <p:cNvSpPr>
            <a:spLocks noGrp="1"/>
          </p:cNvSpPr>
          <p:nvPr>
            <p:ph type="title"/>
          </p:nvPr>
        </p:nvSpPr>
        <p:spPr/>
        <p:txBody>
          <a:bodyPr/>
          <a:lstStyle/>
          <a:p>
            <a:pPr algn="ctr"/>
            <a:r>
              <a:rPr lang="en-US" i="1" dirty="0">
                <a:solidFill>
                  <a:schemeClr val="bg1"/>
                </a:solidFill>
              </a:rPr>
              <a:t>Every Student Succeeds Act </a:t>
            </a:r>
            <a:r>
              <a:rPr lang="en-US" dirty="0">
                <a:solidFill>
                  <a:schemeClr val="bg1"/>
                </a:solidFill>
              </a:rPr>
              <a:t>(ESSA)</a:t>
            </a:r>
          </a:p>
        </p:txBody>
      </p:sp>
    </p:spTree>
    <p:extLst>
      <p:ext uri="{BB962C8B-B14F-4D97-AF65-F5344CB8AC3E}">
        <p14:creationId xmlns:p14="http://schemas.microsoft.com/office/powerpoint/2010/main" val="1134537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Shall not to attempt to influence or coerce State adoption of the Common Core State Standards.</a:t>
            </a:r>
          </a:p>
          <a:p>
            <a:r>
              <a:rPr lang="en-US" dirty="0"/>
              <a:t>No longer be required to provide notice to parents related to the highly qualified status of their child’s teacher. </a:t>
            </a:r>
          </a:p>
          <a:p>
            <a:r>
              <a:rPr lang="en-US" dirty="0"/>
              <a:t>Schools will notify parents that they can “request” qualifications.</a:t>
            </a:r>
          </a:p>
          <a:p>
            <a:r>
              <a:rPr lang="en-US" dirty="0"/>
              <a:t>Educator Certification Section will no longer issue highly qualified teacher status to those holding valid Alabama certificates.</a:t>
            </a:r>
          </a:p>
          <a:p>
            <a:endParaRPr lang="en-US" dirty="0"/>
          </a:p>
        </p:txBody>
      </p:sp>
      <p:sp>
        <p:nvSpPr>
          <p:cNvPr id="3" name="Title 2"/>
          <p:cNvSpPr>
            <a:spLocks noGrp="1"/>
          </p:cNvSpPr>
          <p:nvPr>
            <p:ph type="title"/>
          </p:nvPr>
        </p:nvSpPr>
        <p:spPr/>
        <p:txBody>
          <a:bodyPr/>
          <a:lstStyle/>
          <a:p>
            <a:r>
              <a:rPr lang="en-US" dirty="0">
                <a:solidFill>
                  <a:schemeClr val="tx1"/>
                </a:solidFill>
              </a:rPr>
              <a:t>More Power to States </a:t>
            </a:r>
          </a:p>
        </p:txBody>
      </p:sp>
    </p:spTree>
    <p:extLst>
      <p:ext uri="{BB962C8B-B14F-4D97-AF65-F5344CB8AC3E}">
        <p14:creationId xmlns:p14="http://schemas.microsoft.com/office/powerpoint/2010/main" val="3326669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685800" y="2209800"/>
            <a:ext cx="8001000" cy="3657600"/>
          </a:xfrm>
        </p:spPr>
        <p:txBody>
          <a:bodyPr/>
          <a:lstStyle/>
          <a:p>
            <a:r>
              <a:rPr lang="en-US" dirty="0"/>
              <a:t>What does it mean to be a Title I school?</a:t>
            </a:r>
          </a:p>
          <a:p>
            <a:r>
              <a:rPr lang="en-US" dirty="0"/>
              <a:t>What is the1% Set-Aside for parental involvement?</a:t>
            </a:r>
          </a:p>
          <a:p>
            <a:r>
              <a:rPr lang="en-US" dirty="0"/>
              <a:t>What is the LEA Title I Plan?</a:t>
            </a:r>
          </a:p>
          <a:p>
            <a:r>
              <a:rPr lang="en-US" dirty="0"/>
              <a:t>What is the LEA Parental Involvement Plan?</a:t>
            </a:r>
          </a:p>
          <a:p>
            <a:r>
              <a:rPr lang="en-US" dirty="0"/>
              <a:t>What is a CIP?</a:t>
            </a:r>
          </a:p>
          <a:p>
            <a:r>
              <a:rPr lang="en-US" dirty="0"/>
              <a:t>What is the School-Parent Compact?</a:t>
            </a:r>
          </a:p>
          <a:p>
            <a:r>
              <a:rPr lang="en-US"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r>
              <a:rPr lang="en-US" dirty="0"/>
              <a:t>How will I be notified if my child is taught by a teacher </a:t>
            </a:r>
          </a:p>
          <a:p>
            <a:pPr>
              <a:buNone/>
            </a:pPr>
            <a:r>
              <a:rPr lang="en-US" dirty="0"/>
              <a:t>	who is not Highly Qualified?</a:t>
            </a:r>
          </a:p>
          <a:p>
            <a:pPr>
              <a:buNone/>
            </a:pPr>
            <a:endParaRPr lang="en-US" sz="400" dirty="0"/>
          </a:p>
          <a:p>
            <a:r>
              <a:rPr lang="en-US" dirty="0"/>
              <a:t>How is the Annual Evaluation of the Parental </a:t>
            </a:r>
          </a:p>
          <a:p>
            <a:pPr>
              <a:buNone/>
            </a:pPr>
            <a:r>
              <a:rPr lang="en-US" dirty="0"/>
              <a:t>	Involvement Plan conducted?</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parental Involvement meetings/trainings/activities</a:t>
            </a:r>
          </a:p>
          <a:p>
            <a:pPr lvl="1"/>
            <a:r>
              <a:rPr lang="en-US" sz="1800" dirty="0"/>
              <a:t>Recruiting/Hiring/Retaining Highly Qualified Teachers</a:t>
            </a:r>
          </a:p>
          <a:p>
            <a:pPr lvl="1">
              <a:buNone/>
            </a:pPr>
            <a:endParaRPr lang="en-US" sz="1000" dirty="0"/>
          </a:p>
          <a:p>
            <a:r>
              <a:rPr lang="en-US" sz="2200" dirty="0"/>
              <a:t>Being a Title I school also means parental involvement and parents’ rights.   </a:t>
            </a:r>
          </a:p>
          <a:p>
            <a:endParaRPr lang="en-US" sz="2200" dirty="0"/>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parental involvement.</a:t>
            </a:r>
          </a:p>
          <a:p>
            <a:pPr>
              <a:buNone/>
            </a:pPr>
            <a:endParaRPr lang="en-US" sz="500" dirty="0"/>
          </a:p>
          <a:p>
            <a:r>
              <a:rPr lang="en-US" sz="2000" dirty="0"/>
              <a:t>Of that 1%, 5% may be reserved at the LEA for system-wide initiatives related to parental involvement.  The remaining 95% must be allocated to all Title I schools in the LEA.  Therefore each Title I school receives its portion of the 95% to implement school-level parental involvement.</a:t>
            </a:r>
          </a:p>
          <a:p>
            <a:pPr>
              <a:buNone/>
            </a:pPr>
            <a:endParaRPr lang="en-US" sz="500" dirty="0"/>
          </a:p>
          <a:p>
            <a:r>
              <a:rPr lang="en-US" sz="2000" dirty="0"/>
              <a:t>Title I parents have the right to provide input in how this money is spent.</a:t>
            </a:r>
          </a:p>
          <a:p>
            <a:pPr>
              <a:buNone/>
            </a:pPr>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Title I Plan?</a:t>
            </a:r>
          </a:p>
        </p:txBody>
      </p:sp>
      <p:sp>
        <p:nvSpPr>
          <p:cNvPr id="3" name="Content Placeholder 2"/>
          <p:cNvSpPr>
            <a:spLocks noGrp="1"/>
          </p:cNvSpPr>
          <p:nvPr>
            <p:ph idx="1"/>
          </p:nvPr>
        </p:nvSpPr>
        <p:spPr>
          <a:xfrm>
            <a:off x="457200" y="2057400"/>
            <a:ext cx="8001000" cy="4267200"/>
          </a:xfrm>
        </p:spPr>
        <p:txBody>
          <a:bodyPr/>
          <a:lstStyle/>
          <a:p>
            <a:r>
              <a:rPr lang="en-US" sz="2200" dirty="0"/>
              <a:t>The LEA Title I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school choice, and supplemental educational services as applicable.</a:t>
            </a:r>
          </a:p>
          <a:p>
            <a:pPr lvl="1"/>
            <a:r>
              <a:rPr lang="en-US" dirty="0"/>
              <a:t>Parental Involvement Strategies, including the LEA Parental Involvement Plan</a:t>
            </a:r>
          </a:p>
          <a:p>
            <a:pPr lvl="1">
              <a:buNone/>
            </a:pPr>
            <a:endParaRPr lang="en-US" sz="500" dirty="0"/>
          </a:p>
          <a:p>
            <a:r>
              <a:rPr lang="en-US" sz="2200" dirty="0"/>
              <a:t>Parents are involved in the development of the LEA Title I Plan</a:t>
            </a:r>
          </a:p>
          <a:p>
            <a:pPr>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 to School</Template>
  <TotalTime>1744</TotalTime>
  <Words>3124</Words>
  <Application>Microsoft Office PowerPoint</Application>
  <PresentationFormat>On-screen Show (4:3)</PresentationFormat>
  <Paragraphs>267</Paragraphs>
  <Slides>19</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Back to School</vt:lpstr>
      <vt:lpstr>PowerPoint Presentation</vt:lpstr>
      <vt:lpstr>Why are we here?</vt:lpstr>
      <vt:lpstr>Every Student Succeeds Act (ESSA)</vt:lpstr>
      <vt:lpstr>More Power to States </vt:lpstr>
      <vt:lpstr>What you will learn…</vt:lpstr>
      <vt:lpstr>What you will learn… (Continued)</vt:lpstr>
      <vt:lpstr>What does it mean to be a Title I School?</vt:lpstr>
      <vt:lpstr>What is the 1% set-aside and how are parents involved?</vt:lpstr>
      <vt:lpstr>What is the LEA Title I Plan?</vt:lpstr>
      <vt:lpstr>What is the LEA Parental Involvement Plan?</vt:lpstr>
      <vt:lpstr>What is a CIP?</vt:lpstr>
      <vt:lpstr>What’s included in the school’s Parental Involvement Plan?</vt:lpstr>
      <vt:lpstr>What is the School-Parent Compact?</vt:lpstr>
      <vt:lpstr>How do I request the qualifications of my child’s teachers?</vt:lpstr>
      <vt:lpstr>How will I be notified if my child is taught by a teacher who is not  Highly Qualified?</vt:lpstr>
      <vt:lpstr>How is the evaluation of the  LEA Parental Involvement Plan Conducted?</vt:lpstr>
      <vt:lpstr>Who are the parent leaders at my school?</vt:lpstr>
      <vt:lpstr> </vt:lpstr>
      <vt:lpstr>www.homework</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EMILY EDGAR</cp:lastModifiedBy>
  <cp:revision>195</cp:revision>
  <cp:lastPrinted>2016-11-03T20:21:17Z</cp:lastPrinted>
  <dcterms:created xsi:type="dcterms:W3CDTF">2008-12-30T20:58:07Z</dcterms:created>
  <dcterms:modified xsi:type="dcterms:W3CDTF">2022-02-11T20:32:24Z</dcterms:modified>
</cp:coreProperties>
</file>