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9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3AB42-B5C5-FF9F-DF97-F4787B5060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9F149F-7ACD-7319-44CE-CABF1EAD4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D81C1-E3B1-E35C-29BB-DFE662860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D865A-D5B8-6240-49A7-294EF32DF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A6981-0E84-010B-4436-A5B5609A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8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98C85-1B80-C054-35EA-A204143D0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CC6738-02D5-A695-C4BD-CA9004E1B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94E10-FD9F-24A7-0333-6606B6CA8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66EF1-C184-4264-63E8-EB33C90F7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3E077-6073-AFB9-BB8C-A5F1A0B58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1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81A727-B50C-C615-9304-1B6F773CE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7C0672-5142-37B8-F05F-5144929D1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89427-9BC0-7B86-E9D5-061E50CA9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C8569-7C81-6789-21B0-B787EF63F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0807D-1CB6-6F4D-D2E3-34ACAD2C4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1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4A513-9225-F6AD-6F0E-93B830D6F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8FA4E-D5C2-8F1F-DC79-4A1D70BEB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E9948-1F85-5AA6-7949-26DB7DFBB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287CB-7CDB-DE93-92B7-0C3928F80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D9EB8-3EA9-94B5-C378-6C9337979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00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D6BE2-22BD-A9D9-6849-3B2F921EB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0A258-ED80-70D2-854B-A8DA1122B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BDF03-881F-31D5-B818-CDA4AFC90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D22CB-F0A8-C2A8-0585-5B5E6CB32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80310-3551-BA12-3436-EF31B3641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28A5-50EB-077F-B57D-F60CF91AF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3DFD-BF06-A65C-5AC1-192225D7C4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DF5CB-7CBE-E59B-3A8F-2B609028F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B15B0-1986-7A6D-162E-96B3111F4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26249F-C30E-99D0-B922-CB06B93F6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D2B68-801B-80D6-932A-1D6B32DE2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5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B9192-7D90-C782-D89F-043DEE7C3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57D15-2FD4-01DE-0719-C1F3A4FB1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70E3D0-D77F-1021-E1A7-336EA7BF7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0E25AD-1393-F1E3-46AF-EB7B47F4AA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3CA1CB-7CA6-5325-F85B-436C015F5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34C722-DCC9-9697-E050-814513229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B917AF-B4F2-E059-D4C5-089D1AF57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9B8AF8-72D9-A6A8-D8FE-564B1C189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1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35DE4-4B34-2F4B-58D2-4054F3244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D7846B-EDCE-B54D-1FEC-9C3B8CE57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4F9BFE-D748-EE4A-26EF-9D6CA9B41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221C95-D810-36D3-0DFB-889039710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3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AD9B24-F929-FC83-EECC-217CFC0D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C1A162-49FC-0E9D-BCC9-FE84C5B40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8783BC-AC87-BC2A-1441-ACDD052F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017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DFC64-0C56-3DEC-8F1C-9EFFD8879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36809-FF8C-EDB2-4945-5EDEAEA6E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8FF8F3-D356-E867-3F8C-B7B4D155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8FD8E7-237E-4899-5516-41C9203C9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40873-F757-2533-9653-95A42A2CE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9213B9-B141-A8E0-6266-D6EAA3BE4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97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38BE9-1B6B-A0BA-EA49-013BBB166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1DF87-00E0-71F8-61B3-12D2544459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B8436C-B692-18E8-9241-7E4A9603A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8B4ED8-7EFD-8A89-FCB6-4FABD62F3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60BB11-BDDA-2596-32F6-28BB753C6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B09D3-8395-108E-A44B-0798CE8B9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71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B82105-3C08-5A5C-5D02-DE3109E5F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8F2DD6-968F-6854-3BB2-32391F2D9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77B57-2903-01A0-B7D7-A83658577C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C828BF-B72D-4209-B72C-499B7CA9CE8A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B618D-102E-8C74-8572-BF012932DA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22471-F356-5904-CCC7-5B78961C5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447386-0346-40AB-B335-FF9DDF862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73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457F7-0E16-6D31-819F-AC5A9F10AE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16001C-615C-BD6A-A473-E7DC54D038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5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3824" y="3124743"/>
            <a:ext cx="2375731" cy="222492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Violent/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Criminal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Incidents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567639" y="2004704"/>
            <a:ext cx="77046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Perpetua" panose="02020502060401020303" pitchFamily="18" charset="0"/>
            </a:endParaRPr>
          </a:p>
          <a:p>
            <a:endParaRPr lang="en-US" sz="2400" dirty="0">
              <a:latin typeface="Perpetua" panose="02020502060401020303" pitchFamily="18" charset="0"/>
            </a:endParaRPr>
          </a:p>
          <a:p>
            <a:endParaRPr lang="en-US" sz="2400" dirty="0">
              <a:latin typeface="Perpetua" panose="02020502060401020303" pitchFamily="18" charset="0"/>
            </a:endParaRPr>
          </a:p>
          <a:p>
            <a:endParaRPr lang="en-US" sz="2400" dirty="0">
              <a:latin typeface="Perpetua" panose="02020502060401020303" pitchFamily="18" charset="0"/>
            </a:endParaRPr>
          </a:p>
          <a:p>
            <a:endParaRPr lang="en-US" sz="2400" dirty="0">
              <a:latin typeface="Perpetua" panose="02020502060401020303" pitchFamily="18" charset="0"/>
            </a:endParaRPr>
          </a:p>
          <a:p>
            <a:endParaRPr lang="en-US" sz="2400" dirty="0">
              <a:latin typeface="Perpetua" panose="02020502060401020303" pitchFamily="18" charset="0"/>
            </a:endParaRPr>
          </a:p>
          <a:p>
            <a:endParaRPr lang="en-US" dirty="0">
              <a:latin typeface="Perpetua" panose="02020502060401020303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CF2F4A-22E4-488F-B162-B7C9B2C80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405871"/>
              </p:ext>
            </p:extLst>
          </p:nvPr>
        </p:nvGraphicFramePr>
        <p:xfrm>
          <a:off x="1" y="0"/>
          <a:ext cx="12191999" cy="68579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5344">
                  <a:extLst>
                    <a:ext uri="{9D8B030D-6E8A-4147-A177-3AD203B41FA5}">
                      <a16:colId xmlns:a16="http://schemas.microsoft.com/office/drawing/2014/main" val="269558555"/>
                    </a:ext>
                  </a:extLst>
                </a:gridCol>
                <a:gridCol w="4390829">
                  <a:extLst>
                    <a:ext uri="{9D8B030D-6E8A-4147-A177-3AD203B41FA5}">
                      <a16:colId xmlns:a16="http://schemas.microsoft.com/office/drawing/2014/main" val="3037252504"/>
                    </a:ext>
                  </a:extLst>
                </a:gridCol>
                <a:gridCol w="1342141">
                  <a:extLst>
                    <a:ext uri="{9D8B030D-6E8A-4147-A177-3AD203B41FA5}">
                      <a16:colId xmlns:a16="http://schemas.microsoft.com/office/drawing/2014/main" val="4061807744"/>
                    </a:ext>
                  </a:extLst>
                </a:gridCol>
                <a:gridCol w="1549668">
                  <a:extLst>
                    <a:ext uri="{9D8B030D-6E8A-4147-A177-3AD203B41FA5}">
                      <a16:colId xmlns:a16="http://schemas.microsoft.com/office/drawing/2014/main" val="3353910084"/>
                    </a:ext>
                  </a:extLst>
                </a:gridCol>
                <a:gridCol w="1907723">
                  <a:extLst>
                    <a:ext uri="{9D8B030D-6E8A-4147-A177-3AD203B41FA5}">
                      <a16:colId xmlns:a16="http://schemas.microsoft.com/office/drawing/2014/main" val="1336799692"/>
                    </a:ext>
                  </a:extLst>
                </a:gridCol>
                <a:gridCol w="1696294">
                  <a:extLst>
                    <a:ext uri="{9D8B030D-6E8A-4147-A177-3AD203B41FA5}">
                      <a16:colId xmlns:a16="http://schemas.microsoft.com/office/drawing/2014/main" val="4045928485"/>
                    </a:ext>
                  </a:extLst>
                </a:gridCol>
              </a:tblGrid>
              <a:tr h="127966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PEIMS Code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Type of Violation/</a:t>
                      </a:r>
                    </a:p>
                    <a:p>
                      <a:pPr algn="ctr"/>
                      <a:r>
                        <a:rPr lang="en-US" sz="2000" dirty="0"/>
                        <a:t>Criminal Incident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Elem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Middle School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High</a:t>
                      </a:r>
                    </a:p>
                    <a:p>
                      <a:pPr algn="ctr"/>
                      <a:r>
                        <a:rPr lang="en-US" sz="2000" dirty="0"/>
                        <a:t>School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FF"/>
                          </a:solidFill>
                        </a:rPr>
                        <a:t>Total Students</a:t>
                      </a:r>
                      <a:r>
                        <a:rPr lang="en-US" sz="2000" dirty="0"/>
                        <a:t>/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Incidents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6576077"/>
                  </a:ext>
                </a:extLst>
              </a:tr>
              <a:tr h="5319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Perpetua" panose="02020502060401020303" pitchFamily="18" charset="0"/>
                        </a:rPr>
                        <a:t>Alcohol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dirty="0">
                          <a:solidFill>
                            <a:srgbClr val="0000FF"/>
                          </a:solidFill>
                          <a:latin typeface="Perpetua" panose="02020502060401020303" pitchFamily="18" charset="0"/>
                        </a:rPr>
                        <a:t>2</a:t>
                      </a:r>
                      <a:r>
                        <a:rPr lang="en-US" sz="2000" b="1" i="0" u="none" dirty="0">
                          <a:latin typeface="Perpetua" panose="02020502060401020303" pitchFamily="18" charset="0"/>
                        </a:rPr>
                        <a:t>/</a:t>
                      </a:r>
                      <a:r>
                        <a:rPr lang="en-US" sz="2000" b="1" i="0" u="none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4120674"/>
                  </a:ext>
                </a:extLst>
              </a:tr>
              <a:tr h="64514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Perpetua" panose="02020502060401020303" pitchFamily="18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Perpetua" panose="02020502060401020303" pitchFamily="18" charset="0"/>
                        </a:rPr>
                        <a:t>Student Code of Conduct Violation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dirty="0">
                          <a:solidFill>
                            <a:srgbClr val="0000FF"/>
                          </a:solidFill>
                          <a:latin typeface="Perpetua" panose="02020502060401020303" pitchFamily="18" charset="0"/>
                        </a:rPr>
                        <a:t>64</a:t>
                      </a:r>
                      <a:r>
                        <a:rPr lang="en-US" sz="2000" b="1" i="0" u="none" dirty="0">
                          <a:latin typeface="Perpetua" panose="02020502060401020303" pitchFamily="18" charset="0"/>
                        </a:rPr>
                        <a:t>/</a:t>
                      </a:r>
                      <a:r>
                        <a:rPr lang="en-US" sz="2000" b="1" i="0" u="none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98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248094"/>
                  </a:ext>
                </a:extLst>
              </a:tr>
              <a:tr h="5319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Perpetua" panose="02020502060401020303" pitchFamily="18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Perpetua" panose="02020502060401020303" pitchFamily="18" charset="0"/>
                        </a:rPr>
                        <a:t>Terroristic Threat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dirty="0">
                          <a:solidFill>
                            <a:srgbClr val="0000FF"/>
                          </a:solidFill>
                          <a:latin typeface="Perpetua" panose="02020502060401020303" pitchFamily="18" charset="0"/>
                        </a:rPr>
                        <a:t>1</a:t>
                      </a:r>
                      <a:r>
                        <a:rPr lang="en-US" sz="2000" b="1" i="0" u="none" dirty="0">
                          <a:latin typeface="Perpetua" panose="02020502060401020303" pitchFamily="18" charset="0"/>
                        </a:rPr>
                        <a:t>/</a:t>
                      </a:r>
                      <a:r>
                        <a:rPr lang="en-US" sz="2000" b="1" i="0" u="none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6964298"/>
                  </a:ext>
                </a:extLst>
              </a:tr>
              <a:tr h="5319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Perpetua" panose="02020502060401020303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Perpetua" panose="02020502060401020303" pitchFamily="18" charset="0"/>
                        </a:rPr>
                        <a:t>Fighting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dirty="0">
                          <a:solidFill>
                            <a:srgbClr val="0000FF"/>
                          </a:solidFill>
                          <a:latin typeface="Perpetua" panose="02020502060401020303" pitchFamily="18" charset="0"/>
                        </a:rPr>
                        <a:t>9</a:t>
                      </a:r>
                      <a:r>
                        <a:rPr lang="en-US" sz="2000" b="1" i="0" u="none" dirty="0">
                          <a:latin typeface="Perpetua" panose="02020502060401020303" pitchFamily="18" charset="0"/>
                        </a:rPr>
                        <a:t>/</a:t>
                      </a:r>
                      <a:r>
                        <a:rPr lang="en-US" sz="2000" b="1" i="0" u="none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7159660"/>
                  </a:ext>
                </a:extLst>
              </a:tr>
              <a:tr h="5319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Perpetua" panose="02020502060401020303" pitchFamily="18" charset="0"/>
                        </a:rPr>
                        <a:t>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Perpetua" panose="02020502060401020303" pitchFamily="18" charset="0"/>
                        </a:rPr>
                        <a:t>Bullying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dirty="0">
                          <a:solidFill>
                            <a:srgbClr val="0000FF"/>
                          </a:solidFill>
                          <a:latin typeface="Perpetua" panose="02020502060401020303" pitchFamily="18" charset="0"/>
                        </a:rPr>
                        <a:t>3</a:t>
                      </a:r>
                      <a:r>
                        <a:rPr lang="en-US" sz="2000" b="1" i="0" u="none" dirty="0">
                          <a:solidFill>
                            <a:schemeClr val="bg1"/>
                          </a:solidFill>
                          <a:latin typeface="Perpetua" panose="02020502060401020303" pitchFamily="18" charset="0"/>
                        </a:rPr>
                        <a:t>/</a:t>
                      </a:r>
                      <a:r>
                        <a:rPr lang="en-US" sz="2000" b="1" i="0" u="none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3218425"/>
                  </a:ext>
                </a:extLst>
              </a:tr>
              <a:tr h="5319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Perpetua" panose="02020502060401020303" pitchFamily="18" charset="0"/>
                        </a:rPr>
                        <a:t>62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Perpetua" panose="02020502060401020303" pitchFamily="18" charset="0"/>
                        </a:rPr>
                        <a:t>Marihuana/THC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dirty="0">
                          <a:solidFill>
                            <a:srgbClr val="0000FF"/>
                          </a:solidFill>
                          <a:latin typeface="Perpetua" panose="02020502060401020303" pitchFamily="18" charset="0"/>
                        </a:rPr>
                        <a:t>2</a:t>
                      </a:r>
                      <a:r>
                        <a:rPr lang="en-US" sz="2000" b="1" i="0" u="none" dirty="0">
                          <a:latin typeface="Perpetua" panose="02020502060401020303" pitchFamily="18" charset="0"/>
                        </a:rPr>
                        <a:t>/</a:t>
                      </a:r>
                      <a:r>
                        <a:rPr lang="en-US" sz="2000" b="1" i="0" u="none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1389625"/>
                  </a:ext>
                </a:extLst>
              </a:tr>
              <a:tr h="5319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Perpetua" panose="02020502060401020303" pitchFamily="18" charset="0"/>
                        </a:rPr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Perpetua" panose="02020502060401020303" pitchFamily="18" charset="0"/>
                        </a:rPr>
                        <a:t>E-Cigarette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Perpetua" panose="02020502060401020303" pitchFamily="18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dirty="0">
                          <a:solidFill>
                            <a:srgbClr val="0000FF"/>
                          </a:solidFill>
                          <a:latin typeface="Perpetua" panose="02020502060401020303" pitchFamily="18" charset="0"/>
                        </a:rPr>
                        <a:t>9</a:t>
                      </a:r>
                      <a:r>
                        <a:rPr lang="en-US" sz="2000" b="1" i="0" u="none" dirty="0">
                          <a:solidFill>
                            <a:schemeClr val="bg1"/>
                          </a:solidFill>
                          <a:latin typeface="Perpetua" panose="02020502060401020303" pitchFamily="18" charset="0"/>
                        </a:rPr>
                        <a:t>/</a:t>
                      </a:r>
                      <a:r>
                        <a:rPr lang="en-US" sz="2000" b="1" i="0" u="none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8256932"/>
                  </a:ext>
                </a:extLst>
              </a:tr>
              <a:tr h="531967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anose="02020502060401020303" pitchFamily="18" charset="0"/>
                        </a:rPr>
                        <a:t>Total by Campus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anose="02020502060401020303" pitchFamily="18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anose="02020502060401020303" pitchFamily="18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anose="02020502060401020303" pitchFamily="18" charset="0"/>
                        </a:rPr>
                        <a:t>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dirty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anose="02020502060401020303" pitchFamily="18" charset="0"/>
                        </a:rPr>
                        <a:t>90/</a:t>
                      </a:r>
                      <a:r>
                        <a:rPr lang="en-US" sz="2000" b="1" i="0" u="non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anose="02020502060401020303" pitchFamily="18" charset="0"/>
                        </a:rPr>
                        <a:t>121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6439524"/>
                  </a:ext>
                </a:extLst>
              </a:tr>
              <a:tr h="67744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Perpetua" panose="02020502060401020303" pitchFamily="18" charset="0"/>
                        </a:rPr>
                        <a:t>---------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Perpetua" panose="02020502060401020303" pitchFamily="18" charset="0"/>
                        </a:rPr>
                        <a:t>---------------------------------------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1396082"/>
                  </a:ext>
                </a:extLst>
              </a:tr>
              <a:tr h="531967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Perpetua" panose="020205020604010203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Number of DAEP Placements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Perpetua" panose="02020502060401020303" pitchFamily="18" charset="0"/>
                        </a:rPr>
                        <a:t>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9249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605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</Words>
  <Application>Microsoft Office PowerPoint</Application>
  <PresentationFormat>Widescreen</PresentationFormat>
  <Paragraphs>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Perpetua</vt:lpstr>
      <vt:lpstr>Office Theme</vt:lpstr>
      <vt:lpstr>PowerPoint Presentation</vt:lpstr>
      <vt:lpstr>Violent/ Criminal  Incidents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Cook, Nicci</dc:creator>
  <cp:lastModifiedBy>Cook, Nicci</cp:lastModifiedBy>
  <cp:revision>1</cp:revision>
  <dcterms:created xsi:type="dcterms:W3CDTF">2026-02-16T18:09:17Z</dcterms:created>
  <dcterms:modified xsi:type="dcterms:W3CDTF">2026-02-16T18:10:19Z</dcterms:modified>
</cp:coreProperties>
</file>