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22"/>
  </p:notesMasterIdLst>
  <p:handoutMasterIdLst>
    <p:handoutMasterId r:id="rId23"/>
  </p:handoutMasterIdLst>
  <p:sldIdLst>
    <p:sldId id="256" r:id="rId2"/>
    <p:sldId id="260" r:id="rId3"/>
    <p:sldId id="258" r:id="rId4"/>
    <p:sldId id="259" r:id="rId5"/>
    <p:sldId id="285" r:id="rId6"/>
    <p:sldId id="263" r:id="rId7"/>
    <p:sldId id="267" r:id="rId8"/>
    <p:sldId id="268" r:id="rId9"/>
    <p:sldId id="265" r:id="rId10"/>
    <p:sldId id="262" r:id="rId11"/>
    <p:sldId id="264" r:id="rId12"/>
    <p:sldId id="269" r:id="rId13"/>
    <p:sldId id="299" r:id="rId14"/>
    <p:sldId id="266" r:id="rId15"/>
    <p:sldId id="300" r:id="rId16"/>
    <p:sldId id="280" r:id="rId17"/>
    <p:sldId id="281" r:id="rId18"/>
    <p:sldId id="270" r:id="rId19"/>
    <p:sldId id="287" r:id="rId20"/>
    <p:sldId id="29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cmAuthor id="2" name="Geneva Taylor" initials="GT" lastIdx="6" clrIdx="1"/>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7672" autoAdjust="0"/>
  </p:normalViewPr>
  <p:slideViewPr>
    <p:cSldViewPr snapToGrid="0">
      <p:cViewPr varScale="1">
        <p:scale>
          <a:sx n="72" d="100"/>
          <a:sy n="72" d="100"/>
        </p:scale>
        <p:origin x="-1000" y="-11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7/15/22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7/15/22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thank</a:t>
            </a:r>
            <a:r>
              <a:rPr lang="en-US" baseline="0" dirty="0"/>
              <a:t> families for their time.</a:t>
            </a:r>
          </a:p>
          <a:p>
            <a:r>
              <a:rPr lang="en-US" dirty="0"/>
              <a:t>Move this slide to the end if additional slides are added.</a:t>
            </a:r>
          </a:p>
        </p:txBody>
      </p:sp>
      <p:sp>
        <p:nvSpPr>
          <p:cNvPr id="4" name="Slide Number Placeholder 3"/>
          <p:cNvSpPr>
            <a:spLocks noGrp="1"/>
          </p:cNvSpPr>
          <p:nvPr>
            <p:ph type="sldNum" sz="quarter" idx="10"/>
          </p:nvPr>
        </p:nvSpPr>
        <p:spPr/>
        <p:txBody>
          <a:bodyPr/>
          <a:lstStyle/>
          <a:p>
            <a:fld id="{99A01736-5FBA-4C56-8655-0B838380222B}" type="slidenum">
              <a:rPr lang="en-US" smtClean="0"/>
              <a:t>20</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7/15/22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7/15/22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89C1D5-2B3A-4549-AD89-056D591A9B50}" type="datetime1">
              <a:rPr lang="en-US" smtClean="0"/>
              <a:t>7/15/22</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7/15/22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6431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7/15/22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7/15/22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7/15/22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7/15/22</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7/15/22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7/15/22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7/15/22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n.gov/content/tn/education/instruction/academic-standard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assessment_and_test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a:solidFill>
                  <a:srgbClr val="3366FF"/>
                </a:solidFill>
                <a:latin typeface="Arial" panose="020B0604020202020204" pitchFamily="34" charset="0"/>
                <a:cs typeface="Arial" panose="020B0604020202020204" pitchFamily="34" charset="0"/>
              </a:rPr>
              <a:t>2022-2023</a:t>
            </a:r>
            <a:br>
              <a:rPr lang="en-US" sz="6000" b="1" dirty="0">
                <a:solidFill>
                  <a:srgbClr val="3366FF"/>
                </a:solidFill>
                <a:latin typeface="Arial" panose="020B0604020202020204" pitchFamily="34" charset="0"/>
                <a:cs typeface="Arial" panose="020B0604020202020204" pitchFamily="34" charset="0"/>
              </a:rPr>
            </a:br>
            <a:r>
              <a:rPr lang="en-US" sz="6000" dirty="0">
                <a:solidFill>
                  <a:srgbClr val="3366FF"/>
                </a:solidFill>
                <a:latin typeface="Arial" panose="020B0604020202020204" pitchFamily="34" charset="0"/>
                <a:cs typeface="Arial" panose="020B0604020202020204" pitchFamily="34" charset="0"/>
              </a:rPr>
              <a:t>Annual Title I &amp; Family Engagement Presentation</a:t>
            </a: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a:solidFill>
                  <a:srgbClr val="3366FF"/>
                </a:solidFill>
              </a:rPr>
              <a:t>Cecil B. </a:t>
            </a:r>
            <a:r>
              <a:rPr lang="en-US" cap="none" dirty="0" err="1">
                <a:solidFill>
                  <a:srgbClr val="3366FF"/>
                </a:solidFill>
              </a:rPr>
              <a:t>Rigsby</a:t>
            </a:r>
            <a:r>
              <a:rPr lang="en-US" cap="none" dirty="0">
                <a:solidFill>
                  <a:srgbClr val="3366FF"/>
                </a:solidFill>
              </a:rPr>
              <a:t> Elementary</a:t>
            </a:r>
          </a:p>
          <a:p>
            <a:r>
              <a:rPr lang="en-US" cap="none" dirty="0">
                <a:solidFill>
                  <a:srgbClr val="3366FF"/>
                </a:solidFill>
              </a:rPr>
              <a:t>Diane Hannah, Principal</a:t>
            </a:r>
          </a:p>
        </p:txBody>
      </p:sp>
    </p:spTree>
    <p:extLst>
      <p:ext uri="{BB962C8B-B14F-4D97-AF65-F5344CB8AC3E}">
        <p14:creationId xmlns:p14="http://schemas.microsoft.com/office/powerpoint/2010/main" val="304448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Any district with a Title I allocation exceeding $500,000 is required by law to set aside 1% of it’s Title I allocation for parent and family engagement.</a:t>
            </a:r>
          </a:p>
          <a:p>
            <a:r>
              <a:rPr lang="en-US" dirty="0">
                <a:solidFill>
                  <a:schemeClr val="tx1"/>
                </a:solidFill>
              </a:rPr>
              <a:t>Of that 1%, 10% may be reserved at the district for system-wide initiatives related to parent and family engagement.  The remaining 90% must be allocated to all Title I schools in the district.  </a:t>
            </a:r>
          </a:p>
          <a:p>
            <a:r>
              <a:rPr lang="en-US" dirty="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In</a:t>
            </a:r>
            <a:r>
              <a:rPr lang="en-US" dirty="0">
                <a:solidFill>
                  <a:srgbClr val="000000"/>
                </a:solidFill>
              </a:rPr>
              <a:t> 2022-2023</a:t>
            </a:r>
            <a:r>
              <a:rPr lang="en-US" dirty="0">
                <a:solidFill>
                  <a:schemeClr val="tx1"/>
                </a:solidFill>
              </a:rPr>
              <a:t>, we received approximately $1,000 in parent and family engagement funding. We plan to use these funds for:</a:t>
            </a:r>
          </a:p>
          <a:p>
            <a:endParaRPr lang="en-US" dirty="0"/>
          </a:p>
          <a:p>
            <a:pPr lvl="3">
              <a:buFont typeface="Arial" panose="020B0604020202020204" pitchFamily="34" charset="0"/>
              <a:buChar char="•"/>
            </a:pPr>
            <a:r>
              <a:rPr lang="en-US" dirty="0">
                <a:solidFill>
                  <a:schemeClr val="tx1"/>
                </a:solidFill>
              </a:rPr>
              <a:t>Parent and Family Engagement Meeting and Events</a:t>
            </a:r>
          </a:p>
          <a:p>
            <a:pPr lvl="2"/>
            <a:endParaRPr lang="en-US" dirty="0"/>
          </a:p>
          <a:p>
            <a:pPr lvl="3">
              <a:buFont typeface="Arial" panose="020B0604020202020204" pitchFamily="34" charset="0"/>
              <a:buChar char="•"/>
            </a:pPr>
            <a:r>
              <a:rPr lang="en-US" dirty="0">
                <a:solidFill>
                  <a:schemeClr val="tx1"/>
                </a:solidFill>
              </a:rPr>
              <a:t>Materials/Supplies</a:t>
            </a:r>
          </a:p>
          <a:p>
            <a:pPr marL="920750" lvl="4"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a:solidFill>
                  <a:schemeClr val="tx1"/>
                </a:solidFill>
              </a:rPr>
              <a:t>how parents and families can be involved in decision-making and activities; </a:t>
            </a:r>
          </a:p>
          <a:p>
            <a:pPr lvl="3">
              <a:buFont typeface="Arial" panose="020B0604020202020204" pitchFamily="34" charset="0"/>
              <a:buChar char="•"/>
            </a:pPr>
            <a:r>
              <a:rPr lang="en-US" dirty="0">
                <a:solidFill>
                  <a:schemeClr val="tx1"/>
                </a:solidFill>
              </a:rPr>
              <a:t>how parent and family engagement funds are being used;</a:t>
            </a:r>
          </a:p>
          <a:p>
            <a:pPr lvl="3">
              <a:buFont typeface="Arial" panose="020B0604020202020204" pitchFamily="34" charset="0"/>
              <a:buChar char="•"/>
            </a:pPr>
            <a:r>
              <a:rPr lang="en-US" dirty="0">
                <a:solidFill>
                  <a:schemeClr val="tx1"/>
                </a:solidFill>
              </a:rPr>
              <a:t>how information and training will be provided to families; and </a:t>
            </a:r>
          </a:p>
          <a:p>
            <a:pPr lvl="3">
              <a:buFont typeface="Arial" panose="020B0604020202020204" pitchFamily="34" charset="0"/>
              <a:buChar char="•"/>
            </a:pPr>
            <a:r>
              <a:rPr lang="en-US" dirty="0">
                <a:solidFill>
                  <a:schemeClr val="tx1"/>
                </a:solidFill>
              </a:rPr>
              <a:t>how the school will build capacity in families and staff for strong parent and family engagement.</a:t>
            </a:r>
          </a:p>
          <a:p>
            <a:r>
              <a:rPr lang="en-US" dirty="0">
                <a:solidFill>
                  <a:schemeClr val="tx1"/>
                </a:solidFill>
              </a:rPr>
              <a:t>You, as a Title I parent or family member, have the right to be involved in the development of these plans.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 </a:t>
            </a:r>
          </a:p>
          <a:p>
            <a:pPr marL="0" indent="0">
              <a:buNone/>
            </a:pP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a:solidFill>
                <a:srgbClr val="000000"/>
              </a:solidFill>
            </a:endParaRPr>
          </a:p>
          <a:p>
            <a:pPr lvl="3">
              <a:buFont typeface="Arial" panose="020B0604020202020204" pitchFamily="34" charset="0"/>
              <a:buChar char="•"/>
            </a:pPr>
            <a:r>
              <a:rPr lang="en-US" dirty="0">
                <a:solidFill>
                  <a:schemeClr val="tx1"/>
                </a:solidFill>
              </a:rPr>
              <a:t>The school Parent and Family Engagement Policy will be shared</a:t>
            </a:r>
            <a:r>
              <a:rPr lang="en-US" dirty="0">
                <a:solidFill>
                  <a:srgbClr val="000000"/>
                </a:solidFill>
              </a:rPr>
              <a:t> online at </a:t>
            </a:r>
            <a:r>
              <a:rPr lang="en-US" dirty="0">
                <a:solidFill>
                  <a:srgbClr val="000000"/>
                </a:solidFill>
                <a:hlinkClick r:id="rId2"/>
              </a:rPr>
              <a:t>http://www.bledsoecountyschools.org/departments/federal_programs/documents</a:t>
            </a:r>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a:solidFill>
                  <a:schemeClr val="tx1"/>
                </a:solidFill>
              </a:rPr>
              <a:t>A school-parent compact is a written commitment that outlines how the entire school community – teachers, families, and students will share the responsibility for improved academic achievement.</a:t>
            </a:r>
          </a:p>
          <a:p>
            <a:r>
              <a:rPr lang="en-US" dirty="0">
                <a:solidFill>
                  <a:schemeClr val="tx1"/>
                </a:solidFill>
              </a:rPr>
              <a:t>The compact must describe how the school will:</a:t>
            </a:r>
          </a:p>
          <a:p>
            <a:pPr lvl="3">
              <a:buFont typeface="Arial" panose="020B0604020202020204" pitchFamily="34" charset="0"/>
              <a:buChar char="•"/>
            </a:pPr>
            <a:r>
              <a:rPr lang="en-US" dirty="0">
                <a:solidFill>
                  <a:schemeClr val="tx1"/>
                </a:solidFill>
              </a:rPr>
              <a:t>provide high-quality curriculum and instruction;</a:t>
            </a:r>
          </a:p>
          <a:p>
            <a:pPr lvl="3">
              <a:buFont typeface="Arial" panose="020B0604020202020204" pitchFamily="34" charset="0"/>
              <a:buChar char="•"/>
            </a:pPr>
            <a:r>
              <a:rPr lang="en-US" dirty="0">
                <a:solidFill>
                  <a:schemeClr val="tx1"/>
                </a:solidFill>
              </a:rPr>
              <a:t>hold parent-teacher conferences, annually in elementary schools; </a:t>
            </a:r>
          </a:p>
          <a:p>
            <a:pPr lvl="3">
              <a:buFont typeface="Arial" panose="020B0604020202020204" pitchFamily="34" charset="0"/>
              <a:buChar char="•"/>
            </a:pPr>
            <a:r>
              <a:rPr lang="en-US" dirty="0">
                <a:solidFill>
                  <a:schemeClr val="tx1"/>
                </a:solidFill>
              </a:rPr>
              <a:t>provide parents with reports on their child’s progress;</a:t>
            </a:r>
          </a:p>
          <a:p>
            <a:pPr lvl="3">
              <a:buFont typeface="Arial" panose="020B0604020202020204" pitchFamily="34" charset="0"/>
              <a:buChar char="•"/>
            </a:pPr>
            <a:r>
              <a:rPr lang="en-US" dirty="0">
                <a:solidFill>
                  <a:schemeClr val="tx1"/>
                </a:solidFill>
              </a:rPr>
              <a:t>provide parents reasonable access to staff. </a:t>
            </a:r>
          </a:p>
          <a:p>
            <a:pPr lvl="3">
              <a:buFont typeface="Arial" panose="020B0604020202020204" pitchFamily="34" charset="0"/>
              <a:buChar char="•"/>
            </a:pPr>
            <a:r>
              <a:rPr lang="en-US" dirty="0">
                <a:solidFill>
                  <a:schemeClr val="tx1"/>
                </a:solidFill>
              </a:rPr>
              <a:t>provide parents opportunities to volunteer; and</a:t>
            </a:r>
          </a:p>
          <a:p>
            <a:pPr lvl="3">
              <a:buFont typeface="Arial" panose="020B0604020202020204" pitchFamily="34" charset="0"/>
              <a:buChar char="•"/>
            </a:pPr>
            <a:r>
              <a:rPr lang="en-US" dirty="0">
                <a:solidFill>
                  <a:schemeClr val="tx1"/>
                </a:solidFill>
              </a:rPr>
              <a:t>ensure regular two-way meaningful communication between family members and staff, to the extent practicable, in a language family members can understand.</a:t>
            </a:r>
          </a:p>
          <a:p>
            <a:r>
              <a:rPr lang="en-US" dirty="0">
                <a:solidFill>
                  <a:schemeClr val="tx1"/>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shared</a:t>
            </a:r>
            <a:r>
              <a:rPr lang="en-US" dirty="0">
                <a:solidFill>
                  <a:srgbClr val="FF0000"/>
                </a:solidFill>
              </a:rPr>
              <a:t> </a:t>
            </a:r>
            <a:r>
              <a:rPr lang="en-US" dirty="0">
                <a:solidFill>
                  <a:srgbClr val="000000"/>
                </a:solidFill>
              </a:rPr>
              <a:t>in paper form to all students and will be available here </a:t>
            </a: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curriculum does our school use?</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a:solidFill>
                  <a:srgbClr val="000000"/>
                </a:solidFill>
                <a:latin typeface="Arial" panose="020B0604020202020204" pitchFamily="34" charset="0"/>
                <a:cs typeface="Arial" panose="020B0604020202020204" pitchFamily="34" charset="0"/>
              </a:rPr>
              <a:t>Cecil B. </a:t>
            </a:r>
            <a:r>
              <a:rPr lang="en-US" dirty="0" err="1">
                <a:solidFill>
                  <a:srgbClr val="000000"/>
                </a:solidFill>
                <a:latin typeface="Arial" panose="020B0604020202020204" pitchFamily="34" charset="0"/>
                <a:cs typeface="Arial" panose="020B0604020202020204" pitchFamily="34" charset="0"/>
              </a:rPr>
              <a:t>Rigsby</a:t>
            </a:r>
            <a:endParaRPr lang="en-US" dirty="0">
              <a:solidFill>
                <a:srgbClr val="00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a:latin typeface="Arial" panose="020B0604020202020204" pitchFamily="34" charset="0"/>
                <a:cs typeface="Arial" panose="020B0604020202020204" pitchFamily="34" charset="0"/>
                <a:hlinkClick r:id="rId2"/>
              </a:rPr>
              <a:t>https://www.tn.gov/content/tn/education/instruction/academic-standards.html</a:t>
            </a:r>
            <a:r>
              <a:rPr lang="en-US" dirty="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tests will my child be taking</a:t>
            </a:r>
            <a:r>
              <a:rPr lang="en-US" sz="4400"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r>
              <a:rPr lang="en-US" dirty="0">
                <a:solidFill>
                  <a:srgbClr val="000000"/>
                </a:solidFill>
              </a:rPr>
              <a:t>TCAP Assessment – For more information please visit </a:t>
            </a:r>
            <a:r>
              <a:rPr lang="en-US" dirty="0" err="1">
                <a:solidFill>
                  <a:srgbClr val="000000"/>
                </a:solidFill>
              </a:rPr>
              <a:t>tn.gov</a:t>
            </a:r>
            <a:r>
              <a:rPr lang="en-US" dirty="0">
                <a:solidFill>
                  <a:srgbClr val="000000"/>
                </a:solidFill>
              </a:rPr>
              <a:t>/education/</a:t>
            </a:r>
            <a:r>
              <a:rPr lang="en-US" dirty="0" err="1">
                <a:solidFill>
                  <a:srgbClr val="000000"/>
                </a:solidFill>
              </a:rPr>
              <a:t>assessment.html</a:t>
            </a:r>
            <a:r>
              <a:rPr lang="en-US" dirty="0">
                <a:solidFill>
                  <a:srgbClr val="000000"/>
                </a:solidFill>
              </a:rPr>
              <a:t> and </a:t>
            </a:r>
            <a:r>
              <a:rPr lang="en-US" dirty="0">
                <a:solidFill>
                  <a:srgbClr val="000000"/>
                </a:solidFill>
                <a:hlinkClick r:id="rId2"/>
              </a:rPr>
              <a:t>http://www.bledsoecountyschools.org/departments/assessment_and_testing</a:t>
            </a:r>
            <a:endParaRPr lang="en-US" dirty="0">
              <a:solidFill>
                <a:srgbClr val="000000"/>
              </a:solidFill>
            </a:endParaRPr>
          </a:p>
          <a:p>
            <a:endParaRPr lang="en-US" dirty="0">
              <a:solidFill>
                <a:srgbClr val="000000"/>
              </a:solidFill>
            </a:endParaRPr>
          </a:p>
          <a:p>
            <a:r>
              <a:rPr lang="en-US" dirty="0">
                <a:solidFill>
                  <a:srgbClr val="000000"/>
                </a:solidFill>
              </a:rPr>
              <a:t>Mastery Connect Benchmark Assessment- This assessment measures progress toward the standards.</a:t>
            </a:r>
          </a:p>
          <a:p>
            <a:r>
              <a:rPr lang="en-US" dirty="0" err="1">
                <a:solidFill>
                  <a:srgbClr val="000000"/>
                </a:solidFill>
              </a:rPr>
              <a:t>aimswebPlus</a:t>
            </a:r>
            <a:r>
              <a:rPr lang="en-US" dirty="0">
                <a:solidFill>
                  <a:srgbClr val="000000"/>
                </a:solidFill>
              </a:rPr>
              <a:t> Screener- This is a screener to check the progress of skills.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 involved?</a:t>
            </a:r>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get involved with the SIP, </a:t>
            </a:r>
            <a:r>
              <a:rPr lang="en-US" dirty="0">
                <a:solidFill>
                  <a:srgbClr val="000000"/>
                </a:solidFill>
                <a:latin typeface="Arial" panose="020B0604020202020204" pitchFamily="34" charset="0"/>
                <a:cs typeface="Arial" panose="020B0604020202020204" pitchFamily="34" charset="0"/>
              </a:rPr>
              <a:t>contact you’re the Cecil B. </a:t>
            </a:r>
            <a:r>
              <a:rPr lang="en-US" dirty="0" err="1">
                <a:solidFill>
                  <a:srgbClr val="000000"/>
                </a:solidFill>
                <a:latin typeface="Arial" panose="020B0604020202020204" pitchFamily="34" charset="0"/>
                <a:cs typeface="Arial" panose="020B0604020202020204" pitchFamily="34" charset="0"/>
              </a:rPr>
              <a:t>Rigsby</a:t>
            </a:r>
            <a:r>
              <a:rPr lang="en-US" dirty="0">
                <a:solidFill>
                  <a:srgbClr val="000000"/>
                </a:solidFill>
                <a:latin typeface="Arial" panose="020B0604020202020204" pitchFamily="34" charset="0"/>
                <a:cs typeface="Arial" panose="020B0604020202020204" pitchFamily="34" charset="0"/>
              </a:rPr>
              <a:t> office</a:t>
            </a:r>
          </a:p>
          <a:p>
            <a:r>
              <a:rPr lang="en-US" dirty="0">
                <a:solidFill>
                  <a:schemeClr val="tx1"/>
                </a:solidFill>
                <a:latin typeface="Arial" panose="020B0604020202020204" pitchFamily="34" charset="0"/>
                <a:cs typeface="Arial" panose="020B0604020202020204" pitchFamily="34" charset="0"/>
              </a:rPr>
              <a:t>To get involved with the Parent and Family Engagement Policy, </a:t>
            </a:r>
            <a:r>
              <a:rPr lang="en-US" dirty="0">
                <a:solidFill>
                  <a:srgbClr val="000000"/>
                </a:solidFill>
              </a:rPr>
              <a:t>contact you’re the Cecil B. </a:t>
            </a:r>
            <a:r>
              <a:rPr lang="en-US" dirty="0" err="1">
                <a:solidFill>
                  <a:srgbClr val="000000"/>
                </a:solidFill>
              </a:rPr>
              <a:t>Rigsby</a:t>
            </a:r>
            <a:r>
              <a:rPr lang="en-US" dirty="0">
                <a:solidFill>
                  <a:srgbClr val="000000"/>
                </a:solidFill>
              </a:rPr>
              <a:t> office</a:t>
            </a:r>
          </a:p>
          <a:p>
            <a:r>
              <a:rPr lang="en-US" dirty="0">
                <a:solidFill>
                  <a:schemeClr val="tx1"/>
                </a:solidFill>
                <a:latin typeface="Arial" panose="020B0604020202020204" pitchFamily="34" charset="0"/>
                <a:cs typeface="Arial" panose="020B0604020202020204" pitchFamily="34" charset="0"/>
              </a:rPr>
              <a:t>To get involved with the School Parent Compact, </a:t>
            </a:r>
            <a:r>
              <a:rPr lang="en-US" dirty="0">
                <a:solidFill>
                  <a:srgbClr val="000000"/>
                </a:solidFill>
              </a:rPr>
              <a:t>contact the Cecil B. </a:t>
            </a:r>
            <a:r>
              <a:rPr lang="en-US" dirty="0" err="1">
                <a:solidFill>
                  <a:srgbClr val="000000"/>
                </a:solidFill>
              </a:rPr>
              <a:t>Rigsby</a:t>
            </a:r>
            <a:r>
              <a:rPr lang="en-US" dirty="0">
                <a:solidFill>
                  <a:srgbClr val="000000"/>
                </a:solidFill>
              </a:rPr>
              <a:t> office</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I contact for help?</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rPr>
              <a:t>For general questions, call the front office at: </a:t>
            </a:r>
            <a:r>
              <a:rPr lang="en-US" dirty="0">
                <a:solidFill>
                  <a:srgbClr val="000000"/>
                </a:solidFill>
              </a:rPr>
              <a:t>423-447-2891</a:t>
            </a:r>
          </a:p>
          <a:p>
            <a:r>
              <a:rPr lang="en-US" dirty="0">
                <a:solidFill>
                  <a:schemeClr val="tx1"/>
                </a:solidFill>
              </a:rPr>
              <a:t>To reach the principal, Diane Hannah, call: </a:t>
            </a:r>
            <a:r>
              <a:rPr lang="en-US" dirty="0">
                <a:solidFill>
                  <a:srgbClr val="000000"/>
                </a:solidFill>
              </a:rPr>
              <a:t>423-447-2891</a:t>
            </a:r>
          </a:p>
          <a:p>
            <a:r>
              <a:rPr lang="en-US" dirty="0">
                <a:solidFill>
                  <a:schemeClr val="tx1"/>
                </a:solidFill>
              </a:rPr>
              <a:t>To To reach your child’s teacher, call the front office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62113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a:solidFill>
                  <a:schemeClr val="tx1"/>
                </a:solidFill>
              </a:rPr>
              <a:t>inform you of your school’s participation in Title I,</a:t>
            </a:r>
          </a:p>
          <a:p>
            <a:pPr lvl="3">
              <a:buFont typeface="Arial" panose="020B0604020202020204" pitchFamily="34" charset="0"/>
              <a:buChar char="•"/>
            </a:pPr>
            <a:r>
              <a:rPr lang="en-US" dirty="0">
                <a:solidFill>
                  <a:schemeClr val="tx1"/>
                </a:solidFill>
              </a:rPr>
              <a:t>explain the requirements of Title I, and</a:t>
            </a:r>
          </a:p>
          <a:p>
            <a:pPr lvl="3">
              <a:buFont typeface="Arial" panose="020B0604020202020204" pitchFamily="34" charset="0"/>
              <a:buChar char="•"/>
            </a:pPr>
            <a:r>
              <a:rPr lang="en-US" dirty="0">
                <a:solidFill>
                  <a:schemeClr val="tx1"/>
                </a:solidFill>
              </a:rPr>
              <a:t>explain your rights as parents and family members to be involved.</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9257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I learn?</a:t>
            </a:r>
          </a:p>
        </p:txBody>
      </p:sp>
      <p:sp>
        <p:nvSpPr>
          <p:cNvPr id="3" name="Content Placeholder 2"/>
          <p:cNvSpPr>
            <a:spLocks noGrp="1"/>
          </p:cNvSpPr>
          <p:nvPr>
            <p:ph idx="1"/>
          </p:nvPr>
        </p:nvSpPr>
        <p:spPr/>
        <p:txBody>
          <a:bodyPr numCol="2">
            <a:normAutofit fontScale="92500"/>
          </a:bodyPr>
          <a:lstStyle/>
          <a:p>
            <a:r>
              <a:rPr lang="en-US" dirty="0">
                <a:solidFill>
                  <a:schemeClr val="tx1"/>
                </a:solidFill>
              </a:rPr>
              <a:t>What is a Title I school?</a:t>
            </a:r>
          </a:p>
          <a:p>
            <a:r>
              <a:rPr lang="en-US" dirty="0">
                <a:solidFill>
                  <a:schemeClr val="tx1"/>
                </a:solidFill>
              </a:rPr>
              <a:t>What are my rights?</a:t>
            </a:r>
          </a:p>
          <a:p>
            <a:r>
              <a:rPr lang="en-US" dirty="0">
                <a:solidFill>
                  <a:schemeClr val="tx1"/>
                </a:solidFill>
              </a:rPr>
              <a:t>What can Title I funds be used for?</a:t>
            </a:r>
          </a:p>
          <a:p>
            <a:r>
              <a:rPr lang="en-US" dirty="0">
                <a:solidFill>
                  <a:schemeClr val="tx1"/>
                </a:solidFill>
              </a:rPr>
              <a:t>How does our school use Title I funds?</a:t>
            </a:r>
          </a:p>
          <a:p>
            <a:r>
              <a:rPr lang="en-US" dirty="0">
                <a:solidFill>
                  <a:schemeClr val="tx1"/>
                </a:solidFill>
              </a:rPr>
              <a:t>What is the SIP?</a:t>
            </a:r>
          </a:p>
          <a:p>
            <a:r>
              <a:rPr lang="en-US" dirty="0">
                <a:solidFill>
                  <a:schemeClr val="tx1"/>
                </a:solidFill>
              </a:rPr>
              <a:t>What are our schoolwide program goals?</a:t>
            </a:r>
          </a:p>
          <a:p>
            <a:r>
              <a:rPr lang="en-US" dirty="0">
                <a:solidFill>
                  <a:schemeClr val="tx1"/>
                </a:solidFill>
              </a:rPr>
              <a:t>How is parent and family engagement funded?</a:t>
            </a:r>
          </a:p>
          <a:p>
            <a:r>
              <a:rPr lang="en-US" dirty="0">
                <a:solidFill>
                  <a:schemeClr val="tx1"/>
                </a:solidFill>
              </a:rPr>
              <a:t>What is the Parent and Family Engagement Policy?</a:t>
            </a:r>
          </a:p>
          <a:p>
            <a:r>
              <a:rPr lang="en-US" dirty="0">
                <a:solidFill>
                  <a:schemeClr val="tx1"/>
                </a:solidFill>
              </a:rPr>
              <a:t>What is the School-Parent Compact?</a:t>
            </a:r>
          </a:p>
          <a:p>
            <a:r>
              <a:rPr lang="en-US" dirty="0">
                <a:solidFill>
                  <a:schemeClr val="tx1"/>
                </a:solidFill>
              </a:rPr>
              <a:t>What curriculum does our school use?</a:t>
            </a:r>
          </a:p>
          <a:p>
            <a:r>
              <a:rPr lang="en-US" dirty="0">
                <a:solidFill>
                  <a:schemeClr val="tx1"/>
                </a:solidFill>
              </a:rPr>
              <a:t>What tests will my child be taking?</a:t>
            </a:r>
          </a:p>
          <a:p>
            <a:r>
              <a:rPr lang="en-US" dirty="0">
                <a:solidFill>
                  <a:schemeClr val="tx1"/>
                </a:solidFill>
              </a:rPr>
              <a:t>How can I be involved?</a:t>
            </a:r>
          </a:p>
          <a:p>
            <a:r>
              <a:rPr lang="en-US" dirty="0">
                <a:solidFill>
                  <a:schemeClr val="tx1"/>
                </a:solidFill>
              </a:rPr>
              <a:t>Who can I contact for help?</a:t>
            </a:r>
          </a:p>
          <a:p>
            <a:pPr marL="0" indent="0">
              <a:buNone/>
            </a:pPr>
            <a:endParaRPr lang="en-US" dirty="0"/>
          </a:p>
          <a:p>
            <a:endParaRPr lang="en-US" dirty="0"/>
          </a:p>
        </p:txBody>
      </p:sp>
      <p:sp>
        <p:nvSpPr>
          <p:cNvPr id="6" name="Content Placeholder 2"/>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Title I school?</a:t>
            </a:r>
          </a:p>
        </p:txBody>
      </p:sp>
      <p:sp>
        <p:nvSpPr>
          <p:cNvPr id="3" name="Content Placeholder 2"/>
          <p:cNvSpPr>
            <a:spLocks noGrp="1"/>
          </p:cNvSpPr>
          <p:nvPr>
            <p:ph idx="1"/>
          </p:nvPr>
        </p:nvSpPr>
        <p:spPr/>
        <p:txBody>
          <a:bodyPr>
            <a:normAutofit/>
          </a:bodyPr>
          <a:lstStyle/>
          <a:p>
            <a:r>
              <a:rPr lang="en-US" dirty="0">
                <a:solidFill>
                  <a:schemeClr val="tx1"/>
                </a:solidFill>
              </a:rPr>
              <a:t>Title I was passed in 1965 under the Elementary and Secondary Education Act (ESEA). It is the largest federal assistance program for our nation’s schools. </a:t>
            </a:r>
          </a:p>
          <a:p>
            <a:r>
              <a:rPr lang="en-US" dirty="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a:solidFill>
                  <a:schemeClr val="tx1"/>
                </a:solidFill>
              </a:rPr>
              <a:t>purchase additional staff, programs, materials, and/or supplies; and</a:t>
            </a:r>
          </a:p>
          <a:p>
            <a:pPr lvl="3">
              <a:buFont typeface="Arial" panose="020B0604020202020204" pitchFamily="34" charset="0"/>
              <a:buChar char="•"/>
            </a:pPr>
            <a:r>
              <a:rPr lang="en-US" dirty="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rights?</a:t>
            </a:r>
          </a:p>
        </p:txBody>
      </p:sp>
      <p:sp>
        <p:nvSpPr>
          <p:cNvPr id="3" name="Content Placeholder 2"/>
          <p:cNvSpPr>
            <a:spLocks noGrp="1"/>
          </p:cNvSpPr>
          <p:nvPr>
            <p:ph idx="1"/>
          </p:nvPr>
        </p:nvSpPr>
        <p:spPr>
          <a:xfrm>
            <a:off x="535709" y="1845734"/>
            <a:ext cx="11231417" cy="4398048"/>
          </a:xfrm>
        </p:spPr>
        <p:txBody>
          <a:bodyPr>
            <a:normAutofit/>
          </a:bodyPr>
          <a:lstStyle/>
          <a:p>
            <a:r>
              <a:rPr lang="en-US" dirty="0">
                <a:solidFill>
                  <a:schemeClr val="tx1"/>
                </a:solidFill>
              </a:rPr>
              <a:t>The families and parents of Title I students have a right, by law, to:</a:t>
            </a:r>
          </a:p>
          <a:p>
            <a:pPr lvl="3">
              <a:buFont typeface="Arial" panose="020B0604020202020204" pitchFamily="34" charset="0"/>
              <a:buChar char="•"/>
            </a:pPr>
            <a:r>
              <a:rPr lang="en-US" dirty="0">
                <a:solidFill>
                  <a:schemeClr val="tx1"/>
                </a:solidFill>
              </a:rPr>
              <a:t>be involved in decisions made at both the school and district level;</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and receive information on the qualifications of your child’s teacher and paraprofessionals who are working with your by contacting the Board of Education  423-447-2914</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Title I funds be used for?</a:t>
            </a:r>
          </a:p>
        </p:txBody>
      </p:sp>
      <p:sp>
        <p:nvSpPr>
          <p:cNvPr id="3" name="Content Placeholder 2"/>
          <p:cNvSpPr>
            <a:spLocks noGrp="1"/>
          </p:cNvSpPr>
          <p:nvPr>
            <p:ph idx="1"/>
          </p:nvPr>
        </p:nvSpPr>
        <p:spPr/>
        <p:txBody>
          <a:bodyPr>
            <a:normAutofit/>
          </a:bodyPr>
          <a:lstStyle/>
          <a:p>
            <a:r>
              <a:rPr lang="en-US" dirty="0">
                <a:solidFill>
                  <a:schemeClr val="tx1"/>
                </a:solidFill>
              </a:rPr>
              <a:t>In general, Title I funds my be used for:</a:t>
            </a:r>
          </a:p>
          <a:p>
            <a:pPr lvl="3">
              <a:buFont typeface="Arial" panose="020B0604020202020204" pitchFamily="34" charset="0"/>
              <a:buChar char="•"/>
            </a:pPr>
            <a:r>
              <a:rPr lang="en-US" altLang="en-US" dirty="0">
                <a:solidFill>
                  <a:schemeClr val="tx1"/>
                </a:solidFill>
              </a:rPr>
              <a:t>smaller class sizes,</a:t>
            </a:r>
          </a:p>
          <a:p>
            <a:pPr lvl="3">
              <a:buFont typeface="Arial" panose="020B0604020202020204" pitchFamily="34" charset="0"/>
              <a:buChar char="•"/>
            </a:pPr>
            <a:r>
              <a:rPr lang="en-US" altLang="en-US" dirty="0">
                <a:solidFill>
                  <a:schemeClr val="tx1"/>
                </a:solidFill>
              </a:rPr>
              <a:t>additional teachers and paraprofessionals,</a:t>
            </a:r>
          </a:p>
          <a:p>
            <a:pPr lvl="3">
              <a:buFont typeface="Arial" panose="020B0604020202020204" pitchFamily="34" charset="0"/>
              <a:buChar char="•"/>
            </a:pPr>
            <a:r>
              <a:rPr lang="en-US" altLang="en-US" dirty="0">
                <a:solidFill>
                  <a:schemeClr val="tx1"/>
                </a:solidFill>
              </a:rPr>
              <a:t>additional training for school staff,</a:t>
            </a:r>
          </a:p>
          <a:p>
            <a:pPr lvl="3">
              <a:buFont typeface="Arial" panose="020B0604020202020204" pitchFamily="34" charset="0"/>
              <a:buChar char="•"/>
            </a:pPr>
            <a:r>
              <a:rPr lang="en-US" altLang="en-US" dirty="0">
                <a:solidFill>
                  <a:schemeClr val="tx1"/>
                </a:solidFill>
              </a:rPr>
              <a:t>extra time for instruction (before and/or after school programs),</a:t>
            </a:r>
          </a:p>
          <a:p>
            <a:pPr lvl="3">
              <a:buFont typeface="Arial" panose="020B0604020202020204" pitchFamily="34" charset="0"/>
              <a:buChar char="•"/>
            </a:pPr>
            <a:r>
              <a:rPr lang="en-US" altLang="en-US" dirty="0">
                <a:solidFill>
                  <a:schemeClr val="tx1"/>
                </a:solidFill>
              </a:rPr>
              <a:t>parent and family engagement activities, and/or</a:t>
            </a:r>
          </a:p>
          <a:p>
            <a:pPr lvl="3">
              <a:buFont typeface="Arial" panose="020B0604020202020204" pitchFamily="34" charset="0"/>
              <a:buChar char="•"/>
            </a:pPr>
            <a:r>
              <a:rPr lang="en-US" altLang="en-US" dirty="0">
                <a:solidFill>
                  <a:schemeClr val="tx1"/>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our school use Title I funds?</a:t>
            </a:r>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a:solidFill>
                  <a:schemeClr val="tx1"/>
                </a:solidFill>
              </a:rPr>
              <a:t>2021, our school was allotted approximately $116,000 in Title I funding. </a:t>
            </a:r>
          </a:p>
          <a:p>
            <a:r>
              <a:rPr lang="en-US" dirty="0">
                <a:solidFill>
                  <a:schemeClr val="tx1"/>
                </a:solidFill>
              </a:rPr>
              <a:t>We developed a </a:t>
            </a:r>
            <a:r>
              <a:rPr lang="en-US" b="1" dirty="0">
                <a:solidFill>
                  <a:schemeClr val="tx1"/>
                </a:solidFill>
              </a:rPr>
              <a:t>Schoolwide Program</a:t>
            </a:r>
            <a:r>
              <a:rPr lang="en-US" dirty="0">
                <a:solidFill>
                  <a:schemeClr val="tx1"/>
                </a:solidFill>
              </a:rPr>
              <a:t>, which means we plan to spend our funds on the following:</a:t>
            </a:r>
          </a:p>
          <a:p>
            <a:pPr lvl="3">
              <a:buFont typeface="Arial" panose="020B0604020202020204" pitchFamily="34" charset="0"/>
              <a:buChar char="•"/>
            </a:pPr>
            <a:r>
              <a:rPr lang="en-US" dirty="0">
                <a:solidFill>
                  <a:schemeClr val="tx1"/>
                </a:solidFill>
              </a:rPr>
              <a:t>Supplemental staff:</a:t>
            </a:r>
          </a:p>
          <a:p>
            <a:pPr lvl="4">
              <a:buFont typeface="Courier New" panose="02070309020205020404" pitchFamily="49" charset="0"/>
              <a:buChar char="o"/>
            </a:pPr>
            <a:r>
              <a:rPr lang="en-US" dirty="0">
                <a:solidFill>
                  <a:srgbClr val="000000"/>
                </a:solidFill>
              </a:rPr>
              <a:t>RTI – Interventionist </a:t>
            </a:r>
          </a:p>
          <a:p>
            <a:pPr lvl="4">
              <a:buFont typeface="Courier New" panose="02070309020205020404" pitchFamily="49" charset="0"/>
              <a:buChar char="o"/>
            </a:pPr>
            <a:r>
              <a:rPr lang="en-US" dirty="0">
                <a:solidFill>
                  <a:srgbClr val="000000"/>
                </a:solidFill>
              </a:rPr>
              <a:t>RTI Assistant </a:t>
            </a:r>
          </a:p>
          <a:p>
            <a:pPr lvl="2"/>
            <a:endParaRPr lang="en-US" dirty="0">
              <a:solidFill>
                <a:schemeClr val="tx1"/>
              </a:solidFill>
            </a:endParaRPr>
          </a:p>
          <a:p>
            <a:pPr lvl="3">
              <a:buFont typeface="Arial" panose="020B0604020202020204" pitchFamily="34" charset="0"/>
              <a:buChar char="•"/>
            </a:pPr>
            <a:r>
              <a:rPr lang="en-US" dirty="0">
                <a:solidFill>
                  <a:schemeClr val="tx1"/>
                </a:solidFill>
              </a:rPr>
              <a:t>Programs/Materials/Supplies</a:t>
            </a:r>
          </a:p>
          <a:p>
            <a:pPr lvl="3">
              <a:buFont typeface="Arial" panose="020B0604020202020204" pitchFamily="34" charset="0"/>
              <a:buChar char="•"/>
            </a:pPr>
            <a:endParaRPr lang="en-US" dirty="0"/>
          </a:p>
          <a:p>
            <a:pPr lvl="3">
              <a:buFont typeface="Arial" panose="020B0604020202020204" pitchFamily="34" charset="0"/>
              <a:buChar char="•"/>
            </a:pPr>
            <a:r>
              <a:rPr lang="en-US" dirty="0">
                <a:solidFill>
                  <a:schemeClr val="tx1"/>
                </a:solidFill>
              </a:rPr>
              <a:t>Teacher Professional Development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SIP?</a:t>
            </a:r>
            <a:endParaRPr lang="en-US" dirty="0"/>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the identification 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to help address the academic and non-academic needs of students;</a:t>
            </a:r>
          </a:p>
          <a:p>
            <a:pPr lvl="3">
              <a:buFont typeface="Arial" panose="020B0604020202020204" pitchFamily="34" charset="0"/>
              <a:buChar char="•"/>
            </a:pPr>
            <a:r>
              <a:rPr lang="en-US" dirty="0"/>
              <a:t>teacher and staff professional development needs; and</a:t>
            </a:r>
          </a:p>
          <a:p>
            <a:pPr lvl="3">
              <a:buFont typeface="Arial" panose="020B0604020202020204" pitchFamily="34" charset="0"/>
              <a:buChar char="•"/>
            </a:pPr>
            <a:r>
              <a:rPr lang="en-US" dirty="0"/>
              <a:t>budgets and the coordination of resources.</a:t>
            </a:r>
          </a:p>
          <a:p>
            <a:r>
              <a:rPr lang="en-US" dirty="0">
                <a:solidFill>
                  <a:schemeClr val="tx1"/>
                </a:solidFill>
              </a:rPr>
              <a:t>The school must include family representatives on our school planning team.</a:t>
            </a:r>
          </a:p>
          <a:p>
            <a:pPr marL="863600" lvl="4" indent="0">
              <a:buNone/>
            </a:pP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schoolwide program goals?</a:t>
            </a:r>
          </a:p>
        </p:txBody>
      </p:sp>
      <p:sp>
        <p:nvSpPr>
          <p:cNvPr id="3" name="Content Placeholder 2"/>
          <p:cNvSpPr>
            <a:spLocks noGrp="1"/>
          </p:cNvSpPr>
          <p:nvPr>
            <p:ph idx="1"/>
          </p:nvPr>
        </p:nvSpPr>
        <p:spPr/>
        <p:txBody>
          <a:bodyPr/>
          <a:lstStyle/>
          <a:p>
            <a:pPr>
              <a:buClrTx/>
            </a:pPr>
            <a:r>
              <a:rPr lang="en-US" dirty="0">
                <a:solidFill>
                  <a:srgbClr val="000000"/>
                </a:solidFill>
              </a:rPr>
              <a:t>Increase the percentage of students scoring on-track and mastered in ELA (English Language Arts)</a:t>
            </a:r>
          </a:p>
          <a:p>
            <a:r>
              <a:rPr lang="en-US" dirty="0">
                <a:solidFill>
                  <a:srgbClr val="000000"/>
                </a:solidFill>
              </a:rPr>
              <a:t>Increase the percentage of students scoring on-track and mastered in Math</a:t>
            </a:r>
          </a:p>
          <a:p>
            <a:pPr>
              <a:buClrTx/>
            </a:pPr>
            <a:endParaRPr lang="en-US" dirty="0">
              <a:solidFill>
                <a:srgbClr val="FF0000"/>
              </a:solidFill>
            </a:endParaRPr>
          </a:p>
          <a:p>
            <a:pPr>
              <a:buClrTx/>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13974</TotalTime>
  <Words>1466</Words>
  <Application>Microsoft Macintosh PowerPoint</Application>
  <PresentationFormat>Custom</PresentationFormat>
  <Paragraphs>154</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2022-2023 Annual Title I &amp; Family Engagement Presentation</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Mandy McMillen</cp:lastModifiedBy>
  <cp:revision>119</cp:revision>
  <dcterms:created xsi:type="dcterms:W3CDTF">2018-01-17T16:59:30Z</dcterms:created>
  <dcterms:modified xsi:type="dcterms:W3CDTF">2022-07-15T22:06:51Z</dcterms:modified>
</cp:coreProperties>
</file>