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7102475" cy="9388475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9C9CC77-E8A8-42A8-9D4B-5CBFDB93C1B1}">
  <a:tblStyle styleId="{C9C9CC77-E8A8-42A8-9D4B-5CBFDB93C1B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600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c6f75fc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c6f75fceb_0_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c50a37afd4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c50a37afd4_1_45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c50a37afd4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c50a37afd4_1_31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c6f75fce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c6f75fceb_0_1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6f75fce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c6f75fceb_0_5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c6f75fceb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c6f75fceb_0_16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c50a37afd4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c50a37afd4_1_36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c6f75fceb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c6f75fceb_0_26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c6f75fceb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c6f75fceb_0_55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c6f75fce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c6f75fceb_0_6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c6f75fceb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c6f75fceb_0_65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1942075" y="637075"/>
            <a:ext cx="62013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Voices for the Vision</a:t>
            </a:r>
            <a:endParaRPr sz="1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E599"/>
                </a:solidFill>
              </a:rPr>
              <a:t>Shared Decision Making Parent Meeting</a:t>
            </a:r>
            <a:endParaRPr sz="1800" dirty="0">
              <a:solidFill>
                <a:srgbClr val="FFE599"/>
              </a:solidFill>
            </a:endParaRPr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3293215" y="3162586"/>
            <a:ext cx="4276367" cy="12719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Morningside Elementary School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00000"/>
                </a:solidFill>
              </a:rPr>
              <a:t>March 25, 2025</a:t>
            </a:r>
            <a:endParaRPr sz="1800" dirty="0">
              <a:solidFill>
                <a:srgbClr val="000000"/>
              </a:solidFill>
            </a:endParaRPr>
          </a:p>
        </p:txBody>
      </p:sp>
      <p:pic>
        <p:nvPicPr>
          <p:cNvPr id="2" name="Picture 1" descr="layout - &quot;Here will be your logo&quot; - any idea how to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94" y="2094474"/>
            <a:ext cx="1956415" cy="1556499"/>
          </a:xfrm>
          <a:prstGeom prst="rect">
            <a:avLst/>
          </a:prstGeom>
        </p:spPr>
      </p:pic>
      <p:pic>
        <p:nvPicPr>
          <p:cNvPr id="6" name="Picture 5" descr="A cartoon of a cat holding yellow papers">
            <a:extLst>
              <a:ext uri="{FF2B5EF4-FFF2-40B4-BE49-F238E27FC236}">
                <a16:creationId xmlns:a16="http://schemas.microsoft.com/office/drawing/2014/main" id="{F7E2D90E-B6E1-D20F-2E3A-238E81761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294" y="2085720"/>
            <a:ext cx="2015656" cy="17413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/>
          <p:nvPr/>
        </p:nvSpPr>
        <p:spPr>
          <a:xfrm>
            <a:off x="468600" y="565950"/>
            <a:ext cx="8206800" cy="538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dirty="0">
                <a:solidFill>
                  <a:srgbClr val="EFEFEF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Parent Input Form </a:t>
            </a:r>
            <a:endParaRPr sz="4200" dirty="0">
              <a:solidFill>
                <a:srgbClr val="EFEFE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FFFF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FFFF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FF00"/>
                </a:solidFill>
              </a:rPr>
              <a:t>Please complete the short Feedback Questionnaire. Your input is extremely important in helping us to improve our parent program.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lvl="0" algn="ctr"/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Picture 2" descr="A hand holding a pen&#10;&#10;Description automatically generated">
            <a:extLst>
              <a:ext uri="{FF2B5EF4-FFF2-40B4-BE49-F238E27FC236}">
                <a16:creationId xmlns:a16="http://schemas.microsoft.com/office/drawing/2014/main" id="{8BFF744C-CDE9-6CAD-0CB3-726A81E9B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683025"/>
            <a:ext cx="1751319" cy="204601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850" y="321912"/>
            <a:ext cx="4706800" cy="449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3"/>
          <p:cNvSpPr txBox="1"/>
          <p:nvPr/>
        </p:nvSpPr>
        <p:spPr>
          <a:xfrm>
            <a:off x="5178875" y="1400850"/>
            <a:ext cx="35376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rPr>
              <a:t>FEL Contact Information</a:t>
            </a:r>
            <a:endParaRPr sz="2400" dirty="0">
              <a:solidFill>
                <a:srgbClr val="CCCC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CCCC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rPr>
              <a:t>LaWanda Mason</a:t>
            </a:r>
            <a:endParaRPr dirty="0">
              <a:solidFill>
                <a:srgbClr val="CCCC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rPr>
              <a:t>l</a:t>
            </a:r>
            <a:r>
              <a:rPr lang="en" dirty="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rPr>
              <a:t>awanda.mason@hcbe.net</a:t>
            </a:r>
            <a:endParaRPr dirty="0">
              <a:solidFill>
                <a:srgbClr val="CCCC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rPr>
              <a:t>478-210-7857</a:t>
            </a:r>
            <a:endParaRPr dirty="0">
              <a:solidFill>
                <a:srgbClr val="CCCC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1C232"/>
                </a:solidFill>
              </a:rPr>
              <a:t>Welcome and Introductions</a:t>
            </a:r>
            <a:endParaRPr dirty="0">
              <a:solidFill>
                <a:srgbClr val="F1C232"/>
              </a:solidFill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126741" y="1911313"/>
            <a:ext cx="8368200" cy="28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FEL – LaWanda Mason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/>
              <a:t>Parents-  Introduce yourselves and tell what grade level your child is in.</a:t>
            </a:r>
            <a:endParaRPr dirty="0"/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8875" y="3305575"/>
            <a:ext cx="2076525" cy="1609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6275" y="131225"/>
            <a:ext cx="2150775" cy="2124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A41864D2-7F2F-1B92-4D6E-96ECA43FAB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8405" y="1303507"/>
            <a:ext cx="1151715" cy="13623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body" idx="2"/>
          </p:nvPr>
        </p:nvSpPr>
        <p:spPr>
          <a:xfrm>
            <a:off x="4988616" y="1019503"/>
            <a:ext cx="3837000" cy="37311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 dirty="0"/>
              <a:t>Welcome &amp; Introductions</a:t>
            </a:r>
            <a:endParaRPr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 dirty="0"/>
              <a:t>Our FE Program (highlights)</a:t>
            </a:r>
            <a:endParaRPr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 dirty="0"/>
              <a:t>Achievement Data</a:t>
            </a:r>
            <a:endParaRPr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 dirty="0"/>
              <a:t>2025 Parent Survey Results</a:t>
            </a:r>
            <a:endParaRPr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 dirty="0"/>
              <a:t>Family Engagement Plan</a:t>
            </a:r>
            <a:endParaRPr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 dirty="0"/>
              <a:t>School-Family Compact</a:t>
            </a:r>
            <a:endParaRPr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 dirty="0"/>
              <a:t>Program Supports</a:t>
            </a:r>
            <a:endParaRPr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 dirty="0"/>
              <a:t>Parent Input Form</a:t>
            </a:r>
            <a:endParaRPr sz="20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br>
              <a:rPr lang="en" dirty="0"/>
            </a:br>
            <a:endParaRPr dirty="0"/>
          </a:p>
        </p:txBody>
      </p:sp>
      <p:pic>
        <p:nvPicPr>
          <p:cNvPr id="3" name="Picture 2" descr="Unproductive Meetings? Maybe It’s Your Agenda | Bridgesp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48" y="1620291"/>
            <a:ext cx="2815074" cy="28150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944" y="446106"/>
            <a:ext cx="34368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Comic Sans MS" panose="030F0702030302020204" pitchFamily="66" charset="0"/>
              </a:rPr>
              <a:t>Agenda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 idx="4294967295"/>
          </p:nvPr>
        </p:nvSpPr>
        <p:spPr>
          <a:xfrm>
            <a:off x="311700" y="372499"/>
            <a:ext cx="8520600" cy="7339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rgbClr val="C9DAF8"/>
                </a:solidFill>
              </a:rPr>
              <a:t>A Glimpse at Family Engagement at </a:t>
            </a:r>
            <a:r>
              <a:rPr lang="en" sz="2500" dirty="0">
                <a:solidFill>
                  <a:srgbClr val="FF0000"/>
                </a:solidFill>
              </a:rPr>
              <a:t>Morningside Elementary</a:t>
            </a:r>
            <a:endParaRPr sz="2500" dirty="0">
              <a:solidFill>
                <a:srgbClr val="FF0000"/>
              </a:solidFill>
            </a:endParaRPr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4294967295"/>
          </p:nvPr>
        </p:nvSpPr>
        <p:spPr>
          <a:xfrm>
            <a:off x="311700" y="1196738"/>
            <a:ext cx="38532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100" dirty="0">
                <a:solidFill>
                  <a:schemeClr val="accent5"/>
                </a:solidFill>
              </a:rPr>
              <a:t>Bingo for Books</a:t>
            </a:r>
            <a:endParaRPr sz="2100" dirty="0">
              <a:solidFill>
                <a:schemeClr val="accent5"/>
              </a:solidFill>
            </a:endParaRPr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4294967295"/>
          </p:nvPr>
        </p:nvSpPr>
        <p:spPr>
          <a:xfrm>
            <a:off x="4979100" y="1196731"/>
            <a:ext cx="38532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dirty="0">
                <a:solidFill>
                  <a:schemeClr val="accent5"/>
                </a:solidFill>
              </a:rPr>
              <a:t> Lunch and Learn</a:t>
            </a:r>
            <a:endParaRPr sz="2000" dirty="0">
              <a:solidFill>
                <a:schemeClr val="accent5"/>
              </a:solidFill>
            </a:endParaRPr>
          </a:p>
        </p:txBody>
      </p:sp>
      <p:pic>
        <p:nvPicPr>
          <p:cNvPr id="5" name="Picture 4" descr="A group of children sitting on the floor in a room with a teacher&#10;&#10;Description automatically generated">
            <a:extLst>
              <a:ext uri="{FF2B5EF4-FFF2-40B4-BE49-F238E27FC236}">
                <a16:creationId xmlns:a16="http://schemas.microsoft.com/office/drawing/2014/main" id="{42195044-E61C-8DE2-D324-1EF4E8F1D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3629464" y="-668394"/>
            <a:ext cx="879230" cy="401080"/>
          </a:xfrm>
          <a:prstGeom prst="rect">
            <a:avLst/>
          </a:prstGeom>
        </p:spPr>
      </p:pic>
      <p:pic>
        <p:nvPicPr>
          <p:cNvPr id="4" name="Picture 3" descr="A group of children sitting on the floor in a classroom&#10;&#10;AI-generated content may be incorrect.">
            <a:extLst>
              <a:ext uri="{FF2B5EF4-FFF2-40B4-BE49-F238E27FC236}">
                <a16:creationId xmlns:a16="http://schemas.microsoft.com/office/drawing/2014/main" id="{785FF311-AC98-00B5-3578-FC8E45B76D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40" y="1721131"/>
            <a:ext cx="3919462" cy="2367165"/>
          </a:xfrm>
          <a:prstGeom prst="rect">
            <a:avLst/>
          </a:prstGeom>
        </p:spPr>
      </p:pic>
      <p:pic>
        <p:nvPicPr>
          <p:cNvPr id="8" name="Picture 7" descr="A group of people sitting on the floor in a room with computers&#10;&#10;AI-generated content may be incorrect.">
            <a:extLst>
              <a:ext uri="{FF2B5EF4-FFF2-40B4-BE49-F238E27FC236}">
                <a16:creationId xmlns:a16="http://schemas.microsoft.com/office/drawing/2014/main" id="{DFC64BB7-D0B8-750B-4CA6-388BCEF1C8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5376" y="1742441"/>
            <a:ext cx="3828064" cy="23245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/>
        </p:nvSpPr>
        <p:spPr>
          <a:xfrm>
            <a:off x="643825" y="431575"/>
            <a:ext cx="7704600" cy="954300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>
                <a:latin typeface="Roboto"/>
                <a:ea typeface="Roboto"/>
                <a:cs typeface="Roboto"/>
                <a:sym typeface="Roboto"/>
              </a:rPr>
              <a:t>Achievement Data</a:t>
            </a:r>
            <a:endParaRPr sz="50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116400" y="1385875"/>
            <a:ext cx="9027600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FFF2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2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rgbClr val="FFF2C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rgbClr val="E0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150" y="449724"/>
            <a:ext cx="863150" cy="917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78997" y="449724"/>
            <a:ext cx="970475" cy="9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889639" y="2179008"/>
            <a:ext cx="76862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000" i="1" dirty="0">
                <a:solidFill>
                  <a:srgbClr val="FFEB38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</p:txBody>
      </p:sp>
      <p:pic>
        <p:nvPicPr>
          <p:cNvPr id="5" name="Picture 4" descr="A green and black chart&#10;&#10;AI-generated content may be incorrect.">
            <a:extLst>
              <a:ext uri="{FF2B5EF4-FFF2-40B4-BE49-F238E27FC236}">
                <a16:creationId xmlns:a16="http://schemas.microsoft.com/office/drawing/2014/main" id="{6F8CA458-7316-7726-330D-CEBB24E1A9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149" y="1523999"/>
            <a:ext cx="7768275" cy="345656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/>
          <p:nvPr/>
        </p:nvSpPr>
        <p:spPr>
          <a:xfrm>
            <a:off x="0" y="0"/>
            <a:ext cx="9161100" cy="2484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6;p18"/>
          <p:cNvSpPr txBox="1">
            <a:spLocks noGrp="1"/>
          </p:cNvSpPr>
          <p:nvPr>
            <p:ph type="title" idx="4294967295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1155CC"/>
                </a:solidFill>
              </a:rPr>
              <a:t>2025 </a:t>
            </a:r>
            <a:r>
              <a:rPr lang="en" b="1" dirty="0">
                <a:solidFill>
                  <a:srgbClr val="1155CC"/>
                </a:solidFill>
              </a:rPr>
              <a:t>Parent Satisfaction Survey Results</a:t>
            </a:r>
            <a:endParaRPr b="1" dirty="0">
              <a:solidFill>
                <a:srgbClr val="1155CC"/>
              </a:solidFill>
            </a:endParaRPr>
          </a:p>
        </p:txBody>
      </p:sp>
      <p:sp>
        <p:nvSpPr>
          <p:cNvPr id="107" name="Google Shape;107;p18"/>
          <p:cNvSpPr/>
          <p:nvPr/>
        </p:nvSpPr>
        <p:spPr>
          <a:xfrm>
            <a:off x="431500" y="1366425"/>
            <a:ext cx="1644300" cy="1644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body" idx="4294967295"/>
          </p:nvPr>
        </p:nvSpPr>
        <p:spPr>
          <a:xfrm>
            <a:off x="4584175" y="3093950"/>
            <a:ext cx="2177400" cy="4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>
                <a:solidFill>
                  <a:schemeClr val="accent5"/>
                </a:solidFill>
              </a:rPr>
              <a:t>Preferred Method of Communication</a:t>
            </a:r>
            <a:endParaRPr sz="900">
              <a:solidFill>
                <a:schemeClr val="accent5"/>
              </a:solidFill>
            </a:endParaRPr>
          </a:p>
        </p:txBody>
      </p:sp>
      <p:cxnSp>
        <p:nvCxnSpPr>
          <p:cNvPr id="109" name="Google Shape;109;p18"/>
          <p:cNvCxnSpPr/>
          <p:nvPr/>
        </p:nvCxnSpPr>
        <p:spPr>
          <a:xfrm>
            <a:off x="1118175" y="3613373"/>
            <a:ext cx="2709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0" name="Google Shape;110;p18"/>
          <p:cNvSpPr txBox="1">
            <a:spLocks noGrp="1"/>
          </p:cNvSpPr>
          <p:nvPr>
            <p:ph type="body" idx="4294967295"/>
          </p:nvPr>
        </p:nvSpPr>
        <p:spPr>
          <a:xfrm>
            <a:off x="4681513" y="3696599"/>
            <a:ext cx="2177400" cy="12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/>
              <a:t>Class Dojo – 75.00%</a:t>
            </a:r>
            <a:endParaRPr sz="900" dirty="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 dirty="0"/>
              <a:t>Email – 1.92%</a:t>
            </a:r>
            <a:endParaRPr sz="900" dirty="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 dirty="0"/>
              <a:t>Text Message – 14.42%</a:t>
            </a: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900" dirty="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1100" dirty="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1100" dirty="0"/>
          </a:p>
        </p:txBody>
      </p:sp>
      <p:sp>
        <p:nvSpPr>
          <p:cNvPr id="111" name="Google Shape;111;p18"/>
          <p:cNvSpPr/>
          <p:nvPr/>
        </p:nvSpPr>
        <p:spPr>
          <a:xfrm>
            <a:off x="2649463" y="1351550"/>
            <a:ext cx="1644300" cy="1644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body" idx="4294967295"/>
          </p:nvPr>
        </p:nvSpPr>
        <p:spPr>
          <a:xfrm>
            <a:off x="164946" y="3093950"/>
            <a:ext cx="2177400" cy="4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 dirty="0">
                <a:solidFill>
                  <a:schemeClr val="accent5"/>
                </a:solidFill>
              </a:rPr>
              <a:t>Received Information about Academic Requirements</a:t>
            </a:r>
            <a:endParaRPr sz="800" dirty="0">
              <a:solidFill>
                <a:schemeClr val="accent5"/>
              </a:solidFill>
            </a:endParaRPr>
          </a:p>
        </p:txBody>
      </p:sp>
      <p:cxnSp>
        <p:nvCxnSpPr>
          <p:cNvPr id="113" name="Google Shape;113;p18"/>
          <p:cNvCxnSpPr/>
          <p:nvPr/>
        </p:nvCxnSpPr>
        <p:spPr>
          <a:xfrm>
            <a:off x="3327800" y="3613373"/>
            <a:ext cx="2709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4" name="Google Shape;114;p18"/>
          <p:cNvSpPr txBox="1">
            <a:spLocks noGrp="1"/>
          </p:cNvSpPr>
          <p:nvPr>
            <p:ph type="body" idx="4294967295"/>
          </p:nvPr>
        </p:nvSpPr>
        <p:spPr>
          <a:xfrm>
            <a:off x="124720" y="3753161"/>
            <a:ext cx="2177400" cy="11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/>
              <a:t>All of the Time – 88.46%</a:t>
            </a:r>
            <a:endParaRPr sz="1100" dirty="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100" dirty="0"/>
              <a:t>Most of the Time –9.62%</a:t>
            </a:r>
            <a:endParaRPr sz="1100" dirty="0"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4294967295"/>
          </p:nvPr>
        </p:nvSpPr>
        <p:spPr>
          <a:xfrm>
            <a:off x="2475830" y="3093950"/>
            <a:ext cx="2177400" cy="4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chemeClr val="accent5"/>
                </a:solidFill>
              </a:rPr>
              <a:t>School Offers Parent Workshops</a:t>
            </a:r>
            <a:endParaRPr sz="1000">
              <a:solidFill>
                <a:schemeClr val="accent5"/>
              </a:solidFill>
            </a:endParaRPr>
          </a:p>
        </p:txBody>
      </p:sp>
      <p:cxnSp>
        <p:nvCxnSpPr>
          <p:cNvPr id="116" name="Google Shape;116;p18"/>
          <p:cNvCxnSpPr/>
          <p:nvPr/>
        </p:nvCxnSpPr>
        <p:spPr>
          <a:xfrm>
            <a:off x="5554075" y="3613373"/>
            <a:ext cx="2709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7" name="Google Shape;117;p18"/>
          <p:cNvSpPr/>
          <p:nvPr/>
        </p:nvSpPr>
        <p:spPr>
          <a:xfrm>
            <a:off x="4867425" y="1366425"/>
            <a:ext cx="1644300" cy="1644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4294967295"/>
          </p:nvPr>
        </p:nvSpPr>
        <p:spPr>
          <a:xfrm>
            <a:off x="2302119" y="3753161"/>
            <a:ext cx="2177400" cy="11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/>
              <a:t>All of the Time:  80.77%</a:t>
            </a:r>
            <a:endParaRPr sz="1100" dirty="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 dirty="0"/>
              <a:t>Most of the Time – 12.50%</a:t>
            </a:r>
            <a:endParaRPr sz="1100" dirty="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100" dirty="0"/>
              <a:t>Some of the Time – 5.77%</a:t>
            </a:r>
            <a:endParaRPr sz="1100" dirty="0"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4294967295"/>
          </p:nvPr>
        </p:nvSpPr>
        <p:spPr>
          <a:xfrm>
            <a:off x="6793801" y="3108900"/>
            <a:ext cx="2177400" cy="4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>
                <a:solidFill>
                  <a:schemeClr val="accent5"/>
                </a:solidFill>
              </a:rPr>
              <a:t>Additional Support Needed to Assist my Student</a:t>
            </a:r>
            <a:endParaRPr sz="900">
              <a:solidFill>
                <a:schemeClr val="accent5"/>
              </a:solidFill>
            </a:endParaRPr>
          </a:p>
        </p:txBody>
      </p:sp>
      <p:cxnSp>
        <p:nvCxnSpPr>
          <p:cNvPr id="120" name="Google Shape;120;p18"/>
          <p:cNvCxnSpPr/>
          <p:nvPr/>
        </p:nvCxnSpPr>
        <p:spPr>
          <a:xfrm>
            <a:off x="7747050" y="3613373"/>
            <a:ext cx="2709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1" name="Google Shape;121;p18"/>
          <p:cNvSpPr/>
          <p:nvPr/>
        </p:nvSpPr>
        <p:spPr>
          <a:xfrm>
            <a:off x="7085400" y="1366425"/>
            <a:ext cx="1644300" cy="1644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body" idx="4294967295"/>
          </p:nvPr>
        </p:nvSpPr>
        <p:spPr>
          <a:xfrm>
            <a:off x="6793795" y="3641661"/>
            <a:ext cx="2177400" cy="11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/>
              <a:t>Help with Homework – 26.67%</a:t>
            </a:r>
            <a:endParaRPr sz="1100" dirty="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 dirty="0"/>
              <a:t>Math – 42.22%</a:t>
            </a:r>
            <a:endParaRPr sz="1100" dirty="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100" dirty="0"/>
              <a:t>Reading Skill </a:t>
            </a:r>
            <a:r>
              <a:rPr lang="en" sz="1100"/>
              <a:t>– 54.44%</a:t>
            </a:r>
            <a:endParaRPr sz="1100" dirty="0"/>
          </a:p>
        </p:txBody>
      </p:sp>
      <p:pic>
        <p:nvPicPr>
          <p:cNvPr id="123" name="Google Shape;12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7000" y="1747400"/>
            <a:ext cx="1249226" cy="986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676" y="1712762"/>
            <a:ext cx="1055501" cy="105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73912" y="1782766"/>
            <a:ext cx="1192613" cy="1018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54750" y="1660825"/>
            <a:ext cx="1107450" cy="110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>
            <a:spLocks noGrp="1"/>
          </p:cNvSpPr>
          <p:nvPr>
            <p:ph type="title"/>
          </p:nvPr>
        </p:nvSpPr>
        <p:spPr>
          <a:xfrm>
            <a:off x="435300" y="443350"/>
            <a:ext cx="4045200" cy="134569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accent6"/>
                </a:solidFill>
              </a:rPr>
              <a:t>     The Connection</a:t>
            </a:r>
            <a:br>
              <a:rPr lang="en" sz="2400" dirty="0">
                <a:solidFill>
                  <a:schemeClr val="accent6"/>
                </a:solidFill>
              </a:rPr>
            </a:br>
            <a:r>
              <a:rPr lang="en" sz="2400" dirty="0">
                <a:solidFill>
                  <a:schemeClr val="accent6"/>
                </a:solidFill>
              </a:rPr>
              <a:t>      </a:t>
            </a:r>
            <a:r>
              <a:rPr lang="en" sz="1400" i="1" dirty="0">
                <a:solidFill>
                  <a:srgbClr val="FF0000"/>
                </a:solidFill>
              </a:rPr>
              <a:t>Family Engagement Plan</a:t>
            </a:r>
            <a:endParaRPr sz="1400" i="1" dirty="0">
              <a:solidFill>
                <a:srgbClr val="FF0000"/>
              </a:solidFill>
            </a:endParaRPr>
          </a:p>
        </p:txBody>
      </p:sp>
      <p:graphicFrame>
        <p:nvGraphicFramePr>
          <p:cNvPr id="132" name="Google Shape;132;p19"/>
          <p:cNvGraphicFramePr/>
          <p:nvPr>
            <p:extLst>
              <p:ext uri="{D42A27DB-BD31-4B8C-83A1-F6EECF244321}">
                <p14:modId xmlns:p14="http://schemas.microsoft.com/office/powerpoint/2010/main" val="1597603586"/>
              </p:ext>
            </p:extLst>
          </p:nvPr>
        </p:nvGraphicFramePr>
        <p:xfrm>
          <a:off x="4833226" y="150275"/>
          <a:ext cx="4121588" cy="4587210"/>
        </p:xfrm>
        <a:graphic>
          <a:graphicData uri="http://schemas.openxmlformats.org/drawingml/2006/table">
            <a:tbl>
              <a:tblPr>
                <a:noFill/>
                <a:tableStyleId>{C9C9CC77-E8A8-42A8-9D4B-5CBFDB93C1B1}</a:tableStyleId>
              </a:tblPr>
              <a:tblGrid>
                <a:gridCol w="1865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6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9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rgbClr val="FF00FF"/>
                          </a:solidFill>
                        </a:rPr>
                        <a:t>Events</a:t>
                      </a:r>
                      <a:endParaRPr dirty="0">
                        <a:solidFill>
                          <a:srgbClr val="FF00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FF"/>
                          </a:solidFill>
                        </a:rPr>
                        <a:t>Event Type</a:t>
                      </a:r>
                      <a:endParaRPr>
                        <a:solidFill>
                          <a:srgbClr val="FF00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FF"/>
                          </a:solidFill>
                        </a:rPr>
                        <a:t>Date</a:t>
                      </a:r>
                      <a:endParaRPr>
                        <a:solidFill>
                          <a:srgbClr val="FF00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FCE5CD"/>
                          </a:solidFill>
                        </a:rPr>
                        <a:t>Meet &amp; Greet</a:t>
                      </a:r>
                      <a:endParaRPr sz="800" dirty="0">
                        <a:solidFill>
                          <a:srgbClr val="FCE5CD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FCE5CD"/>
                          </a:solidFill>
                        </a:rPr>
                        <a:t>WC</a:t>
                      </a:r>
                      <a:endParaRPr sz="800" dirty="0">
                        <a:solidFill>
                          <a:srgbClr val="FCE5CD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FCE5CD"/>
                          </a:solidFill>
                        </a:rPr>
                        <a:t>7/31/2024</a:t>
                      </a:r>
                      <a:endParaRPr sz="800" dirty="0">
                        <a:solidFill>
                          <a:srgbClr val="FCE5CD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FCE5CD"/>
                          </a:solidFill>
                        </a:rPr>
                        <a:t>Open House</a:t>
                      </a:r>
                      <a:endParaRPr sz="800" dirty="0">
                        <a:solidFill>
                          <a:srgbClr val="FCE5CD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FCE5CD"/>
                          </a:solidFill>
                        </a:rPr>
                        <a:t>A</a:t>
                      </a:r>
                      <a:endParaRPr sz="800" dirty="0">
                        <a:solidFill>
                          <a:srgbClr val="FCE5CD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FCE5CD"/>
                          </a:solidFill>
                        </a:rPr>
                        <a:t>8/24/2024</a:t>
                      </a:r>
                      <a:endParaRPr sz="800" dirty="0">
                        <a:solidFill>
                          <a:srgbClr val="FCE5CD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FCE5CD"/>
                          </a:solidFill>
                        </a:rPr>
                        <a:t>Grandparent Day/Title I Meeting</a:t>
                      </a:r>
                      <a:endParaRPr sz="800" dirty="0">
                        <a:solidFill>
                          <a:srgbClr val="FCE5CD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FCE5CD"/>
                          </a:solidFill>
                        </a:rPr>
                        <a:t>A</a:t>
                      </a:r>
                      <a:endParaRPr sz="800" dirty="0">
                        <a:solidFill>
                          <a:srgbClr val="FCE5CD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FCE5CD"/>
                          </a:solidFill>
                        </a:rPr>
                        <a:t>9/6/2024</a:t>
                      </a:r>
                      <a:endParaRPr sz="800" dirty="0">
                        <a:solidFill>
                          <a:srgbClr val="FCE5CD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FCE5CD"/>
                          </a:solidFill>
                        </a:rPr>
                        <a:t>Bingo for Books</a:t>
                      </a:r>
                      <a:endParaRPr sz="800" dirty="0">
                        <a:solidFill>
                          <a:srgbClr val="FCE5CD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FCE5CD"/>
                          </a:solidFill>
                        </a:rPr>
                        <a:t>A</a:t>
                      </a:r>
                      <a:endParaRPr sz="800" dirty="0">
                        <a:solidFill>
                          <a:srgbClr val="FCE5CD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FCE5CD"/>
                          </a:solidFill>
                        </a:rPr>
                        <a:t>9/19/2024</a:t>
                      </a:r>
                      <a:endParaRPr sz="800" dirty="0">
                        <a:solidFill>
                          <a:srgbClr val="FCE5CD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FCE5CD"/>
                          </a:solidFill>
                        </a:rPr>
                        <a:t>Parent &amp; Students Reading Together</a:t>
                      </a:r>
                      <a:endParaRPr sz="800" dirty="0">
                        <a:solidFill>
                          <a:srgbClr val="FCE5CD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FCE5CD"/>
                          </a:solidFill>
                        </a:rPr>
                        <a:t>A</a:t>
                      </a:r>
                      <a:endParaRPr sz="800" dirty="0">
                        <a:solidFill>
                          <a:srgbClr val="FCE5CD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FCE5CD"/>
                          </a:solidFill>
                        </a:rPr>
                        <a:t>9/3-25/2024</a:t>
                      </a:r>
                      <a:endParaRPr sz="800" dirty="0">
                        <a:solidFill>
                          <a:srgbClr val="FCE5CD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FCE5CD"/>
                          </a:solidFill>
                        </a:rPr>
                        <a:t>Parent &amp; Teacher Conference</a:t>
                      </a:r>
                      <a:endParaRPr sz="800" dirty="0">
                        <a:solidFill>
                          <a:srgbClr val="FCE5CD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FCE5CD"/>
                          </a:solidFill>
                        </a:rPr>
                        <a:t>MP</a:t>
                      </a:r>
                      <a:endParaRPr sz="800" dirty="0">
                        <a:solidFill>
                          <a:srgbClr val="FCE5CD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FCE5CD"/>
                          </a:solidFill>
                        </a:rPr>
                        <a:t>10/14/2024</a:t>
                      </a:r>
                      <a:endParaRPr sz="800" dirty="0">
                        <a:solidFill>
                          <a:srgbClr val="FCE5CD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FCE5CD"/>
                          </a:solidFill>
                        </a:rPr>
                        <a:t>Lunch and Learn</a:t>
                      </a:r>
                      <a:endParaRPr sz="800" dirty="0">
                        <a:solidFill>
                          <a:srgbClr val="FCE5CD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FCE5CD"/>
                          </a:solidFill>
                        </a:rPr>
                        <a:t>A</a:t>
                      </a:r>
                      <a:endParaRPr sz="800" dirty="0">
                        <a:solidFill>
                          <a:srgbClr val="FCE5CD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FCE5CD"/>
                          </a:solidFill>
                        </a:rPr>
                        <a:t>11/7/2024</a:t>
                      </a:r>
                      <a:endParaRPr sz="800" dirty="0">
                        <a:solidFill>
                          <a:srgbClr val="FCE5CD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FCE5CD"/>
                          </a:solidFill>
                        </a:rPr>
                        <a:t>Merry Moments</a:t>
                      </a:r>
                      <a:endParaRPr sz="800" dirty="0">
                        <a:solidFill>
                          <a:srgbClr val="FCE5CD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FCE5CD"/>
                          </a:solidFill>
                        </a:rPr>
                        <a:t>WC</a:t>
                      </a:r>
                      <a:endParaRPr sz="800" dirty="0">
                        <a:solidFill>
                          <a:srgbClr val="FCE5CD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FCE5CD"/>
                          </a:solidFill>
                        </a:rPr>
                        <a:t>12/6/2024</a:t>
                      </a:r>
                      <a:endParaRPr sz="800" dirty="0">
                        <a:solidFill>
                          <a:srgbClr val="FCE5CD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FCE5CD"/>
                          </a:solidFill>
                        </a:rPr>
                        <a:t>100 Day of School</a:t>
                      </a:r>
                      <a:endParaRPr sz="800" dirty="0">
                        <a:solidFill>
                          <a:srgbClr val="FCE5CD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FCE5CD"/>
                          </a:solidFill>
                        </a:rPr>
                        <a:t>A</a:t>
                      </a:r>
                      <a:endParaRPr sz="800" dirty="0">
                        <a:solidFill>
                          <a:srgbClr val="FCE5CD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FCE5CD"/>
                          </a:solidFill>
                        </a:rPr>
                        <a:t>1/17/2025</a:t>
                      </a:r>
                      <a:endParaRPr sz="800" dirty="0">
                        <a:solidFill>
                          <a:srgbClr val="FCE5CD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FCE5CD"/>
                          </a:solidFill>
                        </a:rPr>
                        <a:t>Read </a:t>
                      </a:r>
                      <a:r>
                        <a:rPr lang="en-US" sz="800">
                          <a:solidFill>
                            <a:srgbClr val="FCE5CD"/>
                          </a:solidFill>
                        </a:rPr>
                        <a:t>with Someone You Love</a:t>
                      </a:r>
                      <a:endParaRPr sz="800" dirty="0">
                        <a:solidFill>
                          <a:srgbClr val="FCE5CD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FCE5CD"/>
                          </a:solidFill>
                        </a:rPr>
                        <a:t>A</a:t>
                      </a:r>
                      <a:endParaRPr sz="800" dirty="0">
                        <a:solidFill>
                          <a:srgbClr val="FCE5CD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FCE5CD"/>
                          </a:solidFill>
                        </a:rPr>
                        <a:t>2/14/2025</a:t>
                      </a:r>
                      <a:endParaRPr sz="800" dirty="0">
                        <a:solidFill>
                          <a:srgbClr val="FCE5CD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rgbClr val="FCE5CD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rgbClr val="FCE5CD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rgbClr val="FCE5CD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33" name="Google Shape;13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536" y="748746"/>
            <a:ext cx="889916" cy="84814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 txBox="1"/>
          <p:nvPr/>
        </p:nvSpPr>
        <p:spPr>
          <a:xfrm>
            <a:off x="551850" y="2058825"/>
            <a:ext cx="3678900" cy="2646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69900" lvl="0" indent="-342900" algn="l" rtl="0">
              <a:spcBef>
                <a:spcPts val="0"/>
              </a:spcBef>
              <a:spcAft>
                <a:spcPts val="0"/>
              </a:spcAft>
              <a:buClr>
                <a:srgbClr val="A4C2F4"/>
              </a:buClr>
              <a:buSzPts val="1600"/>
              <a:buFont typeface="+mj-lt"/>
              <a:buAutoNum type="arabicPeriod"/>
            </a:pPr>
            <a:r>
              <a:rPr lang="en" sz="1600" dirty="0">
                <a:solidFill>
                  <a:srgbClr val="A4C2F4"/>
                </a:solidFill>
                <a:latin typeface="Roboto"/>
                <a:ea typeface="Roboto"/>
                <a:cs typeface="Roboto"/>
                <a:sym typeface="Roboto"/>
              </a:rPr>
              <a:t>Were you able to attend any of these family engagement events this year?</a:t>
            </a:r>
          </a:p>
          <a:p>
            <a:pPr marL="469900" lvl="0" indent="-342900" algn="l" rtl="0">
              <a:spcBef>
                <a:spcPts val="0"/>
              </a:spcBef>
              <a:spcAft>
                <a:spcPts val="0"/>
              </a:spcAft>
              <a:buClr>
                <a:srgbClr val="A4C2F4"/>
              </a:buClr>
              <a:buSzPts val="1600"/>
              <a:buFont typeface="+mj-lt"/>
              <a:buAutoNum type="arabicPeriod"/>
            </a:pPr>
            <a:endParaRPr lang="en" sz="1600" dirty="0">
              <a:solidFill>
                <a:srgbClr val="A4C2F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69900" lvl="0" indent="-342900" algn="l" rtl="0">
              <a:spcBef>
                <a:spcPts val="0"/>
              </a:spcBef>
              <a:spcAft>
                <a:spcPts val="0"/>
              </a:spcAft>
              <a:buClr>
                <a:srgbClr val="A4C2F4"/>
              </a:buClr>
              <a:buSzPts val="1600"/>
              <a:buFont typeface="+mj-lt"/>
              <a:buAutoNum type="arabicPeriod"/>
            </a:pPr>
            <a:r>
              <a:rPr lang="en" sz="1600" dirty="0">
                <a:solidFill>
                  <a:srgbClr val="A4C2F4"/>
                </a:solidFill>
                <a:latin typeface="Roboto"/>
                <a:ea typeface="Roboto"/>
                <a:cs typeface="Roboto"/>
                <a:sym typeface="Roboto"/>
              </a:rPr>
              <a:t>If so, in what ways can we improve the event(s)?</a:t>
            </a:r>
          </a:p>
          <a:p>
            <a:pPr marL="469900" lvl="0" indent="-342900" algn="l" rtl="0">
              <a:spcBef>
                <a:spcPts val="0"/>
              </a:spcBef>
              <a:spcAft>
                <a:spcPts val="0"/>
              </a:spcAft>
              <a:buClr>
                <a:srgbClr val="A4C2F4"/>
              </a:buClr>
              <a:buSzPts val="1600"/>
              <a:buFont typeface="+mj-lt"/>
              <a:buAutoNum type="arabicPeriod"/>
            </a:pPr>
            <a:endParaRPr lang="en" sz="1600" dirty="0">
              <a:solidFill>
                <a:srgbClr val="A4C2F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69900" lvl="0" indent="-342900" algn="l" rtl="0">
              <a:spcBef>
                <a:spcPts val="0"/>
              </a:spcBef>
              <a:spcAft>
                <a:spcPts val="0"/>
              </a:spcAft>
              <a:buClr>
                <a:srgbClr val="A4C2F4"/>
              </a:buClr>
              <a:buSzPts val="1600"/>
              <a:buFont typeface="+mj-lt"/>
              <a:buAutoNum type="arabicPeriod"/>
            </a:pPr>
            <a:r>
              <a:rPr lang="en" sz="1600" dirty="0">
                <a:solidFill>
                  <a:srgbClr val="A4C2F4"/>
                </a:solidFill>
                <a:latin typeface="Roboto"/>
                <a:ea typeface="Roboto"/>
                <a:cs typeface="Roboto"/>
                <a:sym typeface="Roboto"/>
              </a:rPr>
              <a:t>What other academic-based or family-fun type activities would you like us to consider offering?</a:t>
            </a:r>
            <a:endParaRPr sz="1600" dirty="0">
              <a:solidFill>
                <a:srgbClr val="A4C2F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>
          <a:xfrm>
            <a:off x="626164" y="363302"/>
            <a:ext cx="2955235" cy="87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400" dirty="0">
                <a:solidFill>
                  <a:srgbClr val="FFEB38"/>
                </a:solidFill>
              </a:rPr>
              <a:t>The Connection</a:t>
            </a:r>
            <a:br>
              <a:rPr lang="en" sz="2400" dirty="0">
                <a:solidFill>
                  <a:srgbClr val="FFEB38"/>
                </a:solidFill>
              </a:rPr>
            </a:br>
            <a:r>
              <a:rPr lang="en-US" sz="1400" i="1" dirty="0">
                <a:solidFill>
                  <a:srgbClr val="FF0000"/>
                </a:solidFill>
              </a:rPr>
              <a:t>S</a:t>
            </a:r>
            <a:r>
              <a:rPr lang="en" sz="1400" i="1" dirty="0">
                <a:solidFill>
                  <a:srgbClr val="FF0000"/>
                </a:solidFill>
              </a:rPr>
              <a:t>chool-Parent Compact</a:t>
            </a:r>
            <a:endParaRPr sz="2600" dirty="0">
              <a:solidFill>
                <a:srgbClr val="FF0000"/>
              </a:solidFill>
            </a:endParaRPr>
          </a:p>
        </p:txBody>
      </p:sp>
      <p:sp>
        <p:nvSpPr>
          <p:cNvPr id="145" name="Google Shape;145;p20"/>
          <p:cNvSpPr txBox="1"/>
          <p:nvPr/>
        </p:nvSpPr>
        <p:spPr>
          <a:xfrm>
            <a:off x="144021" y="1555128"/>
            <a:ext cx="3198838" cy="313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A4C2F4"/>
              </a:buClr>
              <a:buSzPts val="1400"/>
              <a:buFont typeface="Roboto"/>
              <a:buAutoNum type="arabicPeriod"/>
            </a:pPr>
            <a:r>
              <a:rPr lang="en" sz="1600" dirty="0">
                <a:solidFill>
                  <a:srgbClr val="A4C2F4"/>
                </a:solidFill>
                <a:latin typeface="Roboto"/>
                <a:ea typeface="Roboto"/>
                <a:cs typeface="Roboto"/>
                <a:sym typeface="Roboto"/>
              </a:rPr>
              <a:t>In what subject area or concept does your child have the most difficulty?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A4C2F4"/>
              </a:buClr>
              <a:buSzPts val="1400"/>
              <a:buFont typeface="Roboto"/>
              <a:buAutoNum type="arabicPeriod"/>
            </a:pPr>
            <a:endParaRPr lang="en" sz="1600" dirty="0">
              <a:solidFill>
                <a:srgbClr val="A4C2F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A4C2F4"/>
              </a:buClr>
              <a:buSzPts val="1400"/>
              <a:buFont typeface="Roboto"/>
              <a:buAutoNum type="arabicPeriod"/>
            </a:pPr>
            <a:r>
              <a:rPr lang="en" sz="1600" dirty="0">
                <a:solidFill>
                  <a:srgbClr val="A4C2F4"/>
                </a:solidFill>
                <a:latin typeface="Roboto"/>
                <a:ea typeface="Roboto"/>
                <a:cs typeface="Roboto"/>
                <a:sym typeface="Roboto"/>
              </a:rPr>
              <a:t>What can the school do to better support you and your child in that area?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A4C2F4"/>
              </a:buClr>
              <a:buSzPts val="1400"/>
              <a:buFont typeface="Roboto"/>
              <a:buAutoNum type="arabicPeriod"/>
            </a:pPr>
            <a:endParaRPr lang="en" sz="1600" dirty="0">
              <a:solidFill>
                <a:srgbClr val="A4C2F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A4C2F4"/>
              </a:buClr>
              <a:buSzPts val="1400"/>
              <a:buFont typeface="Roboto"/>
              <a:buAutoNum type="arabicPeriod"/>
            </a:pPr>
            <a:r>
              <a:rPr lang="en" sz="1600" dirty="0">
                <a:solidFill>
                  <a:srgbClr val="A4C2F4"/>
                </a:solidFill>
                <a:latin typeface="Roboto"/>
                <a:ea typeface="Roboto"/>
                <a:cs typeface="Roboto"/>
                <a:sym typeface="Roboto"/>
              </a:rPr>
              <a:t>What are some things you and your child would be willing to do in order to see improvement in that area?</a:t>
            </a:r>
            <a:endParaRPr sz="1600" dirty="0">
              <a:solidFill>
                <a:srgbClr val="A4C2F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62" y="455388"/>
            <a:ext cx="720681" cy="686128"/>
          </a:xfrm>
          <a:prstGeom prst="rect">
            <a:avLst/>
          </a:prstGeom>
        </p:spPr>
      </p:pic>
      <p:pic>
        <p:nvPicPr>
          <p:cNvPr id="3" name="Picture 2" descr="A screenshot of a school application&#10;&#10;Description automatically generated">
            <a:extLst>
              <a:ext uri="{FF2B5EF4-FFF2-40B4-BE49-F238E27FC236}">
                <a16:creationId xmlns:a16="http://schemas.microsoft.com/office/drawing/2014/main" id="{4B207FE4-B748-6081-57AA-0C46236BE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3108959" y="-2540530"/>
            <a:ext cx="1645153" cy="1309607"/>
          </a:xfrm>
          <a:prstGeom prst="rect">
            <a:avLst/>
          </a:prstGeom>
        </p:spPr>
      </p:pic>
      <p:pic>
        <p:nvPicPr>
          <p:cNvPr id="8" name="Picture 7" descr="A screenshot of a web page&#10;&#10;AI-generated content may be incorrect.">
            <a:extLst>
              <a:ext uri="{FF2B5EF4-FFF2-40B4-BE49-F238E27FC236}">
                <a16:creationId xmlns:a16="http://schemas.microsoft.com/office/drawing/2014/main" id="{641B0226-33FE-8808-48B6-1E348EFC92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-53008"/>
            <a:ext cx="4572000" cy="51965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/>
          <p:nvPr/>
        </p:nvSpPr>
        <p:spPr>
          <a:xfrm>
            <a:off x="551850" y="513275"/>
            <a:ext cx="38418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" name="Google Shape;151;p21"/>
          <p:cNvSpPr txBox="1"/>
          <p:nvPr/>
        </p:nvSpPr>
        <p:spPr>
          <a:xfrm>
            <a:off x="463700" y="513250"/>
            <a:ext cx="38418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" name="Google Shape;152;p21"/>
          <p:cNvSpPr txBox="1"/>
          <p:nvPr/>
        </p:nvSpPr>
        <p:spPr>
          <a:xfrm>
            <a:off x="246326" y="3098212"/>
            <a:ext cx="8782478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</a:pPr>
            <a:r>
              <a:rPr lang="en" sz="2400" dirty="0">
                <a:solidFill>
                  <a:srgbClr val="FFC000"/>
                </a:solidFill>
                <a:latin typeface="Roboto"/>
                <a:ea typeface="Roboto"/>
                <a:cs typeface="Roboto"/>
                <a:sym typeface="Roboto"/>
              </a:rPr>
              <a:t>How can we increase family engagement and participation?</a:t>
            </a:r>
            <a:endParaRPr sz="2400" dirty="0">
              <a:solidFill>
                <a:srgbClr val="FFC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C27BA0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algn="ctr" rtl="0">
              <a:spcBef>
                <a:spcPts val="0"/>
              </a:spcBef>
              <a:spcAft>
                <a:spcPts val="0"/>
              </a:spcAft>
            </a:pPr>
            <a:r>
              <a:rPr lang="en" sz="2400" dirty="0">
                <a:solidFill>
                  <a:srgbClr val="00FFFF"/>
                </a:solidFill>
                <a:latin typeface="Roboto"/>
                <a:ea typeface="Roboto"/>
                <a:cs typeface="Roboto"/>
                <a:sym typeface="Roboto"/>
              </a:rPr>
              <a:t>Are you interested in joining our Parent Action Team or working with school staff on Professional Development?</a:t>
            </a:r>
            <a:endParaRPr sz="2400" dirty="0">
              <a:solidFill>
                <a:srgbClr val="C27BA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3" name="Google Shape;15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68162">
            <a:off x="7543277" y="432579"/>
            <a:ext cx="1272096" cy="1422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893693">
            <a:off x="270192" y="501166"/>
            <a:ext cx="1872315" cy="1248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78150" y="1091200"/>
            <a:ext cx="1334611" cy="129174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1"/>
          <p:cNvSpPr txBox="1"/>
          <p:nvPr/>
        </p:nvSpPr>
        <p:spPr>
          <a:xfrm>
            <a:off x="2811450" y="236375"/>
            <a:ext cx="41646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 b="1">
                <a:solidFill>
                  <a:srgbClr val="8E7CC3"/>
                </a:solidFill>
                <a:latin typeface="Roboto"/>
                <a:ea typeface="Roboto"/>
                <a:cs typeface="Roboto"/>
                <a:sym typeface="Roboto"/>
              </a:rPr>
              <a:t>Program Supports</a:t>
            </a:r>
            <a:endParaRPr sz="3700" b="1">
              <a:solidFill>
                <a:srgbClr val="8E7CC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2476</TotalTime>
  <Words>407</Words>
  <Application>Microsoft Office PowerPoint</Application>
  <PresentationFormat>On-screen Show (16:9)</PresentationFormat>
  <Paragraphs>115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Marina</vt:lpstr>
      <vt:lpstr>Voices for the Vision Shared Decision Making Parent Meeting</vt:lpstr>
      <vt:lpstr>Welcome and Introductions</vt:lpstr>
      <vt:lpstr>PowerPoint Presentation</vt:lpstr>
      <vt:lpstr>A Glimpse at Family Engagement at Morningside Elementary</vt:lpstr>
      <vt:lpstr>PowerPoint Presentation</vt:lpstr>
      <vt:lpstr>2025 Parent Satisfaction Survey Results</vt:lpstr>
      <vt:lpstr>     The Connection       Family Engagement Plan</vt:lpstr>
      <vt:lpstr>The Connection School-Parent Compact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Voices for the Vision Shared Decision Making Meeting</dc:title>
  <dc:creator>Thorpe, Carla</dc:creator>
  <cp:lastModifiedBy>Owens Mason, Lawanda K</cp:lastModifiedBy>
  <cp:revision>46</cp:revision>
  <cp:lastPrinted>2025-03-10T18:38:21Z</cp:lastPrinted>
  <dcterms:modified xsi:type="dcterms:W3CDTF">2025-09-08T14:54:26Z</dcterms:modified>
</cp:coreProperties>
</file>