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Playfair Display"/>
      <p:regular r:id="rId35"/>
      <p:bold r:id="rId36"/>
      <p:italic r:id="rId37"/>
      <p:boldItalic r:id="rId38"/>
    </p:embeddedFont>
    <p:embeddedFont>
      <p:font typeface="Lato"/>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20" Type="http://schemas.openxmlformats.org/officeDocument/2006/relationships/slide" Target="slides/slide15.xml"/><Relationship Id="rId42" Type="http://schemas.openxmlformats.org/officeDocument/2006/relationships/font" Target="fonts/Lato-boldItalic.fntdata"/><Relationship Id="rId41" Type="http://schemas.openxmlformats.org/officeDocument/2006/relationships/font" Target="fonts/Lato-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layfairDisplay-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PlayfairDisplay-italic.fntdata"/><Relationship Id="rId14" Type="http://schemas.openxmlformats.org/officeDocument/2006/relationships/slide" Target="slides/slide9.xml"/><Relationship Id="rId36" Type="http://schemas.openxmlformats.org/officeDocument/2006/relationships/font" Target="fonts/PlayfairDisplay-bold.fntdata"/><Relationship Id="rId17" Type="http://schemas.openxmlformats.org/officeDocument/2006/relationships/slide" Target="slides/slide12.xml"/><Relationship Id="rId39" Type="http://schemas.openxmlformats.org/officeDocument/2006/relationships/font" Target="fonts/Lato-regular.fntdata"/><Relationship Id="rId16" Type="http://schemas.openxmlformats.org/officeDocument/2006/relationships/slide" Target="slides/slide11.xml"/><Relationship Id="rId38" Type="http://schemas.openxmlformats.org/officeDocument/2006/relationships/font" Target="fonts/PlayfairDisplay-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b878a80a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b878a80a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Europe looked very different at the beginning of World War I than it does now. The Ottoman Empire included what’s now modern day Turkey and Palestine/Israel.  Austria and Hungary were one as “Austria-Hungary”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b878a80a2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b878a80a2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c6f83aa9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c6f83aa9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b71051c9f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b71051c9f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c6f83aa91_0_7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c6f83aa9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1574622dd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1574622dd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b71051c9f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b71051c9f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6f83aa91_0_9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c6f83aa9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f60860fe6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f60860fe6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f60860fe6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f60860fe6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c6f83aa9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c6f83aa9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Women’s Suffrage means women’s right to vote. Women fought for the right to vote </a:t>
            </a:r>
            <a:r>
              <a:rPr lang="en"/>
              <a:t>beginning</a:t>
            </a:r>
            <a:r>
              <a:rPr lang="en"/>
              <a:t> in 1848 at Seneca Falls in New York.</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574622dd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1574622dd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f6b75f56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f6b75f56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1574622dd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1574622dd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British government had a treaty with Belgium that Belgium would be neutral. So when Germany invaded Belgium it was a violation of their neutrality.  Can anyone tell me what a treaty is? Germany had a bunch of submarines called U boats in the Atlantic that they used to engage in “unrestricted warfare”. In 1916 German U boats sank 2 million tons of Allied shipping.  128 Americans were killed on the Lusitania, but after the Battle of Jutland a lot of Germany’s fleet was damaged and they never recovered.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574622dd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1574622dd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1574622dd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1574622dd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bc467d21f2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bc467d21f2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1574622dd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1574622dd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574622dd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574622dd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ae22d942a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ae22d942a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bd5b5e21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bd5b5e21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bf24e1b9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bf24e1b9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1574622d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1574622d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1574622dd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1574622dd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1574622dd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1574622dd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f60860fe6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f60860fe6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f60860fe6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f60860fe6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c6f83aa9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c6f83aa9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p:nvPr>
            <p:ph idx="1" type="body"/>
          </p:nvPr>
        </p:nvSpPr>
        <p:spPr>
          <a:xfrm>
            <a:off x="311700" y="29194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7" name="Google Shape;17;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7" name="Google Shape;37;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9"/>
          <p:cNvSpPr txBox="1"/>
          <p:nvPr>
            <p:ph type="title"/>
          </p:nvPr>
        </p:nvSpPr>
        <p:spPr>
          <a:xfrm>
            <a:off x="265500" y="1107950"/>
            <a:ext cx="4045200" cy="1683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hyperlink" Target="http://www.youtube.com/watch?v=GyEqUvij4Bo" TargetMode="Externa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hyperlink" Target="http://www.youtube.com/watch?v=407TyyOt3Kk" TargetMode="Externa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fIPtJpAQkmI" TargetMode="Externa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Women’s Suffrage, Woodrow Wilson &amp; World War I</a:t>
            </a:r>
            <a:endParaRPr/>
          </a:p>
        </p:txBody>
      </p:sp>
      <p:pic>
        <p:nvPicPr>
          <p:cNvPr id="60" name="Google Shape;60;p13"/>
          <p:cNvPicPr preferRelativeResize="0"/>
          <p:nvPr/>
        </p:nvPicPr>
        <p:blipFill>
          <a:blip r:embed="rId3">
            <a:alphaModFix/>
          </a:blip>
          <a:stretch>
            <a:fillRect/>
          </a:stretch>
        </p:blipFill>
        <p:spPr>
          <a:xfrm>
            <a:off x="6516875" y="134774"/>
            <a:ext cx="2372599" cy="3593999"/>
          </a:xfrm>
          <a:prstGeom prst="rect">
            <a:avLst/>
          </a:prstGeom>
          <a:noFill/>
          <a:ln>
            <a:noFill/>
          </a:ln>
        </p:spPr>
      </p:pic>
      <p:pic>
        <p:nvPicPr>
          <p:cNvPr id="61" name="Google Shape;61;p13"/>
          <p:cNvPicPr preferRelativeResize="0"/>
          <p:nvPr/>
        </p:nvPicPr>
        <p:blipFill rotWithShape="1">
          <a:blip r:embed="rId4">
            <a:alphaModFix/>
          </a:blip>
          <a:srcRect b="0" l="7045" r="7036" t="0"/>
          <a:stretch/>
        </p:blipFill>
        <p:spPr>
          <a:xfrm>
            <a:off x="152400" y="152400"/>
            <a:ext cx="2296301" cy="33710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829650" y="74075"/>
            <a:ext cx="7484701" cy="4995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3"/>
          <p:cNvSpPr txBox="1"/>
          <p:nvPr>
            <p:ph type="title"/>
          </p:nvPr>
        </p:nvSpPr>
        <p:spPr>
          <a:xfrm>
            <a:off x="265500" y="292500"/>
            <a:ext cx="4045200" cy="1257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WORLD WAR I</a:t>
            </a:r>
            <a:endParaRPr/>
          </a:p>
          <a:p>
            <a:pPr indent="0" lvl="0" marL="0" rtl="0" algn="ctr">
              <a:spcBef>
                <a:spcPts val="0"/>
              </a:spcBef>
              <a:spcAft>
                <a:spcPts val="0"/>
              </a:spcAft>
              <a:buNone/>
            </a:pPr>
            <a:r>
              <a:rPr lang="en" sz="3600"/>
              <a:t>1914-1918</a:t>
            </a:r>
            <a:endParaRPr sz="3600"/>
          </a:p>
        </p:txBody>
      </p:sp>
      <p:sp>
        <p:nvSpPr>
          <p:cNvPr id="121" name="Google Shape;121;p23"/>
          <p:cNvSpPr txBox="1"/>
          <p:nvPr>
            <p:ph idx="2" type="body"/>
          </p:nvPr>
        </p:nvSpPr>
        <p:spPr>
          <a:xfrm>
            <a:off x="4818875" y="470825"/>
            <a:ext cx="4045200" cy="360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Allies: Americans, British, &amp; French</a:t>
            </a:r>
            <a:endParaRPr/>
          </a:p>
          <a:p>
            <a:pPr indent="0" lvl="0" marL="457200" rtl="0" algn="l">
              <a:spcBef>
                <a:spcPts val="1600"/>
              </a:spcBef>
              <a:spcAft>
                <a:spcPts val="0"/>
              </a:spcAft>
              <a:buNone/>
            </a:pPr>
            <a:r>
              <a:rPr lang="en"/>
              <a:t>VS</a:t>
            </a:r>
            <a:endParaRPr/>
          </a:p>
          <a:p>
            <a:pPr indent="0" lvl="0" marL="0" rtl="0" algn="l">
              <a:spcBef>
                <a:spcPts val="1600"/>
              </a:spcBef>
              <a:spcAft>
                <a:spcPts val="1600"/>
              </a:spcAft>
              <a:buNone/>
            </a:pPr>
            <a:r>
              <a:rPr lang="en"/>
              <a:t>Central Powers: Ottoman Empire,  Germany, Austrian-Hungarian Empire </a:t>
            </a:r>
            <a:endParaRPr/>
          </a:p>
        </p:txBody>
      </p:sp>
      <p:pic>
        <p:nvPicPr>
          <p:cNvPr id="122" name="Google Shape;122;p23"/>
          <p:cNvPicPr preferRelativeResize="0"/>
          <p:nvPr/>
        </p:nvPicPr>
        <p:blipFill>
          <a:blip r:embed="rId3">
            <a:alphaModFix/>
          </a:blip>
          <a:stretch>
            <a:fillRect/>
          </a:stretch>
        </p:blipFill>
        <p:spPr>
          <a:xfrm>
            <a:off x="436422" y="2068075"/>
            <a:ext cx="3837000" cy="25405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4"/>
          <p:cNvPicPr preferRelativeResize="0"/>
          <p:nvPr/>
        </p:nvPicPr>
        <p:blipFill>
          <a:blip r:embed="rId3">
            <a:alphaModFix/>
          </a:blip>
          <a:stretch>
            <a:fillRect/>
          </a:stretch>
        </p:blipFill>
        <p:spPr>
          <a:xfrm>
            <a:off x="152400" y="152400"/>
            <a:ext cx="3737523" cy="4838700"/>
          </a:xfrm>
          <a:prstGeom prst="rect">
            <a:avLst/>
          </a:prstGeom>
          <a:noFill/>
          <a:ln>
            <a:noFill/>
          </a:ln>
        </p:spPr>
      </p:pic>
      <p:sp>
        <p:nvSpPr>
          <p:cNvPr id="128" name="Google Shape;128;p24"/>
          <p:cNvSpPr txBox="1"/>
          <p:nvPr/>
        </p:nvSpPr>
        <p:spPr>
          <a:xfrm>
            <a:off x="4296975" y="440100"/>
            <a:ext cx="4500600" cy="517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Lato"/>
                <a:ea typeface="Lato"/>
                <a:cs typeface="Lato"/>
                <a:sym typeface="Lato"/>
              </a:rPr>
              <a:t>President Woodrow Wilson </a:t>
            </a:r>
            <a:endParaRPr b="1" sz="36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First term focused on:</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Improving conditions for workers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Curbed monopolies by creating Federal Trade Commission</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Sought to use the government to regulate the economy</a:t>
            </a:r>
            <a:endParaRPr sz="1800">
              <a:latin typeface="Lato"/>
              <a:ea typeface="Lato"/>
              <a:cs typeface="Lato"/>
              <a:sym typeface="Lato"/>
            </a:endParaRPr>
          </a:p>
          <a:p>
            <a:pPr indent="0" lvl="0" marL="45720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Missteps on Civil Rights: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Worked with Southern Democrats to segregate federal government</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Ordered private screening of KKK propaganda film “Birth of a Nation”</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5"/>
          <p:cNvPicPr preferRelativeResize="0"/>
          <p:nvPr/>
        </p:nvPicPr>
        <p:blipFill>
          <a:blip r:embed="rId3">
            <a:alphaModFix/>
          </a:blip>
          <a:stretch>
            <a:fillRect/>
          </a:stretch>
        </p:blipFill>
        <p:spPr>
          <a:xfrm>
            <a:off x="5107725" y="152400"/>
            <a:ext cx="3888702" cy="4838700"/>
          </a:xfrm>
          <a:prstGeom prst="rect">
            <a:avLst/>
          </a:prstGeom>
          <a:noFill/>
          <a:ln>
            <a:noFill/>
          </a:ln>
        </p:spPr>
      </p:pic>
      <p:sp>
        <p:nvSpPr>
          <p:cNvPr id="134" name="Google Shape;134;p25"/>
          <p:cNvSpPr txBox="1"/>
          <p:nvPr/>
        </p:nvSpPr>
        <p:spPr>
          <a:xfrm>
            <a:off x="251175" y="283300"/>
            <a:ext cx="4320900" cy="538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Lato"/>
                <a:ea typeface="Lato"/>
                <a:cs typeface="Lato"/>
                <a:sym typeface="Lato"/>
              </a:rPr>
              <a:t>Woodrow Wilson and WWI</a:t>
            </a:r>
            <a:endParaRPr b="1" sz="36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President Wilson did not want to go to war</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German sinking of the </a:t>
            </a:r>
            <a:r>
              <a:rPr lang="en" sz="1800">
                <a:latin typeface="Lato"/>
                <a:ea typeface="Lato"/>
                <a:cs typeface="Lato"/>
                <a:sym typeface="Lato"/>
              </a:rPr>
              <a:t>Lusitania</a:t>
            </a:r>
            <a:r>
              <a:rPr lang="en" sz="1800">
                <a:latin typeface="Lato"/>
                <a:ea typeface="Lato"/>
                <a:cs typeface="Lato"/>
                <a:sym typeface="Lato"/>
              </a:rPr>
              <a:t> helped American public want to enter the war</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The Zimmerman Telegram-Germany tried to win Mexico to join them to retake former Mexican territory in US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Mexico didn’t take the telegram seriously, but it made the American public angry</a:t>
            </a:r>
            <a:endParaRPr sz="1800">
              <a:latin typeface="Lato"/>
              <a:ea typeface="Lato"/>
              <a:cs typeface="Lato"/>
              <a:sym typeface="Lato"/>
            </a:endParaRPr>
          </a:p>
          <a:p>
            <a:pPr indent="0" lvl="0" marL="0" rtl="0" algn="l">
              <a:spcBef>
                <a:spcPts val="0"/>
              </a:spcBef>
              <a:spcAft>
                <a:spcPts val="0"/>
              </a:spcAft>
              <a:buNone/>
            </a:pPr>
            <a:r>
              <a:t/>
            </a:r>
            <a:endParaRPr b="1" sz="36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a:t>Committee on Public Information launched propaganda campaigns to link support for US involvement in World War I with patriotism</a:t>
            </a:r>
            <a:endParaRPr/>
          </a:p>
          <a:p>
            <a:pPr indent="0" lvl="0" marL="0" rtl="0" algn="l">
              <a:spcBef>
                <a:spcPts val="1600"/>
              </a:spcBef>
              <a:spcAft>
                <a:spcPts val="0"/>
              </a:spcAft>
              <a:buNone/>
            </a:pPr>
            <a:r>
              <a:t/>
            </a:r>
            <a:endParaRPr/>
          </a:p>
          <a:p>
            <a:pPr indent="0" lvl="0" marL="914400" rtl="0" algn="l">
              <a:spcBef>
                <a:spcPts val="1600"/>
              </a:spcBef>
              <a:spcAft>
                <a:spcPts val="1600"/>
              </a:spcAft>
              <a:buNone/>
            </a:pPr>
            <a:r>
              <a:t/>
            </a:r>
            <a:endParaRPr/>
          </a:p>
        </p:txBody>
      </p:sp>
      <p:sp>
        <p:nvSpPr>
          <p:cNvPr id="140" name="Google Shape;140;p26"/>
          <p:cNvSpPr txBox="1"/>
          <p:nvPr/>
        </p:nvSpPr>
        <p:spPr>
          <a:xfrm>
            <a:off x="5108625" y="3158825"/>
            <a:ext cx="3904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Lato"/>
                <a:ea typeface="Lato"/>
                <a:cs typeface="Lato"/>
                <a:sym typeface="Lato"/>
              </a:rPr>
              <a:t>Propaganda</a:t>
            </a:r>
            <a:r>
              <a:rPr b="1" lang="en" sz="1800">
                <a:solidFill>
                  <a:schemeClr val="lt1"/>
                </a:solidFill>
                <a:highlight>
                  <a:schemeClr val="dk1"/>
                </a:highlight>
                <a:latin typeface="Lato"/>
                <a:ea typeface="Lato"/>
                <a:cs typeface="Lato"/>
                <a:sym typeface="Lato"/>
              </a:rPr>
              <a:t>-</a:t>
            </a:r>
            <a:r>
              <a:rPr b="1" lang="en" sz="1800">
                <a:solidFill>
                  <a:schemeClr val="lt1"/>
                </a:solidFill>
                <a:highlight>
                  <a:schemeClr val="dk1"/>
                </a:highlight>
              </a:rPr>
              <a:t>used to promote or publicize a particular political cause or point of view</a:t>
            </a:r>
            <a:endParaRPr b="1" sz="1800">
              <a:solidFill>
                <a:schemeClr val="lt1"/>
              </a:solidFill>
              <a:highlight>
                <a:schemeClr val="dk1"/>
              </a:highlight>
              <a:latin typeface="Lato"/>
              <a:ea typeface="Lato"/>
              <a:cs typeface="Lato"/>
              <a:sym typeface="Lato"/>
            </a:endParaRPr>
          </a:p>
        </p:txBody>
      </p:sp>
      <p:pic>
        <p:nvPicPr>
          <p:cNvPr id="141" name="Google Shape;141;p26"/>
          <p:cNvPicPr preferRelativeResize="0"/>
          <p:nvPr/>
        </p:nvPicPr>
        <p:blipFill>
          <a:blip r:embed="rId3">
            <a:alphaModFix/>
          </a:blip>
          <a:stretch>
            <a:fillRect/>
          </a:stretch>
        </p:blipFill>
        <p:spPr>
          <a:xfrm>
            <a:off x="72375" y="152400"/>
            <a:ext cx="2552700" cy="3448050"/>
          </a:xfrm>
          <a:prstGeom prst="rect">
            <a:avLst/>
          </a:prstGeom>
          <a:noFill/>
          <a:ln>
            <a:noFill/>
          </a:ln>
        </p:spPr>
      </p:pic>
      <p:pic>
        <p:nvPicPr>
          <p:cNvPr id="142" name="Google Shape;142;p26"/>
          <p:cNvPicPr preferRelativeResize="0"/>
          <p:nvPr/>
        </p:nvPicPr>
        <p:blipFill>
          <a:blip r:embed="rId4">
            <a:alphaModFix/>
          </a:blip>
          <a:stretch>
            <a:fillRect/>
          </a:stretch>
        </p:blipFill>
        <p:spPr>
          <a:xfrm>
            <a:off x="2625075" y="387275"/>
            <a:ext cx="2420900" cy="3213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7"/>
          <p:cNvPicPr preferRelativeResize="0"/>
          <p:nvPr/>
        </p:nvPicPr>
        <p:blipFill>
          <a:blip r:embed="rId3">
            <a:alphaModFix/>
          </a:blip>
          <a:stretch>
            <a:fillRect/>
          </a:stretch>
        </p:blipFill>
        <p:spPr>
          <a:xfrm>
            <a:off x="152400" y="152400"/>
            <a:ext cx="3595948" cy="4838700"/>
          </a:xfrm>
          <a:prstGeom prst="rect">
            <a:avLst/>
          </a:prstGeom>
          <a:noFill/>
          <a:ln>
            <a:noFill/>
          </a:ln>
        </p:spPr>
      </p:pic>
      <p:pic>
        <p:nvPicPr>
          <p:cNvPr id="148" name="Google Shape;148;p27"/>
          <p:cNvPicPr preferRelativeResize="0"/>
          <p:nvPr/>
        </p:nvPicPr>
        <p:blipFill>
          <a:blip r:embed="rId4">
            <a:alphaModFix/>
          </a:blip>
          <a:stretch>
            <a:fillRect/>
          </a:stretch>
        </p:blipFill>
        <p:spPr>
          <a:xfrm>
            <a:off x="4778576" y="329650"/>
            <a:ext cx="3451025" cy="4661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type="title"/>
          </p:nvPr>
        </p:nvSpPr>
        <p:spPr>
          <a:xfrm>
            <a:off x="0" y="141075"/>
            <a:ext cx="4534500" cy="1772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Woodrow Wilson’s 14 Points</a:t>
            </a:r>
            <a:endParaRPr/>
          </a:p>
        </p:txBody>
      </p:sp>
      <p:sp>
        <p:nvSpPr>
          <p:cNvPr id="154" name="Google Shape;154;p28"/>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55" name="Google Shape;155;p2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a:t>Free trade through the Atlantic</a:t>
            </a:r>
            <a:endParaRPr/>
          </a:p>
          <a:p>
            <a:pPr indent="-342900" lvl="0" marL="457200" rtl="0" algn="l">
              <a:spcBef>
                <a:spcPts val="0"/>
              </a:spcBef>
              <a:spcAft>
                <a:spcPts val="0"/>
              </a:spcAft>
              <a:buSzPts val="1800"/>
              <a:buChar char="●"/>
            </a:pPr>
            <a:r>
              <a:rPr lang="en"/>
              <a:t>National self determination -dismantling empires and creating new states</a:t>
            </a:r>
            <a:endParaRPr/>
          </a:p>
          <a:p>
            <a:pPr indent="-342900" lvl="0" marL="457200" rtl="0" algn="l">
              <a:spcBef>
                <a:spcPts val="0"/>
              </a:spcBef>
              <a:spcAft>
                <a:spcPts val="0"/>
              </a:spcAft>
              <a:buSzPts val="1800"/>
              <a:buChar char="●"/>
            </a:pPr>
            <a:r>
              <a:rPr lang="en"/>
              <a:t>General association of nations-a League of Nations to prevent another World War</a:t>
            </a:r>
            <a:endParaRPr/>
          </a:p>
          <a:p>
            <a:pPr indent="0" lvl="0" marL="457200" rtl="0" algn="l">
              <a:spcBef>
                <a:spcPts val="1600"/>
              </a:spcBef>
              <a:spcAft>
                <a:spcPts val="1600"/>
              </a:spcAft>
              <a:buNone/>
            </a:pPr>
            <a:r>
              <a:t/>
            </a:r>
            <a:endParaRPr/>
          </a:p>
        </p:txBody>
      </p:sp>
      <p:pic>
        <p:nvPicPr>
          <p:cNvPr id="156" name="Google Shape;156;p28"/>
          <p:cNvPicPr preferRelativeResize="0"/>
          <p:nvPr/>
        </p:nvPicPr>
        <p:blipFill>
          <a:blip r:embed="rId3">
            <a:alphaModFix/>
          </a:blip>
          <a:stretch>
            <a:fillRect/>
          </a:stretch>
        </p:blipFill>
        <p:spPr>
          <a:xfrm>
            <a:off x="265500" y="1913175"/>
            <a:ext cx="4534423" cy="32095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ph type="title"/>
          </p:nvPr>
        </p:nvSpPr>
        <p:spPr>
          <a:xfrm>
            <a:off x="311700" y="147875"/>
            <a:ext cx="55221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Treaty of Versailles</a:t>
            </a:r>
            <a:endParaRPr sz="3000"/>
          </a:p>
        </p:txBody>
      </p:sp>
      <p:sp>
        <p:nvSpPr>
          <p:cNvPr id="162" name="Google Shape;162;p29"/>
          <p:cNvSpPr txBox="1"/>
          <p:nvPr>
            <p:ph idx="1" type="body"/>
          </p:nvPr>
        </p:nvSpPr>
        <p:spPr>
          <a:xfrm>
            <a:off x="311700" y="800775"/>
            <a:ext cx="4926300" cy="3770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sz="1800"/>
              <a:t>Blamed Germany for World War I</a:t>
            </a:r>
            <a:endParaRPr b="1" sz="1800"/>
          </a:p>
          <a:p>
            <a:pPr indent="-342900" lvl="0" marL="457200" rtl="0" algn="l">
              <a:spcBef>
                <a:spcPts val="0"/>
              </a:spcBef>
              <a:spcAft>
                <a:spcPts val="0"/>
              </a:spcAft>
              <a:buSzPts val="1800"/>
              <a:buChar char="●"/>
            </a:pPr>
            <a:r>
              <a:rPr b="1" lang="en" sz="1800"/>
              <a:t>Forced Germany to pay reparations in  $400 billion</a:t>
            </a:r>
            <a:endParaRPr b="1" sz="1800"/>
          </a:p>
          <a:p>
            <a:pPr indent="-342900" lvl="0" marL="457200" rtl="0" algn="l">
              <a:spcBef>
                <a:spcPts val="0"/>
              </a:spcBef>
              <a:spcAft>
                <a:spcPts val="0"/>
              </a:spcAft>
              <a:buSzPts val="1800"/>
              <a:buChar char="●"/>
            </a:pPr>
            <a:r>
              <a:rPr b="1" lang="en" sz="1800"/>
              <a:t>Limited Germany’s army to 100,000</a:t>
            </a:r>
            <a:endParaRPr b="1" sz="1800"/>
          </a:p>
          <a:p>
            <a:pPr indent="-342900" lvl="0" marL="457200" rtl="0" algn="l">
              <a:spcBef>
                <a:spcPts val="0"/>
              </a:spcBef>
              <a:spcAft>
                <a:spcPts val="0"/>
              </a:spcAft>
              <a:buSzPts val="1800"/>
              <a:buChar char="●"/>
            </a:pPr>
            <a:r>
              <a:rPr b="1" lang="en" sz="1800"/>
              <a:t>Germany couldn’t have submarines or equipment</a:t>
            </a:r>
            <a:endParaRPr b="1" sz="1800"/>
          </a:p>
          <a:p>
            <a:pPr indent="-342900" lvl="0" marL="457200" rtl="0" algn="l">
              <a:spcBef>
                <a:spcPts val="0"/>
              </a:spcBef>
              <a:spcAft>
                <a:spcPts val="0"/>
              </a:spcAft>
              <a:buSzPts val="1800"/>
              <a:buChar char="●"/>
            </a:pPr>
            <a:r>
              <a:rPr b="1" lang="en" sz="1800"/>
              <a:t>Germany lost their colonies in Pacific, China, and Africa</a:t>
            </a:r>
            <a:endParaRPr b="1" sz="1800"/>
          </a:p>
          <a:p>
            <a:pPr indent="-342900" lvl="0" marL="457200" rtl="0" algn="l">
              <a:spcBef>
                <a:spcPts val="0"/>
              </a:spcBef>
              <a:spcAft>
                <a:spcPts val="0"/>
              </a:spcAft>
              <a:buSzPts val="1800"/>
              <a:buChar char="●"/>
            </a:pPr>
            <a:r>
              <a:rPr b="1" lang="en" sz="1800"/>
              <a:t>Set up League of Nations</a:t>
            </a:r>
            <a:endParaRPr b="1" sz="1800"/>
          </a:p>
          <a:p>
            <a:pPr indent="-342900" lvl="0" marL="457200" rtl="0" algn="l">
              <a:spcBef>
                <a:spcPts val="0"/>
              </a:spcBef>
              <a:spcAft>
                <a:spcPts val="0"/>
              </a:spcAft>
              <a:buSzPts val="1800"/>
              <a:buChar char="●"/>
            </a:pPr>
            <a:r>
              <a:rPr b="1" lang="en" sz="1800"/>
              <a:t>New independent countries: Finland, Austria, Czechoslovakia, Yugoslavia, Poland, Hungary, Latvia, Lithuania and Estonia.</a:t>
            </a:r>
            <a:endParaRPr b="1" sz="1800"/>
          </a:p>
          <a:p>
            <a:pPr indent="0" lvl="0" marL="0" rtl="0" algn="l">
              <a:spcBef>
                <a:spcPts val="1600"/>
              </a:spcBef>
              <a:spcAft>
                <a:spcPts val="1600"/>
              </a:spcAft>
              <a:buNone/>
            </a:pPr>
            <a:r>
              <a:t/>
            </a:r>
            <a:endParaRPr/>
          </a:p>
        </p:txBody>
      </p:sp>
      <p:pic>
        <p:nvPicPr>
          <p:cNvPr id="163" name="Google Shape;163;p29"/>
          <p:cNvPicPr preferRelativeResize="0"/>
          <p:nvPr/>
        </p:nvPicPr>
        <p:blipFill>
          <a:blip r:embed="rId3">
            <a:alphaModFix/>
          </a:blip>
          <a:stretch>
            <a:fillRect/>
          </a:stretch>
        </p:blipFill>
        <p:spPr>
          <a:xfrm>
            <a:off x="5170850" y="1040300"/>
            <a:ext cx="3601199" cy="27642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0"/>
          <p:cNvPicPr preferRelativeResize="0"/>
          <p:nvPr/>
        </p:nvPicPr>
        <p:blipFill rotWithShape="1">
          <a:blip r:embed="rId3">
            <a:alphaModFix/>
          </a:blip>
          <a:srcRect b="19334" l="19137" r="20472" t="35150"/>
          <a:stretch/>
        </p:blipFill>
        <p:spPr>
          <a:xfrm>
            <a:off x="282025" y="134300"/>
            <a:ext cx="6591626" cy="2793325"/>
          </a:xfrm>
          <a:prstGeom prst="rect">
            <a:avLst/>
          </a:prstGeom>
          <a:noFill/>
          <a:ln>
            <a:noFill/>
          </a:ln>
        </p:spPr>
      </p:pic>
      <p:pic>
        <p:nvPicPr>
          <p:cNvPr id="169" name="Google Shape;169;p30"/>
          <p:cNvPicPr preferRelativeResize="0"/>
          <p:nvPr/>
        </p:nvPicPr>
        <p:blipFill rotWithShape="1">
          <a:blip r:embed="rId4">
            <a:alphaModFix/>
          </a:blip>
          <a:srcRect b="21822" l="0" r="48801" t="40604"/>
          <a:stretch/>
        </p:blipFill>
        <p:spPr>
          <a:xfrm>
            <a:off x="3748425" y="2873900"/>
            <a:ext cx="5115048" cy="2110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1"/>
          <p:cNvPicPr preferRelativeResize="0"/>
          <p:nvPr/>
        </p:nvPicPr>
        <p:blipFill rotWithShape="1">
          <a:blip r:embed="rId3">
            <a:alphaModFix/>
          </a:blip>
          <a:srcRect b="19334" l="19137" r="20472" t="35150"/>
          <a:stretch/>
        </p:blipFill>
        <p:spPr>
          <a:xfrm>
            <a:off x="282025" y="134300"/>
            <a:ext cx="6591626" cy="2793325"/>
          </a:xfrm>
          <a:prstGeom prst="rect">
            <a:avLst/>
          </a:prstGeom>
          <a:noFill/>
          <a:ln>
            <a:noFill/>
          </a:ln>
        </p:spPr>
      </p:pic>
      <p:pic>
        <p:nvPicPr>
          <p:cNvPr id="175" name="Google Shape;175;p31"/>
          <p:cNvPicPr preferRelativeResize="0"/>
          <p:nvPr/>
        </p:nvPicPr>
        <p:blipFill rotWithShape="1">
          <a:blip r:embed="rId4">
            <a:alphaModFix/>
          </a:blip>
          <a:srcRect b="25051" l="0" r="43639" t="34892"/>
          <a:stretch/>
        </p:blipFill>
        <p:spPr>
          <a:xfrm>
            <a:off x="2851750" y="2927625"/>
            <a:ext cx="4806080" cy="19204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Women’s Suffrage 1848-1920</a:t>
            </a:r>
            <a:endParaRPr/>
          </a:p>
        </p:txBody>
      </p:sp>
      <p:sp>
        <p:nvSpPr>
          <p:cNvPr id="67" name="Google Shape;67;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Seneca Falls Convention in 1848 was the first women’s right convention in the U.S.</a:t>
            </a:r>
            <a:endParaRPr/>
          </a:p>
          <a:p>
            <a:pPr indent="-342900" lvl="0" marL="457200" rtl="0" algn="l">
              <a:spcBef>
                <a:spcPts val="0"/>
              </a:spcBef>
              <a:spcAft>
                <a:spcPts val="0"/>
              </a:spcAft>
              <a:buSzPts val="1800"/>
              <a:buChar char="●"/>
            </a:pPr>
            <a:r>
              <a:rPr lang="en"/>
              <a:t>In the 1870s women began attempting to vote illegally and then challenged their charges with lawsuits</a:t>
            </a:r>
            <a:endParaRPr/>
          </a:p>
          <a:p>
            <a:pPr indent="-342900" lvl="0" marL="457200" rtl="0" algn="l">
              <a:spcBef>
                <a:spcPts val="0"/>
              </a:spcBef>
              <a:spcAft>
                <a:spcPts val="0"/>
              </a:spcAft>
              <a:buSzPts val="1800"/>
              <a:buChar char="●"/>
            </a:pPr>
            <a:r>
              <a:rPr lang="en"/>
              <a:t>The women’s suffrage movement tied their movement to support US entering World War I and making voting patriotic, this won the support of President Woodrow Wilson</a:t>
            </a:r>
            <a:endParaRPr/>
          </a:p>
          <a:p>
            <a:pPr indent="-342900" lvl="0" marL="457200" rtl="0" algn="l">
              <a:spcBef>
                <a:spcPts val="0"/>
              </a:spcBef>
              <a:spcAft>
                <a:spcPts val="0"/>
              </a:spcAft>
              <a:buSzPts val="1800"/>
              <a:buChar char="●"/>
            </a:pPr>
            <a:r>
              <a:rPr lang="en"/>
              <a:t>Congress ratified the 19th Amendment giving women the right to vote in 1920</a:t>
            </a:r>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32"/>
          <p:cNvPicPr preferRelativeResize="0"/>
          <p:nvPr/>
        </p:nvPicPr>
        <p:blipFill>
          <a:blip r:embed="rId3">
            <a:alphaModFix/>
          </a:blip>
          <a:stretch>
            <a:fillRect/>
          </a:stretch>
        </p:blipFill>
        <p:spPr>
          <a:xfrm>
            <a:off x="2000250" y="0"/>
            <a:ext cx="5143500"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Extra Material</a:t>
            </a:r>
            <a:endParaRPr/>
          </a:p>
        </p:txBody>
      </p:sp>
      <p:pic>
        <p:nvPicPr>
          <p:cNvPr id="186" name="Google Shape;186;p33"/>
          <p:cNvPicPr preferRelativeResize="0"/>
          <p:nvPr/>
        </p:nvPicPr>
        <p:blipFill>
          <a:blip r:embed="rId3">
            <a:alphaModFix/>
          </a:blip>
          <a:stretch>
            <a:fillRect/>
          </a:stretch>
        </p:blipFill>
        <p:spPr>
          <a:xfrm>
            <a:off x="219525" y="1463700"/>
            <a:ext cx="6270934" cy="3527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a:t>Germany invaded Belgium to try to conquer France in 1914</a:t>
            </a:r>
            <a:endParaRPr/>
          </a:p>
          <a:p>
            <a:pPr indent="-342900" lvl="0" marL="457200" rtl="0" algn="l">
              <a:spcBef>
                <a:spcPts val="0"/>
              </a:spcBef>
              <a:spcAft>
                <a:spcPts val="0"/>
              </a:spcAft>
              <a:buSzPts val="1800"/>
              <a:buChar char="●"/>
            </a:pPr>
            <a:r>
              <a:rPr lang="en"/>
              <a:t>Belgium had an alliance with Great Britain</a:t>
            </a:r>
            <a:endParaRPr/>
          </a:p>
          <a:p>
            <a:pPr indent="-342900" lvl="0" marL="457200" rtl="0" algn="l">
              <a:spcBef>
                <a:spcPts val="0"/>
              </a:spcBef>
              <a:spcAft>
                <a:spcPts val="0"/>
              </a:spcAft>
              <a:buSzPts val="1800"/>
              <a:buChar char="●"/>
            </a:pPr>
            <a:r>
              <a:rPr lang="en"/>
              <a:t>Germany thought it would conquer France and war  would be over quickly</a:t>
            </a:r>
            <a:endParaRPr/>
          </a:p>
          <a:p>
            <a:pPr indent="-342900" lvl="0" marL="457200" rtl="0" algn="l">
              <a:spcBef>
                <a:spcPts val="0"/>
              </a:spcBef>
              <a:spcAft>
                <a:spcPts val="0"/>
              </a:spcAft>
              <a:buSzPts val="1800"/>
              <a:buChar char="●"/>
            </a:pPr>
            <a:r>
              <a:rPr lang="en"/>
              <a:t>Germany uses submarines to sink ships in Atlantic including American passengers aboard the Lusitania</a:t>
            </a:r>
            <a:endParaRPr/>
          </a:p>
          <a:p>
            <a:pPr indent="-342900" lvl="0" marL="457200" rtl="0" algn="l">
              <a:spcBef>
                <a:spcPts val="0"/>
              </a:spcBef>
              <a:spcAft>
                <a:spcPts val="0"/>
              </a:spcAft>
              <a:buSzPts val="1800"/>
              <a:buChar char="●"/>
            </a:pPr>
            <a:r>
              <a:rPr lang="en"/>
              <a:t>British ships and German ships battle &amp; end in  stalemate in  Jutland-Germany never recovered</a:t>
            </a:r>
            <a:endParaRPr/>
          </a:p>
        </p:txBody>
      </p:sp>
      <p:pic>
        <p:nvPicPr>
          <p:cNvPr id="192" name="Google Shape;192;p34"/>
          <p:cNvPicPr preferRelativeResize="0"/>
          <p:nvPr/>
        </p:nvPicPr>
        <p:blipFill>
          <a:blip r:embed="rId3">
            <a:alphaModFix/>
          </a:blip>
          <a:stretch>
            <a:fillRect/>
          </a:stretch>
        </p:blipFill>
        <p:spPr>
          <a:xfrm>
            <a:off x="173950" y="1172450"/>
            <a:ext cx="4509877" cy="27986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5"/>
          <p:cNvPicPr preferRelativeResize="0"/>
          <p:nvPr/>
        </p:nvPicPr>
        <p:blipFill rotWithShape="1">
          <a:blip r:embed="rId3">
            <a:alphaModFix/>
          </a:blip>
          <a:srcRect b="10450" l="0" r="1127" t="24602"/>
          <a:stretch/>
        </p:blipFill>
        <p:spPr>
          <a:xfrm>
            <a:off x="152400" y="658050"/>
            <a:ext cx="8873300" cy="3276801"/>
          </a:xfrm>
          <a:prstGeom prst="rect">
            <a:avLst/>
          </a:prstGeom>
          <a:noFill/>
          <a:ln>
            <a:noFill/>
          </a:ln>
        </p:spPr>
      </p:pic>
      <p:pic>
        <p:nvPicPr>
          <p:cNvPr id="198" name="Google Shape;198;p35"/>
          <p:cNvPicPr preferRelativeResize="0"/>
          <p:nvPr/>
        </p:nvPicPr>
        <p:blipFill rotWithShape="1">
          <a:blip r:embed="rId4">
            <a:alphaModFix/>
          </a:blip>
          <a:srcRect b="18352" l="0" r="57166" t="51868"/>
          <a:stretch/>
        </p:blipFill>
        <p:spPr>
          <a:xfrm>
            <a:off x="3998525" y="1739150"/>
            <a:ext cx="4932100" cy="1927826"/>
          </a:xfrm>
          <a:prstGeom prst="rect">
            <a:avLst/>
          </a:prstGeom>
          <a:noFill/>
          <a:ln>
            <a:noFill/>
          </a:ln>
        </p:spPr>
      </p:pic>
      <p:pic>
        <p:nvPicPr>
          <p:cNvPr id="199" name="Google Shape;199;p35"/>
          <p:cNvPicPr preferRelativeResize="0"/>
          <p:nvPr/>
        </p:nvPicPr>
        <p:blipFill rotWithShape="1">
          <a:blip r:embed="rId5">
            <a:alphaModFix/>
          </a:blip>
          <a:srcRect b="15480" l="0" r="66565" t="33579"/>
          <a:stretch/>
        </p:blipFill>
        <p:spPr>
          <a:xfrm>
            <a:off x="353850" y="1739138"/>
            <a:ext cx="3057251" cy="26187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6"/>
          <p:cNvPicPr preferRelativeResize="0"/>
          <p:nvPr/>
        </p:nvPicPr>
        <p:blipFill rotWithShape="1">
          <a:blip r:embed="rId3">
            <a:alphaModFix/>
          </a:blip>
          <a:srcRect b="10450" l="0" r="1127" t="24602"/>
          <a:stretch/>
        </p:blipFill>
        <p:spPr>
          <a:xfrm>
            <a:off x="152400" y="658050"/>
            <a:ext cx="8873300" cy="3276801"/>
          </a:xfrm>
          <a:prstGeom prst="rect">
            <a:avLst/>
          </a:prstGeom>
          <a:noFill/>
          <a:ln>
            <a:noFill/>
          </a:ln>
        </p:spPr>
      </p:pic>
      <p:pic>
        <p:nvPicPr>
          <p:cNvPr id="205" name="Google Shape;205;p36"/>
          <p:cNvPicPr preferRelativeResize="0"/>
          <p:nvPr/>
        </p:nvPicPr>
        <p:blipFill rotWithShape="1">
          <a:blip r:embed="rId4">
            <a:alphaModFix/>
          </a:blip>
          <a:srcRect b="17477" l="0" r="56086" t="45951"/>
          <a:stretch/>
        </p:blipFill>
        <p:spPr>
          <a:xfrm>
            <a:off x="3948275" y="1826425"/>
            <a:ext cx="4015425" cy="1880125"/>
          </a:xfrm>
          <a:prstGeom prst="rect">
            <a:avLst/>
          </a:prstGeom>
          <a:noFill/>
          <a:ln>
            <a:noFill/>
          </a:ln>
        </p:spPr>
      </p:pic>
      <p:pic>
        <p:nvPicPr>
          <p:cNvPr id="206" name="Google Shape;206;p36"/>
          <p:cNvPicPr preferRelativeResize="0"/>
          <p:nvPr/>
        </p:nvPicPr>
        <p:blipFill rotWithShape="1">
          <a:blip r:embed="rId5">
            <a:alphaModFix/>
          </a:blip>
          <a:srcRect b="15480" l="0" r="66565" t="33579"/>
          <a:stretch/>
        </p:blipFill>
        <p:spPr>
          <a:xfrm>
            <a:off x="353850" y="1739138"/>
            <a:ext cx="3057251" cy="26187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7"/>
          <p:cNvPicPr preferRelativeResize="0"/>
          <p:nvPr/>
        </p:nvPicPr>
        <p:blipFill rotWithShape="1">
          <a:blip r:embed="rId3">
            <a:alphaModFix/>
          </a:blip>
          <a:srcRect b="11008" l="0" r="65413" t="21828"/>
          <a:stretch/>
        </p:blipFill>
        <p:spPr>
          <a:xfrm>
            <a:off x="165800" y="510350"/>
            <a:ext cx="2976675" cy="3249949"/>
          </a:xfrm>
          <a:prstGeom prst="rect">
            <a:avLst/>
          </a:prstGeom>
          <a:noFill/>
          <a:ln>
            <a:noFill/>
          </a:ln>
        </p:spPr>
      </p:pic>
      <p:pic>
        <p:nvPicPr>
          <p:cNvPr id="212" name="Google Shape;212;p37"/>
          <p:cNvPicPr preferRelativeResize="0"/>
          <p:nvPr/>
        </p:nvPicPr>
        <p:blipFill rotWithShape="1">
          <a:blip r:embed="rId4">
            <a:alphaModFix/>
          </a:blip>
          <a:srcRect b="30415" l="0" r="63056" t="24815"/>
          <a:stretch/>
        </p:blipFill>
        <p:spPr>
          <a:xfrm>
            <a:off x="3424525" y="590925"/>
            <a:ext cx="3459426" cy="2356875"/>
          </a:xfrm>
          <a:prstGeom prst="rect">
            <a:avLst/>
          </a:prstGeom>
          <a:noFill/>
          <a:ln>
            <a:noFill/>
          </a:ln>
        </p:spPr>
      </p:pic>
      <p:pic>
        <p:nvPicPr>
          <p:cNvPr id="213" name="Google Shape;213;p37"/>
          <p:cNvPicPr preferRelativeResize="0"/>
          <p:nvPr/>
        </p:nvPicPr>
        <p:blipFill rotWithShape="1">
          <a:blip r:embed="rId5">
            <a:alphaModFix/>
          </a:blip>
          <a:srcRect b="25321" l="0" r="68993" t="43428"/>
          <a:stretch/>
        </p:blipFill>
        <p:spPr>
          <a:xfrm>
            <a:off x="3617200" y="2873925"/>
            <a:ext cx="3365599" cy="1907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8"/>
          <p:cNvPicPr preferRelativeResize="0"/>
          <p:nvPr/>
        </p:nvPicPr>
        <p:blipFill rotWithShape="1">
          <a:blip r:embed="rId3">
            <a:alphaModFix/>
          </a:blip>
          <a:srcRect b="9340" l="0" r="813" t="27932"/>
          <a:stretch/>
        </p:blipFill>
        <p:spPr>
          <a:xfrm>
            <a:off x="106125" y="29850"/>
            <a:ext cx="8536499" cy="3035075"/>
          </a:xfrm>
          <a:prstGeom prst="rect">
            <a:avLst/>
          </a:prstGeom>
          <a:noFill/>
          <a:ln>
            <a:noFill/>
          </a:ln>
        </p:spPr>
      </p:pic>
      <p:pic>
        <p:nvPicPr>
          <p:cNvPr id="219" name="Google Shape;219;p38"/>
          <p:cNvPicPr preferRelativeResize="0"/>
          <p:nvPr/>
        </p:nvPicPr>
        <p:blipFill rotWithShape="1">
          <a:blip r:embed="rId4">
            <a:alphaModFix/>
          </a:blip>
          <a:srcRect b="17827" l="0" r="53641" t="37479"/>
          <a:stretch/>
        </p:blipFill>
        <p:spPr>
          <a:xfrm>
            <a:off x="2947375" y="2682750"/>
            <a:ext cx="4239050" cy="22976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9"/>
          <p:cNvPicPr preferRelativeResize="0"/>
          <p:nvPr/>
        </p:nvPicPr>
        <p:blipFill rotWithShape="1">
          <a:blip r:embed="rId3">
            <a:alphaModFix/>
          </a:blip>
          <a:srcRect b="16553" l="-622" r="66036" t="22385"/>
          <a:stretch/>
        </p:blipFill>
        <p:spPr>
          <a:xfrm>
            <a:off x="98675" y="1235525"/>
            <a:ext cx="3808900" cy="3780499"/>
          </a:xfrm>
          <a:prstGeom prst="rect">
            <a:avLst/>
          </a:prstGeom>
          <a:noFill/>
          <a:ln>
            <a:noFill/>
          </a:ln>
        </p:spPr>
      </p:pic>
      <p:pic>
        <p:nvPicPr>
          <p:cNvPr id="225" name="Google Shape;225;p39"/>
          <p:cNvPicPr preferRelativeResize="0"/>
          <p:nvPr/>
        </p:nvPicPr>
        <p:blipFill rotWithShape="1">
          <a:blip r:embed="rId4">
            <a:alphaModFix/>
          </a:blip>
          <a:srcRect b="15189" l="0" r="27620" t="54558"/>
          <a:stretch/>
        </p:blipFill>
        <p:spPr>
          <a:xfrm>
            <a:off x="2361850" y="163725"/>
            <a:ext cx="6637425" cy="1559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When World War I broke out in Europe in 1914, President Woodrow Wilson declared the U.S. neutral. By 1917, President Wilson announced, “the world must be made safe for democracy” which brought the nation into war, reshaping its role in the world.&#10; &#10;This video is made possible by a grant from the Andrew W. Mellon Foundation and is a partnership of the U.S. World War One Centennial Commission, the Doughboy Foundation and the National WWI Museum and Memorial as part of the teaching and learning resources of “How WWI Changed America.”&#10; &#10;View all the resources from “How WWI Changed America” at https://wwichangedus.org &#10; &#10;Have questions? Email us at education@theworldwar.org and for more information about the National WWI Museum and Memorial visit https://theworldwar.org" id="230" name="Google Shape;230;p40" title="How WWI Changed America: America Goes to War">
            <a:hlinkClick r:id="rId3"/>
          </p:cNvPr>
          <p:cNvPicPr preferRelativeResize="0"/>
          <p:nvPr/>
        </p:nvPicPr>
        <p:blipFill>
          <a:blip r:embed="rId4">
            <a:alphaModFix/>
          </a:blip>
          <a:stretch>
            <a:fillRect/>
          </a:stretch>
        </p:blipFill>
        <p:spPr>
          <a:xfrm>
            <a:off x="1217550" y="428625"/>
            <a:ext cx="5715000" cy="4286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In early 1917, Germany attempted to entice Mexico to invade the U.S. in exchange for American territory. Why? Find out in the video below as we continue our countdown to the 100th anniversary of the U.S. entry into World War I on April 6.&#10;&#10;For more information about the National WWI Museum and Memorial visit http://theworldwar.org" id="235" name="Google Shape;235;p41" title="#USWW100 - The Zimmermann Telegram">
            <a:hlinkClick r:id="rId3"/>
          </p:cNvPr>
          <p:cNvPicPr preferRelativeResize="0"/>
          <p:nvPr/>
        </p:nvPicPr>
        <p:blipFill>
          <a:blip r:embed="rId4">
            <a:alphaModFix/>
          </a:blip>
          <a:stretch>
            <a:fillRect/>
          </a:stretch>
        </p:blipFill>
        <p:spPr>
          <a:xfrm>
            <a:off x="1092450" y="219550"/>
            <a:ext cx="6078900" cy="4559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nvSpPr>
        <p:spPr>
          <a:xfrm>
            <a:off x="1219200" y="1672400"/>
            <a:ext cx="6705600" cy="292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i="1" sz="1800"/>
          </a:p>
          <a:p>
            <a:pPr indent="0" lvl="0" marL="457200" rtl="0" algn="l">
              <a:lnSpc>
                <a:spcPct val="115000"/>
              </a:lnSpc>
              <a:spcBef>
                <a:spcPts val="1600"/>
              </a:spcBef>
              <a:spcAft>
                <a:spcPts val="0"/>
              </a:spcAft>
              <a:buNone/>
            </a:pPr>
            <a:r>
              <a:rPr i="1" lang="en" sz="1800">
                <a:solidFill>
                  <a:srgbClr val="202122"/>
                </a:solidFill>
                <a:highlight>
                  <a:srgbClr val="FFFFFF"/>
                </a:highlight>
              </a:rPr>
              <a:t>The right of citizens of the United States to vote shall not be denied or abridged by the United States or by any State on account of sex.</a:t>
            </a:r>
            <a:endParaRPr i="1" sz="1800">
              <a:solidFill>
                <a:srgbClr val="202122"/>
              </a:solidFill>
              <a:highlight>
                <a:srgbClr val="FFFFFF"/>
              </a:highlight>
            </a:endParaRPr>
          </a:p>
          <a:p>
            <a:pPr indent="0" lvl="0" marL="457200" rtl="0" algn="l">
              <a:lnSpc>
                <a:spcPct val="115000"/>
              </a:lnSpc>
              <a:spcBef>
                <a:spcPts val="1600"/>
              </a:spcBef>
              <a:spcAft>
                <a:spcPts val="0"/>
              </a:spcAft>
              <a:buNone/>
            </a:pPr>
            <a:r>
              <a:rPr i="1" lang="en" sz="1800">
                <a:solidFill>
                  <a:srgbClr val="202122"/>
                </a:solidFill>
                <a:highlight>
                  <a:srgbClr val="FFFFFF"/>
                </a:highlight>
              </a:rPr>
              <a:t>Congress shall have power to enforce this article by appropriate legislation.</a:t>
            </a:r>
            <a:endParaRPr baseline="30000" i="1" sz="1800">
              <a:solidFill>
                <a:srgbClr val="0645AD"/>
              </a:solidFill>
              <a:highlight>
                <a:srgbClr val="FFFFFF"/>
              </a:highlight>
            </a:endParaRPr>
          </a:p>
          <a:p>
            <a:pPr indent="0" lvl="0" marL="0" rtl="0" algn="l">
              <a:lnSpc>
                <a:spcPct val="115000"/>
              </a:lnSpc>
              <a:spcBef>
                <a:spcPts val="1600"/>
              </a:spcBef>
              <a:spcAft>
                <a:spcPts val="1600"/>
              </a:spcAft>
              <a:buNone/>
            </a:pPr>
            <a:r>
              <a:t/>
            </a:r>
            <a:endParaRPr/>
          </a:p>
        </p:txBody>
      </p:sp>
      <p:sp>
        <p:nvSpPr>
          <p:cNvPr id="73" name="Google Shape;73;p15"/>
          <p:cNvSpPr txBox="1"/>
          <p:nvPr/>
        </p:nvSpPr>
        <p:spPr>
          <a:xfrm>
            <a:off x="1009775" y="583775"/>
            <a:ext cx="6342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latin typeface="Lato"/>
                <a:ea typeface="Lato"/>
                <a:cs typeface="Lato"/>
                <a:sym typeface="Lato"/>
              </a:rPr>
              <a:t>19th Amendment</a:t>
            </a:r>
            <a:endParaRPr sz="36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52400" y="152400"/>
            <a:ext cx="4448876" cy="4838699"/>
          </a:xfrm>
          <a:prstGeom prst="rect">
            <a:avLst/>
          </a:prstGeom>
          <a:noFill/>
          <a:ln>
            <a:noFill/>
          </a:ln>
        </p:spPr>
      </p:pic>
      <p:pic>
        <p:nvPicPr>
          <p:cNvPr id="79" name="Google Shape;79;p16"/>
          <p:cNvPicPr preferRelativeResize="0"/>
          <p:nvPr/>
        </p:nvPicPr>
        <p:blipFill>
          <a:blip r:embed="rId4">
            <a:alphaModFix/>
          </a:blip>
          <a:stretch>
            <a:fillRect/>
          </a:stretch>
        </p:blipFill>
        <p:spPr>
          <a:xfrm>
            <a:off x="4753676" y="152400"/>
            <a:ext cx="2433527" cy="48387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Political Cartoons</a:t>
            </a:r>
            <a:endParaRPr/>
          </a:p>
        </p:txBody>
      </p:sp>
      <p:pic>
        <p:nvPicPr>
          <p:cNvPr id="85" name="Google Shape;85;p17"/>
          <p:cNvPicPr preferRelativeResize="0"/>
          <p:nvPr/>
        </p:nvPicPr>
        <p:blipFill>
          <a:blip r:embed="rId3">
            <a:alphaModFix/>
          </a:blip>
          <a:stretch>
            <a:fillRect/>
          </a:stretch>
        </p:blipFill>
        <p:spPr>
          <a:xfrm>
            <a:off x="4572000" y="233075"/>
            <a:ext cx="4236725" cy="4677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Susan B. Anthony</a:t>
            </a:r>
            <a:endParaRPr/>
          </a:p>
        </p:txBody>
      </p:sp>
      <p:pic>
        <p:nvPicPr>
          <p:cNvPr descr="One of the most famous women in American history, she played a prominent role in the women's suffrage movement; the 19th Amendment, which gave women the right to vote, is named in her honor. &#10;Anthony was arrested for illegally voting in the 1872 presidential election at her home in Rochester, New York. She was charged a fine of $100, which she refused to pay. Here's her story. #Biography&#10;&#10;Subscribe for more Biography: http://aetv.us/2AsWMPH&#10;&#10;Delve deeper into Biography on our site:&#10;http://www.biography.com&#10;&#10;Follow Biography for more surprising stories from fascinating lives:&#10;Facebook - https://www.facebook.com/Biography &#10;Instagram - https://www.instagram.com/biography &#10;Twitter - https://twitter.com/biography &#10;&#10;Biography.com captures the most gripping, surprising, and fascinating stories about famous people: The biggest break. The defining opportunity. The most shattering failure. The unexpected connection. The decision that changed everything. With over 7,000 biographies and daily features that highlight newsworthy and compelling points-of-view, we are the digital source for true stories about people that matter.&#10;&#10;https://www.youtube.com/user/BiographyChannel" id="91" name="Google Shape;91;p18" title="A Leader Of Women's Rights | Susan B. Anthony | Biography">
            <a:hlinkClick r:id="rId3"/>
          </p:cNvPr>
          <p:cNvPicPr preferRelativeResize="0"/>
          <p:nvPr/>
        </p:nvPicPr>
        <p:blipFill>
          <a:blip r:embed="rId4">
            <a:alphaModFix/>
          </a:blip>
          <a:stretch>
            <a:fillRect/>
          </a:stretch>
        </p:blipFill>
        <p:spPr>
          <a:xfrm>
            <a:off x="2442975" y="10875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9"/>
          <p:cNvPicPr preferRelativeResize="0"/>
          <p:nvPr/>
        </p:nvPicPr>
        <p:blipFill rotWithShape="1">
          <a:blip r:embed="rId3">
            <a:alphaModFix/>
          </a:blip>
          <a:srcRect b="10173" l="0" r="1438" t="21272"/>
          <a:stretch/>
        </p:blipFill>
        <p:spPr>
          <a:xfrm>
            <a:off x="152400" y="1181800"/>
            <a:ext cx="8482775" cy="3317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0"/>
          <p:cNvPicPr preferRelativeResize="0"/>
          <p:nvPr/>
        </p:nvPicPr>
        <p:blipFill rotWithShape="1">
          <a:blip r:embed="rId3">
            <a:alphaModFix/>
          </a:blip>
          <a:srcRect b="53444" l="0" r="1526" t="28926"/>
          <a:stretch/>
        </p:blipFill>
        <p:spPr>
          <a:xfrm>
            <a:off x="152400" y="188000"/>
            <a:ext cx="8806226" cy="886351"/>
          </a:xfrm>
          <a:prstGeom prst="rect">
            <a:avLst/>
          </a:prstGeom>
          <a:noFill/>
          <a:ln>
            <a:noFill/>
          </a:ln>
        </p:spPr>
      </p:pic>
      <p:pic>
        <p:nvPicPr>
          <p:cNvPr id="102" name="Google Shape;102;p20"/>
          <p:cNvPicPr preferRelativeResize="0"/>
          <p:nvPr/>
        </p:nvPicPr>
        <p:blipFill rotWithShape="1">
          <a:blip r:embed="rId4">
            <a:alphaModFix/>
          </a:blip>
          <a:srcRect b="24134" l="0" r="56946" t="38763"/>
          <a:stretch/>
        </p:blipFill>
        <p:spPr>
          <a:xfrm>
            <a:off x="232975" y="1383250"/>
            <a:ext cx="4185400" cy="2027850"/>
          </a:xfrm>
          <a:prstGeom prst="rect">
            <a:avLst/>
          </a:prstGeom>
          <a:noFill/>
          <a:ln>
            <a:noFill/>
          </a:ln>
        </p:spPr>
      </p:pic>
      <p:pic>
        <p:nvPicPr>
          <p:cNvPr id="103" name="Google Shape;103;p20"/>
          <p:cNvPicPr preferRelativeResize="0"/>
          <p:nvPr/>
        </p:nvPicPr>
        <p:blipFill>
          <a:blip r:embed="rId5">
            <a:alphaModFix/>
          </a:blip>
          <a:stretch>
            <a:fillRect/>
          </a:stretch>
        </p:blipFill>
        <p:spPr>
          <a:xfrm>
            <a:off x="4570775" y="1226751"/>
            <a:ext cx="2808560" cy="37643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228225" y="157525"/>
            <a:ext cx="4045200" cy="168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World War 1</a:t>
            </a:r>
            <a:endParaRPr/>
          </a:p>
        </p:txBody>
      </p:sp>
      <p:sp>
        <p:nvSpPr>
          <p:cNvPr id="109" name="Google Shape;109;p21"/>
          <p:cNvSpPr txBox="1"/>
          <p:nvPr>
            <p:ph idx="2" type="body"/>
          </p:nvPr>
        </p:nvSpPr>
        <p:spPr>
          <a:xfrm>
            <a:off x="4939500" y="963250"/>
            <a:ext cx="3837000" cy="317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a:t>Archduke Francis Ferdinand the heir to the Austria-Hungarian </a:t>
            </a:r>
            <a:r>
              <a:rPr lang="en"/>
              <a:t>throne</a:t>
            </a:r>
            <a:r>
              <a:rPr lang="en"/>
              <a:t> was assassinated in Bosnia</a:t>
            </a:r>
            <a:endParaRPr/>
          </a:p>
          <a:p>
            <a:pPr indent="-342900" lvl="0" marL="457200" rtl="0" algn="l">
              <a:spcBef>
                <a:spcPts val="0"/>
              </a:spcBef>
              <a:spcAft>
                <a:spcPts val="0"/>
              </a:spcAft>
              <a:buSzPts val="1800"/>
              <a:buChar char="●"/>
            </a:pPr>
            <a:r>
              <a:rPr lang="en"/>
              <a:t>Germany blamed Serbia for the assassination</a:t>
            </a:r>
            <a:endParaRPr/>
          </a:p>
        </p:txBody>
      </p:sp>
      <p:pic>
        <p:nvPicPr>
          <p:cNvPr id="110" name="Google Shape;110;p21"/>
          <p:cNvPicPr preferRelativeResize="0"/>
          <p:nvPr/>
        </p:nvPicPr>
        <p:blipFill>
          <a:blip r:embed="rId3">
            <a:alphaModFix/>
          </a:blip>
          <a:stretch>
            <a:fillRect/>
          </a:stretch>
        </p:blipFill>
        <p:spPr>
          <a:xfrm>
            <a:off x="1297150" y="1841125"/>
            <a:ext cx="2118860" cy="2997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