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sldIdLst>
    <p:sldId id="289" r:id="rId2"/>
    <p:sldId id="269" r:id="rId3"/>
    <p:sldId id="291" r:id="rId4"/>
    <p:sldId id="292" r:id="rId5"/>
    <p:sldId id="293" r:id="rId6"/>
    <p:sldId id="294" r:id="rId7"/>
    <p:sldId id="278" r:id="rId8"/>
    <p:sldId id="270" r:id="rId9"/>
    <p:sldId id="271" r:id="rId10"/>
    <p:sldId id="272" r:id="rId11"/>
    <p:sldId id="274" r:id="rId12"/>
    <p:sldId id="276" r:id="rId13"/>
    <p:sldId id="277" r:id="rId14"/>
    <p:sldId id="290" r:id="rId15"/>
    <p:sldId id="283" r:id="rId16"/>
  </p:sldIdLst>
  <p:sldSz cx="13411200" cy="10058400"/>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Comic Sans MS" panose="030F0702030302020204" pitchFamily="66" charset="0"/>
      <p:regular r:id="rId23"/>
      <p:bold r:id="rId24"/>
      <p:italic r:id="rId25"/>
      <p:boldItalic r:id="rId26"/>
    </p:embeddedFont>
    <p:embeddedFont>
      <p:font typeface="KG Red Hands" panose="02000505000000020004" pitchFamily="2" charset="0"/>
      <p:regular r:id="rId27"/>
    </p:embeddedFont>
    <p:embeddedFont>
      <p:font typeface="KG What the Teacher Wants"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2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4660"/>
  </p:normalViewPr>
  <p:slideViewPr>
    <p:cSldViewPr snapToGrid="0">
      <p:cViewPr varScale="1">
        <p:scale>
          <a:sx n="50" d="100"/>
          <a:sy n="50" d="100"/>
        </p:scale>
        <p:origin x="516" y="48"/>
      </p:cViewPr>
      <p:guideLst/>
    </p:cSldViewPr>
  </p:slideViewPr>
  <p:notesTextViewPr>
    <p:cViewPr>
      <p:scale>
        <a:sx n="1" d="1"/>
        <a:sy n="1" d="1"/>
      </p:scale>
      <p:origin x="0" y="0"/>
    </p:cViewPr>
  </p:notesTextViewPr>
  <p:sorterViewPr>
    <p:cViewPr>
      <p:scale>
        <a:sx n="44" d="100"/>
        <a:sy n="4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5840" y="1646133"/>
            <a:ext cx="11399520" cy="3501813"/>
          </a:xfrm>
        </p:spPr>
        <p:txBody>
          <a:bodyPr anchor="b"/>
          <a:lstStyle>
            <a:lvl1pPr algn="ctr">
              <a:defRPr sz="8800"/>
            </a:lvl1pPr>
          </a:lstStyle>
          <a:p>
            <a:r>
              <a:rPr lang="en-US"/>
              <a:t>Click to edit Master title style</a:t>
            </a:r>
            <a:endParaRPr lang="en-US" dirty="0"/>
          </a:p>
        </p:txBody>
      </p:sp>
      <p:sp>
        <p:nvSpPr>
          <p:cNvPr id="3" name="Subtitle 2"/>
          <p:cNvSpPr>
            <a:spLocks noGrp="1"/>
          </p:cNvSpPr>
          <p:nvPr>
            <p:ph type="subTitle" idx="1"/>
          </p:nvPr>
        </p:nvSpPr>
        <p:spPr>
          <a:xfrm>
            <a:off x="1676400" y="5282989"/>
            <a:ext cx="10058400" cy="2428451"/>
          </a:xfrm>
        </p:spPr>
        <p:txBody>
          <a:bodyPr/>
          <a:lstStyle>
            <a:lvl1pPr marL="0" indent="0" algn="ctr">
              <a:buNone/>
              <a:defRPr sz="3520"/>
            </a:lvl1pPr>
            <a:lvl2pPr marL="670575" indent="0" algn="ctr">
              <a:buNone/>
              <a:defRPr sz="2933"/>
            </a:lvl2pPr>
            <a:lvl3pPr marL="1341150" indent="0" algn="ctr">
              <a:buNone/>
              <a:defRPr sz="2640"/>
            </a:lvl3pPr>
            <a:lvl4pPr marL="2011726" indent="0" algn="ctr">
              <a:buNone/>
              <a:defRPr sz="2347"/>
            </a:lvl4pPr>
            <a:lvl5pPr marL="2682301" indent="0" algn="ctr">
              <a:buNone/>
              <a:defRPr sz="2347"/>
            </a:lvl5pPr>
            <a:lvl6pPr marL="3352876" indent="0" algn="ctr">
              <a:buNone/>
              <a:defRPr sz="2347"/>
            </a:lvl6pPr>
            <a:lvl7pPr marL="4023451" indent="0" algn="ctr">
              <a:buNone/>
              <a:defRPr sz="2347"/>
            </a:lvl7pPr>
            <a:lvl8pPr marL="4694027" indent="0" algn="ctr">
              <a:buNone/>
              <a:defRPr sz="2347"/>
            </a:lvl8pPr>
            <a:lvl9pPr marL="5364602" indent="0" algn="ctr">
              <a:buNone/>
              <a:defRPr sz="234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41BE3D-1FB7-471E-BA31-6CFEE5F8ABDC}"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D8F5A-2F77-4EA0-AE85-0F6DD6DA0F5D}" type="slidenum">
              <a:rPr lang="en-US" smtClean="0"/>
              <a:t>‹#›</a:t>
            </a:fld>
            <a:endParaRPr lang="en-US"/>
          </a:p>
        </p:txBody>
      </p:sp>
    </p:spTree>
    <p:extLst>
      <p:ext uri="{BB962C8B-B14F-4D97-AF65-F5344CB8AC3E}">
        <p14:creationId xmlns:p14="http://schemas.microsoft.com/office/powerpoint/2010/main" val="2809889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41BE3D-1FB7-471E-BA31-6CFEE5F8ABDC}"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D8F5A-2F77-4EA0-AE85-0F6DD6DA0F5D}" type="slidenum">
              <a:rPr lang="en-US" smtClean="0"/>
              <a:t>‹#›</a:t>
            </a:fld>
            <a:endParaRPr lang="en-US"/>
          </a:p>
        </p:txBody>
      </p:sp>
    </p:spTree>
    <p:extLst>
      <p:ext uri="{BB962C8B-B14F-4D97-AF65-F5344CB8AC3E}">
        <p14:creationId xmlns:p14="http://schemas.microsoft.com/office/powerpoint/2010/main" val="2366893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7391" y="535517"/>
            <a:ext cx="2891790"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22021" y="535517"/>
            <a:ext cx="8507730"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41BE3D-1FB7-471E-BA31-6CFEE5F8ABDC}"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D8F5A-2F77-4EA0-AE85-0F6DD6DA0F5D}" type="slidenum">
              <a:rPr lang="en-US" smtClean="0"/>
              <a:t>‹#›</a:t>
            </a:fld>
            <a:endParaRPr lang="en-US"/>
          </a:p>
        </p:txBody>
      </p:sp>
    </p:spTree>
    <p:extLst>
      <p:ext uri="{BB962C8B-B14F-4D97-AF65-F5344CB8AC3E}">
        <p14:creationId xmlns:p14="http://schemas.microsoft.com/office/powerpoint/2010/main" val="3819550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41BE3D-1FB7-471E-BA31-6CFEE5F8ABDC}"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D8F5A-2F77-4EA0-AE85-0F6DD6DA0F5D}" type="slidenum">
              <a:rPr lang="en-US" smtClean="0"/>
              <a:t>‹#›</a:t>
            </a:fld>
            <a:endParaRPr lang="en-US"/>
          </a:p>
        </p:txBody>
      </p:sp>
    </p:spTree>
    <p:extLst>
      <p:ext uri="{BB962C8B-B14F-4D97-AF65-F5344CB8AC3E}">
        <p14:creationId xmlns:p14="http://schemas.microsoft.com/office/powerpoint/2010/main" val="4016411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5036" y="2507618"/>
            <a:ext cx="11567160" cy="4184014"/>
          </a:xfrm>
        </p:spPr>
        <p:txBody>
          <a:bodyPr anchor="b"/>
          <a:lstStyle>
            <a:lvl1pPr>
              <a:defRPr sz="8800"/>
            </a:lvl1pPr>
          </a:lstStyle>
          <a:p>
            <a:r>
              <a:rPr lang="en-US"/>
              <a:t>Click to edit Master title style</a:t>
            </a:r>
            <a:endParaRPr lang="en-US" dirty="0"/>
          </a:p>
        </p:txBody>
      </p:sp>
      <p:sp>
        <p:nvSpPr>
          <p:cNvPr id="3" name="Text Placeholder 2"/>
          <p:cNvSpPr>
            <a:spLocks noGrp="1"/>
          </p:cNvSpPr>
          <p:nvPr>
            <p:ph type="body" idx="1"/>
          </p:nvPr>
        </p:nvSpPr>
        <p:spPr>
          <a:xfrm>
            <a:off x="915036" y="6731215"/>
            <a:ext cx="11567160" cy="2200274"/>
          </a:xfrm>
        </p:spPr>
        <p:txBody>
          <a:bodyPr/>
          <a:lstStyle>
            <a:lvl1pPr marL="0" indent="0">
              <a:buNone/>
              <a:defRPr sz="3520">
                <a:solidFill>
                  <a:schemeClr val="tx1"/>
                </a:solidFill>
              </a:defRPr>
            </a:lvl1pPr>
            <a:lvl2pPr marL="670575" indent="0">
              <a:buNone/>
              <a:defRPr sz="2933">
                <a:solidFill>
                  <a:schemeClr val="tx1">
                    <a:tint val="75000"/>
                  </a:schemeClr>
                </a:solidFill>
              </a:defRPr>
            </a:lvl2pPr>
            <a:lvl3pPr marL="1341150" indent="0">
              <a:buNone/>
              <a:defRPr sz="2640">
                <a:solidFill>
                  <a:schemeClr val="tx1">
                    <a:tint val="75000"/>
                  </a:schemeClr>
                </a:solidFill>
              </a:defRPr>
            </a:lvl3pPr>
            <a:lvl4pPr marL="2011726" indent="0">
              <a:buNone/>
              <a:defRPr sz="2347">
                <a:solidFill>
                  <a:schemeClr val="tx1">
                    <a:tint val="75000"/>
                  </a:schemeClr>
                </a:solidFill>
              </a:defRPr>
            </a:lvl4pPr>
            <a:lvl5pPr marL="2682301" indent="0">
              <a:buNone/>
              <a:defRPr sz="2347">
                <a:solidFill>
                  <a:schemeClr val="tx1">
                    <a:tint val="75000"/>
                  </a:schemeClr>
                </a:solidFill>
              </a:defRPr>
            </a:lvl5pPr>
            <a:lvl6pPr marL="3352876" indent="0">
              <a:buNone/>
              <a:defRPr sz="2347">
                <a:solidFill>
                  <a:schemeClr val="tx1">
                    <a:tint val="75000"/>
                  </a:schemeClr>
                </a:solidFill>
              </a:defRPr>
            </a:lvl6pPr>
            <a:lvl7pPr marL="4023451" indent="0">
              <a:buNone/>
              <a:defRPr sz="2347">
                <a:solidFill>
                  <a:schemeClr val="tx1">
                    <a:tint val="75000"/>
                  </a:schemeClr>
                </a:solidFill>
              </a:defRPr>
            </a:lvl7pPr>
            <a:lvl8pPr marL="4694027" indent="0">
              <a:buNone/>
              <a:defRPr sz="2347">
                <a:solidFill>
                  <a:schemeClr val="tx1">
                    <a:tint val="75000"/>
                  </a:schemeClr>
                </a:solidFill>
              </a:defRPr>
            </a:lvl8pPr>
            <a:lvl9pPr marL="5364602" indent="0">
              <a:buNone/>
              <a:defRPr sz="234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41BE3D-1FB7-471E-BA31-6CFEE5F8ABDC}"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D8F5A-2F77-4EA0-AE85-0F6DD6DA0F5D}" type="slidenum">
              <a:rPr lang="en-US" smtClean="0"/>
              <a:t>‹#›</a:t>
            </a:fld>
            <a:endParaRPr lang="en-US"/>
          </a:p>
        </p:txBody>
      </p:sp>
    </p:spTree>
    <p:extLst>
      <p:ext uri="{BB962C8B-B14F-4D97-AF65-F5344CB8AC3E}">
        <p14:creationId xmlns:p14="http://schemas.microsoft.com/office/powerpoint/2010/main" val="2022926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22020" y="2677584"/>
            <a:ext cx="569976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89420" y="2677584"/>
            <a:ext cx="569976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41BE3D-1FB7-471E-BA31-6CFEE5F8ABDC}" type="datetimeFigureOut">
              <a:rPr lang="en-US" smtClean="0"/>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D8F5A-2F77-4EA0-AE85-0F6DD6DA0F5D}" type="slidenum">
              <a:rPr lang="en-US" smtClean="0"/>
              <a:t>‹#›</a:t>
            </a:fld>
            <a:endParaRPr lang="en-US"/>
          </a:p>
        </p:txBody>
      </p:sp>
    </p:spTree>
    <p:extLst>
      <p:ext uri="{BB962C8B-B14F-4D97-AF65-F5344CB8AC3E}">
        <p14:creationId xmlns:p14="http://schemas.microsoft.com/office/powerpoint/2010/main" val="2308852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23767" y="535519"/>
            <a:ext cx="1156716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923768" y="2465706"/>
            <a:ext cx="5673565"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4" name="Content Placeholder 3"/>
          <p:cNvSpPr>
            <a:spLocks noGrp="1"/>
          </p:cNvSpPr>
          <p:nvPr>
            <p:ph sz="half" idx="2"/>
          </p:nvPr>
        </p:nvSpPr>
        <p:spPr>
          <a:xfrm>
            <a:off x="923768" y="3674110"/>
            <a:ext cx="5673565"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89421" y="2465706"/>
            <a:ext cx="5701507"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6" name="Content Placeholder 5"/>
          <p:cNvSpPr>
            <a:spLocks noGrp="1"/>
          </p:cNvSpPr>
          <p:nvPr>
            <p:ph sz="quarter" idx="4"/>
          </p:nvPr>
        </p:nvSpPr>
        <p:spPr>
          <a:xfrm>
            <a:off x="6789421" y="3674110"/>
            <a:ext cx="5701507"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41BE3D-1FB7-471E-BA31-6CFEE5F8ABDC}" type="datetimeFigureOut">
              <a:rPr lang="en-US" smtClean="0"/>
              <a:t>8/25/2023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6D8F5A-2F77-4EA0-AE85-0F6DD6DA0F5D}" type="slidenum">
              <a:rPr lang="en-US" smtClean="0"/>
              <a:t>‹#›</a:t>
            </a:fld>
            <a:endParaRPr lang="en-US"/>
          </a:p>
        </p:txBody>
      </p:sp>
    </p:spTree>
    <p:extLst>
      <p:ext uri="{BB962C8B-B14F-4D97-AF65-F5344CB8AC3E}">
        <p14:creationId xmlns:p14="http://schemas.microsoft.com/office/powerpoint/2010/main" val="3012652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41BE3D-1FB7-471E-BA31-6CFEE5F8ABDC}" type="datetimeFigureOut">
              <a:rPr lang="en-US" smtClean="0"/>
              <a:t>8/25/2023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6D8F5A-2F77-4EA0-AE85-0F6DD6DA0F5D}" type="slidenum">
              <a:rPr lang="en-US" smtClean="0"/>
              <a:t>‹#›</a:t>
            </a:fld>
            <a:endParaRPr lang="en-US"/>
          </a:p>
        </p:txBody>
      </p:sp>
    </p:spTree>
    <p:extLst>
      <p:ext uri="{BB962C8B-B14F-4D97-AF65-F5344CB8AC3E}">
        <p14:creationId xmlns:p14="http://schemas.microsoft.com/office/powerpoint/2010/main" val="3032666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41BE3D-1FB7-471E-BA31-6CFEE5F8ABDC}" type="datetimeFigureOut">
              <a:rPr lang="en-US" smtClean="0"/>
              <a:t>8/25/2023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6D8F5A-2F77-4EA0-AE85-0F6DD6DA0F5D}" type="slidenum">
              <a:rPr lang="en-US" smtClean="0"/>
              <a:t>‹#›</a:t>
            </a:fld>
            <a:endParaRPr lang="en-US"/>
          </a:p>
        </p:txBody>
      </p:sp>
    </p:spTree>
    <p:extLst>
      <p:ext uri="{BB962C8B-B14F-4D97-AF65-F5344CB8AC3E}">
        <p14:creationId xmlns:p14="http://schemas.microsoft.com/office/powerpoint/2010/main" val="2360039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3767" y="670560"/>
            <a:ext cx="4325461" cy="2346960"/>
          </a:xfrm>
        </p:spPr>
        <p:txBody>
          <a:bodyPr anchor="b"/>
          <a:lstStyle>
            <a:lvl1pPr>
              <a:defRPr sz="4693"/>
            </a:lvl1pPr>
          </a:lstStyle>
          <a:p>
            <a:r>
              <a:rPr lang="en-US"/>
              <a:t>Click to edit Master title style</a:t>
            </a:r>
            <a:endParaRPr lang="en-US" dirty="0"/>
          </a:p>
        </p:txBody>
      </p:sp>
      <p:sp>
        <p:nvSpPr>
          <p:cNvPr id="3" name="Content Placeholder 2"/>
          <p:cNvSpPr>
            <a:spLocks noGrp="1"/>
          </p:cNvSpPr>
          <p:nvPr>
            <p:ph idx="1"/>
          </p:nvPr>
        </p:nvSpPr>
        <p:spPr>
          <a:xfrm>
            <a:off x="5701507" y="1448226"/>
            <a:ext cx="6789420" cy="7147983"/>
          </a:xfrm>
        </p:spPr>
        <p:txBody>
          <a:bodyPr/>
          <a:lstStyle>
            <a:lvl1pPr>
              <a:defRPr sz="4693"/>
            </a:lvl1pPr>
            <a:lvl2pPr>
              <a:defRPr sz="4107"/>
            </a:lvl2pPr>
            <a:lvl3pPr>
              <a:defRPr sz="3520"/>
            </a:lvl3pPr>
            <a:lvl4pPr>
              <a:defRPr sz="2933"/>
            </a:lvl4pPr>
            <a:lvl5pPr>
              <a:defRPr sz="2933"/>
            </a:lvl5pPr>
            <a:lvl6pPr>
              <a:defRPr sz="2933"/>
            </a:lvl6pPr>
            <a:lvl7pPr>
              <a:defRPr sz="2933"/>
            </a:lvl7pPr>
            <a:lvl8pPr>
              <a:defRPr sz="2933"/>
            </a:lvl8pPr>
            <a:lvl9pPr>
              <a:defRPr sz="2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3767" y="3017520"/>
            <a:ext cx="432546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4"/>
          <p:cNvSpPr>
            <a:spLocks noGrp="1"/>
          </p:cNvSpPr>
          <p:nvPr>
            <p:ph type="dt" sz="half" idx="10"/>
          </p:nvPr>
        </p:nvSpPr>
        <p:spPr/>
        <p:txBody>
          <a:bodyPr/>
          <a:lstStyle/>
          <a:p>
            <a:fld id="{BE41BE3D-1FB7-471E-BA31-6CFEE5F8ABDC}" type="datetimeFigureOut">
              <a:rPr lang="en-US" smtClean="0"/>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D8F5A-2F77-4EA0-AE85-0F6DD6DA0F5D}" type="slidenum">
              <a:rPr lang="en-US" smtClean="0"/>
              <a:t>‹#›</a:t>
            </a:fld>
            <a:endParaRPr lang="en-US"/>
          </a:p>
        </p:txBody>
      </p:sp>
    </p:spTree>
    <p:extLst>
      <p:ext uri="{BB962C8B-B14F-4D97-AF65-F5344CB8AC3E}">
        <p14:creationId xmlns:p14="http://schemas.microsoft.com/office/powerpoint/2010/main" val="2744976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3767" y="670560"/>
            <a:ext cx="4325461" cy="2346960"/>
          </a:xfrm>
        </p:spPr>
        <p:txBody>
          <a:bodyPr anchor="b"/>
          <a:lstStyle>
            <a:lvl1pPr>
              <a:defRPr sz="4693"/>
            </a:lvl1pPr>
          </a:lstStyle>
          <a:p>
            <a:r>
              <a:rPr lang="en-US"/>
              <a:t>Click to edit Master title style</a:t>
            </a:r>
            <a:endParaRPr lang="en-US" dirty="0"/>
          </a:p>
        </p:txBody>
      </p:sp>
      <p:sp>
        <p:nvSpPr>
          <p:cNvPr id="3" name="Picture Placeholder 2"/>
          <p:cNvSpPr>
            <a:spLocks noGrp="1" noChangeAspect="1"/>
          </p:cNvSpPr>
          <p:nvPr>
            <p:ph type="pic" idx="1"/>
          </p:nvPr>
        </p:nvSpPr>
        <p:spPr>
          <a:xfrm>
            <a:off x="5701507" y="1448226"/>
            <a:ext cx="6789420" cy="7147983"/>
          </a:xfrm>
        </p:spPr>
        <p:txBody>
          <a:bodyPr anchor="t"/>
          <a:lstStyle>
            <a:lvl1pPr marL="0" indent="0">
              <a:buNone/>
              <a:defRPr sz="4693"/>
            </a:lvl1pPr>
            <a:lvl2pPr marL="670575" indent="0">
              <a:buNone/>
              <a:defRPr sz="4107"/>
            </a:lvl2pPr>
            <a:lvl3pPr marL="1341150" indent="0">
              <a:buNone/>
              <a:defRPr sz="3520"/>
            </a:lvl3pPr>
            <a:lvl4pPr marL="2011726" indent="0">
              <a:buNone/>
              <a:defRPr sz="2933"/>
            </a:lvl4pPr>
            <a:lvl5pPr marL="2682301" indent="0">
              <a:buNone/>
              <a:defRPr sz="2933"/>
            </a:lvl5pPr>
            <a:lvl6pPr marL="3352876" indent="0">
              <a:buNone/>
              <a:defRPr sz="2933"/>
            </a:lvl6pPr>
            <a:lvl7pPr marL="4023451" indent="0">
              <a:buNone/>
              <a:defRPr sz="2933"/>
            </a:lvl7pPr>
            <a:lvl8pPr marL="4694027" indent="0">
              <a:buNone/>
              <a:defRPr sz="2933"/>
            </a:lvl8pPr>
            <a:lvl9pPr marL="5364602" indent="0">
              <a:buNone/>
              <a:defRPr sz="2933"/>
            </a:lvl9pPr>
          </a:lstStyle>
          <a:p>
            <a:r>
              <a:rPr lang="en-US"/>
              <a:t>Click icon to add picture</a:t>
            </a:r>
            <a:endParaRPr lang="en-US" dirty="0"/>
          </a:p>
        </p:txBody>
      </p:sp>
      <p:sp>
        <p:nvSpPr>
          <p:cNvPr id="4" name="Text Placeholder 3"/>
          <p:cNvSpPr>
            <a:spLocks noGrp="1"/>
          </p:cNvSpPr>
          <p:nvPr>
            <p:ph type="body" sz="half" idx="2"/>
          </p:nvPr>
        </p:nvSpPr>
        <p:spPr>
          <a:xfrm>
            <a:off x="923767" y="3017520"/>
            <a:ext cx="432546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4"/>
          <p:cNvSpPr>
            <a:spLocks noGrp="1"/>
          </p:cNvSpPr>
          <p:nvPr>
            <p:ph type="dt" sz="half" idx="10"/>
          </p:nvPr>
        </p:nvSpPr>
        <p:spPr/>
        <p:txBody>
          <a:bodyPr/>
          <a:lstStyle/>
          <a:p>
            <a:fld id="{BE41BE3D-1FB7-471E-BA31-6CFEE5F8ABDC}" type="datetimeFigureOut">
              <a:rPr lang="en-US" smtClean="0"/>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D8F5A-2F77-4EA0-AE85-0F6DD6DA0F5D}" type="slidenum">
              <a:rPr lang="en-US" smtClean="0"/>
              <a:t>‹#›</a:t>
            </a:fld>
            <a:endParaRPr lang="en-US"/>
          </a:p>
        </p:txBody>
      </p:sp>
    </p:spTree>
    <p:extLst>
      <p:ext uri="{BB962C8B-B14F-4D97-AF65-F5344CB8AC3E}">
        <p14:creationId xmlns:p14="http://schemas.microsoft.com/office/powerpoint/2010/main" val="2336569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2020" y="535519"/>
            <a:ext cx="1156716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22020" y="2677584"/>
            <a:ext cx="1156716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22020" y="9322649"/>
            <a:ext cx="3017520" cy="535517"/>
          </a:xfrm>
          <a:prstGeom prst="rect">
            <a:avLst/>
          </a:prstGeom>
        </p:spPr>
        <p:txBody>
          <a:bodyPr vert="horz" lIns="91440" tIns="45720" rIns="91440" bIns="45720" rtlCol="0" anchor="ctr"/>
          <a:lstStyle>
            <a:lvl1pPr algn="l">
              <a:defRPr sz="1760">
                <a:solidFill>
                  <a:schemeClr val="tx1">
                    <a:tint val="75000"/>
                  </a:schemeClr>
                </a:solidFill>
              </a:defRPr>
            </a:lvl1pPr>
          </a:lstStyle>
          <a:p>
            <a:fld id="{BE41BE3D-1FB7-471E-BA31-6CFEE5F8ABDC}" type="datetimeFigureOut">
              <a:rPr lang="en-US" smtClean="0"/>
              <a:t>8/25/2023</a:t>
            </a:fld>
            <a:endParaRPr lang="en-US"/>
          </a:p>
        </p:txBody>
      </p:sp>
      <p:sp>
        <p:nvSpPr>
          <p:cNvPr id="5" name="Footer Placeholder 4"/>
          <p:cNvSpPr>
            <a:spLocks noGrp="1"/>
          </p:cNvSpPr>
          <p:nvPr>
            <p:ph type="ftr" sz="quarter" idx="3"/>
          </p:nvPr>
        </p:nvSpPr>
        <p:spPr>
          <a:xfrm>
            <a:off x="4442460" y="9322649"/>
            <a:ext cx="4526280" cy="535517"/>
          </a:xfrm>
          <a:prstGeom prst="rect">
            <a:avLst/>
          </a:prstGeom>
        </p:spPr>
        <p:txBody>
          <a:bodyPr vert="horz" lIns="91440" tIns="45720" rIns="91440" bIns="45720" rtlCol="0" anchor="ctr"/>
          <a:lstStyle>
            <a:lvl1pPr algn="ctr">
              <a:defRPr sz="1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471660" y="9322649"/>
            <a:ext cx="3017520" cy="535517"/>
          </a:xfrm>
          <a:prstGeom prst="rect">
            <a:avLst/>
          </a:prstGeom>
        </p:spPr>
        <p:txBody>
          <a:bodyPr vert="horz" lIns="91440" tIns="45720" rIns="91440" bIns="45720" rtlCol="0" anchor="ctr"/>
          <a:lstStyle>
            <a:lvl1pPr algn="r">
              <a:defRPr sz="1760">
                <a:solidFill>
                  <a:schemeClr val="tx1">
                    <a:tint val="75000"/>
                  </a:schemeClr>
                </a:solidFill>
              </a:defRPr>
            </a:lvl1pPr>
          </a:lstStyle>
          <a:p>
            <a:fld id="{9D6D8F5A-2F77-4EA0-AE85-0F6DD6DA0F5D}" type="slidenum">
              <a:rPr lang="en-US" smtClean="0"/>
              <a:t>‹#›</a:t>
            </a:fld>
            <a:endParaRPr lang="en-US"/>
          </a:p>
        </p:txBody>
      </p:sp>
    </p:spTree>
    <p:extLst>
      <p:ext uri="{BB962C8B-B14F-4D97-AF65-F5344CB8AC3E}">
        <p14:creationId xmlns:p14="http://schemas.microsoft.com/office/powerpoint/2010/main" val="38303313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41150" rtl="0" eaLnBrk="1" latinLnBrk="0" hangingPunct="1">
        <a:lnSpc>
          <a:spcPct val="90000"/>
        </a:lnSpc>
        <a:spcBef>
          <a:spcPct val="0"/>
        </a:spcBef>
        <a:buNone/>
        <a:defRPr sz="6453" kern="1200">
          <a:solidFill>
            <a:schemeClr val="tx1"/>
          </a:solidFill>
          <a:latin typeface="+mj-lt"/>
          <a:ea typeface="+mj-ea"/>
          <a:cs typeface="+mj-cs"/>
        </a:defRPr>
      </a:lvl1pPr>
    </p:titleStyle>
    <p:body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p:bodyStyle>
    <p:otherStyle>
      <a:defPPr>
        <a:defRPr lang="en-US"/>
      </a:defPPr>
      <a:lvl1pPr marL="0" algn="l" defTabSz="1341150" rtl="0" eaLnBrk="1" latinLnBrk="0" hangingPunct="1">
        <a:defRPr sz="2640" kern="1200">
          <a:solidFill>
            <a:schemeClr val="tx1"/>
          </a:solidFill>
          <a:latin typeface="+mn-lt"/>
          <a:ea typeface="+mn-ea"/>
          <a:cs typeface="+mn-cs"/>
        </a:defRPr>
      </a:lvl1pPr>
      <a:lvl2pPr marL="670575" algn="l" defTabSz="1341150" rtl="0" eaLnBrk="1" latinLnBrk="0" hangingPunct="1">
        <a:defRPr sz="2640" kern="1200">
          <a:solidFill>
            <a:schemeClr val="tx1"/>
          </a:solidFill>
          <a:latin typeface="+mn-lt"/>
          <a:ea typeface="+mn-ea"/>
          <a:cs typeface="+mn-cs"/>
        </a:defRPr>
      </a:lvl2pPr>
      <a:lvl3pPr marL="1341150" algn="l" defTabSz="1341150" rtl="0" eaLnBrk="1" latinLnBrk="0" hangingPunct="1">
        <a:defRPr sz="2640" kern="1200">
          <a:solidFill>
            <a:schemeClr val="tx1"/>
          </a:solidFill>
          <a:latin typeface="+mn-lt"/>
          <a:ea typeface="+mn-ea"/>
          <a:cs typeface="+mn-cs"/>
        </a:defRPr>
      </a:lvl3pPr>
      <a:lvl4pPr marL="2011726" algn="l" defTabSz="1341150" rtl="0" eaLnBrk="1" latinLnBrk="0" hangingPunct="1">
        <a:defRPr sz="2640" kern="1200">
          <a:solidFill>
            <a:schemeClr val="tx1"/>
          </a:solidFill>
          <a:latin typeface="+mn-lt"/>
          <a:ea typeface="+mn-ea"/>
          <a:cs typeface="+mn-cs"/>
        </a:defRPr>
      </a:lvl4pPr>
      <a:lvl5pPr marL="2682301" algn="l" defTabSz="1341150" rtl="0" eaLnBrk="1" latinLnBrk="0" hangingPunct="1">
        <a:defRPr sz="2640" kern="1200">
          <a:solidFill>
            <a:schemeClr val="tx1"/>
          </a:solidFill>
          <a:latin typeface="+mn-lt"/>
          <a:ea typeface="+mn-ea"/>
          <a:cs typeface="+mn-cs"/>
        </a:defRPr>
      </a:lvl5pPr>
      <a:lvl6pPr marL="3352876" algn="l" defTabSz="1341150" rtl="0" eaLnBrk="1" latinLnBrk="0" hangingPunct="1">
        <a:defRPr sz="2640" kern="1200">
          <a:solidFill>
            <a:schemeClr val="tx1"/>
          </a:solidFill>
          <a:latin typeface="+mn-lt"/>
          <a:ea typeface="+mn-ea"/>
          <a:cs typeface="+mn-cs"/>
        </a:defRPr>
      </a:lvl6pPr>
      <a:lvl7pPr marL="4023451" algn="l" defTabSz="1341150" rtl="0" eaLnBrk="1" latinLnBrk="0" hangingPunct="1">
        <a:defRPr sz="2640" kern="1200">
          <a:solidFill>
            <a:schemeClr val="tx1"/>
          </a:solidFill>
          <a:latin typeface="+mn-lt"/>
          <a:ea typeface="+mn-ea"/>
          <a:cs typeface="+mn-cs"/>
        </a:defRPr>
      </a:lvl7pPr>
      <a:lvl8pPr marL="4694027" algn="l" defTabSz="1341150" rtl="0" eaLnBrk="1" latinLnBrk="0" hangingPunct="1">
        <a:defRPr sz="2640" kern="1200">
          <a:solidFill>
            <a:schemeClr val="tx1"/>
          </a:solidFill>
          <a:latin typeface="+mn-lt"/>
          <a:ea typeface="+mn-ea"/>
          <a:cs typeface="+mn-cs"/>
        </a:defRPr>
      </a:lvl8pPr>
      <a:lvl9pPr marL="5364602" algn="l" defTabSz="1341150" rtl="0"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hyperlink" Target="mailto:veronica.hardy@acboe.net" TargetMode="External"/><Relationship Id="rId5" Type="http://schemas.openxmlformats.org/officeDocument/2006/relationships/hyperlink" Target="mailto:Jeannie.coker@acboe.net" TargetMode="Externa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3017" t="4495" r="3846" b="3434"/>
          <a:stretch/>
        </p:blipFill>
        <p:spPr>
          <a:xfrm rot="5400000">
            <a:off x="2185396" y="-1219200"/>
            <a:ext cx="9040408" cy="12496800"/>
          </a:xfrm>
          <a:prstGeom prst="rect">
            <a:avLst/>
          </a:prstGeom>
        </p:spPr>
      </p:pic>
      <p:sp>
        <p:nvSpPr>
          <p:cNvPr id="13" name="Rectangle 12"/>
          <p:cNvSpPr/>
          <p:nvPr/>
        </p:nvSpPr>
        <p:spPr>
          <a:xfrm>
            <a:off x="2944679" y="2801143"/>
            <a:ext cx="7663170" cy="2800767"/>
          </a:xfrm>
          <a:prstGeom prst="rect">
            <a:avLst/>
          </a:prstGeom>
          <a:noFill/>
        </p:spPr>
        <p:txBody>
          <a:bodyPr wrap="square" lIns="91440" tIns="45720" rIns="91440" bIns="45720" anchor="ctr">
            <a:spAutoFit/>
          </a:bodyPr>
          <a:lstStyle/>
          <a:p>
            <a:pPr algn="ctr"/>
            <a:r>
              <a:rPr lang="en-US" sz="8800" dirty="0">
                <a:ln w="0"/>
                <a:effectLst>
                  <a:outerShdw blurRad="38100" dist="19050" dir="2700000" algn="tl" rotWithShape="0">
                    <a:schemeClr val="dk1">
                      <a:alpha val="40000"/>
                    </a:schemeClr>
                  </a:outerShdw>
                </a:effectLst>
                <a:latin typeface="KG What the Teacher Wants" panose="02000000000000000000" pitchFamily="2" charset="0"/>
                <a:ea typeface="HelloHotDiggity" panose="02000603000000000000" pitchFamily="2" charset="0"/>
              </a:rPr>
              <a:t>Welcome to </a:t>
            </a:r>
          </a:p>
          <a:p>
            <a:pPr algn="ctr"/>
            <a:r>
              <a:rPr lang="en-US" sz="8800" dirty="0">
                <a:ln w="0"/>
                <a:effectLst>
                  <a:outerShdw blurRad="38100" dist="19050" dir="2700000" algn="tl" rotWithShape="0">
                    <a:schemeClr val="dk1">
                      <a:alpha val="40000"/>
                    </a:schemeClr>
                  </a:outerShdw>
                </a:effectLst>
                <a:latin typeface="KG What the Teacher Wants" panose="02000000000000000000" pitchFamily="2" charset="0"/>
                <a:ea typeface="HelloHotDiggity" panose="02000603000000000000" pitchFamily="2" charset="0"/>
              </a:rPr>
              <a:t>Curriculum Night!</a:t>
            </a:r>
          </a:p>
        </p:txBody>
      </p:sp>
      <p:pic>
        <p:nvPicPr>
          <p:cNvPr id="7" name="Picture 6">
            <a:extLst>
              <a:ext uri="{FF2B5EF4-FFF2-40B4-BE49-F238E27FC236}">
                <a16:creationId xmlns:a16="http://schemas.microsoft.com/office/drawing/2014/main" id="{C0C72E23-6525-4C17-9387-E47E4A4E75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1318" y="5965878"/>
            <a:ext cx="1196669" cy="2868155"/>
          </a:xfrm>
          <a:prstGeom prst="rect">
            <a:avLst/>
          </a:prstGeom>
        </p:spPr>
      </p:pic>
      <p:pic>
        <p:nvPicPr>
          <p:cNvPr id="8" name="Picture 7">
            <a:extLst>
              <a:ext uri="{FF2B5EF4-FFF2-40B4-BE49-F238E27FC236}">
                <a16:creationId xmlns:a16="http://schemas.microsoft.com/office/drawing/2014/main" id="{73015EB9-6A2D-4588-A763-8B35AC14D2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0403" y="5914822"/>
            <a:ext cx="1407273" cy="2868155"/>
          </a:xfrm>
          <a:prstGeom prst="rect">
            <a:avLst/>
          </a:prstGeom>
        </p:spPr>
      </p:pic>
      <p:pic>
        <p:nvPicPr>
          <p:cNvPr id="9" name="Picture 8">
            <a:extLst>
              <a:ext uri="{FF2B5EF4-FFF2-40B4-BE49-F238E27FC236}">
                <a16:creationId xmlns:a16="http://schemas.microsoft.com/office/drawing/2014/main" id="{8558340B-6740-4DA2-8218-6EA8CE486BF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7927" y="6016930"/>
            <a:ext cx="1532245" cy="2768089"/>
          </a:xfrm>
          <a:prstGeom prst="rect">
            <a:avLst/>
          </a:prstGeom>
        </p:spPr>
      </p:pic>
      <p:pic>
        <p:nvPicPr>
          <p:cNvPr id="10" name="Picture 9">
            <a:extLst>
              <a:ext uri="{FF2B5EF4-FFF2-40B4-BE49-F238E27FC236}">
                <a16:creationId xmlns:a16="http://schemas.microsoft.com/office/drawing/2014/main" id="{615F71A1-6FAC-4F38-B768-C06D52A740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42491" y="5916864"/>
            <a:ext cx="1665358" cy="2866113"/>
          </a:xfrm>
          <a:prstGeom prst="rect">
            <a:avLst/>
          </a:prstGeom>
        </p:spPr>
      </p:pic>
      <p:pic>
        <p:nvPicPr>
          <p:cNvPr id="11" name="Picture 10">
            <a:extLst>
              <a:ext uri="{FF2B5EF4-FFF2-40B4-BE49-F238E27FC236}">
                <a16:creationId xmlns:a16="http://schemas.microsoft.com/office/drawing/2014/main" id="{FABF8DC4-5407-432B-9B8F-6C12E2ED37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10075" y="6016930"/>
            <a:ext cx="1813368" cy="2766047"/>
          </a:xfrm>
          <a:prstGeom prst="rect">
            <a:avLst/>
          </a:prstGeom>
        </p:spPr>
      </p:pic>
      <p:pic>
        <p:nvPicPr>
          <p:cNvPr id="4" name="Picture 3">
            <a:extLst>
              <a:ext uri="{FF2B5EF4-FFF2-40B4-BE49-F238E27FC236}">
                <a16:creationId xmlns:a16="http://schemas.microsoft.com/office/drawing/2014/main" id="{6867D060-99ED-123A-3295-DF9642BBB16D}"/>
              </a:ext>
            </a:extLst>
          </p:cNvPr>
          <p:cNvPicPr>
            <a:picLocks noChangeAspect="1"/>
          </p:cNvPicPr>
          <p:nvPr/>
        </p:nvPicPr>
        <p:blipFill rotWithShape="1">
          <a:blip r:embed="rId3">
            <a:extLst>
              <a:ext uri="{28A0092B-C50C-407E-A947-70E740481C1C}">
                <a14:useLocalDpi xmlns:a14="http://schemas.microsoft.com/office/drawing/2010/main" val="0"/>
              </a:ext>
            </a:extLst>
          </a:blip>
          <a:srcRect l="3017" t="4495" r="3846" b="3434"/>
          <a:stretch/>
        </p:blipFill>
        <p:spPr>
          <a:xfrm rot="5400000">
            <a:off x="2337796" y="-1066800"/>
            <a:ext cx="9040408" cy="12496800"/>
          </a:xfrm>
          <a:prstGeom prst="rect">
            <a:avLst/>
          </a:prstGeom>
        </p:spPr>
      </p:pic>
      <p:sp>
        <p:nvSpPr>
          <p:cNvPr id="5" name="Rectangle 4">
            <a:extLst>
              <a:ext uri="{FF2B5EF4-FFF2-40B4-BE49-F238E27FC236}">
                <a16:creationId xmlns:a16="http://schemas.microsoft.com/office/drawing/2014/main" id="{B9117334-13D1-26A7-72A0-A527342CA0BB}"/>
              </a:ext>
            </a:extLst>
          </p:cNvPr>
          <p:cNvSpPr/>
          <p:nvPr/>
        </p:nvSpPr>
        <p:spPr>
          <a:xfrm>
            <a:off x="3097079" y="2953543"/>
            <a:ext cx="7663170" cy="2800767"/>
          </a:xfrm>
          <a:prstGeom prst="rect">
            <a:avLst/>
          </a:prstGeom>
          <a:noFill/>
        </p:spPr>
        <p:txBody>
          <a:bodyPr wrap="square" lIns="91440" tIns="45720" rIns="91440" bIns="45720" anchor="ctr">
            <a:spAutoFit/>
          </a:bodyPr>
          <a:lstStyle/>
          <a:p>
            <a:pPr algn="ctr"/>
            <a:r>
              <a:rPr lang="en-US" sz="8800" dirty="0">
                <a:ln w="0"/>
                <a:effectLst>
                  <a:outerShdw blurRad="38100" dist="19050" dir="2700000" algn="tl" rotWithShape="0">
                    <a:schemeClr val="dk1">
                      <a:alpha val="40000"/>
                    </a:schemeClr>
                  </a:outerShdw>
                </a:effectLst>
                <a:latin typeface="KG What the Teacher Wants" panose="02000000000000000000" pitchFamily="2" charset="0"/>
                <a:ea typeface="HelloHotDiggity" panose="02000603000000000000" pitchFamily="2" charset="0"/>
              </a:rPr>
              <a:t>Welcome to </a:t>
            </a:r>
          </a:p>
          <a:p>
            <a:pPr algn="ctr"/>
            <a:r>
              <a:rPr lang="en-US" sz="8800" dirty="0">
                <a:ln w="0"/>
                <a:effectLst>
                  <a:outerShdw blurRad="38100" dist="19050" dir="2700000" algn="tl" rotWithShape="0">
                    <a:schemeClr val="dk1">
                      <a:alpha val="40000"/>
                    </a:schemeClr>
                  </a:outerShdw>
                </a:effectLst>
                <a:latin typeface="KG What the Teacher Wants" panose="02000000000000000000" pitchFamily="2" charset="0"/>
                <a:ea typeface="HelloHotDiggity" panose="02000603000000000000" pitchFamily="2" charset="0"/>
              </a:rPr>
              <a:t>Curriculum Night!</a:t>
            </a:r>
          </a:p>
        </p:txBody>
      </p:sp>
      <p:pic>
        <p:nvPicPr>
          <p:cNvPr id="6" name="Picture 5">
            <a:extLst>
              <a:ext uri="{FF2B5EF4-FFF2-40B4-BE49-F238E27FC236}">
                <a16:creationId xmlns:a16="http://schemas.microsoft.com/office/drawing/2014/main" id="{F49E692E-6025-2B62-5F29-525DA47652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3718" y="6118278"/>
            <a:ext cx="1196669" cy="2868155"/>
          </a:xfrm>
          <a:prstGeom prst="rect">
            <a:avLst/>
          </a:prstGeom>
        </p:spPr>
      </p:pic>
      <p:pic>
        <p:nvPicPr>
          <p:cNvPr id="14" name="Picture 13">
            <a:extLst>
              <a:ext uri="{FF2B5EF4-FFF2-40B4-BE49-F238E27FC236}">
                <a16:creationId xmlns:a16="http://schemas.microsoft.com/office/drawing/2014/main" id="{1007A234-5698-0928-A424-2EC1B62BAA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2803" y="6067222"/>
            <a:ext cx="1407273" cy="2868155"/>
          </a:xfrm>
          <a:prstGeom prst="rect">
            <a:avLst/>
          </a:prstGeom>
        </p:spPr>
      </p:pic>
      <p:pic>
        <p:nvPicPr>
          <p:cNvPr id="15" name="Picture 14">
            <a:extLst>
              <a:ext uri="{FF2B5EF4-FFF2-40B4-BE49-F238E27FC236}">
                <a16:creationId xmlns:a16="http://schemas.microsoft.com/office/drawing/2014/main" id="{6D79791F-58FB-DFD8-519E-F858133C9C0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60327" y="6169330"/>
            <a:ext cx="1532245" cy="2768089"/>
          </a:xfrm>
          <a:prstGeom prst="rect">
            <a:avLst/>
          </a:prstGeom>
        </p:spPr>
      </p:pic>
      <p:pic>
        <p:nvPicPr>
          <p:cNvPr id="16" name="Picture 15">
            <a:extLst>
              <a:ext uri="{FF2B5EF4-FFF2-40B4-BE49-F238E27FC236}">
                <a16:creationId xmlns:a16="http://schemas.microsoft.com/office/drawing/2014/main" id="{5C77C5EA-D941-41EB-6836-6A625A4906D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94891" y="6069264"/>
            <a:ext cx="1665358" cy="2866113"/>
          </a:xfrm>
          <a:prstGeom prst="rect">
            <a:avLst/>
          </a:prstGeom>
        </p:spPr>
      </p:pic>
      <p:pic>
        <p:nvPicPr>
          <p:cNvPr id="17" name="Picture 16">
            <a:extLst>
              <a:ext uri="{FF2B5EF4-FFF2-40B4-BE49-F238E27FC236}">
                <a16:creationId xmlns:a16="http://schemas.microsoft.com/office/drawing/2014/main" id="{7A2D43E8-C9A0-F85A-C376-D25E977A0F4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62475" y="6169330"/>
            <a:ext cx="1813368" cy="2766047"/>
          </a:xfrm>
          <a:prstGeom prst="rect">
            <a:avLst/>
          </a:prstGeom>
        </p:spPr>
      </p:pic>
    </p:spTree>
    <p:extLst>
      <p:ext uri="{BB962C8B-B14F-4D97-AF65-F5344CB8AC3E}">
        <p14:creationId xmlns:p14="http://schemas.microsoft.com/office/powerpoint/2010/main" val="3191804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297905" y="-847726"/>
            <a:ext cx="8815390" cy="1175385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9736" y="4686300"/>
            <a:ext cx="3121464" cy="5372100"/>
          </a:xfrm>
          <a:prstGeom prst="rect">
            <a:avLst/>
          </a:prstGeom>
        </p:spPr>
      </p:pic>
      <p:sp>
        <p:nvSpPr>
          <p:cNvPr id="5" name="Title 2"/>
          <p:cNvSpPr txBox="1">
            <a:spLocks/>
          </p:cNvSpPr>
          <p:nvPr/>
        </p:nvSpPr>
        <p:spPr>
          <a:xfrm>
            <a:off x="-1277424" y="446069"/>
            <a:ext cx="11567160" cy="1944159"/>
          </a:xfrm>
          <a:prstGeom prst="rect">
            <a:avLst/>
          </a:prstGeom>
        </p:spPr>
        <p:txBody>
          <a:bodyPr vert="horz" lIns="91440" tIns="45720" rIns="91440" bIns="45720" rtlCol="0" anchor="b">
            <a:normAutofit/>
          </a:bodyPr>
          <a:lstStyle>
            <a:lvl1pPr algn="ctr" defTabSz="1341150" rtl="0" eaLnBrk="1" latinLnBrk="0" hangingPunct="1">
              <a:lnSpc>
                <a:spcPct val="90000"/>
              </a:lnSpc>
              <a:spcBef>
                <a:spcPct val="0"/>
              </a:spcBef>
              <a:buNone/>
              <a:defRPr sz="8800" kern="1200">
                <a:solidFill>
                  <a:schemeClr val="tx1"/>
                </a:solidFill>
                <a:latin typeface="+mj-lt"/>
                <a:ea typeface="+mj-ea"/>
                <a:cs typeface="+mj-cs"/>
              </a:defRPr>
            </a:lvl1pPr>
          </a:lstStyle>
          <a:p>
            <a:r>
              <a:rPr lang="en-US" sz="9600" b="1" dirty="0">
                <a:latin typeface="KG What the Teacher Wants" panose="02000000000000000000" pitchFamily="2" charset="0"/>
              </a:rPr>
              <a:t>             Attendance</a:t>
            </a:r>
          </a:p>
        </p:txBody>
      </p:sp>
      <p:sp>
        <p:nvSpPr>
          <p:cNvPr id="2" name="TextBox 1">
            <a:extLst>
              <a:ext uri="{FF2B5EF4-FFF2-40B4-BE49-F238E27FC236}">
                <a16:creationId xmlns:a16="http://schemas.microsoft.com/office/drawing/2014/main" id="{C1E674AD-6CAE-417E-BA67-6FF2D35D1B50}"/>
              </a:ext>
            </a:extLst>
          </p:cNvPr>
          <p:cNvSpPr txBox="1"/>
          <p:nvPr/>
        </p:nvSpPr>
        <p:spPr>
          <a:xfrm>
            <a:off x="1813302" y="2390228"/>
            <a:ext cx="8229600" cy="4985980"/>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KG What the Teacher Wants" panose="02000000000000000000" pitchFamily="2" charset="0"/>
              </a:rPr>
              <a:t>Prattville Primary expects families to ensure their children are in school and on time every day, all day. This is an important life skill! Missed instruction can affect your child’s overall success in first grade. </a:t>
            </a:r>
          </a:p>
          <a:p>
            <a:pPr marL="285750" indent="-285750">
              <a:buFont typeface="Arial" panose="020B0604020202020204" pitchFamily="34" charset="0"/>
              <a:buChar char="•"/>
            </a:pPr>
            <a:r>
              <a:rPr lang="en-US" sz="2800" dirty="0">
                <a:latin typeface="KG What the Teacher Wants" panose="02000000000000000000" pitchFamily="2" charset="0"/>
              </a:rPr>
              <a:t>If your child is absent, please send in a written excuse or doctor’s excuse within three days. </a:t>
            </a:r>
          </a:p>
          <a:p>
            <a:pPr marL="285750" indent="-285750">
              <a:buFont typeface="Arial" panose="020B0604020202020204" pitchFamily="34" charset="0"/>
              <a:buChar char="•"/>
            </a:pPr>
            <a:r>
              <a:rPr lang="en-US" sz="2800" dirty="0">
                <a:latin typeface="KG What the Teacher Wants" panose="02000000000000000000" pitchFamily="2" charset="0"/>
              </a:rPr>
              <a:t>Check outs may not occur after 2:30. All parents must present identification when entering the school building. </a:t>
            </a:r>
          </a:p>
          <a:p>
            <a:pPr marL="285750" indent="-285750">
              <a:buFont typeface="Arial" panose="020B0604020202020204" pitchFamily="34" charset="0"/>
              <a:buChar char="•"/>
            </a:pPr>
            <a:endParaRPr lang="en-US" sz="2400" dirty="0">
              <a:latin typeface="KG What the Teacher Wants" panose="02000000000000000000" pitchFamily="2" charset="0"/>
            </a:endParaRPr>
          </a:p>
          <a:p>
            <a:pPr marL="285750" indent="-285750">
              <a:buFont typeface="Arial" panose="020B0604020202020204" pitchFamily="34" charset="0"/>
              <a:buChar char="•"/>
            </a:pPr>
            <a:endParaRPr lang="en-US" sz="2400" dirty="0">
              <a:latin typeface="KG What the Teacher Wants" panose="02000000000000000000" pitchFamily="2" charset="0"/>
            </a:endParaRPr>
          </a:p>
          <a:p>
            <a:pPr marL="285750" indent="-285750">
              <a:buFont typeface="Arial" panose="020B0604020202020204" pitchFamily="34" charset="0"/>
              <a:buChar char="•"/>
            </a:pPr>
            <a:endParaRPr lang="en-US" dirty="0">
              <a:latin typeface="KG What the Teacher Wants" panose="02000000000000000000" pitchFamily="2" charset="0"/>
            </a:endParaRPr>
          </a:p>
        </p:txBody>
      </p:sp>
    </p:spTree>
    <p:extLst>
      <p:ext uri="{BB962C8B-B14F-4D97-AF65-F5344CB8AC3E}">
        <p14:creationId xmlns:p14="http://schemas.microsoft.com/office/powerpoint/2010/main" val="4114599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297905" y="-847726"/>
            <a:ext cx="8815390" cy="11753853"/>
          </a:xfrm>
          <a:prstGeom prst="rect">
            <a:avLst/>
          </a:prstGeom>
        </p:spPr>
      </p:pic>
      <p:sp>
        <p:nvSpPr>
          <p:cNvPr id="4" name="Title 2"/>
          <p:cNvSpPr txBox="1">
            <a:spLocks/>
          </p:cNvSpPr>
          <p:nvPr/>
        </p:nvSpPr>
        <p:spPr>
          <a:xfrm>
            <a:off x="1372553" y="621505"/>
            <a:ext cx="11567160" cy="1944159"/>
          </a:xfrm>
          <a:prstGeom prst="rect">
            <a:avLst/>
          </a:prstGeom>
        </p:spPr>
        <p:txBody>
          <a:bodyPr vert="horz" lIns="91440" tIns="45720" rIns="91440" bIns="45720" rtlCol="0" anchor="b">
            <a:normAutofit/>
          </a:bodyPr>
          <a:lstStyle>
            <a:lvl1pPr algn="ctr" defTabSz="1341150" rtl="0" eaLnBrk="1" latinLnBrk="0" hangingPunct="1">
              <a:lnSpc>
                <a:spcPct val="90000"/>
              </a:lnSpc>
              <a:spcBef>
                <a:spcPct val="0"/>
              </a:spcBef>
              <a:buNone/>
              <a:defRPr sz="8800" kern="1200">
                <a:solidFill>
                  <a:schemeClr val="tx1"/>
                </a:solidFill>
                <a:latin typeface="+mj-lt"/>
                <a:ea typeface="+mj-ea"/>
                <a:cs typeface="+mj-cs"/>
              </a:defRPr>
            </a:lvl1pPr>
          </a:lstStyle>
          <a:p>
            <a:pPr algn="l"/>
            <a:r>
              <a:rPr lang="en-US" sz="9600" b="1" dirty="0">
                <a:latin typeface="KG What the Teacher Wants" panose="02000000000000000000" pitchFamily="2" charset="0"/>
              </a:rPr>
              <a:t>   Snack and Lunch</a:t>
            </a:r>
          </a:p>
        </p:txBody>
      </p:sp>
      <p:sp>
        <p:nvSpPr>
          <p:cNvPr id="2" name="TextBox 1">
            <a:extLst>
              <a:ext uri="{FF2B5EF4-FFF2-40B4-BE49-F238E27FC236}">
                <a16:creationId xmlns:a16="http://schemas.microsoft.com/office/drawing/2014/main" id="{124E0F69-C7FF-4BCB-B765-B1294CF88098}"/>
              </a:ext>
            </a:extLst>
          </p:cNvPr>
          <p:cNvSpPr txBox="1"/>
          <p:nvPr/>
        </p:nvSpPr>
        <p:spPr>
          <a:xfrm>
            <a:off x="1372553" y="2703354"/>
            <a:ext cx="8989985" cy="5509200"/>
          </a:xfrm>
          <a:prstGeom prst="rect">
            <a:avLst/>
          </a:prstGeom>
          <a:noFill/>
        </p:spPr>
        <p:txBody>
          <a:bodyPr wrap="square" rtlCol="0">
            <a:spAutoFit/>
          </a:bodyPr>
          <a:lstStyle/>
          <a:p>
            <a:pPr marL="457200" indent="-457200">
              <a:buFont typeface="Arial" panose="020B0604020202020204" pitchFamily="34" charset="0"/>
              <a:buChar char="•"/>
            </a:pPr>
            <a:r>
              <a:rPr lang="en-US" sz="2200" dirty="0">
                <a:latin typeface="KG What the Teacher Wants" panose="02000000000000000000" pitchFamily="2" charset="0"/>
              </a:rPr>
              <a:t>The snack cart visits classrooms daily from 7:45am-8:05am. Each item is 75 cents. We sell water, juice, chips, goldfish and fruit snacks.</a:t>
            </a:r>
          </a:p>
          <a:p>
            <a:pPr marL="457200" indent="-457200">
              <a:buFont typeface="Arial" panose="020B0604020202020204" pitchFamily="34" charset="0"/>
              <a:buChar char="•"/>
            </a:pPr>
            <a:r>
              <a:rPr lang="en-US" sz="2200" dirty="0">
                <a:latin typeface="KG What the Teacher Wants" panose="02000000000000000000" pitchFamily="2" charset="0"/>
              </a:rPr>
              <a:t>On some Fridays, we will sell a special snack for $1. Please look for the given schedule to know what is offered. </a:t>
            </a:r>
          </a:p>
          <a:p>
            <a:pPr marL="457200" indent="-457200">
              <a:buFont typeface="Arial" panose="020B0604020202020204" pitchFamily="34" charset="0"/>
              <a:buChar char="•"/>
            </a:pPr>
            <a:r>
              <a:rPr lang="en-US" sz="2200" u="sng" dirty="0">
                <a:latin typeface="KG What the Teacher Wants" panose="02000000000000000000" pitchFamily="2" charset="0"/>
              </a:rPr>
              <a:t>Birthday celebrations</a:t>
            </a:r>
            <a:r>
              <a:rPr lang="en-US" sz="2200" dirty="0">
                <a:latin typeface="KG What the Teacher Wants" panose="02000000000000000000" pitchFamily="2" charset="0"/>
              </a:rPr>
              <a:t>- Please let me know in advance if you plan on providing a special snack for your child’s birthday. It helps me plan the day. Parents may only send in one special treat per child. The treats should be store bought or individually wrapped. Parents are asked to send the treats with the student. No presents, balloons, etc. will be allowed. Parents are not allowed to join us for the birthday snack.  </a:t>
            </a:r>
          </a:p>
          <a:p>
            <a:pPr marL="457200" indent="-457200">
              <a:buFont typeface="Arial" panose="020B0604020202020204" pitchFamily="34" charset="0"/>
              <a:buChar char="•"/>
            </a:pPr>
            <a:r>
              <a:rPr lang="en-US" sz="2200" u="sng" dirty="0">
                <a:latin typeface="KG What the Teacher Wants" panose="02000000000000000000" pitchFamily="2" charset="0"/>
              </a:rPr>
              <a:t>Lunch:</a:t>
            </a:r>
            <a:r>
              <a:rPr lang="en-US" sz="2200" dirty="0">
                <a:latin typeface="KG What the Teacher Wants" panose="02000000000000000000" pitchFamily="2" charset="0"/>
              </a:rPr>
              <a:t> Please discuss with your child whether they are getting lunch at school or one is provided from home. </a:t>
            </a:r>
          </a:p>
          <a:p>
            <a:pPr marL="457200" indent="-457200">
              <a:buFont typeface="Arial" panose="020B0604020202020204" pitchFamily="34" charset="0"/>
              <a:buChar char="•"/>
            </a:pPr>
            <a:r>
              <a:rPr lang="en-US" sz="2200" dirty="0">
                <a:latin typeface="KG What the Teacher Wants" panose="02000000000000000000" pitchFamily="2" charset="0"/>
              </a:rPr>
              <a:t>We are planning for parents to have the opportunity to eat lunch with their children at PPS. Our class has been assigned specific dates for inviting parents to lunch. Parents will not be allowed to come sporadically. We will have to adhere to the schedule. More information to come! </a:t>
            </a:r>
          </a:p>
        </p:txBody>
      </p:sp>
      <p:pic>
        <p:nvPicPr>
          <p:cNvPr id="7" name="Picture 6">
            <a:extLst>
              <a:ext uri="{FF2B5EF4-FFF2-40B4-BE49-F238E27FC236}">
                <a16:creationId xmlns:a16="http://schemas.microsoft.com/office/drawing/2014/main" id="{492A14F6-3120-4DF1-8F14-6953DF56CA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7895" y="6842499"/>
            <a:ext cx="3393305" cy="3205185"/>
          </a:xfrm>
          <a:prstGeom prst="rect">
            <a:avLst/>
          </a:prstGeom>
        </p:spPr>
      </p:pic>
    </p:spTree>
    <p:extLst>
      <p:ext uri="{BB962C8B-B14F-4D97-AF65-F5344CB8AC3E}">
        <p14:creationId xmlns:p14="http://schemas.microsoft.com/office/powerpoint/2010/main" val="2549342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394889" y="-739885"/>
            <a:ext cx="8815390" cy="1175385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483176"/>
            <a:ext cx="3086104" cy="5575224"/>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28431" y="7111602"/>
            <a:ext cx="2382769" cy="2946798"/>
          </a:xfrm>
          <a:prstGeom prst="rect">
            <a:avLst/>
          </a:prstGeom>
        </p:spPr>
      </p:pic>
      <p:sp>
        <p:nvSpPr>
          <p:cNvPr id="11" name="Title 10"/>
          <p:cNvSpPr>
            <a:spLocks noGrp="1"/>
          </p:cNvSpPr>
          <p:nvPr>
            <p:ph type="title"/>
          </p:nvPr>
        </p:nvSpPr>
        <p:spPr>
          <a:xfrm>
            <a:off x="1363029" y="938344"/>
            <a:ext cx="11567160" cy="1944159"/>
          </a:xfrm>
        </p:spPr>
        <p:txBody>
          <a:bodyPr>
            <a:normAutofit/>
          </a:bodyPr>
          <a:lstStyle/>
          <a:p>
            <a:r>
              <a:rPr lang="en-US" sz="9600" b="1" dirty="0">
                <a:latin typeface="KG What the Teacher Wants" panose="02000000000000000000" pitchFamily="2" charset="0"/>
              </a:rPr>
              <a:t>     Leader in Me</a:t>
            </a:r>
          </a:p>
        </p:txBody>
      </p:sp>
      <p:sp>
        <p:nvSpPr>
          <p:cNvPr id="2" name="TextBox 1">
            <a:extLst>
              <a:ext uri="{FF2B5EF4-FFF2-40B4-BE49-F238E27FC236}">
                <a16:creationId xmlns:a16="http://schemas.microsoft.com/office/drawing/2014/main" id="{10E38038-9095-480F-948C-495F3EB63975}"/>
              </a:ext>
            </a:extLst>
          </p:cNvPr>
          <p:cNvSpPr txBox="1"/>
          <p:nvPr/>
        </p:nvSpPr>
        <p:spPr>
          <a:xfrm>
            <a:off x="2870751" y="2564415"/>
            <a:ext cx="8551715" cy="6124754"/>
          </a:xfrm>
          <a:prstGeom prst="rect">
            <a:avLst/>
          </a:prstGeom>
          <a:noFill/>
        </p:spPr>
        <p:txBody>
          <a:bodyPr wrap="square" rtlCol="0">
            <a:spAutoFit/>
          </a:bodyPr>
          <a:lstStyle/>
          <a:p>
            <a:r>
              <a:rPr lang="en-US" sz="2800" dirty="0">
                <a:latin typeface="KG What the Teacher Wants" panose="02000000000000000000" pitchFamily="2" charset="0"/>
              </a:rPr>
              <a:t>PPS is committed to developing and cultivating student leaders. We will focus on teaching the 7 Habits throughout the year. </a:t>
            </a:r>
          </a:p>
          <a:p>
            <a:endParaRPr lang="en-US" sz="2800" dirty="0">
              <a:latin typeface="KG What the Teacher Wants" panose="02000000000000000000" pitchFamily="2" charset="0"/>
            </a:endParaRPr>
          </a:p>
          <a:p>
            <a:r>
              <a:rPr lang="en-US" sz="2800" dirty="0">
                <a:latin typeface="KG What the Teacher Wants" panose="02000000000000000000" pitchFamily="2" charset="0"/>
              </a:rPr>
              <a:t> Habit 1 Be Proactive</a:t>
            </a:r>
          </a:p>
          <a:p>
            <a:r>
              <a:rPr lang="en-US" sz="2800" dirty="0">
                <a:latin typeface="KG What the Teacher Wants" panose="02000000000000000000" pitchFamily="2" charset="0"/>
              </a:rPr>
              <a:t> Habit 2 Begin with the End in Mind</a:t>
            </a:r>
          </a:p>
          <a:p>
            <a:r>
              <a:rPr lang="en-US" sz="2800" dirty="0">
                <a:latin typeface="KG What the Teacher Wants" panose="02000000000000000000" pitchFamily="2" charset="0"/>
              </a:rPr>
              <a:t> Habit 3 Put First Things, First</a:t>
            </a:r>
          </a:p>
          <a:p>
            <a:r>
              <a:rPr lang="en-US" sz="2800" dirty="0">
                <a:latin typeface="KG What the Teacher Wants" panose="02000000000000000000" pitchFamily="2" charset="0"/>
              </a:rPr>
              <a:t> Habit 4 Think Win-Win</a:t>
            </a:r>
          </a:p>
          <a:p>
            <a:r>
              <a:rPr lang="en-US" sz="2800" dirty="0">
                <a:latin typeface="KG What the Teacher Wants" panose="02000000000000000000" pitchFamily="2" charset="0"/>
              </a:rPr>
              <a:t> Habit 5 Seek First to Understand, Then to be Understood</a:t>
            </a:r>
          </a:p>
          <a:p>
            <a:r>
              <a:rPr lang="en-US" sz="2800" dirty="0">
                <a:latin typeface="KG What the Teacher Wants" panose="02000000000000000000" pitchFamily="2" charset="0"/>
              </a:rPr>
              <a:t> Habit 6 Synergize</a:t>
            </a:r>
          </a:p>
          <a:p>
            <a:r>
              <a:rPr lang="en-US" sz="2800" dirty="0">
                <a:latin typeface="KG What the Teacher Wants" panose="02000000000000000000" pitchFamily="2" charset="0"/>
              </a:rPr>
              <a:t> Habit 7 Sharpen the Saw</a:t>
            </a:r>
          </a:p>
          <a:p>
            <a:endParaRPr lang="en-US" sz="2800" dirty="0">
              <a:latin typeface="KG What the Teacher Wants" panose="02000000000000000000" pitchFamily="2" charset="0"/>
            </a:endParaRPr>
          </a:p>
          <a:p>
            <a:r>
              <a:rPr lang="en-US" sz="2800" dirty="0">
                <a:latin typeface="KG What the Teacher Wants" panose="02000000000000000000" pitchFamily="2" charset="0"/>
              </a:rPr>
              <a:t>Students may earn a Positive Office Referral for living out the Leader in Me lifestyle! </a:t>
            </a:r>
          </a:p>
        </p:txBody>
      </p:sp>
    </p:spTree>
    <p:extLst>
      <p:ext uri="{BB962C8B-B14F-4D97-AF65-F5344CB8AC3E}">
        <p14:creationId xmlns:p14="http://schemas.microsoft.com/office/powerpoint/2010/main" val="4018433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297905" y="-1009390"/>
            <a:ext cx="8815390" cy="1175385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0598" y="4400550"/>
            <a:ext cx="2360602" cy="5657850"/>
          </a:xfrm>
          <a:prstGeom prst="rect">
            <a:avLst/>
          </a:prstGeom>
        </p:spPr>
      </p:pic>
      <p:sp>
        <p:nvSpPr>
          <p:cNvPr id="3" name="Title 2"/>
          <p:cNvSpPr>
            <a:spLocks noGrp="1"/>
          </p:cNvSpPr>
          <p:nvPr>
            <p:ph type="title"/>
          </p:nvPr>
        </p:nvSpPr>
        <p:spPr>
          <a:xfrm>
            <a:off x="1245870" y="783169"/>
            <a:ext cx="11567160" cy="1944159"/>
          </a:xfrm>
        </p:spPr>
        <p:txBody>
          <a:bodyPr>
            <a:normAutofit/>
          </a:bodyPr>
          <a:lstStyle/>
          <a:p>
            <a:r>
              <a:rPr lang="en-US" sz="7200" b="1" dirty="0">
                <a:latin typeface="KG What the Teacher Wants" panose="02000000000000000000" pitchFamily="2" charset="0"/>
              </a:rPr>
              <a:t>   School Wide Expectations</a:t>
            </a:r>
            <a:endParaRPr lang="en-US" sz="6600" dirty="0">
              <a:latin typeface="KG What the Teacher Wants" panose="02000000000000000000" pitchFamily="2" charset="0"/>
            </a:endParaRPr>
          </a:p>
        </p:txBody>
      </p:sp>
      <p:sp>
        <p:nvSpPr>
          <p:cNvPr id="4" name="TextBox 3"/>
          <p:cNvSpPr txBox="1"/>
          <p:nvPr/>
        </p:nvSpPr>
        <p:spPr>
          <a:xfrm>
            <a:off x="1581150" y="2305050"/>
            <a:ext cx="9469448" cy="6076950"/>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5403" y="2143124"/>
            <a:ext cx="9144692" cy="6848791"/>
          </a:xfrm>
          <a:prstGeom prst="rect">
            <a:avLst/>
          </a:prstGeom>
        </p:spPr>
      </p:pic>
    </p:spTree>
    <p:extLst>
      <p:ext uri="{BB962C8B-B14F-4D97-AF65-F5344CB8AC3E}">
        <p14:creationId xmlns:p14="http://schemas.microsoft.com/office/powerpoint/2010/main" val="2872467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297905" y="-761876"/>
            <a:ext cx="8815390" cy="1175385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0598" y="4400550"/>
            <a:ext cx="2360602" cy="5657850"/>
          </a:xfrm>
          <a:prstGeom prst="rect">
            <a:avLst/>
          </a:prstGeom>
        </p:spPr>
      </p:pic>
      <p:sp>
        <p:nvSpPr>
          <p:cNvPr id="3" name="Title 2"/>
          <p:cNvSpPr>
            <a:spLocks noGrp="1"/>
          </p:cNvSpPr>
          <p:nvPr>
            <p:ph type="title"/>
          </p:nvPr>
        </p:nvSpPr>
        <p:spPr>
          <a:xfrm>
            <a:off x="1245870" y="783169"/>
            <a:ext cx="11567160" cy="1944159"/>
          </a:xfrm>
        </p:spPr>
        <p:txBody>
          <a:bodyPr>
            <a:normAutofit/>
          </a:bodyPr>
          <a:lstStyle/>
          <a:p>
            <a:pPr algn="ctr"/>
            <a:r>
              <a:rPr lang="en-US" sz="7200" b="1" dirty="0">
                <a:latin typeface="KG What the Teacher Wants" panose="02000000000000000000" pitchFamily="2" charset="0"/>
              </a:rPr>
              <a:t>Important Resources</a:t>
            </a:r>
            <a:endParaRPr lang="en-US" sz="6600" dirty="0">
              <a:latin typeface="KG What the Teacher Wants" panose="02000000000000000000" pitchFamily="2" charset="0"/>
            </a:endParaRPr>
          </a:p>
        </p:txBody>
      </p:sp>
      <p:sp>
        <p:nvSpPr>
          <p:cNvPr id="4" name="TextBox 3"/>
          <p:cNvSpPr txBox="1"/>
          <p:nvPr/>
        </p:nvSpPr>
        <p:spPr>
          <a:xfrm>
            <a:off x="1581149" y="1995055"/>
            <a:ext cx="9918123" cy="7848302"/>
          </a:xfrm>
          <a:prstGeom prst="rect">
            <a:avLst/>
          </a:prstGeom>
          <a:noFill/>
        </p:spPr>
        <p:txBody>
          <a:bodyPr wrap="square" rtlCol="0">
            <a:spAutoFit/>
          </a:bodyPr>
          <a:lstStyle/>
          <a:p>
            <a:r>
              <a:rPr lang="en-US" sz="3600" u="sng" dirty="0">
                <a:latin typeface="KG What the Teacher Wants" panose="02000000000000000000" pitchFamily="2" charset="0"/>
              </a:rPr>
              <a:t>Mrs. Coker</a:t>
            </a:r>
            <a:r>
              <a:rPr lang="en-US" sz="3600" dirty="0">
                <a:latin typeface="KG What the Teacher Wants" panose="02000000000000000000" pitchFamily="2" charset="0"/>
              </a:rPr>
              <a:t>- School Nurse</a:t>
            </a:r>
            <a:endParaRPr lang="en-US" sz="3600" u="sng" dirty="0">
              <a:latin typeface="KG What the Teacher Wants" panose="02000000000000000000" pitchFamily="2" charset="0"/>
            </a:endParaRPr>
          </a:p>
          <a:p>
            <a:pPr marL="571500" indent="-571500">
              <a:buFont typeface="Arial" panose="020B0604020202020204" pitchFamily="34" charset="0"/>
              <a:buChar char="•"/>
            </a:pPr>
            <a:r>
              <a:rPr lang="en-US" sz="2400" dirty="0">
                <a:latin typeface="KG What the Teacher Wants" panose="02000000000000000000" pitchFamily="2" charset="0"/>
              </a:rPr>
              <a:t>Please contact her at </a:t>
            </a:r>
            <a:r>
              <a:rPr lang="en-US" sz="2400" dirty="0">
                <a:latin typeface="KG What the Teacher Wants" panose="02000000000000000000" pitchFamily="2" charset="0"/>
                <a:hlinkClick r:id="rId5"/>
              </a:rPr>
              <a:t>Jeannie.coker@acboe.net</a:t>
            </a:r>
            <a:r>
              <a:rPr lang="en-US" sz="2400" dirty="0">
                <a:latin typeface="KG What the Teacher Wants" panose="02000000000000000000" pitchFamily="2" charset="0"/>
              </a:rPr>
              <a:t>  for any health concerns.</a:t>
            </a:r>
          </a:p>
          <a:p>
            <a:r>
              <a:rPr lang="en-US" sz="3600" u="sng" dirty="0">
                <a:latin typeface="KG What the Teacher Wants" panose="02000000000000000000" pitchFamily="2" charset="0"/>
              </a:rPr>
              <a:t>Mrs. Hardy</a:t>
            </a:r>
            <a:r>
              <a:rPr lang="en-US" sz="3600" dirty="0">
                <a:latin typeface="KG What the Teacher Wants" panose="02000000000000000000" pitchFamily="2" charset="0"/>
              </a:rPr>
              <a:t>- School Guidance Counselor</a:t>
            </a:r>
          </a:p>
          <a:p>
            <a:pPr marL="571500" indent="-571500">
              <a:buFont typeface="Arial" panose="020B0604020202020204" pitchFamily="34" charset="0"/>
              <a:buChar char="•"/>
            </a:pPr>
            <a:r>
              <a:rPr lang="en-US" sz="2400" dirty="0">
                <a:latin typeface="KG What the Teacher Wants" panose="02000000000000000000" pitchFamily="2" charset="0"/>
              </a:rPr>
              <a:t>Mrs. Hardy focuses on services that address academic, career, and social/emotional development.</a:t>
            </a:r>
          </a:p>
          <a:p>
            <a:pPr marL="571500" indent="-571500">
              <a:buFont typeface="Arial" panose="020B0604020202020204" pitchFamily="34" charset="0"/>
              <a:buChar char="•"/>
            </a:pPr>
            <a:r>
              <a:rPr lang="en-US" sz="2400" dirty="0">
                <a:latin typeface="KG What the Teacher Wants" panose="02000000000000000000" pitchFamily="2" charset="0"/>
              </a:rPr>
              <a:t>Children may face difficulties, which can prevent them from doing their best in school. These difficulties can include school adjustment issues, family change, fears, grief, or difficulties with friendships. Having support through tough times can be essential to a child’s educational success.  Please contact Mrs. Hardy at </a:t>
            </a:r>
            <a:r>
              <a:rPr lang="en-US" sz="2400" dirty="0">
                <a:latin typeface="KG What the Teacher Wants" panose="02000000000000000000" pitchFamily="2" charset="0"/>
                <a:hlinkClick r:id="rId6"/>
              </a:rPr>
              <a:t>veronica.hardy@acboe.net</a:t>
            </a:r>
            <a:r>
              <a:rPr lang="en-US" sz="2400" dirty="0">
                <a:latin typeface="KG What the Teacher Wants" panose="02000000000000000000" pitchFamily="2" charset="0"/>
              </a:rPr>
              <a:t>  for assistance.</a:t>
            </a:r>
          </a:p>
          <a:p>
            <a:r>
              <a:rPr lang="en-US" sz="3600" u="sng" dirty="0">
                <a:latin typeface="KG What the Teacher Wants" panose="02000000000000000000" pitchFamily="2" charset="0"/>
              </a:rPr>
              <a:t>Coming Soon</a:t>
            </a:r>
            <a:r>
              <a:rPr lang="en-US" sz="3600" dirty="0">
                <a:latin typeface="KG What the Teacher Wants" panose="02000000000000000000" pitchFamily="2" charset="0"/>
              </a:rPr>
              <a:t>-Reading</a:t>
            </a:r>
            <a:r>
              <a:rPr lang="en-US" sz="3600" u="sng" dirty="0">
                <a:latin typeface="KG What the Teacher Wants" panose="02000000000000000000" pitchFamily="2" charset="0"/>
              </a:rPr>
              <a:t> </a:t>
            </a:r>
            <a:r>
              <a:rPr lang="en-US" sz="3600" dirty="0">
                <a:latin typeface="KG What the Teacher Wants" panose="02000000000000000000" pitchFamily="2" charset="0"/>
              </a:rPr>
              <a:t>Specialist </a:t>
            </a:r>
          </a:p>
          <a:p>
            <a:r>
              <a:rPr lang="en-US" sz="3600" u="sng" dirty="0">
                <a:latin typeface="KG What the Teacher Wants" panose="02000000000000000000" pitchFamily="2" charset="0"/>
              </a:rPr>
              <a:t>Mrs. Schooley</a:t>
            </a:r>
            <a:r>
              <a:rPr lang="en-US" sz="3600" dirty="0">
                <a:latin typeface="KG What the Teacher Wants" panose="02000000000000000000" pitchFamily="2" charset="0"/>
              </a:rPr>
              <a:t>- Parent Resource Center</a:t>
            </a:r>
          </a:p>
          <a:p>
            <a:pPr marL="457200" indent="-457200">
              <a:buFont typeface="Arial" panose="020B0604020202020204" pitchFamily="34" charset="0"/>
              <a:buChar char="•"/>
            </a:pPr>
            <a:r>
              <a:rPr lang="en-US" sz="2000" dirty="0">
                <a:latin typeface="KG What the Teacher Wants" panose="02000000000000000000" pitchFamily="2" charset="0"/>
              </a:rPr>
              <a:t>If your child is struggling, we have many learning resources in our Parent Resource Center. You may check them out to use at home. Please contact me or use the link on our website if you would like to utilize this resource. Mrs. </a:t>
            </a:r>
            <a:r>
              <a:rPr lang="en-US" sz="2000" dirty="0" err="1">
                <a:latin typeface="KG What the Teacher Wants" panose="02000000000000000000" pitchFamily="2" charset="0"/>
              </a:rPr>
              <a:t>Schooley</a:t>
            </a:r>
            <a:r>
              <a:rPr lang="en-US" sz="2000" dirty="0">
                <a:latin typeface="KG What the Teacher Wants" panose="02000000000000000000" pitchFamily="2" charset="0"/>
              </a:rPr>
              <a:t> is happy to help us! </a:t>
            </a:r>
          </a:p>
          <a:p>
            <a:endParaRPr lang="en-US" sz="2400" dirty="0">
              <a:latin typeface="KG What the Teacher Wants" panose="02000000000000000000" pitchFamily="2" charset="0"/>
            </a:endParaRPr>
          </a:p>
          <a:p>
            <a:endParaRPr lang="en-US" sz="2400" dirty="0">
              <a:latin typeface="KG What the Teacher Wants" panose="02000000000000000000" pitchFamily="2" charset="0"/>
            </a:endParaRPr>
          </a:p>
          <a:p>
            <a:pPr marL="571500" indent="-571500">
              <a:buFont typeface="Arial" panose="020B0604020202020204" pitchFamily="34" charset="0"/>
              <a:buChar char="•"/>
            </a:pPr>
            <a:endParaRPr lang="en-US" sz="3600" dirty="0">
              <a:latin typeface="KG What the Teacher Wants" panose="02000000000000000000" pitchFamily="2" charset="0"/>
            </a:endParaRPr>
          </a:p>
        </p:txBody>
      </p:sp>
    </p:spTree>
    <p:extLst>
      <p:ext uri="{BB962C8B-B14F-4D97-AF65-F5344CB8AC3E}">
        <p14:creationId xmlns:p14="http://schemas.microsoft.com/office/powerpoint/2010/main" val="3237063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017" t="4495" r="3846" b="3434"/>
          <a:stretch/>
        </p:blipFill>
        <p:spPr>
          <a:xfrm rot="5400000">
            <a:off x="2185396" y="-1327688"/>
            <a:ext cx="9040408" cy="12496800"/>
          </a:xfrm>
          <a:prstGeom prst="rect">
            <a:avLst/>
          </a:prstGeom>
        </p:spPr>
      </p:pic>
      <p:sp>
        <p:nvSpPr>
          <p:cNvPr id="2" name="Title 1"/>
          <p:cNvSpPr>
            <a:spLocks noGrp="1"/>
          </p:cNvSpPr>
          <p:nvPr>
            <p:ph type="title"/>
          </p:nvPr>
        </p:nvSpPr>
        <p:spPr>
          <a:xfrm>
            <a:off x="922020" y="1621369"/>
            <a:ext cx="11567160" cy="4144000"/>
          </a:xfrm>
        </p:spPr>
        <p:txBody>
          <a:bodyPr>
            <a:normAutofit/>
          </a:bodyPr>
          <a:lstStyle/>
          <a:p>
            <a:pPr algn="ctr"/>
            <a:r>
              <a:rPr lang="en-US" sz="9600" b="1" dirty="0">
                <a:latin typeface="KG What the Teacher Wants" panose="02000000000000000000" pitchFamily="2" charset="0"/>
              </a:rPr>
              <a:t>THANK YOU</a:t>
            </a:r>
            <a:br>
              <a:rPr lang="en-US" sz="9600" b="1" dirty="0">
                <a:latin typeface="KG What the Teacher Wants" panose="02000000000000000000" pitchFamily="2" charset="0"/>
              </a:rPr>
            </a:br>
            <a:r>
              <a:rPr lang="en-US" sz="9600" b="1" dirty="0">
                <a:latin typeface="KG What the Teacher Wants" panose="02000000000000000000" pitchFamily="2" charset="0"/>
              </a:rPr>
              <a:t>for coming!</a:t>
            </a:r>
          </a:p>
        </p:txBody>
      </p:sp>
      <p:pic>
        <p:nvPicPr>
          <p:cNvPr id="4" name="Picture 3">
            <a:extLst>
              <a:ext uri="{FF2B5EF4-FFF2-40B4-BE49-F238E27FC236}">
                <a16:creationId xmlns:a16="http://schemas.microsoft.com/office/drawing/2014/main" id="{3559B545-8DCE-4BD8-84CE-21365036F4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4842" y="5765369"/>
            <a:ext cx="1196669" cy="2868155"/>
          </a:xfrm>
          <a:prstGeom prst="rect">
            <a:avLst/>
          </a:prstGeom>
        </p:spPr>
      </p:pic>
      <p:pic>
        <p:nvPicPr>
          <p:cNvPr id="5" name="Picture 4">
            <a:extLst>
              <a:ext uri="{FF2B5EF4-FFF2-40B4-BE49-F238E27FC236}">
                <a16:creationId xmlns:a16="http://schemas.microsoft.com/office/drawing/2014/main" id="{4F7FAC8A-1A2E-4DB9-ABE1-923C051AC3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1051" y="5865435"/>
            <a:ext cx="1532245" cy="2768089"/>
          </a:xfrm>
          <a:prstGeom prst="rect">
            <a:avLst/>
          </a:prstGeom>
        </p:spPr>
      </p:pic>
      <p:pic>
        <p:nvPicPr>
          <p:cNvPr id="7" name="Picture 6">
            <a:extLst>
              <a:ext uri="{FF2B5EF4-FFF2-40B4-BE49-F238E27FC236}">
                <a16:creationId xmlns:a16="http://schemas.microsoft.com/office/drawing/2014/main" id="{91CE3E79-D622-4419-9507-0CF3EEB9D9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3927" y="5815401"/>
            <a:ext cx="1407273" cy="2868155"/>
          </a:xfrm>
          <a:prstGeom prst="rect">
            <a:avLst/>
          </a:prstGeom>
        </p:spPr>
      </p:pic>
      <p:pic>
        <p:nvPicPr>
          <p:cNvPr id="8" name="Picture 7">
            <a:extLst>
              <a:ext uri="{FF2B5EF4-FFF2-40B4-BE49-F238E27FC236}">
                <a16:creationId xmlns:a16="http://schemas.microsoft.com/office/drawing/2014/main" id="{2B6E3007-76EB-4A78-84E0-649A1204E6B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27548" y="5865435"/>
            <a:ext cx="1813368" cy="2766047"/>
          </a:xfrm>
          <a:prstGeom prst="rect">
            <a:avLst/>
          </a:prstGeom>
        </p:spPr>
      </p:pic>
      <p:pic>
        <p:nvPicPr>
          <p:cNvPr id="9" name="Picture 8">
            <a:extLst>
              <a:ext uri="{FF2B5EF4-FFF2-40B4-BE49-F238E27FC236}">
                <a16:creationId xmlns:a16="http://schemas.microsoft.com/office/drawing/2014/main" id="{270D578D-0207-4CE7-97A0-E00CF05551B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73487" y="5815401"/>
            <a:ext cx="1665358" cy="2866113"/>
          </a:xfrm>
          <a:prstGeom prst="rect">
            <a:avLst/>
          </a:prstGeom>
        </p:spPr>
      </p:pic>
    </p:spTree>
    <p:extLst>
      <p:ext uri="{BB962C8B-B14F-4D97-AF65-F5344CB8AC3E}">
        <p14:creationId xmlns:p14="http://schemas.microsoft.com/office/powerpoint/2010/main" val="2721541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297906" y="-847725"/>
            <a:ext cx="8815390" cy="1175385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0598" y="4400550"/>
            <a:ext cx="2360602" cy="5657850"/>
          </a:xfrm>
          <a:prstGeom prst="rect">
            <a:avLst/>
          </a:prstGeom>
        </p:spPr>
      </p:pic>
      <p:sp>
        <p:nvSpPr>
          <p:cNvPr id="3" name="Title 2"/>
          <p:cNvSpPr>
            <a:spLocks noGrp="1"/>
          </p:cNvSpPr>
          <p:nvPr>
            <p:ph type="title"/>
          </p:nvPr>
        </p:nvSpPr>
        <p:spPr>
          <a:xfrm>
            <a:off x="1264920" y="859369"/>
            <a:ext cx="11567160" cy="1465377"/>
          </a:xfrm>
        </p:spPr>
        <p:txBody>
          <a:bodyPr>
            <a:normAutofit/>
          </a:bodyPr>
          <a:lstStyle/>
          <a:p>
            <a:r>
              <a:rPr lang="en-US" sz="9600" b="1" dirty="0">
                <a:latin typeface="KG What the Teacher Wants" panose="02000000000000000000" pitchFamily="2" charset="0"/>
              </a:rPr>
              <a:t>    Grading Policies </a:t>
            </a:r>
            <a:endParaRPr lang="en-US" sz="8800" dirty="0">
              <a:latin typeface="KG What the Teacher Wants" panose="02000000000000000000" pitchFamily="2" charset="0"/>
            </a:endParaRPr>
          </a:p>
        </p:txBody>
      </p:sp>
      <p:sp>
        <p:nvSpPr>
          <p:cNvPr id="4" name="TextBox 3">
            <a:extLst>
              <a:ext uri="{FF2B5EF4-FFF2-40B4-BE49-F238E27FC236}">
                <a16:creationId xmlns:a16="http://schemas.microsoft.com/office/drawing/2014/main" id="{58F45B73-6FC0-4BCA-AB3D-FDB32F1DC8B2}"/>
              </a:ext>
            </a:extLst>
          </p:cNvPr>
          <p:cNvSpPr txBox="1"/>
          <p:nvPr/>
        </p:nvSpPr>
        <p:spPr>
          <a:xfrm>
            <a:off x="1425844" y="2324746"/>
            <a:ext cx="9515959" cy="6555641"/>
          </a:xfrm>
          <a:prstGeom prst="rect">
            <a:avLst/>
          </a:prstGeom>
          <a:noFill/>
        </p:spPr>
        <p:txBody>
          <a:bodyPr wrap="square" rtlCol="0">
            <a:spAutoFit/>
          </a:bodyPr>
          <a:lstStyle/>
          <a:p>
            <a:r>
              <a:rPr lang="en-US" sz="2800" u="sng" dirty="0">
                <a:latin typeface="KG What the Teacher Wants" panose="02000000000000000000" pitchFamily="2" charset="0"/>
              </a:rPr>
              <a:t>Reading and Language Arts </a:t>
            </a:r>
            <a:r>
              <a:rPr lang="en-US" sz="2800" dirty="0">
                <a:latin typeface="KG What the Teacher Wants" panose="02000000000000000000" pitchFamily="2" charset="0"/>
              </a:rPr>
              <a:t>will be explained on the following slides.</a:t>
            </a:r>
          </a:p>
          <a:p>
            <a:pPr marL="285750" indent="-285750">
              <a:buFont typeface="Arial" panose="020B0604020202020204" pitchFamily="34" charset="0"/>
              <a:buChar char="•"/>
            </a:pPr>
            <a:endParaRPr lang="en-US" sz="2800" dirty="0">
              <a:latin typeface="KG What the Teacher Wants" panose="02000000000000000000" pitchFamily="2" charset="0"/>
            </a:endParaRPr>
          </a:p>
          <a:p>
            <a:r>
              <a:rPr lang="en-US" sz="2800" u="sng" dirty="0">
                <a:latin typeface="KG What the Teacher Wants" panose="02000000000000000000" pitchFamily="2" charset="0"/>
              </a:rPr>
              <a:t>Math</a:t>
            </a:r>
            <a:r>
              <a:rPr lang="en-US" sz="2800" dirty="0">
                <a:latin typeface="KG What the Teacher Wants" panose="02000000000000000000" pitchFamily="2" charset="0"/>
              </a:rPr>
              <a:t>:</a:t>
            </a:r>
          </a:p>
          <a:p>
            <a:pPr marL="285750" indent="-285750">
              <a:buFont typeface="Arial" panose="020B0604020202020204" pitchFamily="34" charset="0"/>
              <a:buChar char="•"/>
            </a:pPr>
            <a:r>
              <a:rPr lang="en-US" sz="2800" dirty="0">
                <a:latin typeface="KG What the Teacher Wants" panose="02000000000000000000" pitchFamily="2" charset="0"/>
              </a:rPr>
              <a:t>Major Grades: Topic test </a:t>
            </a:r>
          </a:p>
          <a:p>
            <a:pPr marL="285750" indent="-285750">
              <a:buFont typeface="Arial" panose="020B0604020202020204" pitchFamily="34" charset="0"/>
              <a:buChar char="•"/>
            </a:pPr>
            <a:r>
              <a:rPr lang="en-US" sz="2800" dirty="0">
                <a:latin typeface="KG What the Teacher Wants" panose="02000000000000000000" pitchFamily="2" charset="0"/>
              </a:rPr>
              <a:t>Minor Grades: Weekly skill sheet</a:t>
            </a:r>
          </a:p>
          <a:p>
            <a:pPr marL="285750" indent="-285750">
              <a:buFont typeface="Arial" panose="020B0604020202020204" pitchFamily="34" charset="0"/>
              <a:buChar char="•"/>
            </a:pPr>
            <a:endParaRPr lang="en-US" sz="2800" dirty="0">
              <a:latin typeface="KG What the Teacher Wants" panose="02000000000000000000" pitchFamily="2" charset="0"/>
            </a:endParaRPr>
          </a:p>
          <a:p>
            <a:r>
              <a:rPr lang="en-US" sz="2800" u="sng" dirty="0">
                <a:latin typeface="KG What the Teacher Wants" panose="02000000000000000000" pitchFamily="2" charset="0"/>
              </a:rPr>
              <a:t>Science and Social Studies</a:t>
            </a:r>
            <a:r>
              <a:rPr lang="en-US" sz="2800" dirty="0">
                <a:latin typeface="KG What the Teacher Wants" panose="02000000000000000000" pitchFamily="2" charset="0"/>
              </a:rPr>
              <a:t>:</a:t>
            </a:r>
          </a:p>
          <a:p>
            <a:pPr marL="285750" indent="-285750">
              <a:buFont typeface="Arial" panose="020B0604020202020204" pitchFamily="34" charset="0"/>
              <a:buChar char="•"/>
            </a:pPr>
            <a:r>
              <a:rPr lang="en-US" sz="2800" dirty="0">
                <a:latin typeface="KG What the Teacher Wants" panose="02000000000000000000" pitchFamily="2" charset="0"/>
              </a:rPr>
              <a:t>S (satisfactory), N (needs improvement), U (unsatisfactory) </a:t>
            </a:r>
          </a:p>
          <a:p>
            <a:endParaRPr lang="en-US" sz="2800" u="sng" dirty="0">
              <a:latin typeface="KG What the Teacher Wants" panose="02000000000000000000" pitchFamily="2" charset="0"/>
            </a:endParaRPr>
          </a:p>
          <a:p>
            <a:r>
              <a:rPr lang="en-US" sz="2800" u="sng" dirty="0">
                <a:latin typeface="KG What the Teacher Wants" panose="02000000000000000000" pitchFamily="2" charset="0"/>
              </a:rPr>
              <a:t>Autauga County Retention Policy</a:t>
            </a:r>
            <a:r>
              <a:rPr lang="en-US" sz="2800" dirty="0">
                <a:latin typeface="KG What the Teacher Wants" panose="02000000000000000000" pitchFamily="2" charset="0"/>
              </a:rPr>
              <a:t>: Regular education students in grades one (1) through (3) will be retained if they do not pass Reading, Language Arts and Mathematics in a given school year.  A yearly numerical average of 60% or above constitutes a passing grade.</a:t>
            </a:r>
          </a:p>
        </p:txBody>
      </p:sp>
    </p:spTree>
    <p:extLst>
      <p:ext uri="{BB962C8B-B14F-4D97-AF65-F5344CB8AC3E}">
        <p14:creationId xmlns:p14="http://schemas.microsoft.com/office/powerpoint/2010/main" val="739007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178239" y="-847726"/>
            <a:ext cx="8815390" cy="1175385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0598" y="4400550"/>
            <a:ext cx="2360602" cy="5657850"/>
          </a:xfrm>
          <a:prstGeom prst="rect">
            <a:avLst/>
          </a:prstGeom>
        </p:spPr>
      </p:pic>
      <p:sp>
        <p:nvSpPr>
          <p:cNvPr id="3" name="Title 2"/>
          <p:cNvSpPr>
            <a:spLocks noGrp="1"/>
          </p:cNvSpPr>
          <p:nvPr>
            <p:ph type="title"/>
          </p:nvPr>
        </p:nvSpPr>
        <p:spPr>
          <a:xfrm>
            <a:off x="1245870" y="783169"/>
            <a:ext cx="11567160" cy="1944159"/>
          </a:xfrm>
        </p:spPr>
        <p:txBody>
          <a:bodyPr>
            <a:normAutofit/>
          </a:bodyPr>
          <a:lstStyle/>
          <a:p>
            <a:r>
              <a:rPr lang="en-US" sz="7200" b="1" dirty="0">
                <a:latin typeface="KG What the Teacher Wants" panose="02000000000000000000" pitchFamily="2" charset="0"/>
              </a:rPr>
              <a:t>       Open Court Reading</a:t>
            </a:r>
            <a:endParaRPr lang="en-US" sz="6600" dirty="0">
              <a:latin typeface="KG What the Teacher Wants" panose="02000000000000000000" pitchFamily="2" charset="0"/>
            </a:endParaRPr>
          </a:p>
        </p:txBody>
      </p:sp>
      <p:sp>
        <p:nvSpPr>
          <p:cNvPr id="4" name="TextBox 3"/>
          <p:cNvSpPr txBox="1"/>
          <p:nvPr/>
        </p:nvSpPr>
        <p:spPr>
          <a:xfrm>
            <a:off x="1617799" y="2585649"/>
            <a:ext cx="9469448" cy="904863"/>
          </a:xfrm>
          <a:prstGeom prst="rect">
            <a:avLst/>
          </a:prstGeom>
          <a:noFill/>
        </p:spPr>
        <p:txBody>
          <a:bodyPr wrap="square" rtlCol="0">
            <a:spAutoFit/>
          </a:bodyPr>
          <a:lstStyle/>
          <a:p>
            <a:pPr marL="0" marR="0" lvl="0" indent="0" algn="ctr" defTabSz="502920" rtl="0" eaLnBrk="1" fontAlgn="auto" latinLnBrk="0" hangingPunct="1">
              <a:spcBef>
                <a:spcPct val="20000"/>
              </a:spcBef>
              <a:spcAft>
                <a:spcPts val="660"/>
              </a:spcAft>
              <a:buClr>
                <a:srgbClr val="AB946B"/>
              </a:buClr>
              <a:buSzPct val="115000"/>
              <a:buFont typeface="Arial"/>
              <a:buNone/>
              <a:tabLst/>
              <a:defRPr/>
            </a:pPr>
            <a:r>
              <a:rPr kumimoji="0" lang="en-US" sz="2640" b="0" i="0" u="none" strike="noStrike" kern="1200" cap="none" spc="0" normalizeH="0" baseline="0" noProof="0" dirty="0">
                <a:ln>
                  <a:noFill/>
                </a:ln>
                <a:solidFill>
                  <a:prstClr val="black"/>
                </a:solidFill>
                <a:effectLst/>
                <a:uLnTx/>
                <a:uFillTx/>
                <a:latin typeface="KG Red Hands" panose="02000505000000020004" pitchFamily="2" charset="0"/>
              </a:rPr>
              <a:t>There are three “bands” of Open Court that are taught daily</a:t>
            </a:r>
            <a:r>
              <a:rPr kumimoji="0" lang="en-US" sz="264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p>
        </p:txBody>
      </p:sp>
      <p:graphicFrame>
        <p:nvGraphicFramePr>
          <p:cNvPr id="5" name="Table 10">
            <a:extLst>
              <a:ext uri="{FF2B5EF4-FFF2-40B4-BE49-F238E27FC236}">
                <a16:creationId xmlns:a16="http://schemas.microsoft.com/office/drawing/2014/main" id="{BF7271F4-B12C-8D82-B63F-FDD5093CC86B}"/>
              </a:ext>
            </a:extLst>
          </p:cNvPr>
          <p:cNvGraphicFramePr>
            <a:graphicFrameLocks noGrp="1"/>
          </p:cNvGraphicFramePr>
          <p:nvPr>
            <p:extLst>
              <p:ext uri="{D42A27DB-BD31-4B8C-83A1-F6EECF244321}">
                <p14:modId xmlns:p14="http://schemas.microsoft.com/office/powerpoint/2010/main" val="326718523"/>
              </p:ext>
            </p:extLst>
          </p:nvPr>
        </p:nvGraphicFramePr>
        <p:xfrm>
          <a:off x="1617799" y="3509790"/>
          <a:ext cx="9265158" cy="3556028"/>
        </p:xfrm>
        <a:graphic>
          <a:graphicData uri="http://schemas.openxmlformats.org/drawingml/2006/table">
            <a:tbl>
              <a:tblPr firstRow="1" bandRow="1">
                <a:blipFill>
                  <a:blip r:embed="rId5">
                    <a:duotone>
                      <a:srgbClr val="AB946B">
                        <a:shade val="74000"/>
                        <a:satMod val="130000"/>
                        <a:lumMod val="90000"/>
                      </a:srgbClr>
                      <a:srgbClr val="AB946B">
                        <a:tint val="94000"/>
                        <a:satMod val="120000"/>
                        <a:lumMod val="104000"/>
                      </a:srgbClr>
                    </a:duotone>
                  </a:blip>
                  <a:tile tx="0" ty="0" sx="100000" sy="100000" flip="none" algn="tl"/>
                </a:blipFill>
                <a:effectLst>
                  <a:outerShdw blurRad="38100" dist="25400" dir="5400000" rotWithShape="0">
                    <a:srgbClr val="000000">
                      <a:alpha val="60000"/>
                    </a:srgbClr>
                  </a:outerShdw>
                </a:effectLst>
              </a:tblPr>
              <a:tblGrid>
                <a:gridCol w="2865150">
                  <a:extLst>
                    <a:ext uri="{9D8B030D-6E8A-4147-A177-3AD203B41FA5}">
                      <a16:colId xmlns:a16="http://schemas.microsoft.com/office/drawing/2014/main" val="170508679"/>
                    </a:ext>
                  </a:extLst>
                </a:gridCol>
                <a:gridCol w="3657117">
                  <a:extLst>
                    <a:ext uri="{9D8B030D-6E8A-4147-A177-3AD203B41FA5}">
                      <a16:colId xmlns:a16="http://schemas.microsoft.com/office/drawing/2014/main" val="300105086"/>
                    </a:ext>
                  </a:extLst>
                </a:gridCol>
                <a:gridCol w="2742891">
                  <a:extLst>
                    <a:ext uri="{9D8B030D-6E8A-4147-A177-3AD203B41FA5}">
                      <a16:colId xmlns:a16="http://schemas.microsoft.com/office/drawing/2014/main" val="1109383075"/>
                    </a:ext>
                  </a:extLst>
                </a:gridCol>
              </a:tblGrid>
              <a:tr h="3556028">
                <a:tc>
                  <a:txBody>
                    <a:bodyPr/>
                    <a:lstStyle>
                      <a:lvl1pPr marL="0" algn="l" defTabSz="1341150" rtl="0" eaLnBrk="1" latinLnBrk="0" hangingPunct="1">
                        <a:defRPr sz="2640" b="1" kern="1200">
                          <a:solidFill>
                            <a:schemeClr val="lt1"/>
                          </a:solidFill>
                          <a:latin typeface="Garamond" panose="02020404030301010803"/>
                        </a:defRPr>
                      </a:lvl1pPr>
                      <a:lvl2pPr marL="670575" algn="l" defTabSz="1341150" rtl="0" eaLnBrk="1" latinLnBrk="0" hangingPunct="1">
                        <a:defRPr sz="2640" b="1" kern="1200">
                          <a:solidFill>
                            <a:schemeClr val="lt1"/>
                          </a:solidFill>
                          <a:latin typeface="Garamond" panose="02020404030301010803"/>
                        </a:defRPr>
                      </a:lvl2pPr>
                      <a:lvl3pPr marL="1341150" algn="l" defTabSz="1341150" rtl="0" eaLnBrk="1" latinLnBrk="0" hangingPunct="1">
                        <a:defRPr sz="2640" b="1" kern="1200">
                          <a:solidFill>
                            <a:schemeClr val="lt1"/>
                          </a:solidFill>
                          <a:latin typeface="Garamond" panose="02020404030301010803"/>
                        </a:defRPr>
                      </a:lvl3pPr>
                      <a:lvl4pPr marL="2011726" algn="l" defTabSz="1341150" rtl="0" eaLnBrk="1" latinLnBrk="0" hangingPunct="1">
                        <a:defRPr sz="2640" b="1" kern="1200">
                          <a:solidFill>
                            <a:schemeClr val="lt1"/>
                          </a:solidFill>
                          <a:latin typeface="Garamond" panose="02020404030301010803"/>
                        </a:defRPr>
                      </a:lvl4pPr>
                      <a:lvl5pPr marL="2682301" algn="l" defTabSz="1341150" rtl="0" eaLnBrk="1" latinLnBrk="0" hangingPunct="1">
                        <a:defRPr sz="2640" b="1" kern="1200">
                          <a:solidFill>
                            <a:schemeClr val="lt1"/>
                          </a:solidFill>
                          <a:latin typeface="Garamond" panose="02020404030301010803"/>
                        </a:defRPr>
                      </a:lvl5pPr>
                      <a:lvl6pPr marL="3352876" algn="l" defTabSz="1341150" rtl="0" eaLnBrk="1" latinLnBrk="0" hangingPunct="1">
                        <a:defRPr sz="2640" b="1" kern="1200">
                          <a:solidFill>
                            <a:schemeClr val="lt1"/>
                          </a:solidFill>
                          <a:latin typeface="Garamond" panose="02020404030301010803"/>
                        </a:defRPr>
                      </a:lvl6pPr>
                      <a:lvl7pPr marL="4023451" algn="l" defTabSz="1341150" rtl="0" eaLnBrk="1" latinLnBrk="0" hangingPunct="1">
                        <a:defRPr sz="2640" b="1" kern="1200">
                          <a:solidFill>
                            <a:schemeClr val="lt1"/>
                          </a:solidFill>
                          <a:latin typeface="Garamond" panose="02020404030301010803"/>
                        </a:defRPr>
                      </a:lvl7pPr>
                      <a:lvl8pPr marL="4694027" algn="l" defTabSz="1341150" rtl="0" eaLnBrk="1" latinLnBrk="0" hangingPunct="1">
                        <a:defRPr sz="2640" b="1" kern="1200">
                          <a:solidFill>
                            <a:schemeClr val="lt1"/>
                          </a:solidFill>
                          <a:latin typeface="Garamond" panose="02020404030301010803"/>
                        </a:defRPr>
                      </a:lvl8pPr>
                      <a:lvl9pPr marL="5364602" algn="l" defTabSz="1341150" rtl="0" eaLnBrk="1" latinLnBrk="0" hangingPunct="1">
                        <a:defRPr sz="2640" b="1" kern="1200">
                          <a:solidFill>
                            <a:schemeClr val="lt1"/>
                          </a:solidFill>
                          <a:latin typeface="Garamond" panose="02020404030301010803"/>
                        </a:defRPr>
                      </a:lvl9pPr>
                    </a:lstStyle>
                    <a:p>
                      <a:pPr algn="ctr"/>
                      <a:r>
                        <a:rPr lang="en-US" sz="2800" b="0" u="sng" dirty="0">
                          <a:solidFill>
                            <a:srgbClr val="FF0000"/>
                          </a:solidFill>
                          <a:latin typeface="KG Red Hands" panose="02000505000000020004" pitchFamily="2" charset="0"/>
                        </a:rPr>
                        <a:t>Foundational Skills</a:t>
                      </a:r>
                    </a:p>
                    <a:p>
                      <a:pPr marL="285750" indent="-285750" algn="l">
                        <a:buClr>
                          <a:srgbClr val="FF0000"/>
                        </a:buClr>
                        <a:buFont typeface="Arial" panose="020B0604020202020204" pitchFamily="34" charset="0"/>
                        <a:buChar char="•"/>
                      </a:pPr>
                      <a:r>
                        <a:rPr lang="en-US" sz="2600" b="0" dirty="0">
                          <a:solidFill>
                            <a:schemeClr val="tx1"/>
                          </a:solidFill>
                          <a:latin typeface="KG Red Hands" panose="02000505000000020004" pitchFamily="2" charset="0"/>
                        </a:rPr>
                        <a:t>Phonics</a:t>
                      </a:r>
                    </a:p>
                    <a:p>
                      <a:pPr marL="285750" indent="-285750" algn="l">
                        <a:buClr>
                          <a:srgbClr val="FF0000"/>
                        </a:buClr>
                        <a:buFont typeface="Arial" panose="020B0604020202020204" pitchFamily="34" charset="0"/>
                        <a:buChar char="•"/>
                      </a:pPr>
                      <a:r>
                        <a:rPr lang="en-US" sz="2600" b="0" dirty="0">
                          <a:solidFill>
                            <a:schemeClr val="tx1"/>
                          </a:solidFill>
                          <a:latin typeface="KG Red Hands" panose="02000505000000020004" pitchFamily="2" charset="0"/>
                        </a:rPr>
                        <a:t>Phonemic Awareness</a:t>
                      </a:r>
                    </a:p>
                  </a:txBody>
                  <a:tcPr marL="100584" marR="100584" marT="50292" marB="5029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1341150" rtl="0" eaLnBrk="1" latinLnBrk="0" hangingPunct="1">
                        <a:defRPr sz="2640" b="1" kern="1200">
                          <a:solidFill>
                            <a:schemeClr val="lt1"/>
                          </a:solidFill>
                          <a:latin typeface="Garamond" panose="02020404030301010803"/>
                        </a:defRPr>
                      </a:lvl1pPr>
                      <a:lvl2pPr marL="670575" algn="l" defTabSz="1341150" rtl="0" eaLnBrk="1" latinLnBrk="0" hangingPunct="1">
                        <a:defRPr sz="2640" b="1" kern="1200">
                          <a:solidFill>
                            <a:schemeClr val="lt1"/>
                          </a:solidFill>
                          <a:latin typeface="Garamond" panose="02020404030301010803"/>
                        </a:defRPr>
                      </a:lvl2pPr>
                      <a:lvl3pPr marL="1341150" algn="l" defTabSz="1341150" rtl="0" eaLnBrk="1" latinLnBrk="0" hangingPunct="1">
                        <a:defRPr sz="2640" b="1" kern="1200">
                          <a:solidFill>
                            <a:schemeClr val="lt1"/>
                          </a:solidFill>
                          <a:latin typeface="Garamond" panose="02020404030301010803"/>
                        </a:defRPr>
                      </a:lvl3pPr>
                      <a:lvl4pPr marL="2011726" algn="l" defTabSz="1341150" rtl="0" eaLnBrk="1" latinLnBrk="0" hangingPunct="1">
                        <a:defRPr sz="2640" b="1" kern="1200">
                          <a:solidFill>
                            <a:schemeClr val="lt1"/>
                          </a:solidFill>
                          <a:latin typeface="Garamond" panose="02020404030301010803"/>
                        </a:defRPr>
                      </a:lvl4pPr>
                      <a:lvl5pPr marL="2682301" algn="l" defTabSz="1341150" rtl="0" eaLnBrk="1" latinLnBrk="0" hangingPunct="1">
                        <a:defRPr sz="2640" b="1" kern="1200">
                          <a:solidFill>
                            <a:schemeClr val="lt1"/>
                          </a:solidFill>
                          <a:latin typeface="Garamond" panose="02020404030301010803"/>
                        </a:defRPr>
                      </a:lvl5pPr>
                      <a:lvl6pPr marL="3352876" algn="l" defTabSz="1341150" rtl="0" eaLnBrk="1" latinLnBrk="0" hangingPunct="1">
                        <a:defRPr sz="2640" b="1" kern="1200">
                          <a:solidFill>
                            <a:schemeClr val="lt1"/>
                          </a:solidFill>
                          <a:latin typeface="Garamond" panose="02020404030301010803"/>
                        </a:defRPr>
                      </a:lvl6pPr>
                      <a:lvl7pPr marL="4023451" algn="l" defTabSz="1341150" rtl="0" eaLnBrk="1" latinLnBrk="0" hangingPunct="1">
                        <a:defRPr sz="2640" b="1" kern="1200">
                          <a:solidFill>
                            <a:schemeClr val="lt1"/>
                          </a:solidFill>
                          <a:latin typeface="Garamond" panose="02020404030301010803"/>
                        </a:defRPr>
                      </a:lvl7pPr>
                      <a:lvl8pPr marL="4694027" algn="l" defTabSz="1341150" rtl="0" eaLnBrk="1" latinLnBrk="0" hangingPunct="1">
                        <a:defRPr sz="2640" b="1" kern="1200">
                          <a:solidFill>
                            <a:schemeClr val="lt1"/>
                          </a:solidFill>
                          <a:latin typeface="Garamond" panose="02020404030301010803"/>
                        </a:defRPr>
                      </a:lvl8pPr>
                      <a:lvl9pPr marL="5364602" algn="l" defTabSz="1341150" rtl="0" eaLnBrk="1" latinLnBrk="0" hangingPunct="1">
                        <a:defRPr sz="2640" b="1" kern="1200">
                          <a:solidFill>
                            <a:schemeClr val="lt1"/>
                          </a:solidFill>
                          <a:latin typeface="Garamond" panose="02020404030301010803"/>
                        </a:defRPr>
                      </a:lvl9pPr>
                    </a:lstStyle>
                    <a:p>
                      <a:pPr algn="ctr"/>
                      <a:r>
                        <a:rPr lang="en-US" sz="2800" b="0" u="sng" dirty="0">
                          <a:solidFill>
                            <a:srgbClr val="FF0000"/>
                          </a:solidFill>
                          <a:latin typeface="KG Red Hands" panose="02000505000000020004" pitchFamily="2" charset="0"/>
                        </a:rPr>
                        <a:t>Reading &amp; Responding</a:t>
                      </a:r>
                    </a:p>
                    <a:p>
                      <a:pPr algn="l"/>
                      <a:endParaRPr lang="en-US" sz="2600" b="0" dirty="0">
                        <a:latin typeface="KG Red Hands" panose="02000505000000020004" pitchFamily="2" charset="0"/>
                      </a:endParaRPr>
                    </a:p>
                    <a:p>
                      <a:pPr marL="285750" indent="-285750" algn="l">
                        <a:buClr>
                          <a:srgbClr val="FF0000"/>
                        </a:buClr>
                        <a:buFont typeface="Arial" panose="020B0604020202020204" pitchFamily="34" charset="0"/>
                        <a:buChar char="•"/>
                      </a:pPr>
                      <a:r>
                        <a:rPr lang="en-US" sz="2600" b="0" dirty="0">
                          <a:solidFill>
                            <a:schemeClr val="tx1"/>
                          </a:solidFill>
                          <a:latin typeface="KG Red Hands" panose="02000505000000020004" pitchFamily="2" charset="0"/>
                        </a:rPr>
                        <a:t>Comprehension</a:t>
                      </a:r>
                    </a:p>
                    <a:p>
                      <a:pPr marL="285750" indent="-285750" algn="l">
                        <a:buClr>
                          <a:srgbClr val="FF0000"/>
                        </a:buClr>
                        <a:buFont typeface="Arial" panose="020B0604020202020204" pitchFamily="34" charset="0"/>
                        <a:buChar char="•"/>
                      </a:pPr>
                      <a:r>
                        <a:rPr lang="en-US" sz="2600" b="0" dirty="0">
                          <a:solidFill>
                            <a:schemeClr val="tx1"/>
                          </a:solidFill>
                          <a:latin typeface="KG Red Hands" panose="02000505000000020004" pitchFamily="2" charset="0"/>
                        </a:rPr>
                        <a:t>Vocabulary</a:t>
                      </a:r>
                    </a:p>
                  </a:txBody>
                  <a:tcPr marL="100584" marR="100584" marT="50292" marB="5029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1341150" rtl="0" eaLnBrk="1" latinLnBrk="0" hangingPunct="1">
                        <a:defRPr sz="2640" b="1" kern="1200">
                          <a:solidFill>
                            <a:schemeClr val="lt1"/>
                          </a:solidFill>
                          <a:latin typeface="Garamond" panose="02020404030301010803"/>
                        </a:defRPr>
                      </a:lvl1pPr>
                      <a:lvl2pPr marL="670575" algn="l" defTabSz="1341150" rtl="0" eaLnBrk="1" latinLnBrk="0" hangingPunct="1">
                        <a:defRPr sz="2640" b="1" kern="1200">
                          <a:solidFill>
                            <a:schemeClr val="lt1"/>
                          </a:solidFill>
                          <a:latin typeface="Garamond" panose="02020404030301010803"/>
                        </a:defRPr>
                      </a:lvl2pPr>
                      <a:lvl3pPr marL="1341150" algn="l" defTabSz="1341150" rtl="0" eaLnBrk="1" latinLnBrk="0" hangingPunct="1">
                        <a:defRPr sz="2640" b="1" kern="1200">
                          <a:solidFill>
                            <a:schemeClr val="lt1"/>
                          </a:solidFill>
                          <a:latin typeface="Garamond" panose="02020404030301010803"/>
                        </a:defRPr>
                      </a:lvl3pPr>
                      <a:lvl4pPr marL="2011726" algn="l" defTabSz="1341150" rtl="0" eaLnBrk="1" latinLnBrk="0" hangingPunct="1">
                        <a:defRPr sz="2640" b="1" kern="1200">
                          <a:solidFill>
                            <a:schemeClr val="lt1"/>
                          </a:solidFill>
                          <a:latin typeface="Garamond" panose="02020404030301010803"/>
                        </a:defRPr>
                      </a:lvl4pPr>
                      <a:lvl5pPr marL="2682301" algn="l" defTabSz="1341150" rtl="0" eaLnBrk="1" latinLnBrk="0" hangingPunct="1">
                        <a:defRPr sz="2640" b="1" kern="1200">
                          <a:solidFill>
                            <a:schemeClr val="lt1"/>
                          </a:solidFill>
                          <a:latin typeface="Garamond" panose="02020404030301010803"/>
                        </a:defRPr>
                      </a:lvl5pPr>
                      <a:lvl6pPr marL="3352876" algn="l" defTabSz="1341150" rtl="0" eaLnBrk="1" latinLnBrk="0" hangingPunct="1">
                        <a:defRPr sz="2640" b="1" kern="1200">
                          <a:solidFill>
                            <a:schemeClr val="lt1"/>
                          </a:solidFill>
                          <a:latin typeface="Garamond" panose="02020404030301010803"/>
                        </a:defRPr>
                      </a:lvl6pPr>
                      <a:lvl7pPr marL="4023451" algn="l" defTabSz="1341150" rtl="0" eaLnBrk="1" latinLnBrk="0" hangingPunct="1">
                        <a:defRPr sz="2640" b="1" kern="1200">
                          <a:solidFill>
                            <a:schemeClr val="lt1"/>
                          </a:solidFill>
                          <a:latin typeface="Garamond" panose="02020404030301010803"/>
                        </a:defRPr>
                      </a:lvl7pPr>
                      <a:lvl8pPr marL="4694027" algn="l" defTabSz="1341150" rtl="0" eaLnBrk="1" latinLnBrk="0" hangingPunct="1">
                        <a:defRPr sz="2640" b="1" kern="1200">
                          <a:solidFill>
                            <a:schemeClr val="lt1"/>
                          </a:solidFill>
                          <a:latin typeface="Garamond" panose="02020404030301010803"/>
                        </a:defRPr>
                      </a:lvl8pPr>
                      <a:lvl9pPr marL="5364602" algn="l" defTabSz="1341150" rtl="0" eaLnBrk="1" latinLnBrk="0" hangingPunct="1">
                        <a:defRPr sz="2640" b="1" kern="1200">
                          <a:solidFill>
                            <a:schemeClr val="lt1"/>
                          </a:solidFill>
                          <a:latin typeface="Garamond" panose="02020404030301010803"/>
                        </a:defRPr>
                      </a:lvl9pPr>
                    </a:lstStyle>
                    <a:p>
                      <a:pPr algn="ctr"/>
                      <a:r>
                        <a:rPr lang="en-US" sz="2800" b="0" u="sng" dirty="0">
                          <a:solidFill>
                            <a:srgbClr val="FF0000"/>
                          </a:solidFill>
                          <a:latin typeface="KG Red Hands" panose="02000505000000020004" pitchFamily="2" charset="0"/>
                        </a:rPr>
                        <a:t>Language Arts</a:t>
                      </a:r>
                    </a:p>
                    <a:p>
                      <a:pPr algn="l"/>
                      <a:endParaRPr lang="en-US" sz="2200" b="0" dirty="0">
                        <a:latin typeface="KG Red Hands" panose="02000505000000020004" pitchFamily="2" charset="0"/>
                      </a:endParaRPr>
                    </a:p>
                    <a:p>
                      <a:pPr marL="285750" indent="-285750" algn="l">
                        <a:buClr>
                          <a:srgbClr val="FF0000"/>
                        </a:buClr>
                        <a:buFont typeface="Arial" panose="020B0604020202020204" pitchFamily="34" charset="0"/>
                        <a:buChar char="•"/>
                      </a:pPr>
                      <a:r>
                        <a:rPr lang="en-US" sz="2600" b="0" dirty="0">
                          <a:solidFill>
                            <a:schemeClr val="tx1"/>
                          </a:solidFill>
                          <a:latin typeface="KG Red Hands" panose="02000505000000020004" pitchFamily="2" charset="0"/>
                        </a:rPr>
                        <a:t>Spelling</a:t>
                      </a:r>
                    </a:p>
                    <a:p>
                      <a:pPr marL="285750" indent="-285750" algn="l">
                        <a:buClr>
                          <a:srgbClr val="FF0000"/>
                        </a:buClr>
                        <a:buFont typeface="Arial" panose="020B0604020202020204" pitchFamily="34" charset="0"/>
                        <a:buChar char="•"/>
                      </a:pPr>
                      <a:r>
                        <a:rPr lang="en-US" sz="2600" b="0" dirty="0">
                          <a:solidFill>
                            <a:schemeClr val="tx1"/>
                          </a:solidFill>
                          <a:latin typeface="KG Red Hands" panose="02000505000000020004" pitchFamily="2" charset="0"/>
                        </a:rPr>
                        <a:t>Grammar</a:t>
                      </a:r>
                    </a:p>
                    <a:p>
                      <a:pPr marL="285750" indent="-285750" algn="l">
                        <a:buClr>
                          <a:srgbClr val="FF0000"/>
                        </a:buClr>
                        <a:buFont typeface="Arial" panose="020B0604020202020204" pitchFamily="34" charset="0"/>
                        <a:buChar char="•"/>
                      </a:pPr>
                      <a:r>
                        <a:rPr lang="en-US" sz="2600" b="0" dirty="0">
                          <a:solidFill>
                            <a:schemeClr val="tx1"/>
                          </a:solidFill>
                          <a:latin typeface="KG Red Hands" panose="02000505000000020004" pitchFamily="2" charset="0"/>
                        </a:rPr>
                        <a:t>Writing</a:t>
                      </a:r>
                    </a:p>
                  </a:txBody>
                  <a:tcPr marL="100584" marR="100584" marT="50292" marB="5029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270858522"/>
                  </a:ext>
                </a:extLst>
              </a:tr>
            </a:tbl>
          </a:graphicData>
        </a:graphic>
      </p:graphicFrame>
    </p:spTree>
    <p:extLst>
      <p:ext uri="{BB962C8B-B14F-4D97-AF65-F5344CB8AC3E}">
        <p14:creationId xmlns:p14="http://schemas.microsoft.com/office/powerpoint/2010/main" val="810660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297906" y="-847725"/>
            <a:ext cx="8815390" cy="1175385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0598" y="4400550"/>
            <a:ext cx="2360602" cy="5657850"/>
          </a:xfrm>
          <a:prstGeom prst="rect">
            <a:avLst/>
          </a:prstGeom>
        </p:spPr>
      </p:pic>
      <p:sp>
        <p:nvSpPr>
          <p:cNvPr id="3" name="Title 2"/>
          <p:cNvSpPr>
            <a:spLocks noGrp="1"/>
          </p:cNvSpPr>
          <p:nvPr>
            <p:ph type="title"/>
          </p:nvPr>
        </p:nvSpPr>
        <p:spPr>
          <a:xfrm>
            <a:off x="1245870" y="783169"/>
            <a:ext cx="11567160" cy="1944159"/>
          </a:xfrm>
        </p:spPr>
        <p:txBody>
          <a:bodyPr>
            <a:normAutofit/>
          </a:bodyPr>
          <a:lstStyle/>
          <a:p>
            <a:pPr algn="ctr"/>
            <a:r>
              <a:rPr lang="en-US" sz="7200" b="1" dirty="0">
                <a:latin typeface="KG What the Teacher Wants" panose="02000000000000000000" pitchFamily="2" charset="0"/>
              </a:rPr>
              <a:t>   Reading Grades</a:t>
            </a:r>
            <a:endParaRPr lang="en-US" sz="6600" dirty="0">
              <a:latin typeface="KG What the Teacher Wants" panose="02000000000000000000" pitchFamily="2" charset="0"/>
            </a:endParaRPr>
          </a:p>
        </p:txBody>
      </p:sp>
      <p:sp>
        <p:nvSpPr>
          <p:cNvPr id="4" name="Rectangle 3">
            <a:extLst>
              <a:ext uri="{FF2B5EF4-FFF2-40B4-BE49-F238E27FC236}">
                <a16:creationId xmlns:a16="http://schemas.microsoft.com/office/drawing/2014/main" id="{A8C73CB9-62C6-4837-9049-8ADA3A3B9683}"/>
              </a:ext>
            </a:extLst>
          </p:cNvPr>
          <p:cNvSpPr/>
          <p:nvPr/>
        </p:nvSpPr>
        <p:spPr>
          <a:xfrm>
            <a:off x="2152650" y="2438400"/>
            <a:ext cx="8667446" cy="6470618"/>
          </a:xfrm>
          <a:prstGeom prst="rect">
            <a:avLst/>
          </a:prstGeom>
        </p:spPr>
        <p:txBody>
          <a:bodyPr wrap="square">
            <a:spAutoFit/>
          </a:bodyPr>
          <a:lstStyle/>
          <a:p>
            <a:pPr>
              <a:lnSpc>
                <a:spcPct val="107000"/>
              </a:lnSpc>
            </a:pPr>
            <a:r>
              <a:rPr lang="en-US" sz="4400" u="sng" dirty="0">
                <a:solidFill>
                  <a:srgbClr val="000000"/>
                </a:solidFill>
                <a:highlight>
                  <a:srgbClr val="FFFF00"/>
                </a:highlight>
                <a:latin typeface="KG Red Hands" panose="02000505000000020004" pitchFamily="2" charset="0"/>
                <a:ea typeface="Times New Roman" panose="02020603050405020304" pitchFamily="18" charset="0"/>
                <a:cs typeface="Calibri" panose="020F0502020204030204" pitchFamily="34" charset="0"/>
              </a:rPr>
              <a:t>Major</a:t>
            </a:r>
            <a:r>
              <a:rPr lang="en-US" sz="4400" dirty="0">
                <a:solidFill>
                  <a:srgbClr val="000000"/>
                </a:solidFill>
                <a:latin typeface="KG Red Hands" panose="02000505000000020004" pitchFamily="2" charset="0"/>
                <a:ea typeface="Times New Roman" panose="02020603050405020304" pitchFamily="18" charset="0"/>
                <a:cs typeface="Calibri" panose="020F0502020204030204" pitchFamily="34" charset="0"/>
              </a:rPr>
              <a:t>-Unit Test (3 each nine weeks) </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4400" u="sng" dirty="0">
                <a:solidFill>
                  <a:srgbClr val="000000"/>
                </a:solidFill>
                <a:highlight>
                  <a:srgbClr val="FFFF00"/>
                </a:highlight>
                <a:latin typeface="KG Red Hands" panose="02000505000000020004" pitchFamily="2" charset="0"/>
                <a:ea typeface="Times New Roman" panose="02020603050405020304" pitchFamily="18" charset="0"/>
                <a:cs typeface="Calibri" panose="020F0502020204030204" pitchFamily="34" charset="0"/>
              </a:rPr>
              <a:t>Minor</a:t>
            </a:r>
            <a:r>
              <a:rPr lang="en-US" sz="4400" dirty="0">
                <a:solidFill>
                  <a:srgbClr val="000000"/>
                </a:solidFill>
                <a:latin typeface="KG Red Hands" panose="02000505000000020004" pitchFamily="2" charset="0"/>
                <a:ea typeface="Times New Roman" panose="02020603050405020304" pitchFamily="18" charset="0"/>
                <a:cs typeface="Calibri" panose="020F0502020204030204" pitchFamily="34" charset="0"/>
              </a:rPr>
              <a:t>- Lesson Test </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4400" dirty="0">
                <a:solidFill>
                  <a:srgbClr val="000000"/>
                </a:solidFill>
                <a:latin typeface="KG Red Hands" panose="02000505000000020004" pitchFamily="2" charset="0"/>
                <a:ea typeface="Times New Roman" panose="02020603050405020304" pitchFamily="18" charset="0"/>
                <a:cs typeface="Calibri" panose="020F0502020204030204" pitchFamily="34" charset="0"/>
              </a:rPr>
              <a:t>(These assess Lesson’s Phonics skills and High-Frequency Words)</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r>
              <a:rPr lang="en-US" sz="4400" dirty="0">
                <a:latin typeface="KG Red Hands" panose="02000505000000020004" pitchFamily="2" charset="0"/>
                <a:ea typeface="Times New Roman" panose="02020603050405020304" pitchFamily="18" charset="0"/>
                <a:cs typeface="Calibri" panose="020F0502020204030204" pitchFamily="34" charset="0"/>
              </a:rPr>
              <a:t>Unit 2-Read the words begins</a:t>
            </a:r>
          </a:p>
          <a:p>
            <a:r>
              <a:rPr lang="en-US" sz="4400" dirty="0">
                <a:latin typeface="KG Red Hands" panose="02000505000000020004" pitchFamily="2" charset="0"/>
                <a:ea typeface="Times New Roman" panose="02020603050405020304" pitchFamily="18" charset="0"/>
                <a:cs typeface="Calibri" panose="020F0502020204030204" pitchFamily="34" charset="0"/>
              </a:rPr>
              <a:t>(Individual Assessment)</a:t>
            </a:r>
            <a:endParaRPr lang="en-US" sz="4400" dirty="0"/>
          </a:p>
        </p:txBody>
      </p:sp>
    </p:spTree>
    <p:extLst>
      <p:ext uri="{BB962C8B-B14F-4D97-AF65-F5344CB8AC3E}">
        <p14:creationId xmlns:p14="http://schemas.microsoft.com/office/powerpoint/2010/main" val="1305273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297905" y="-1009390"/>
            <a:ext cx="8815390" cy="1175385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0598" y="4400550"/>
            <a:ext cx="2360602" cy="5657850"/>
          </a:xfrm>
          <a:prstGeom prst="rect">
            <a:avLst/>
          </a:prstGeom>
        </p:spPr>
      </p:pic>
      <p:sp>
        <p:nvSpPr>
          <p:cNvPr id="3" name="Title 2"/>
          <p:cNvSpPr>
            <a:spLocks noGrp="1"/>
          </p:cNvSpPr>
          <p:nvPr>
            <p:ph type="title"/>
          </p:nvPr>
        </p:nvSpPr>
        <p:spPr>
          <a:xfrm>
            <a:off x="1245870" y="783169"/>
            <a:ext cx="11567160" cy="1944159"/>
          </a:xfrm>
        </p:spPr>
        <p:txBody>
          <a:bodyPr>
            <a:normAutofit/>
          </a:bodyPr>
          <a:lstStyle/>
          <a:p>
            <a:r>
              <a:rPr lang="en-US" sz="7200" b="1" dirty="0">
                <a:latin typeface="KG What the Teacher Wants" panose="02000000000000000000" pitchFamily="2" charset="0"/>
              </a:rPr>
              <a:t>    Language Arts Grades</a:t>
            </a:r>
            <a:endParaRPr lang="en-US" sz="6600" dirty="0">
              <a:latin typeface="KG What the Teacher Wants" panose="02000000000000000000" pitchFamily="2" charset="0"/>
            </a:endParaRPr>
          </a:p>
        </p:txBody>
      </p:sp>
      <p:graphicFrame>
        <p:nvGraphicFramePr>
          <p:cNvPr id="4" name="Table 3">
            <a:extLst>
              <a:ext uri="{FF2B5EF4-FFF2-40B4-BE49-F238E27FC236}">
                <a16:creationId xmlns:a16="http://schemas.microsoft.com/office/drawing/2014/main" id="{47B8A671-0280-43B7-9FEB-D423EDDB32C0}"/>
              </a:ext>
            </a:extLst>
          </p:cNvPr>
          <p:cNvGraphicFramePr>
            <a:graphicFrameLocks noGrp="1"/>
          </p:cNvGraphicFramePr>
          <p:nvPr>
            <p:extLst>
              <p:ext uri="{D42A27DB-BD31-4B8C-83A1-F6EECF244321}">
                <p14:modId xmlns:p14="http://schemas.microsoft.com/office/powerpoint/2010/main" val="3398116154"/>
              </p:ext>
            </p:extLst>
          </p:nvPr>
        </p:nvGraphicFramePr>
        <p:xfrm>
          <a:off x="1818968" y="2305050"/>
          <a:ext cx="9231630" cy="6480620"/>
        </p:xfrm>
        <a:graphic>
          <a:graphicData uri="http://schemas.openxmlformats.org/drawingml/2006/table">
            <a:tbl>
              <a:tblPr firstRow="1" firstCol="1" bandRow="1">
                <a:tableStyleId>{5C22544A-7EE6-4342-B048-85BDC9FD1C3A}</a:tableStyleId>
              </a:tblPr>
              <a:tblGrid>
                <a:gridCol w="9231630">
                  <a:extLst>
                    <a:ext uri="{9D8B030D-6E8A-4147-A177-3AD203B41FA5}">
                      <a16:colId xmlns:a16="http://schemas.microsoft.com/office/drawing/2014/main" val="4022096946"/>
                    </a:ext>
                  </a:extLst>
                </a:gridCol>
              </a:tblGrid>
              <a:tr h="6229350">
                <a:tc>
                  <a:txBody>
                    <a:bodyPr/>
                    <a:lstStyle/>
                    <a:p>
                      <a:pPr marL="0" marR="0">
                        <a:lnSpc>
                          <a:spcPct val="107000"/>
                        </a:lnSpc>
                        <a:spcBef>
                          <a:spcPts val="0"/>
                        </a:spcBef>
                        <a:spcAft>
                          <a:spcPts val="0"/>
                        </a:spcAft>
                      </a:pPr>
                      <a:r>
                        <a:rPr lang="en-US" sz="2800" dirty="0">
                          <a:solidFill>
                            <a:srgbClr val="0070C0"/>
                          </a:solidFill>
                          <a:effectLst/>
                          <a:latin typeface="KG Red Hands" panose="02000505000000020004" pitchFamily="2" charset="0"/>
                        </a:rPr>
                        <a:t>Dictation Assessment-</a:t>
                      </a:r>
                    </a:p>
                    <a:p>
                      <a:pPr marL="342900" marR="0" lvl="0" indent="-342900">
                        <a:lnSpc>
                          <a:spcPct val="107000"/>
                        </a:lnSpc>
                        <a:spcBef>
                          <a:spcPts val="0"/>
                        </a:spcBef>
                        <a:spcAft>
                          <a:spcPts val="0"/>
                        </a:spcAft>
                        <a:buFont typeface="Symbol" panose="05050102010706020507" pitchFamily="18" charset="2"/>
                        <a:buChar char=""/>
                      </a:pPr>
                      <a:r>
                        <a:rPr lang="en-US" sz="2800" dirty="0">
                          <a:solidFill>
                            <a:srgbClr val="0070C0"/>
                          </a:solidFill>
                          <a:effectLst/>
                          <a:latin typeface="KG Red Hands" panose="02000505000000020004" pitchFamily="2" charset="0"/>
                        </a:rPr>
                        <a:t>Sounds: Your child earns one point for every sound spelled correctly.</a:t>
                      </a:r>
                    </a:p>
                    <a:p>
                      <a:pPr marL="342900" marR="0" lvl="0" indent="-342900">
                        <a:lnSpc>
                          <a:spcPct val="107000"/>
                        </a:lnSpc>
                        <a:spcBef>
                          <a:spcPts val="0"/>
                        </a:spcBef>
                        <a:spcAft>
                          <a:spcPts val="0"/>
                        </a:spcAft>
                        <a:buFont typeface="Symbol" panose="05050102010706020507" pitchFamily="18" charset="2"/>
                        <a:buChar char=""/>
                      </a:pPr>
                      <a:r>
                        <a:rPr lang="en-US" sz="2800" dirty="0">
                          <a:solidFill>
                            <a:srgbClr val="0070C0"/>
                          </a:solidFill>
                          <a:effectLst/>
                          <a:latin typeface="KG Red Hands" panose="02000505000000020004" pitchFamily="2" charset="0"/>
                        </a:rPr>
                        <a:t>Skill Words: Your child earns one point for every sound spelled correctly, and one point for spelling the entire word correctly.</a:t>
                      </a:r>
                    </a:p>
                    <a:p>
                      <a:pPr marL="342900" marR="0" lvl="0" indent="-342900">
                        <a:lnSpc>
                          <a:spcPct val="107000"/>
                        </a:lnSpc>
                        <a:spcBef>
                          <a:spcPts val="0"/>
                        </a:spcBef>
                        <a:spcAft>
                          <a:spcPts val="0"/>
                        </a:spcAft>
                        <a:buFont typeface="Symbol" panose="05050102010706020507" pitchFamily="18" charset="2"/>
                        <a:buChar char=""/>
                      </a:pPr>
                      <a:r>
                        <a:rPr lang="en-US" sz="2800" dirty="0">
                          <a:solidFill>
                            <a:srgbClr val="0070C0"/>
                          </a:solidFill>
                          <a:effectLst/>
                          <a:latin typeface="KG Red Hands" panose="02000505000000020004" pitchFamily="2" charset="0"/>
                        </a:rPr>
                        <a:t>Red “Sight” Words: Your child earns one point for every red word spelled correctly.</a:t>
                      </a:r>
                    </a:p>
                    <a:p>
                      <a:pPr marL="342900" marR="0" lvl="0" indent="-342900">
                        <a:lnSpc>
                          <a:spcPct val="107000"/>
                        </a:lnSpc>
                        <a:spcBef>
                          <a:spcPts val="0"/>
                        </a:spcBef>
                        <a:spcAft>
                          <a:spcPts val="0"/>
                        </a:spcAft>
                        <a:buFont typeface="Symbol" panose="05050102010706020507" pitchFamily="18" charset="2"/>
                        <a:buChar char=""/>
                      </a:pPr>
                      <a:r>
                        <a:rPr lang="en-US" sz="2800" dirty="0">
                          <a:solidFill>
                            <a:srgbClr val="0070C0"/>
                          </a:solidFill>
                          <a:effectLst/>
                          <a:latin typeface="KG Red Hands" panose="02000505000000020004" pitchFamily="2" charset="0"/>
                        </a:rPr>
                        <a:t>Sentence: Your child earns points for capitalization, organization, punctuation, and spelling.</a:t>
                      </a:r>
                    </a:p>
                    <a:p>
                      <a:pPr marL="457200" marR="0">
                        <a:lnSpc>
                          <a:spcPct val="107000"/>
                        </a:lnSpc>
                        <a:spcBef>
                          <a:spcPts val="0"/>
                        </a:spcBef>
                        <a:spcAft>
                          <a:spcPts val="0"/>
                        </a:spcAft>
                      </a:pPr>
                      <a:r>
                        <a:rPr lang="en-US" sz="2800" dirty="0">
                          <a:solidFill>
                            <a:srgbClr val="0070C0"/>
                          </a:solidFill>
                          <a:effectLst/>
                          <a:latin typeface="KG Red Hands" panose="02000505000000020004" pitchFamily="2" charset="0"/>
                        </a:rPr>
                        <a:t> </a:t>
                      </a:r>
                    </a:p>
                    <a:p>
                      <a:pPr marL="0" marR="0">
                        <a:lnSpc>
                          <a:spcPct val="107000"/>
                        </a:lnSpc>
                        <a:spcBef>
                          <a:spcPts val="0"/>
                        </a:spcBef>
                        <a:spcAft>
                          <a:spcPts val="0"/>
                        </a:spcAft>
                      </a:pPr>
                      <a:r>
                        <a:rPr lang="en-US" sz="2800" dirty="0">
                          <a:solidFill>
                            <a:srgbClr val="0070C0"/>
                          </a:solidFill>
                          <a:effectLst/>
                          <a:latin typeface="KG Red Hands" panose="02000505000000020004" pitchFamily="2" charset="0"/>
                        </a:rPr>
                        <a:t>Spelling: Traditional Spelling Test beginning at a later date</a:t>
                      </a:r>
                      <a:r>
                        <a:rPr lang="en-US" sz="2800" dirty="0">
                          <a:effectLst/>
                          <a:latin typeface="KG Red Hands" panose="02000505000000020004" pitchFamily="2" charset="0"/>
                        </a:rPr>
                        <a:t>.</a:t>
                      </a:r>
                      <a:endParaRPr lang="en-US" sz="2800" dirty="0">
                        <a:effectLst/>
                        <a:latin typeface="KG Red Hands" panose="02000505000000020004" pitchFamily="2" charset="0"/>
                        <a:ea typeface="Calibri" panose="020F0502020204030204" pitchFamily="34" charset="0"/>
                        <a:cs typeface="Times New Roman" panose="02020603050405020304" pitchFamily="18" charset="0"/>
                      </a:endParaRPr>
                    </a:p>
                  </a:txBody>
                  <a:tcPr marL="63500" marR="63500" marT="63500" marB="63500">
                    <a:solidFill>
                      <a:schemeClr val="bg1"/>
                    </a:solidFill>
                  </a:tcPr>
                </a:tc>
                <a:extLst>
                  <a:ext uri="{0D108BD9-81ED-4DB2-BD59-A6C34878D82A}">
                    <a16:rowId xmlns:a16="http://schemas.microsoft.com/office/drawing/2014/main" val="4048355163"/>
                  </a:ext>
                </a:extLst>
              </a:tr>
            </a:tbl>
          </a:graphicData>
        </a:graphic>
      </p:graphicFrame>
    </p:spTree>
    <p:extLst>
      <p:ext uri="{BB962C8B-B14F-4D97-AF65-F5344CB8AC3E}">
        <p14:creationId xmlns:p14="http://schemas.microsoft.com/office/powerpoint/2010/main" val="1194154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297905" y="-1009390"/>
            <a:ext cx="8815390" cy="1175385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0598" y="4400550"/>
            <a:ext cx="2360602" cy="5657850"/>
          </a:xfrm>
          <a:prstGeom prst="rect">
            <a:avLst/>
          </a:prstGeom>
        </p:spPr>
      </p:pic>
      <p:sp>
        <p:nvSpPr>
          <p:cNvPr id="3" name="Title 2"/>
          <p:cNvSpPr>
            <a:spLocks noGrp="1"/>
          </p:cNvSpPr>
          <p:nvPr>
            <p:ph type="title"/>
          </p:nvPr>
        </p:nvSpPr>
        <p:spPr>
          <a:xfrm>
            <a:off x="1245870" y="783169"/>
            <a:ext cx="11567160" cy="1944159"/>
          </a:xfrm>
        </p:spPr>
        <p:txBody>
          <a:bodyPr>
            <a:normAutofit fontScale="90000"/>
          </a:bodyPr>
          <a:lstStyle/>
          <a:p>
            <a:pPr algn="ctr"/>
            <a:r>
              <a:rPr lang="en-US" sz="7200" b="1" dirty="0">
                <a:latin typeface="KG What the Teacher Wants" panose="02000000000000000000" pitchFamily="2" charset="0"/>
              </a:rPr>
              <a:t>Spelling/Handwriting Grading</a:t>
            </a:r>
            <a:br>
              <a:rPr lang="en-US" sz="7200" b="1" dirty="0">
                <a:latin typeface="KG What the Teacher Wants" panose="02000000000000000000" pitchFamily="2" charset="0"/>
              </a:rPr>
            </a:br>
            <a:r>
              <a:rPr lang="en-US" sz="7200" b="1" dirty="0">
                <a:latin typeface="KG What the Teacher Wants" panose="02000000000000000000" pitchFamily="2" charset="0"/>
              </a:rPr>
              <a:t>Procedures</a:t>
            </a:r>
            <a:endParaRPr lang="en-US" sz="6600" dirty="0">
              <a:latin typeface="KG What the Teacher Wants" panose="02000000000000000000" pitchFamily="2" charset="0"/>
            </a:endParaRPr>
          </a:p>
        </p:txBody>
      </p:sp>
      <p:sp>
        <p:nvSpPr>
          <p:cNvPr id="4" name="TextBox 3"/>
          <p:cNvSpPr txBox="1"/>
          <p:nvPr/>
        </p:nvSpPr>
        <p:spPr>
          <a:xfrm>
            <a:off x="1581150" y="2305050"/>
            <a:ext cx="9469448" cy="9541073"/>
          </a:xfrm>
          <a:prstGeom prst="rect">
            <a:avLst/>
          </a:prstGeom>
          <a:noFill/>
        </p:spPr>
        <p:txBody>
          <a:bodyPr wrap="square" rtlCol="0">
            <a:spAutoFit/>
          </a:bodyPr>
          <a:lstStyle/>
          <a:p>
            <a:endParaRPr lang="en-US" dirty="0">
              <a:latin typeface="KG Red Hands" panose="02000505000000020004" pitchFamily="2" charset="0"/>
            </a:endParaRPr>
          </a:p>
          <a:p>
            <a:endParaRPr lang="en-US" dirty="0">
              <a:latin typeface="KG Red Hands" panose="02000505000000020004" pitchFamily="2" charset="0"/>
            </a:endParaRPr>
          </a:p>
          <a:p>
            <a:endParaRPr lang="en-US" dirty="0">
              <a:latin typeface="KG Red Hands" panose="02000505000000020004" pitchFamily="2" charset="0"/>
            </a:endParaRPr>
          </a:p>
          <a:p>
            <a:pPr marL="457200" indent="-457200">
              <a:buFont typeface="Arial" panose="020B0604020202020204" pitchFamily="34" charset="0"/>
              <a:buChar char="•"/>
            </a:pPr>
            <a:r>
              <a:rPr lang="en-US" sz="2800" dirty="0">
                <a:latin typeface="KG Red Hands" panose="02000505000000020004" pitchFamily="2" charset="0"/>
              </a:rPr>
              <a:t>1 point deduction for all letter reversals.</a:t>
            </a:r>
          </a:p>
          <a:p>
            <a:pPr marL="457200" indent="-457200">
              <a:buFont typeface="Arial" panose="020B0604020202020204" pitchFamily="34" charset="0"/>
              <a:buChar char="•"/>
            </a:pPr>
            <a:r>
              <a:rPr lang="en-US" sz="2800" dirty="0">
                <a:latin typeface="KG Red Hands" panose="02000505000000020004" pitchFamily="2" charset="0"/>
              </a:rPr>
              <a:t>1 point will be deducted for each letter that is capitalized unless it is a proper noun.</a:t>
            </a:r>
          </a:p>
          <a:p>
            <a:pPr marL="457200" indent="-457200">
              <a:buFont typeface="Arial" panose="020B0604020202020204" pitchFamily="34" charset="0"/>
              <a:buChar char="•"/>
            </a:pPr>
            <a:endParaRPr lang="en-US" sz="2800" dirty="0">
              <a:latin typeface="KG Red Hands" panose="02000505000000020004" pitchFamily="2" charset="0"/>
            </a:endParaRPr>
          </a:p>
          <a:p>
            <a:pPr marL="457200" indent="-457200">
              <a:buFont typeface="Arial" panose="020B0604020202020204" pitchFamily="34" charset="0"/>
              <a:buChar char="•"/>
            </a:pPr>
            <a:r>
              <a:rPr lang="en-US" sz="2800" dirty="0">
                <a:latin typeface="KG Red Hands" panose="02000505000000020004" pitchFamily="2" charset="0"/>
              </a:rPr>
              <a:t>Each spelling test will consist of a Spelling grade (0-100) and a Handwriting grade (S, N, U).</a:t>
            </a:r>
          </a:p>
          <a:p>
            <a:pPr marL="457200" indent="-457200">
              <a:buFont typeface="Arial" panose="020B0604020202020204" pitchFamily="34" charset="0"/>
              <a:buChar char="•"/>
            </a:pPr>
            <a:endParaRPr lang="en-US" sz="2800" dirty="0">
              <a:latin typeface="KG Red Hands" panose="02000505000000020004" pitchFamily="2" charset="0"/>
            </a:endParaRPr>
          </a:p>
          <a:p>
            <a:pPr marL="457200" indent="-457200">
              <a:buFont typeface="Arial" panose="020B0604020202020204" pitchFamily="34" charset="0"/>
              <a:buChar char="•"/>
            </a:pPr>
            <a:r>
              <a:rPr lang="en-US" sz="2800" dirty="0">
                <a:latin typeface="KG Red Hands" panose="02000505000000020004" pitchFamily="2" charset="0"/>
              </a:rPr>
              <a:t>Handwriting will be assessed for correct letter formation and use of handwriting lines.</a:t>
            </a:r>
          </a:p>
          <a:p>
            <a:endParaRPr lang="en-US" dirty="0">
              <a:latin typeface="KG Red Hands" panose="02000505000000020004" pitchFamily="2" charset="0"/>
            </a:endParaRPr>
          </a:p>
          <a:p>
            <a:endParaRPr lang="en-US" dirty="0">
              <a:latin typeface="KG Red Hands" panose="02000505000000020004" pitchFamily="2" charset="0"/>
            </a:endParaRPr>
          </a:p>
          <a:p>
            <a:endParaRPr lang="en-US" dirty="0">
              <a:latin typeface="KG Red Hands" panose="02000505000000020004" pitchFamily="2" charset="0"/>
            </a:endParaRPr>
          </a:p>
          <a:p>
            <a:endParaRPr lang="en-US" dirty="0">
              <a:latin typeface="KG Red Hands" panose="02000505000000020004" pitchFamily="2" charset="0"/>
            </a:endParaRPr>
          </a:p>
          <a:p>
            <a:endParaRPr lang="en-US" dirty="0">
              <a:latin typeface="KG Red Hands" panose="02000505000000020004" pitchFamily="2" charset="0"/>
            </a:endParaRPr>
          </a:p>
          <a:p>
            <a:endParaRPr lang="en-US" dirty="0">
              <a:latin typeface="KG Red Hands" panose="02000505000000020004" pitchFamily="2" charset="0"/>
            </a:endParaRPr>
          </a:p>
          <a:p>
            <a:endParaRPr lang="en-US" dirty="0">
              <a:latin typeface="KG Red Hands" panose="02000505000000020004" pitchFamily="2" charset="0"/>
            </a:endParaRPr>
          </a:p>
          <a:p>
            <a:endParaRPr lang="en-US" dirty="0">
              <a:latin typeface="KG Red Hands" panose="02000505000000020004" pitchFamily="2" charset="0"/>
            </a:endParaRPr>
          </a:p>
          <a:p>
            <a:endParaRPr lang="en-US" dirty="0">
              <a:latin typeface="KG Red Hands" panose="02000505000000020004" pitchFamily="2" charset="0"/>
            </a:endParaRPr>
          </a:p>
          <a:p>
            <a:endParaRPr lang="en-US" dirty="0">
              <a:latin typeface="KG Red Hands" panose="02000505000000020004" pitchFamily="2" charset="0"/>
            </a:endParaRPr>
          </a:p>
          <a:p>
            <a:endParaRPr lang="en-US" dirty="0">
              <a:latin typeface="KG Red Hands" panose="02000505000000020004" pitchFamily="2" charset="0"/>
            </a:endParaRPr>
          </a:p>
          <a:p>
            <a:endParaRPr lang="en-US" dirty="0">
              <a:latin typeface="KG Red Hands" panose="02000505000000020004" pitchFamily="2" charset="0"/>
            </a:endParaRPr>
          </a:p>
          <a:p>
            <a:endParaRPr lang="en-US" dirty="0">
              <a:latin typeface="KG Red Hands" panose="02000505000000020004" pitchFamily="2" charset="0"/>
            </a:endParaRPr>
          </a:p>
          <a:p>
            <a:endParaRPr lang="en-US" dirty="0">
              <a:latin typeface="KG Red Hands" panose="02000505000000020004" pitchFamily="2" charset="0"/>
            </a:endParaRPr>
          </a:p>
        </p:txBody>
      </p:sp>
    </p:spTree>
    <p:extLst>
      <p:ext uri="{BB962C8B-B14F-4D97-AF65-F5344CB8AC3E}">
        <p14:creationId xmlns:p14="http://schemas.microsoft.com/office/powerpoint/2010/main" val="2002995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297905" y="-847726"/>
            <a:ext cx="8815390" cy="1175385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4499" y="4419600"/>
            <a:ext cx="2766701" cy="5638800"/>
          </a:xfrm>
          <a:prstGeom prst="rect">
            <a:avLst/>
          </a:prstGeom>
        </p:spPr>
      </p:pic>
      <p:sp>
        <p:nvSpPr>
          <p:cNvPr id="2" name="Title 1"/>
          <p:cNvSpPr>
            <a:spLocks noGrp="1"/>
          </p:cNvSpPr>
          <p:nvPr>
            <p:ph type="title"/>
          </p:nvPr>
        </p:nvSpPr>
        <p:spPr>
          <a:xfrm>
            <a:off x="1245870" y="786339"/>
            <a:ext cx="11567160" cy="1944159"/>
          </a:xfrm>
        </p:spPr>
        <p:txBody>
          <a:bodyPr>
            <a:normAutofit/>
          </a:bodyPr>
          <a:lstStyle/>
          <a:p>
            <a:r>
              <a:rPr lang="en-US" sz="9600" b="1" dirty="0">
                <a:latin typeface="KG What the Teacher Wants" panose="02000000000000000000" pitchFamily="2" charset="0"/>
              </a:rPr>
              <a:t>   Correspondence </a:t>
            </a:r>
          </a:p>
        </p:txBody>
      </p:sp>
      <p:sp>
        <p:nvSpPr>
          <p:cNvPr id="5" name="TextBox 4">
            <a:extLst>
              <a:ext uri="{FF2B5EF4-FFF2-40B4-BE49-F238E27FC236}">
                <a16:creationId xmlns:a16="http://schemas.microsoft.com/office/drawing/2014/main" id="{26EC828E-DFBA-4302-BCB8-34D859AC07B1}"/>
              </a:ext>
            </a:extLst>
          </p:cNvPr>
          <p:cNvSpPr txBox="1"/>
          <p:nvPr/>
        </p:nvSpPr>
        <p:spPr>
          <a:xfrm>
            <a:off x="1394847" y="2268833"/>
            <a:ext cx="9249652" cy="6740307"/>
          </a:xfrm>
          <a:prstGeom prst="rect">
            <a:avLst/>
          </a:prstGeom>
          <a:noFill/>
        </p:spPr>
        <p:txBody>
          <a:bodyPr wrap="square" rtlCol="0">
            <a:spAutoFit/>
          </a:bodyPr>
          <a:lstStyle/>
          <a:p>
            <a:endParaRPr lang="en-US" sz="2400" u="sng" dirty="0">
              <a:latin typeface="KG What the Teacher Wants" panose="02000000000000000000" pitchFamily="2" charset="0"/>
            </a:endParaRPr>
          </a:p>
          <a:p>
            <a:r>
              <a:rPr lang="en-US" sz="2400" u="sng" dirty="0">
                <a:latin typeface="KG What the Teacher Wants" panose="02000000000000000000" pitchFamily="2" charset="0"/>
              </a:rPr>
              <a:t>Daily Binder</a:t>
            </a:r>
            <a:r>
              <a:rPr lang="en-US" sz="2400" dirty="0">
                <a:latin typeface="KG What the Teacher Wants" panose="02000000000000000000" pitchFamily="2" charset="0"/>
              </a:rPr>
              <a:t>: </a:t>
            </a:r>
          </a:p>
          <a:p>
            <a:pPr marL="342900" indent="-342900">
              <a:buFont typeface="Arial" panose="020B0604020202020204" pitchFamily="34" charset="0"/>
              <a:buChar char="•"/>
            </a:pPr>
            <a:r>
              <a:rPr lang="en-US" sz="2400" dirty="0">
                <a:latin typeface="KG What the Teacher Wants" panose="02000000000000000000" pitchFamily="2" charset="0"/>
              </a:rPr>
              <a:t>Please  initial your child’s daily behavior square. </a:t>
            </a:r>
          </a:p>
          <a:p>
            <a:pPr marL="342900" indent="-342900">
              <a:buFont typeface="Arial" panose="020B0604020202020204" pitchFamily="34" charset="0"/>
              <a:buChar char="•"/>
            </a:pPr>
            <a:r>
              <a:rPr lang="en-US" sz="2400" dirty="0">
                <a:latin typeface="KG What the Teacher Wants" panose="02000000000000000000" pitchFamily="2" charset="0"/>
              </a:rPr>
              <a:t>All correspondence will be sent home in the Home Folder in your child’s Take-Home Binder. My weekly newsletter will be sent home every Monday. You will find curriculum information, important dates and information, and homework assignments.  Reading Homework is also placed in the Take Home Binder. Please complete only the highlighted information. Do not work ahead.</a:t>
            </a:r>
          </a:p>
          <a:p>
            <a:pPr marL="342900" indent="-342900">
              <a:buFont typeface="Arial" panose="020B0604020202020204" pitchFamily="34" charset="0"/>
              <a:buChar char="•"/>
            </a:pPr>
            <a:r>
              <a:rPr lang="en-US" sz="2400" dirty="0">
                <a:latin typeface="KG What the Teacher Wants" panose="02000000000000000000" pitchFamily="2" charset="0"/>
              </a:rPr>
              <a:t>Please send all money in a labeled envelope. Field trip forms, notes, etc. should also be placed in your child’s zippered pouch inside the binder. I suggest giving them a “heads up” when placing something in their binder. It helps them remember to place it on my table in the mornings. </a:t>
            </a:r>
          </a:p>
          <a:p>
            <a:endParaRPr lang="en-US" sz="2400" dirty="0">
              <a:latin typeface="KG What the Teacher Wants" panose="02000000000000000000" pitchFamily="2" charset="0"/>
            </a:endParaRPr>
          </a:p>
          <a:p>
            <a:r>
              <a:rPr lang="en-US" sz="2400" u="sng" dirty="0">
                <a:latin typeface="KG What the Teacher Wants" panose="02000000000000000000" pitchFamily="2" charset="0"/>
              </a:rPr>
              <a:t>Tuesday Folder</a:t>
            </a:r>
            <a:r>
              <a:rPr lang="en-US" sz="2400" dirty="0">
                <a:latin typeface="KG What the Teacher Wants" panose="02000000000000000000" pitchFamily="2" charset="0"/>
              </a:rPr>
              <a:t>: </a:t>
            </a:r>
          </a:p>
          <a:p>
            <a:pPr marL="342900" indent="-342900">
              <a:buFont typeface="Arial" panose="020B0604020202020204" pitchFamily="34" charset="0"/>
              <a:buChar char="•"/>
            </a:pPr>
            <a:r>
              <a:rPr lang="en-US" sz="2400" dirty="0">
                <a:latin typeface="KG What the Teacher Wants" panose="02000000000000000000" pitchFamily="2" charset="0"/>
              </a:rPr>
              <a:t>Graded papers are placed in the folder every Tuesday.</a:t>
            </a:r>
          </a:p>
          <a:p>
            <a:pPr marL="342900" indent="-342900">
              <a:buFont typeface="Arial" panose="020B0604020202020204" pitchFamily="34" charset="0"/>
              <a:buChar char="•"/>
            </a:pPr>
            <a:r>
              <a:rPr lang="en-US" sz="2400" dirty="0">
                <a:latin typeface="KG What the Teacher Wants" panose="02000000000000000000" pitchFamily="2" charset="0"/>
              </a:rPr>
              <a:t>Please sign by the date received &amp; return all graded papers.</a:t>
            </a:r>
          </a:p>
        </p:txBody>
      </p:sp>
    </p:spTree>
    <p:extLst>
      <p:ext uri="{BB962C8B-B14F-4D97-AF65-F5344CB8AC3E}">
        <p14:creationId xmlns:p14="http://schemas.microsoft.com/office/powerpoint/2010/main" val="256335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297905" y="-847726"/>
            <a:ext cx="8815390" cy="1175385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4499" y="4419600"/>
            <a:ext cx="2766701" cy="5638800"/>
          </a:xfrm>
          <a:prstGeom prst="rect">
            <a:avLst/>
          </a:prstGeom>
        </p:spPr>
      </p:pic>
      <p:sp>
        <p:nvSpPr>
          <p:cNvPr id="2" name="Title 1"/>
          <p:cNvSpPr>
            <a:spLocks noGrp="1"/>
          </p:cNvSpPr>
          <p:nvPr>
            <p:ph type="title"/>
          </p:nvPr>
        </p:nvSpPr>
        <p:spPr>
          <a:xfrm>
            <a:off x="1245870" y="786339"/>
            <a:ext cx="11567160" cy="1944159"/>
          </a:xfrm>
        </p:spPr>
        <p:txBody>
          <a:bodyPr>
            <a:normAutofit/>
          </a:bodyPr>
          <a:lstStyle/>
          <a:p>
            <a:r>
              <a:rPr lang="en-US" sz="9600" b="1" dirty="0">
                <a:latin typeface="KG What the Teacher Wants" panose="02000000000000000000" pitchFamily="2" charset="0"/>
              </a:rPr>
              <a:t>       Technology </a:t>
            </a:r>
          </a:p>
        </p:txBody>
      </p:sp>
      <p:sp>
        <p:nvSpPr>
          <p:cNvPr id="5" name="TextBox 4">
            <a:extLst>
              <a:ext uri="{FF2B5EF4-FFF2-40B4-BE49-F238E27FC236}">
                <a16:creationId xmlns:a16="http://schemas.microsoft.com/office/drawing/2014/main" id="{B158C896-647E-417E-A283-D521A57CA3D6}"/>
              </a:ext>
            </a:extLst>
          </p:cNvPr>
          <p:cNvSpPr txBox="1"/>
          <p:nvPr/>
        </p:nvSpPr>
        <p:spPr>
          <a:xfrm>
            <a:off x="1425844" y="2355742"/>
            <a:ext cx="9661256" cy="4401205"/>
          </a:xfrm>
          <a:prstGeom prst="rect">
            <a:avLst/>
          </a:prstGeom>
          <a:noFill/>
        </p:spPr>
        <p:txBody>
          <a:bodyPr wrap="square" rtlCol="0">
            <a:spAutoFit/>
          </a:bodyPr>
          <a:lstStyle/>
          <a:p>
            <a:r>
              <a:rPr lang="en-US" sz="4000" u="sng" dirty="0">
                <a:latin typeface="KG What the Teacher Wants" panose="02000000000000000000" pitchFamily="2" charset="0"/>
              </a:rPr>
              <a:t>My Path-</a:t>
            </a:r>
          </a:p>
          <a:p>
            <a:pPr marL="342900" indent="-342900">
              <a:buFont typeface="Arial" panose="020B0604020202020204" pitchFamily="34" charset="0"/>
              <a:buChar char="•"/>
            </a:pPr>
            <a:r>
              <a:rPr lang="en-US" sz="4000" dirty="0">
                <a:latin typeface="KG What the Teacher Wants" panose="02000000000000000000" pitchFamily="2" charset="0"/>
              </a:rPr>
              <a:t>Students can engage in learning activities that target skills in both Math &amp; Reading.</a:t>
            </a:r>
          </a:p>
          <a:p>
            <a:r>
              <a:rPr lang="en-US" sz="4000" u="sng" dirty="0" err="1">
                <a:latin typeface="KG What the Teacher Wants" panose="02000000000000000000" pitchFamily="2" charset="0"/>
              </a:rPr>
              <a:t>Powerschool</a:t>
            </a:r>
            <a:r>
              <a:rPr lang="en-US" sz="4000" u="sng" dirty="0">
                <a:latin typeface="KG What the Teacher Wants" panose="02000000000000000000" pitchFamily="2" charset="0"/>
              </a:rPr>
              <a:t>-</a:t>
            </a:r>
          </a:p>
          <a:p>
            <a:pPr marL="342900" indent="-342900">
              <a:buFont typeface="Arial" panose="020B0604020202020204" pitchFamily="34" charset="0"/>
              <a:buChar char="•"/>
            </a:pPr>
            <a:r>
              <a:rPr lang="en-US" sz="4000" dirty="0">
                <a:latin typeface="KG What the Teacher Wants" panose="02000000000000000000" pitchFamily="2" charset="0"/>
              </a:rPr>
              <a:t>Grades are entered weekly. </a:t>
            </a:r>
          </a:p>
          <a:p>
            <a:pPr marL="342900" indent="-342900">
              <a:buFont typeface="Arial" panose="020B0604020202020204" pitchFamily="34" charset="0"/>
              <a:buChar char="•"/>
            </a:pPr>
            <a:r>
              <a:rPr lang="en-US" sz="4000" dirty="0">
                <a:latin typeface="KG What the Teacher Wants" panose="02000000000000000000" pitchFamily="2" charset="0"/>
              </a:rPr>
              <a:t>You may check your child’s grades and average in each subject.</a:t>
            </a:r>
          </a:p>
        </p:txBody>
      </p:sp>
    </p:spTree>
    <p:extLst>
      <p:ext uri="{BB962C8B-B14F-4D97-AF65-F5344CB8AC3E}">
        <p14:creationId xmlns:p14="http://schemas.microsoft.com/office/powerpoint/2010/main" val="1421073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297905" y="-847726"/>
            <a:ext cx="8815390" cy="1175385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0730" y="6597996"/>
            <a:ext cx="2798069" cy="3460404"/>
          </a:xfrm>
          <a:prstGeom prst="rect">
            <a:avLst/>
          </a:prstGeom>
        </p:spPr>
      </p:pic>
      <p:sp>
        <p:nvSpPr>
          <p:cNvPr id="3" name="Title 2"/>
          <p:cNvSpPr>
            <a:spLocks noGrp="1"/>
          </p:cNvSpPr>
          <p:nvPr>
            <p:ph type="title"/>
          </p:nvPr>
        </p:nvSpPr>
        <p:spPr>
          <a:xfrm>
            <a:off x="1353503" y="837465"/>
            <a:ext cx="11567160" cy="1944159"/>
          </a:xfrm>
        </p:spPr>
        <p:txBody>
          <a:bodyPr>
            <a:normAutofit/>
          </a:bodyPr>
          <a:lstStyle/>
          <a:p>
            <a:r>
              <a:rPr lang="en-US" sz="9600" b="1" dirty="0">
                <a:latin typeface="KG What the Teacher Wants" panose="02000000000000000000" pitchFamily="2" charset="0"/>
              </a:rPr>
              <a:t>Accelerated Reader </a:t>
            </a:r>
          </a:p>
        </p:txBody>
      </p:sp>
      <p:sp>
        <p:nvSpPr>
          <p:cNvPr id="6" name="TextBox 5">
            <a:extLst>
              <a:ext uri="{FF2B5EF4-FFF2-40B4-BE49-F238E27FC236}">
                <a16:creationId xmlns:a16="http://schemas.microsoft.com/office/drawing/2014/main" id="{0AC23015-4FCD-4E59-B7F2-E4B7D77639C6}"/>
              </a:ext>
            </a:extLst>
          </p:cNvPr>
          <p:cNvSpPr txBox="1"/>
          <p:nvPr/>
        </p:nvSpPr>
        <p:spPr>
          <a:xfrm>
            <a:off x="1611824" y="2565664"/>
            <a:ext cx="8710047"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KG What the Teacher Wants" panose="02000000000000000000" pitchFamily="2" charset="0"/>
              </a:rPr>
              <a:t>Students will check out books from the library on their reading level. </a:t>
            </a:r>
          </a:p>
          <a:p>
            <a:pPr marL="285750" indent="-285750">
              <a:buFont typeface="Arial" panose="020B0604020202020204" pitchFamily="34" charset="0"/>
              <a:buChar char="•"/>
            </a:pPr>
            <a:r>
              <a:rPr lang="en-US" sz="2800" dirty="0">
                <a:latin typeface="KG What the Teacher Wants" panose="02000000000000000000" pitchFamily="2" charset="0"/>
              </a:rPr>
              <a:t>Once they have read the book thoroughly, they may take a quiz on the computer at school. I recommend reading the book at least 3 times because some of the questions ask specific details. </a:t>
            </a:r>
          </a:p>
          <a:p>
            <a:pPr marL="285750" indent="-285750">
              <a:buFont typeface="Arial" panose="020B0604020202020204" pitchFamily="34" charset="0"/>
              <a:buChar char="•"/>
            </a:pPr>
            <a:r>
              <a:rPr lang="en-US" sz="2800" dirty="0">
                <a:latin typeface="KG What the Teacher Wants" panose="02000000000000000000" pitchFamily="2" charset="0"/>
              </a:rPr>
              <a:t>Students may read the book with their parents or independently. </a:t>
            </a:r>
          </a:p>
          <a:p>
            <a:pPr marL="285750" indent="-285750">
              <a:buFont typeface="Arial" panose="020B0604020202020204" pitchFamily="34" charset="0"/>
              <a:buChar char="•"/>
            </a:pPr>
            <a:r>
              <a:rPr lang="en-US" sz="2800" dirty="0">
                <a:latin typeface="KG What the Teacher Wants" panose="02000000000000000000" pitchFamily="2" charset="0"/>
              </a:rPr>
              <a:t>Each nine weeks the students will have a goal.</a:t>
            </a:r>
          </a:p>
          <a:p>
            <a:pPr marL="285750" indent="-285750">
              <a:buFont typeface="Arial" panose="020B0604020202020204" pitchFamily="34" charset="0"/>
              <a:buChar char="•"/>
            </a:pPr>
            <a:r>
              <a:rPr lang="en-US" sz="2800" dirty="0">
                <a:latin typeface="KG What the Teacher Wants" panose="02000000000000000000" pitchFamily="2" charset="0"/>
              </a:rPr>
              <a:t>If your child meets their goal, they will be rewarded. </a:t>
            </a:r>
          </a:p>
        </p:txBody>
      </p:sp>
    </p:spTree>
    <p:extLst>
      <p:ext uri="{BB962C8B-B14F-4D97-AF65-F5344CB8AC3E}">
        <p14:creationId xmlns:p14="http://schemas.microsoft.com/office/powerpoint/2010/main" val="912332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865</TotalTime>
  <Words>1191</Words>
  <Application>Microsoft Office PowerPoint</Application>
  <PresentationFormat>Custom</PresentationFormat>
  <Paragraphs>122</Paragraphs>
  <Slides>15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Calibri</vt:lpstr>
      <vt:lpstr>Times New Roman</vt:lpstr>
      <vt:lpstr>KG What the Teacher Wants</vt:lpstr>
      <vt:lpstr>Calibri Light</vt:lpstr>
      <vt:lpstr>Symbol</vt:lpstr>
      <vt:lpstr>Comic Sans MS</vt:lpstr>
      <vt:lpstr>KG Red Hands</vt:lpstr>
      <vt:lpstr>HelloHotDiggity</vt:lpstr>
      <vt:lpstr>Office Theme</vt:lpstr>
      <vt:lpstr>PowerPoint Presentation</vt:lpstr>
      <vt:lpstr>    Grading Policies </vt:lpstr>
      <vt:lpstr>       Open Court Reading</vt:lpstr>
      <vt:lpstr>   Reading Grades</vt:lpstr>
      <vt:lpstr>    Language Arts Grades</vt:lpstr>
      <vt:lpstr>Spelling/Handwriting Grading Procedures</vt:lpstr>
      <vt:lpstr>   Correspondence </vt:lpstr>
      <vt:lpstr>       Technology </vt:lpstr>
      <vt:lpstr>Accelerated Reader </vt:lpstr>
      <vt:lpstr>PowerPoint Presentation</vt:lpstr>
      <vt:lpstr>PowerPoint Presentation</vt:lpstr>
      <vt:lpstr>     Leader in Me</vt:lpstr>
      <vt:lpstr>   School Wide Expectations</vt:lpstr>
      <vt:lpstr>Important Resources</vt:lpstr>
      <vt:lpstr>THANK YOU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Carla</dc:creator>
  <cp:lastModifiedBy>Wendy Branning</cp:lastModifiedBy>
  <cp:revision>86</cp:revision>
  <cp:lastPrinted>2015-08-05T01:26:55Z</cp:lastPrinted>
  <dcterms:created xsi:type="dcterms:W3CDTF">2015-08-05T01:20:39Z</dcterms:created>
  <dcterms:modified xsi:type="dcterms:W3CDTF">2023-08-25T21:09:11Z</dcterms:modified>
</cp:coreProperties>
</file>