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Roboto Slab"/>
      <p:regular r:id="rId36"/>
      <p:bold r:id="rId37"/>
    </p:embeddedFont>
    <p:embeddedFont>
      <p:font typeface="Roboto"/>
      <p:regular r:id="rId38"/>
      <p:bold r:id="rId39"/>
      <p:italic r:id="rId40"/>
      <p:boldItalic r:id="rId41"/>
    </p:embeddedFont>
    <p:embeddedFont>
      <p:font typeface="Proxima Nova"/>
      <p:regular r:id="rId42"/>
      <p:bold r:id="rId43"/>
      <p:italic r:id="rId44"/>
      <p:boldItalic r:id="rId45"/>
    </p:embeddedFont>
    <p:embeddedFont>
      <p:font typeface="Poppins"/>
      <p:regular r:id="rId46"/>
      <p:bold r:id="rId47"/>
      <p:italic r:id="rId48"/>
      <p:boldItalic r:id="rId49"/>
    </p:embeddedFont>
    <p:embeddedFont>
      <p:font typeface="DM Sans SemiBold"/>
      <p:regular r:id="rId50"/>
      <p:bold r:id="rId51"/>
      <p:italic r:id="rId52"/>
      <p:boldItalic r:id="rId53"/>
    </p:embeddedFont>
    <p:embeddedFont>
      <p:font typeface="DM Sans"/>
      <p:regular r:id="rId54"/>
      <p:bold r:id="rId55"/>
      <p:italic r:id="rId56"/>
      <p:boldItalic r:id="rId57"/>
    </p:embeddedFont>
    <p:embeddedFont>
      <p:font typeface="DM Serif Display"/>
      <p:regular r:id="rId58"/>
      <p: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9B5E2D2-456A-4A88-B358-6A7ABD1234C4}">
  <a:tblStyle styleId="{F9B5E2D2-456A-4A88-B358-6A7ABD1234C4}" styleName="Table_0">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3783336-3E23-406D-9752-7DA73ABA3277}"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42" Type="http://schemas.openxmlformats.org/officeDocument/2006/relationships/font" Target="fonts/ProximaNova-regular.fntdata"/><Relationship Id="rId41" Type="http://schemas.openxmlformats.org/officeDocument/2006/relationships/font" Target="fonts/Roboto-boldItalic.fntdata"/><Relationship Id="rId44" Type="http://schemas.openxmlformats.org/officeDocument/2006/relationships/font" Target="fonts/ProximaNova-italic.fntdata"/><Relationship Id="rId43" Type="http://schemas.openxmlformats.org/officeDocument/2006/relationships/font" Target="fonts/ProximaNova-bold.fntdata"/><Relationship Id="rId46" Type="http://schemas.openxmlformats.org/officeDocument/2006/relationships/font" Target="fonts/Poppins-regular.fntdata"/><Relationship Id="rId45" Type="http://schemas.openxmlformats.org/officeDocument/2006/relationships/font" Target="fonts/ProximaNova-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Poppins-italic.fntdata"/><Relationship Id="rId47" Type="http://schemas.openxmlformats.org/officeDocument/2006/relationships/font" Target="fonts/Poppins-bold.fntdata"/><Relationship Id="rId49" Type="http://schemas.openxmlformats.org/officeDocument/2006/relationships/font" Target="fonts/Poppins-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RobotoSlab-bold.fntdata"/><Relationship Id="rId36" Type="http://schemas.openxmlformats.org/officeDocument/2006/relationships/font" Target="fonts/RobotoSlab-regular.fntdata"/><Relationship Id="rId39" Type="http://schemas.openxmlformats.org/officeDocument/2006/relationships/font" Target="fonts/Roboto-bold.fntdata"/><Relationship Id="rId38" Type="http://schemas.openxmlformats.org/officeDocument/2006/relationships/font" Target="fonts/Roboto-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DMSansSemiBold-bold.fntdata"/><Relationship Id="rId50" Type="http://schemas.openxmlformats.org/officeDocument/2006/relationships/font" Target="fonts/DMSansSemiBold-regular.fntdata"/><Relationship Id="rId53" Type="http://schemas.openxmlformats.org/officeDocument/2006/relationships/font" Target="fonts/DMSansSemiBold-boldItalic.fntdata"/><Relationship Id="rId52" Type="http://schemas.openxmlformats.org/officeDocument/2006/relationships/font" Target="fonts/DMSansSemiBold-italic.fntdata"/><Relationship Id="rId11" Type="http://schemas.openxmlformats.org/officeDocument/2006/relationships/slide" Target="slides/slide5.xml"/><Relationship Id="rId55" Type="http://schemas.openxmlformats.org/officeDocument/2006/relationships/font" Target="fonts/DMSans-bold.fntdata"/><Relationship Id="rId10" Type="http://schemas.openxmlformats.org/officeDocument/2006/relationships/slide" Target="slides/slide4.xml"/><Relationship Id="rId54" Type="http://schemas.openxmlformats.org/officeDocument/2006/relationships/font" Target="fonts/DMSans-regular.fntdata"/><Relationship Id="rId13" Type="http://schemas.openxmlformats.org/officeDocument/2006/relationships/slide" Target="slides/slide7.xml"/><Relationship Id="rId57" Type="http://schemas.openxmlformats.org/officeDocument/2006/relationships/font" Target="fonts/DMSans-boldItalic.fntdata"/><Relationship Id="rId12" Type="http://schemas.openxmlformats.org/officeDocument/2006/relationships/slide" Target="slides/slide6.xml"/><Relationship Id="rId56" Type="http://schemas.openxmlformats.org/officeDocument/2006/relationships/font" Target="fonts/DMSans-italic.fntdata"/><Relationship Id="rId15" Type="http://schemas.openxmlformats.org/officeDocument/2006/relationships/slide" Target="slides/slide9.xml"/><Relationship Id="rId59" Type="http://schemas.openxmlformats.org/officeDocument/2006/relationships/font" Target="fonts/DMSerifDisplay-italic.fntdata"/><Relationship Id="rId14" Type="http://schemas.openxmlformats.org/officeDocument/2006/relationships/slide" Target="slides/slide8.xml"/><Relationship Id="rId58" Type="http://schemas.openxmlformats.org/officeDocument/2006/relationships/font" Target="fonts/DMSerifDisplay-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25b1e8b9b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25b1e8b9b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25b1e8b9b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25b1e8b9b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a51835dc6e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a51835dc6e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a51835dc6e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a51835dc6e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a51835dc6e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a51835dc6e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fec8a29493_0_6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fec8a29493_0_6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fec8a29493_0_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fec8a29493_0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0d35718a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0d35718a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0d7b3ea5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0d7b3ea5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fec8a29493_0_6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fec8a29493_0_6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WIOA - workforce innovation and </a:t>
            </a:r>
            <a:r>
              <a:rPr lang="en"/>
              <a:t>Opportunities</a:t>
            </a:r>
            <a:r>
              <a:rPr lang="en"/>
              <a:t> Act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0d31aae0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0d31aae0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fec8a29493_0_6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fec8a29493_0_6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0d7b3ea55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0d7b3ea55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0d7b3ea55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0d7b3ea55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highlight>
                  <a:srgbClr val="FFFFFF"/>
                </a:highlight>
                <a:latin typeface="Calibri"/>
                <a:ea typeface="Calibri"/>
                <a:cs typeface="Calibri"/>
                <a:sym typeface="Calibri"/>
              </a:rPr>
              <a:t> the total number of seats in the 24/25 budget is 31 total at $6,823 per.  We actually have 30 students currently and the cost is $3957 per student because the state gave more to Region 12. </a:t>
            </a:r>
            <a:endParaRPr>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chemeClr val="dk1"/>
                </a:solidFill>
                <a:highlight>
                  <a:srgbClr val="FFFFFF"/>
                </a:highlight>
                <a:latin typeface="Calibri"/>
                <a:ea typeface="Calibri"/>
                <a:cs typeface="Calibri"/>
                <a:sym typeface="Calibri"/>
              </a:rPr>
              <a:t>I asked if they anticipate this next year, and my contact did not know.  She thought it best to plan on the full rate for 25-26 which is $6,823 per. </a:t>
            </a:r>
            <a:endParaRPr>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chemeClr val="dk1"/>
                </a:solidFill>
                <a:highlight>
                  <a:srgbClr val="FFFFFF"/>
                </a:highlight>
                <a:latin typeface="Calibri"/>
                <a:ea typeface="Calibri"/>
                <a:cs typeface="Calibri"/>
                <a:sym typeface="Calibri"/>
              </a:rPr>
              <a:t>Using current enrollment moved forward we will have 7 in 12th, 7 in 11th and 7 in 10th for 25/26.  To get the projected enrollment for 9th we have to use the 3 year average (current year and 2 prior). </a:t>
            </a:r>
            <a:endParaRPr>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
                <a:solidFill>
                  <a:schemeClr val="dk1"/>
                </a:solidFill>
                <a:highlight>
                  <a:srgbClr val="FFFFFF"/>
                </a:highlight>
                <a:latin typeface="Calibri"/>
                <a:ea typeface="Calibri"/>
                <a:cs typeface="Calibri"/>
                <a:sym typeface="Calibri"/>
              </a:rPr>
              <a:t>The current year we have 7 in 9th.  Last year (2023) we had 8 in 9th and in 2022 we had 7 in 9th with the average being 7.33.  So all together we will budget 8 (rounded up),7,7,7 for 25/26 for a total of 29.  This is 2 less than the current year budget.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25b1e8b9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25b1e8b9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0d7b3ea55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0d7b3ea55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a51835dc6e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a51835dc6e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a51835dc6e_0_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a51835dc6e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We’ve tried hard to create instructional strategies to improve these areas, but we are not seeing it improve our scores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Background knowledge vocabulary, language structures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a51835dc6e_0_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a51835dc6e_0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a51835dc6e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a51835dc6e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2595bef6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2595bef6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a51835dc6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a51835dc6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fec8a29493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fec8a29493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0d31aae0a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0d31aae0a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fec8a29493_0_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fec8a29493_0_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a51835dc6e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a51835dc6e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a51835dc6e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a51835dc6e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0d31aae0a4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0d31aae0a4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
          <p:cNvSpPr txBox="1"/>
          <p:nvPr>
            <p:ph type="ctrTitle"/>
          </p:nvPr>
        </p:nvSpPr>
        <p:spPr>
          <a:xfrm>
            <a:off x="311708" y="744575"/>
            <a:ext cx="8520600" cy="2052600"/>
          </a:xfrm>
          <a:prstGeom prst="rect">
            <a:avLst/>
          </a:prstGeom>
        </p:spPr>
        <p:txBody>
          <a:bodyPr anchorCtr="0" anchor="ctr" bIns="91425" lIns="91425" spcFirstLastPara="1" rIns="91425" wrap="square" tIns="91425">
            <a:normAutofit/>
          </a:bodyPr>
          <a:lstStyle>
            <a:lvl1pPr indent="0" lvl="0" marL="0" marR="0" rtl="0" algn="ctr">
              <a:lnSpc>
                <a:spcPct val="100000"/>
              </a:lnSpc>
              <a:spcBef>
                <a:spcPts val="0"/>
              </a:spcBef>
              <a:spcAft>
                <a:spcPts val="0"/>
              </a:spcAft>
              <a:buNone/>
              <a:defRPr sz="5200">
                <a:latin typeface="DM Serif Display"/>
                <a:ea typeface="DM Serif Display"/>
                <a:cs typeface="DM Serif Display"/>
                <a:sym typeface="DM Serif Displa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1" name="Google Shape;2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800"/>
              <a:buFont typeface="DM Sans SemiBold"/>
              <a:buNone/>
              <a:defRPr sz="2800">
                <a:solidFill>
                  <a:schemeClr val="dk1"/>
                </a:solidFill>
                <a:latin typeface="DM Sans SemiBold"/>
                <a:ea typeface="DM Sans SemiBold"/>
                <a:cs typeface="DM Sans SemiBold"/>
                <a:sym typeface="DM Sans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2" name="Google Shape;22;p2"/>
          <p:cNvSpPr txBox="1"/>
          <p:nvPr>
            <p:ph idx="12" type="sldNum"/>
          </p:nvPr>
        </p:nvSpPr>
        <p:spPr>
          <a:xfrm>
            <a:off x="4297650" y="4663225"/>
            <a:ext cx="2895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 name="Google Shape;5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7" name="Google Shape;57;p11"/>
          <p:cNvSpPr txBox="1"/>
          <p:nvPr>
            <p:ph idx="12" type="sldNum"/>
          </p:nvPr>
        </p:nvSpPr>
        <p:spPr>
          <a:xfrm>
            <a:off x="4297650" y="4663225"/>
            <a:ext cx="2895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4297650" y="4663225"/>
            <a:ext cx="2895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5" name="Google Shape;25;p3"/>
          <p:cNvSpPr txBox="1"/>
          <p:nvPr>
            <p:ph idx="12" type="sldNum"/>
          </p:nvPr>
        </p:nvSpPr>
        <p:spPr>
          <a:xfrm>
            <a:off x="4297650" y="4663225"/>
            <a:ext cx="2895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4297650" y="4663225"/>
            <a:ext cx="2895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4297650" y="4663225"/>
            <a:ext cx="2895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6"/>
          <p:cNvSpPr txBox="1"/>
          <p:nvPr>
            <p:ph idx="12" type="sldNum"/>
          </p:nvPr>
        </p:nvSpPr>
        <p:spPr>
          <a:xfrm>
            <a:off x="4297650" y="4663225"/>
            <a:ext cx="2895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4297650" y="4663225"/>
            <a:ext cx="2895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4" name="Google Shape;44;p8"/>
          <p:cNvSpPr txBox="1"/>
          <p:nvPr>
            <p:ph idx="12" type="sldNum"/>
          </p:nvPr>
        </p:nvSpPr>
        <p:spPr>
          <a:xfrm>
            <a:off x="4297650" y="4663225"/>
            <a:ext cx="2895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8" name="Google Shape;4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0" name="Google Shape;50;p9"/>
          <p:cNvSpPr txBox="1"/>
          <p:nvPr>
            <p:ph idx="12" type="sldNum"/>
          </p:nvPr>
        </p:nvSpPr>
        <p:spPr>
          <a:xfrm>
            <a:off x="4297650" y="4663225"/>
            <a:ext cx="2895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3" name="Google Shape;53;p10"/>
          <p:cNvSpPr txBox="1"/>
          <p:nvPr>
            <p:ph idx="12" type="sldNum"/>
          </p:nvPr>
        </p:nvSpPr>
        <p:spPr>
          <a:xfrm>
            <a:off x="4297650" y="4663225"/>
            <a:ext cx="2895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5F2EE"/>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DM Sans SemiBold"/>
              <a:buChar char="●"/>
              <a:defRPr sz="1800">
                <a:solidFill>
                  <a:schemeClr val="dk2"/>
                </a:solidFill>
                <a:latin typeface="DM Sans SemiBold"/>
                <a:ea typeface="DM Sans SemiBold"/>
                <a:cs typeface="DM Sans SemiBold"/>
                <a:sym typeface="DM Sans SemiBold"/>
              </a:defRPr>
            </a:lvl1pPr>
            <a:lvl2pPr indent="-317500" lvl="1" marL="9144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2pPr>
            <a:lvl3pPr indent="-317500" lvl="2" marL="13716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3pPr>
            <a:lvl4pPr indent="-317500" lvl="3" marL="18288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4pPr>
            <a:lvl5pPr indent="-317500" lvl="4" marL="22860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5pPr>
            <a:lvl6pPr indent="-317500" lvl="5" marL="27432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6pPr>
            <a:lvl7pPr indent="-317500" lvl="6" marL="32004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7pPr>
            <a:lvl8pPr indent="-317500" lvl="7" marL="36576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8pPr>
            <a:lvl9pPr indent="-317500" lvl="8" marL="41148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9pPr>
          </a:lstStyle>
          <a:p/>
        </p:txBody>
      </p:sp>
      <p:sp>
        <p:nvSpPr>
          <p:cNvPr id="8" name="Google Shape;8;p1"/>
          <p:cNvSpPr txBox="1"/>
          <p:nvPr>
            <p:ph idx="12" type="sldNum"/>
          </p:nvPr>
        </p:nvSpPr>
        <p:spPr>
          <a:xfrm>
            <a:off x="4297650" y="4663225"/>
            <a:ext cx="2895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a:off x="69125" y="117900"/>
            <a:ext cx="921000" cy="120300"/>
          </a:xfrm>
          <a:prstGeom prst="rect">
            <a:avLst/>
          </a:prstGeom>
          <a:solidFill>
            <a:srgbClr val="2A4F39"/>
          </a:solidFill>
          <a:ln cap="flat" cmpd="sng" w="9525">
            <a:solidFill>
              <a:srgbClr val="2A4F3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 name="Google Shape;10;p1"/>
          <p:cNvSpPr/>
          <p:nvPr/>
        </p:nvSpPr>
        <p:spPr>
          <a:xfrm>
            <a:off x="1032338" y="117900"/>
            <a:ext cx="921000" cy="120300"/>
          </a:xfrm>
          <a:prstGeom prst="rect">
            <a:avLst/>
          </a:prstGeom>
          <a:solidFill>
            <a:srgbClr val="1F55A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 name="Google Shape;11;p1"/>
          <p:cNvSpPr/>
          <p:nvPr/>
        </p:nvSpPr>
        <p:spPr>
          <a:xfrm>
            <a:off x="1995538" y="117888"/>
            <a:ext cx="921000" cy="120300"/>
          </a:xfrm>
          <a:prstGeom prst="rect">
            <a:avLst/>
          </a:prstGeom>
          <a:solidFill>
            <a:srgbClr val="F9D54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 name="Google Shape;12;p1"/>
          <p:cNvSpPr/>
          <p:nvPr/>
        </p:nvSpPr>
        <p:spPr>
          <a:xfrm>
            <a:off x="2964700" y="117900"/>
            <a:ext cx="921000" cy="120300"/>
          </a:xfrm>
          <a:prstGeom prst="rect">
            <a:avLst/>
          </a:prstGeom>
          <a:solidFill>
            <a:srgbClr val="2A4F3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2A4F39"/>
              </a:solidFill>
            </a:endParaRPr>
          </a:p>
        </p:txBody>
      </p:sp>
      <p:sp>
        <p:nvSpPr>
          <p:cNvPr id="13" name="Google Shape;13;p1"/>
          <p:cNvSpPr/>
          <p:nvPr/>
        </p:nvSpPr>
        <p:spPr>
          <a:xfrm>
            <a:off x="3921950" y="117900"/>
            <a:ext cx="921000" cy="120300"/>
          </a:xfrm>
          <a:prstGeom prst="rect">
            <a:avLst/>
          </a:prstGeom>
          <a:solidFill>
            <a:srgbClr val="1F55A2"/>
          </a:solidFill>
          <a:ln cap="flat" cmpd="sng" w="9525">
            <a:solidFill>
              <a:srgbClr val="1F55A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 name="Google Shape;14;p1"/>
          <p:cNvSpPr/>
          <p:nvPr/>
        </p:nvSpPr>
        <p:spPr>
          <a:xfrm>
            <a:off x="4879200" y="117900"/>
            <a:ext cx="921000" cy="120300"/>
          </a:xfrm>
          <a:prstGeom prst="rect">
            <a:avLst/>
          </a:prstGeom>
          <a:solidFill>
            <a:srgbClr val="F9D542"/>
          </a:solidFill>
          <a:ln cap="flat" cmpd="sng" w="9525">
            <a:solidFill>
              <a:srgbClr val="F9D5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 name="Google Shape;15;p1"/>
          <p:cNvSpPr/>
          <p:nvPr/>
        </p:nvSpPr>
        <p:spPr>
          <a:xfrm>
            <a:off x="5836438" y="117900"/>
            <a:ext cx="921000" cy="120300"/>
          </a:xfrm>
          <a:prstGeom prst="rect">
            <a:avLst/>
          </a:prstGeom>
          <a:solidFill>
            <a:srgbClr val="2A4F3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2A4F39"/>
              </a:solidFill>
            </a:endParaRPr>
          </a:p>
        </p:txBody>
      </p:sp>
      <p:sp>
        <p:nvSpPr>
          <p:cNvPr id="16" name="Google Shape;16;p1"/>
          <p:cNvSpPr/>
          <p:nvPr/>
        </p:nvSpPr>
        <p:spPr>
          <a:xfrm>
            <a:off x="6805613" y="117900"/>
            <a:ext cx="921000" cy="120300"/>
          </a:xfrm>
          <a:prstGeom prst="rect">
            <a:avLst/>
          </a:prstGeom>
          <a:solidFill>
            <a:srgbClr val="1F55A2"/>
          </a:solidFill>
          <a:ln cap="flat" cmpd="sng" w="9525">
            <a:solidFill>
              <a:srgbClr val="1F55A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 name="Google Shape;17;p1"/>
          <p:cNvSpPr/>
          <p:nvPr/>
        </p:nvSpPr>
        <p:spPr>
          <a:xfrm>
            <a:off x="7774775" y="117900"/>
            <a:ext cx="921000" cy="120300"/>
          </a:xfrm>
          <a:prstGeom prst="rect">
            <a:avLst/>
          </a:prstGeom>
          <a:solidFill>
            <a:srgbClr val="F9D542"/>
          </a:solidFill>
          <a:ln cap="flat" cmpd="sng" w="9525">
            <a:solidFill>
              <a:srgbClr val="F9D5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8" name="Google Shape;18;p1" title="Classic Badge_Gorge Green.png"/>
          <p:cNvPicPr preferRelativeResize="0"/>
          <p:nvPr/>
        </p:nvPicPr>
        <p:blipFill>
          <a:blip r:embed="rId1">
            <a:alphaModFix/>
          </a:blip>
          <a:stretch>
            <a:fillRect/>
          </a:stretch>
        </p:blipFill>
        <p:spPr>
          <a:xfrm>
            <a:off x="7970529" y="4320150"/>
            <a:ext cx="763551" cy="7366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744575"/>
            <a:ext cx="8520600" cy="1477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4500"/>
              <a:t>Department of Instruction </a:t>
            </a:r>
            <a:endParaRPr sz="4500"/>
          </a:p>
        </p:txBody>
      </p:sp>
      <p:sp>
        <p:nvSpPr>
          <p:cNvPr id="65" name="Google Shape;65;p13"/>
          <p:cNvSpPr txBox="1"/>
          <p:nvPr>
            <p:ph idx="1" type="subTitle"/>
          </p:nvPr>
        </p:nvSpPr>
        <p:spPr>
          <a:xfrm>
            <a:off x="350550" y="20571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700"/>
              <a:t>Budget </a:t>
            </a:r>
            <a:r>
              <a:rPr lang="en" sz="2700"/>
              <a:t>Presentation </a:t>
            </a:r>
            <a:endParaRPr sz="2700"/>
          </a:p>
          <a:p>
            <a:pPr indent="0" lvl="0" marL="0" rtl="0" algn="ctr">
              <a:spcBef>
                <a:spcPts val="0"/>
              </a:spcBef>
              <a:spcAft>
                <a:spcPts val="0"/>
              </a:spcAft>
              <a:buNone/>
            </a:pPr>
            <a:r>
              <a:rPr lang="en" sz="2400"/>
              <a:t>2025-2026 </a:t>
            </a:r>
            <a:endParaRPr sz="2400"/>
          </a:p>
          <a:p>
            <a:pPr indent="0" lvl="0" marL="0" rtl="0" algn="ctr">
              <a:spcBef>
                <a:spcPts val="0"/>
              </a:spcBef>
              <a:spcAft>
                <a:spcPts val="0"/>
              </a:spcAft>
              <a:buNone/>
            </a:pPr>
            <a:r>
              <a:rPr lang="en" sz="2400"/>
              <a:t>January 15, 2025</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311700" y="445025"/>
            <a:ext cx="4633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Historical Look</a:t>
            </a:r>
            <a:endParaRPr/>
          </a:p>
        </p:txBody>
      </p:sp>
      <p:sp>
        <p:nvSpPr>
          <p:cNvPr id="133" name="Google Shape;133;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000">
                <a:solidFill>
                  <a:schemeClr val="dk1"/>
                </a:solidFill>
              </a:rPr>
              <a:t>17+ Language</a:t>
            </a:r>
            <a:endParaRPr sz="2000">
              <a:solidFill>
                <a:schemeClr val="dk1"/>
              </a:solidFill>
            </a:endParaRPr>
          </a:p>
          <a:p>
            <a:pPr indent="0" lvl="0" marL="0" rtl="0" algn="l">
              <a:spcBef>
                <a:spcPts val="0"/>
              </a:spcBef>
              <a:spcAft>
                <a:spcPts val="0"/>
              </a:spcAft>
              <a:buNone/>
            </a:pPr>
            <a:r>
              <a:rPr lang="en" sz="2000">
                <a:solidFill>
                  <a:schemeClr val="dk1"/>
                </a:solidFill>
              </a:rPr>
              <a:t>337* Students</a:t>
            </a:r>
            <a:r>
              <a:rPr lang="en"/>
              <a: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*Numbers are reviewed monthly as our MLs are a</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 transient population.</a:t>
            </a:r>
            <a:endParaRPr sz="1500">
              <a:solidFill>
                <a:schemeClr val="dk1"/>
              </a:solidFill>
            </a:endParaRPr>
          </a:p>
        </p:txBody>
      </p:sp>
      <p:graphicFrame>
        <p:nvGraphicFramePr>
          <p:cNvPr id="134" name="Google Shape;134;p22"/>
          <p:cNvGraphicFramePr/>
          <p:nvPr/>
        </p:nvGraphicFramePr>
        <p:xfrm>
          <a:off x="5227625" y="512600"/>
          <a:ext cx="3000000" cy="3000000"/>
        </p:xfrm>
        <a:graphic>
          <a:graphicData uri="http://schemas.openxmlformats.org/drawingml/2006/table">
            <a:tbl>
              <a:tblPr bandCol="1" bandRow="1">
                <a:noFill/>
                <a:tableStyleId>{F9B5E2D2-456A-4A88-B358-6A7ABD1234C4}</a:tableStyleId>
              </a:tblPr>
              <a:tblGrid>
                <a:gridCol w="1246150"/>
                <a:gridCol w="1621825"/>
              </a:tblGrid>
              <a:tr h="354175">
                <a:tc>
                  <a:txBody>
                    <a:bodyPr/>
                    <a:lstStyle/>
                    <a:p>
                      <a:pPr indent="0" lvl="0" marL="0" rtl="0" algn="ctr">
                        <a:spcBef>
                          <a:spcPts val="0"/>
                        </a:spcBef>
                        <a:spcAft>
                          <a:spcPts val="0"/>
                        </a:spcAft>
                        <a:buNone/>
                      </a:pPr>
                      <a:r>
                        <a:t/>
                      </a:r>
                      <a:endParaRPr sz="1200"/>
                    </a:p>
                    <a:p>
                      <a:pPr indent="0" lvl="0" marL="0" rtl="0" algn="ctr">
                        <a:spcBef>
                          <a:spcPts val="0"/>
                        </a:spcBef>
                        <a:spcAft>
                          <a:spcPts val="0"/>
                        </a:spcAft>
                        <a:buNone/>
                      </a:pPr>
                      <a:r>
                        <a:rPr lang="en" sz="1200"/>
                        <a:t>Year</a:t>
                      </a:r>
                      <a:endParaRPr sz="12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Number of Students to Be Served </a:t>
                      </a:r>
                      <a:endParaRPr sz="12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just">
                        <a:spcBef>
                          <a:spcPts val="0"/>
                        </a:spcBef>
                        <a:spcAft>
                          <a:spcPts val="0"/>
                        </a:spcAft>
                        <a:buNone/>
                      </a:pPr>
                      <a:r>
                        <a:rPr lang="en" sz="1100"/>
                        <a:t>2003-2004</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84</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just">
                        <a:spcBef>
                          <a:spcPts val="0"/>
                        </a:spcBef>
                        <a:spcAft>
                          <a:spcPts val="0"/>
                        </a:spcAft>
                        <a:buNone/>
                      </a:pPr>
                      <a:r>
                        <a:rPr lang="en" sz="1100"/>
                        <a:t>2004-2005</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78</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just">
                        <a:spcBef>
                          <a:spcPts val="0"/>
                        </a:spcBef>
                        <a:spcAft>
                          <a:spcPts val="0"/>
                        </a:spcAft>
                        <a:buNone/>
                      </a:pPr>
                      <a:r>
                        <a:rPr lang="en" sz="1100"/>
                        <a:t>2005-2006</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93</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just">
                        <a:spcBef>
                          <a:spcPts val="0"/>
                        </a:spcBef>
                        <a:spcAft>
                          <a:spcPts val="0"/>
                        </a:spcAft>
                        <a:buNone/>
                      </a:pPr>
                      <a:r>
                        <a:rPr lang="en" sz="1100"/>
                        <a:t>2006-2007</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100</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just">
                        <a:spcBef>
                          <a:spcPts val="0"/>
                        </a:spcBef>
                        <a:spcAft>
                          <a:spcPts val="0"/>
                        </a:spcAft>
                        <a:buNone/>
                      </a:pPr>
                      <a:r>
                        <a:rPr lang="en" sz="1100"/>
                        <a:t>2007-2008</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110</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just">
                        <a:spcBef>
                          <a:spcPts val="0"/>
                        </a:spcBef>
                        <a:spcAft>
                          <a:spcPts val="0"/>
                        </a:spcAft>
                        <a:buNone/>
                      </a:pPr>
                      <a:r>
                        <a:rPr lang="en" sz="1100"/>
                        <a:t>2008-2009</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107</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just">
                        <a:spcBef>
                          <a:spcPts val="0"/>
                        </a:spcBef>
                        <a:spcAft>
                          <a:spcPts val="0"/>
                        </a:spcAft>
                        <a:buNone/>
                      </a:pPr>
                      <a:r>
                        <a:rPr lang="en" sz="1100"/>
                        <a:t>2009-2010</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108</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just">
                        <a:spcBef>
                          <a:spcPts val="0"/>
                        </a:spcBef>
                        <a:spcAft>
                          <a:spcPts val="0"/>
                        </a:spcAft>
                        <a:buNone/>
                      </a:pPr>
                      <a:r>
                        <a:rPr lang="en" sz="1100"/>
                        <a:t>2010-2011</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117</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just">
                        <a:spcBef>
                          <a:spcPts val="0"/>
                        </a:spcBef>
                        <a:spcAft>
                          <a:spcPts val="0"/>
                        </a:spcAft>
                        <a:buNone/>
                      </a:pPr>
                      <a:r>
                        <a:rPr lang="en" sz="1100"/>
                        <a:t>2011-2012</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111</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just">
                        <a:spcBef>
                          <a:spcPts val="0"/>
                        </a:spcBef>
                        <a:spcAft>
                          <a:spcPts val="0"/>
                        </a:spcAft>
                        <a:buNone/>
                      </a:pPr>
                      <a:r>
                        <a:rPr lang="en" sz="1100"/>
                        <a:t>2012-2013</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96</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just">
                        <a:spcBef>
                          <a:spcPts val="0"/>
                        </a:spcBef>
                        <a:spcAft>
                          <a:spcPts val="0"/>
                        </a:spcAft>
                        <a:buNone/>
                      </a:pPr>
                      <a:r>
                        <a:rPr lang="en" sz="1100"/>
                        <a:t>2013-2014</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123</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just">
                        <a:spcBef>
                          <a:spcPts val="0"/>
                        </a:spcBef>
                        <a:spcAft>
                          <a:spcPts val="0"/>
                        </a:spcAft>
                        <a:buNone/>
                      </a:pPr>
                      <a:r>
                        <a:rPr lang="en" sz="1100"/>
                        <a:t>2014-2015</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105</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just">
                        <a:spcBef>
                          <a:spcPts val="0"/>
                        </a:spcBef>
                        <a:spcAft>
                          <a:spcPts val="0"/>
                        </a:spcAft>
                        <a:buNone/>
                      </a:pPr>
                      <a:r>
                        <a:rPr lang="en" sz="1100"/>
                        <a:t>2015-2016</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105</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just">
                        <a:spcBef>
                          <a:spcPts val="0"/>
                        </a:spcBef>
                        <a:spcAft>
                          <a:spcPts val="0"/>
                        </a:spcAft>
                        <a:buNone/>
                      </a:pPr>
                      <a:r>
                        <a:rPr lang="en" sz="1100"/>
                        <a:t>2016-2017</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101</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just">
                        <a:spcBef>
                          <a:spcPts val="0"/>
                        </a:spcBef>
                        <a:spcAft>
                          <a:spcPts val="0"/>
                        </a:spcAft>
                        <a:buNone/>
                      </a:pPr>
                      <a:r>
                        <a:rPr lang="en" sz="1100"/>
                        <a:t>2017-2018</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125</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just">
                        <a:spcBef>
                          <a:spcPts val="0"/>
                        </a:spcBef>
                        <a:spcAft>
                          <a:spcPts val="0"/>
                        </a:spcAft>
                        <a:buNone/>
                      </a:pPr>
                      <a:r>
                        <a:rPr lang="en" sz="1100"/>
                        <a:t>2018-2019</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144</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just">
                        <a:spcBef>
                          <a:spcPts val="0"/>
                        </a:spcBef>
                        <a:spcAft>
                          <a:spcPts val="0"/>
                        </a:spcAft>
                        <a:buNone/>
                      </a:pPr>
                      <a:r>
                        <a:rPr lang="en" sz="1100"/>
                        <a:t>2019-2020</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170</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just">
                        <a:spcBef>
                          <a:spcPts val="0"/>
                        </a:spcBef>
                        <a:spcAft>
                          <a:spcPts val="0"/>
                        </a:spcAft>
                        <a:buNone/>
                      </a:pPr>
                      <a:r>
                        <a:rPr lang="en" sz="1100"/>
                        <a:t>2020-2021</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163</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just">
                        <a:spcBef>
                          <a:spcPts val="0"/>
                        </a:spcBef>
                        <a:spcAft>
                          <a:spcPts val="0"/>
                        </a:spcAft>
                        <a:buNone/>
                      </a:pPr>
                      <a:r>
                        <a:rPr lang="en" sz="1100"/>
                        <a:t>2021-2022</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224</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just">
                        <a:spcBef>
                          <a:spcPts val="0"/>
                        </a:spcBef>
                        <a:spcAft>
                          <a:spcPts val="0"/>
                        </a:spcAft>
                        <a:buNone/>
                      </a:pPr>
                      <a:r>
                        <a:rPr lang="en" sz="1100"/>
                        <a:t>2022-2023</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268</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just">
                        <a:spcBef>
                          <a:spcPts val="0"/>
                        </a:spcBef>
                        <a:spcAft>
                          <a:spcPts val="0"/>
                        </a:spcAft>
                        <a:buNone/>
                      </a:pPr>
                      <a:r>
                        <a:rPr lang="en" sz="1100"/>
                        <a:t>2023-2024</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316</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just">
                        <a:spcBef>
                          <a:spcPts val="0"/>
                        </a:spcBef>
                        <a:spcAft>
                          <a:spcPts val="0"/>
                        </a:spcAft>
                        <a:buNone/>
                      </a:pPr>
                      <a:r>
                        <a:rPr lang="en" sz="1100"/>
                        <a:t>2024-2025</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337</a:t>
                      </a:r>
                      <a:endParaRPr sz="1100"/>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 Systems of Support</a:t>
            </a:r>
            <a:endParaRPr/>
          </a:p>
        </p:txBody>
      </p:sp>
      <p:sp>
        <p:nvSpPr>
          <p:cNvPr id="140" name="Google Shape;140;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Clarity and Consistency in Identification - Registration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K-12 Curriculum</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Building Based Programming to Support Graduation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Translation Tools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State Mandates </a:t>
            </a:r>
            <a:endParaRPr>
              <a:solidFill>
                <a:schemeClr val="dk1"/>
              </a:solidFill>
            </a:endParaRPr>
          </a:p>
          <a:p>
            <a:pPr indent="0" lvl="0" marL="45720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Level of Support </a:t>
            </a:r>
            <a:endParaRPr/>
          </a:p>
        </p:txBody>
      </p:sp>
      <p:graphicFrame>
        <p:nvGraphicFramePr>
          <p:cNvPr id="146" name="Google Shape;146;p24"/>
          <p:cNvGraphicFramePr/>
          <p:nvPr/>
        </p:nvGraphicFramePr>
        <p:xfrm>
          <a:off x="952500" y="1619250"/>
          <a:ext cx="3000000" cy="3000000"/>
        </p:xfrm>
        <a:graphic>
          <a:graphicData uri="http://schemas.openxmlformats.org/drawingml/2006/table">
            <a:tbl>
              <a:tblPr>
                <a:noFill/>
                <a:tableStyleId>{33783336-3E23-406D-9752-7DA73ABA3277}</a:tableStyleId>
              </a:tblPr>
              <a:tblGrid>
                <a:gridCol w="1721500"/>
                <a:gridCol w="2094450"/>
                <a:gridCol w="3423050"/>
              </a:tblGrid>
              <a:tr h="381000">
                <a:tc>
                  <a:txBody>
                    <a:bodyPr/>
                    <a:lstStyle/>
                    <a:p>
                      <a:pPr indent="0" lvl="0" marL="0" rtl="0" algn="l">
                        <a:spcBef>
                          <a:spcPts val="0"/>
                        </a:spcBef>
                        <a:spcAft>
                          <a:spcPts val="0"/>
                        </a:spcAft>
                        <a:buNone/>
                      </a:pPr>
                      <a:r>
                        <a:rPr lang="en">
                          <a:latin typeface="DM Sans"/>
                          <a:ea typeface="DM Sans"/>
                          <a:cs typeface="DM Sans"/>
                          <a:sym typeface="DM Sans"/>
                        </a:rPr>
                        <a:t>School</a:t>
                      </a:r>
                      <a:endParaRPr>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lang="en">
                          <a:latin typeface="DM Sans"/>
                          <a:ea typeface="DM Sans"/>
                          <a:cs typeface="DM Sans"/>
                          <a:sym typeface="DM Sans"/>
                        </a:rPr>
                        <a:t>Numbers (as of 1/1/25) </a:t>
                      </a:r>
                      <a:endParaRPr>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lang="en">
                          <a:latin typeface="DM Sans"/>
                          <a:ea typeface="DM Sans"/>
                          <a:cs typeface="DM Sans"/>
                          <a:sym typeface="DM Sans"/>
                        </a:rPr>
                        <a:t>Number of Teachers</a:t>
                      </a:r>
                      <a:endParaRPr>
                        <a:latin typeface="DM Sans"/>
                        <a:ea typeface="DM Sans"/>
                        <a:cs typeface="DM Sans"/>
                        <a:sym typeface="DM Sans"/>
                      </a:endParaRPr>
                    </a:p>
                  </a:txBody>
                  <a:tcPr marT="91425" marB="91425" marR="91425" marL="91425"/>
                </a:tc>
              </a:tr>
              <a:tr h="381000">
                <a:tc>
                  <a:txBody>
                    <a:bodyPr/>
                    <a:lstStyle/>
                    <a:p>
                      <a:pPr indent="0" lvl="0" marL="0" rtl="0" algn="l">
                        <a:spcBef>
                          <a:spcPts val="0"/>
                        </a:spcBef>
                        <a:spcAft>
                          <a:spcPts val="0"/>
                        </a:spcAft>
                        <a:buNone/>
                      </a:pPr>
                      <a:r>
                        <a:rPr lang="en">
                          <a:latin typeface="DM Sans"/>
                          <a:ea typeface="DM Sans"/>
                          <a:cs typeface="DM Sans"/>
                          <a:sym typeface="DM Sans"/>
                        </a:rPr>
                        <a:t>HPS</a:t>
                      </a:r>
                      <a:endParaRPr>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lang="en">
                          <a:latin typeface="DM Sans"/>
                          <a:ea typeface="DM Sans"/>
                          <a:cs typeface="DM Sans"/>
                          <a:sym typeface="DM Sans"/>
                        </a:rPr>
                        <a:t>63</a:t>
                      </a:r>
                      <a:endParaRPr>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lang="en">
                          <a:latin typeface="DM Sans"/>
                          <a:ea typeface="DM Sans"/>
                          <a:cs typeface="DM Sans"/>
                          <a:sym typeface="DM Sans"/>
                        </a:rPr>
                        <a:t>2.0</a:t>
                      </a:r>
                      <a:endParaRPr>
                        <a:latin typeface="DM Sans"/>
                        <a:ea typeface="DM Sans"/>
                        <a:cs typeface="DM Sans"/>
                        <a:sym typeface="DM Sans"/>
                      </a:endParaRPr>
                    </a:p>
                  </a:txBody>
                  <a:tcPr marT="91425" marB="91425" marR="91425" marL="91425"/>
                </a:tc>
              </a:tr>
              <a:tr h="381000">
                <a:tc>
                  <a:txBody>
                    <a:bodyPr/>
                    <a:lstStyle/>
                    <a:p>
                      <a:pPr indent="0" lvl="0" marL="0" rtl="0" algn="l">
                        <a:spcBef>
                          <a:spcPts val="0"/>
                        </a:spcBef>
                        <a:spcAft>
                          <a:spcPts val="0"/>
                        </a:spcAft>
                        <a:buNone/>
                      </a:pPr>
                      <a:r>
                        <a:rPr lang="en">
                          <a:latin typeface="DM Sans"/>
                          <a:ea typeface="DM Sans"/>
                          <a:cs typeface="DM Sans"/>
                          <a:sym typeface="DM Sans"/>
                        </a:rPr>
                        <a:t>NES</a:t>
                      </a:r>
                      <a:endParaRPr>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lang="en">
                          <a:latin typeface="DM Sans"/>
                          <a:ea typeface="DM Sans"/>
                          <a:cs typeface="DM Sans"/>
                          <a:sym typeface="DM Sans"/>
                        </a:rPr>
                        <a:t>38</a:t>
                      </a:r>
                      <a:endParaRPr>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lang="en">
                          <a:latin typeface="DM Sans"/>
                          <a:ea typeface="DM Sans"/>
                          <a:cs typeface="DM Sans"/>
                          <a:sym typeface="DM Sans"/>
                        </a:rPr>
                        <a:t>1.0</a:t>
                      </a:r>
                      <a:endParaRPr>
                        <a:latin typeface="DM Sans"/>
                        <a:ea typeface="DM Sans"/>
                        <a:cs typeface="DM Sans"/>
                        <a:sym typeface="DM Sans"/>
                      </a:endParaRPr>
                    </a:p>
                  </a:txBody>
                  <a:tcPr marT="91425" marB="91425" marR="91425" marL="91425"/>
                </a:tc>
              </a:tr>
              <a:tr h="381000">
                <a:tc>
                  <a:txBody>
                    <a:bodyPr/>
                    <a:lstStyle/>
                    <a:p>
                      <a:pPr indent="0" lvl="0" marL="0" rtl="0" algn="l">
                        <a:spcBef>
                          <a:spcPts val="0"/>
                        </a:spcBef>
                        <a:spcAft>
                          <a:spcPts val="0"/>
                        </a:spcAft>
                        <a:buNone/>
                      </a:pPr>
                      <a:r>
                        <a:rPr lang="en">
                          <a:latin typeface="DM Sans"/>
                          <a:ea typeface="DM Sans"/>
                          <a:cs typeface="DM Sans"/>
                          <a:sym typeface="DM Sans"/>
                        </a:rPr>
                        <a:t>SNIS</a:t>
                      </a:r>
                      <a:endParaRPr>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lang="en">
                          <a:latin typeface="DM Sans"/>
                          <a:ea typeface="DM Sans"/>
                          <a:cs typeface="DM Sans"/>
                          <a:sym typeface="DM Sans"/>
                        </a:rPr>
                        <a:t>87</a:t>
                      </a:r>
                      <a:endParaRPr>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lang="en">
                          <a:latin typeface="DM Sans"/>
                          <a:ea typeface="DM Sans"/>
                          <a:cs typeface="DM Sans"/>
                          <a:sym typeface="DM Sans"/>
                        </a:rPr>
                        <a:t>2.0 / 1 PT Tutor</a:t>
                      </a:r>
                      <a:endParaRPr>
                        <a:latin typeface="DM Sans"/>
                        <a:ea typeface="DM Sans"/>
                        <a:cs typeface="DM Sans"/>
                        <a:sym typeface="DM Sans"/>
                      </a:endParaRPr>
                    </a:p>
                  </a:txBody>
                  <a:tcPr marT="91425" marB="91425" marR="91425" marL="91425"/>
                </a:tc>
              </a:tr>
              <a:tr h="381000">
                <a:tc>
                  <a:txBody>
                    <a:bodyPr/>
                    <a:lstStyle/>
                    <a:p>
                      <a:pPr indent="0" lvl="0" marL="0" rtl="0" algn="l">
                        <a:spcBef>
                          <a:spcPts val="0"/>
                        </a:spcBef>
                        <a:spcAft>
                          <a:spcPts val="0"/>
                        </a:spcAft>
                        <a:buNone/>
                      </a:pPr>
                      <a:r>
                        <a:rPr lang="en">
                          <a:latin typeface="DM Sans"/>
                          <a:ea typeface="DM Sans"/>
                          <a:cs typeface="DM Sans"/>
                          <a:sym typeface="DM Sans"/>
                        </a:rPr>
                        <a:t>SMS</a:t>
                      </a:r>
                      <a:endParaRPr>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lang="en">
                          <a:latin typeface="DM Sans"/>
                          <a:ea typeface="DM Sans"/>
                          <a:cs typeface="DM Sans"/>
                          <a:sym typeface="DM Sans"/>
                        </a:rPr>
                        <a:t>75</a:t>
                      </a:r>
                      <a:endParaRPr>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lang="en">
                          <a:latin typeface="DM Sans"/>
                          <a:ea typeface="DM Sans"/>
                          <a:cs typeface="DM Sans"/>
                          <a:sym typeface="DM Sans"/>
                        </a:rPr>
                        <a:t>1.0 / 1 PT Tutor</a:t>
                      </a:r>
                      <a:endParaRPr>
                        <a:latin typeface="DM Sans"/>
                        <a:ea typeface="DM Sans"/>
                        <a:cs typeface="DM Sans"/>
                        <a:sym typeface="DM Sans"/>
                      </a:endParaRPr>
                    </a:p>
                  </a:txBody>
                  <a:tcPr marT="91425" marB="91425" marR="91425" marL="91425"/>
                </a:tc>
              </a:tr>
              <a:tr h="381000">
                <a:tc>
                  <a:txBody>
                    <a:bodyPr/>
                    <a:lstStyle/>
                    <a:p>
                      <a:pPr indent="0" lvl="0" marL="0" rtl="0" algn="l">
                        <a:spcBef>
                          <a:spcPts val="0"/>
                        </a:spcBef>
                        <a:spcAft>
                          <a:spcPts val="0"/>
                        </a:spcAft>
                        <a:buNone/>
                      </a:pPr>
                      <a:r>
                        <a:rPr lang="en">
                          <a:latin typeface="DM Sans"/>
                          <a:ea typeface="DM Sans"/>
                          <a:cs typeface="DM Sans"/>
                          <a:sym typeface="DM Sans"/>
                        </a:rPr>
                        <a:t>NMHS</a:t>
                      </a:r>
                      <a:endParaRPr>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lang="en">
                          <a:latin typeface="DM Sans"/>
                          <a:ea typeface="DM Sans"/>
                          <a:cs typeface="DM Sans"/>
                          <a:sym typeface="DM Sans"/>
                        </a:rPr>
                        <a:t>74</a:t>
                      </a:r>
                      <a:endParaRPr>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lang="en">
                          <a:latin typeface="DM Sans"/>
                          <a:ea typeface="DM Sans"/>
                          <a:cs typeface="DM Sans"/>
                          <a:sym typeface="DM Sans"/>
                        </a:rPr>
                        <a:t>2.0</a:t>
                      </a:r>
                      <a:endParaRPr>
                        <a:latin typeface="DM Sans"/>
                        <a:ea typeface="DM Sans"/>
                        <a:cs typeface="DM Sans"/>
                        <a:sym typeface="DM Sans"/>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District Responsibilities to MLs and Their Families </a:t>
            </a:r>
            <a:endParaRPr/>
          </a:p>
        </p:txBody>
      </p:sp>
      <p:pic>
        <p:nvPicPr>
          <p:cNvPr id="152" name="Google Shape;152;p25"/>
          <p:cNvPicPr preferRelativeResize="0"/>
          <p:nvPr/>
        </p:nvPicPr>
        <p:blipFill>
          <a:blip r:embed="rId3">
            <a:alphaModFix/>
          </a:blip>
          <a:stretch>
            <a:fillRect/>
          </a:stretch>
        </p:blipFill>
        <p:spPr>
          <a:xfrm>
            <a:off x="1149900" y="1017726"/>
            <a:ext cx="5698926" cy="3838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Audit of our Programming </a:t>
            </a:r>
            <a:endParaRPr/>
          </a:p>
        </p:txBody>
      </p:sp>
      <p:sp>
        <p:nvSpPr>
          <p:cNvPr id="158" name="Google Shape;158;p2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Our district completed an audit of its current practices, curriculum, and services. Areas reviewed included: </a:t>
            </a:r>
            <a:endParaRPr>
              <a:solidFill>
                <a:schemeClr val="dk1"/>
              </a:solidFill>
            </a:endParaRPr>
          </a:p>
          <a:p>
            <a:pPr indent="-317500" lvl="0" marL="457200" rtl="0" algn="l">
              <a:spcBef>
                <a:spcPts val="1200"/>
              </a:spcBef>
              <a:spcAft>
                <a:spcPts val="0"/>
              </a:spcAft>
              <a:buClr>
                <a:schemeClr val="dk1"/>
              </a:buClr>
              <a:buSzPts val="1400"/>
              <a:buChar char="●"/>
            </a:pPr>
            <a:r>
              <a:rPr lang="en">
                <a:solidFill>
                  <a:schemeClr val="dk1"/>
                </a:solidFill>
              </a:rPr>
              <a:t>Intake process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Classroom placement procedures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Review of curriculum</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Progress monitoring/Intervention systems/Dually identified students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Data collection and goal setting for current teachers of MLs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Staffing/program models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Professional development recommendations</a:t>
            </a:r>
            <a:endParaRPr>
              <a:solidFill>
                <a:schemeClr val="dk1"/>
              </a:solidFill>
            </a:endParaRPr>
          </a:p>
        </p:txBody>
      </p:sp>
      <p:sp>
        <p:nvSpPr>
          <p:cNvPr id="159" name="Google Shape;159;p26"/>
          <p:cNvSpPr txBox="1"/>
          <p:nvPr>
            <p:ph idx="2" type="body"/>
          </p:nvPr>
        </p:nvSpPr>
        <p:spPr>
          <a:xfrm>
            <a:off x="4756200" y="1152275"/>
            <a:ext cx="3999900" cy="3416400"/>
          </a:xfrm>
          <a:prstGeom prst="rect">
            <a:avLst/>
          </a:prstGeom>
        </p:spPr>
        <p:txBody>
          <a:bodyPr anchorCtr="0" anchor="t" bIns="91425" lIns="91425" spcFirstLastPara="1" rIns="91425" wrap="square" tIns="91425">
            <a:normAutofit fontScale="85000" lnSpcReduction="10000"/>
          </a:bodyPr>
          <a:lstStyle/>
          <a:p>
            <a:pPr indent="0" lvl="0" marL="0" rtl="0" algn="l">
              <a:lnSpc>
                <a:spcPct val="115000"/>
              </a:lnSpc>
              <a:spcBef>
                <a:spcPts val="1200"/>
              </a:spcBef>
              <a:spcAft>
                <a:spcPts val="0"/>
              </a:spcAft>
              <a:buNone/>
            </a:pPr>
            <a:r>
              <a:rPr lang="en">
                <a:solidFill>
                  <a:schemeClr val="dk1"/>
                </a:solidFill>
              </a:rPr>
              <a:t>Commendations: </a:t>
            </a:r>
            <a:endParaRPr>
              <a:solidFill>
                <a:schemeClr val="dk1"/>
              </a:solidFill>
            </a:endParaRPr>
          </a:p>
          <a:p>
            <a:pPr indent="-304165" lvl="0" marL="457200" rtl="0" algn="l">
              <a:lnSpc>
                <a:spcPct val="115000"/>
              </a:lnSpc>
              <a:spcBef>
                <a:spcPts val="1200"/>
              </a:spcBef>
              <a:spcAft>
                <a:spcPts val="0"/>
              </a:spcAft>
              <a:buClr>
                <a:schemeClr val="dk1"/>
              </a:buClr>
              <a:buSzPct val="100000"/>
              <a:buChar char="●"/>
            </a:pPr>
            <a:r>
              <a:rPr lang="en">
                <a:solidFill>
                  <a:schemeClr val="dk1"/>
                </a:solidFill>
              </a:rPr>
              <a:t>TESOL/ML staff have a thorough understanding of the population’s linguistic, academic, and cultural needs</a:t>
            </a:r>
            <a:endParaRPr>
              <a:solidFill>
                <a:schemeClr val="dk1"/>
              </a:solidFill>
            </a:endParaRPr>
          </a:p>
          <a:p>
            <a:pPr indent="-304165" lvl="0" marL="457200" rtl="0" algn="l">
              <a:lnSpc>
                <a:spcPct val="115000"/>
              </a:lnSpc>
              <a:spcBef>
                <a:spcPts val="0"/>
              </a:spcBef>
              <a:spcAft>
                <a:spcPts val="0"/>
              </a:spcAft>
              <a:buClr>
                <a:schemeClr val="dk1"/>
              </a:buClr>
              <a:buSzPct val="100000"/>
              <a:buChar char="●"/>
            </a:pPr>
            <a:r>
              <a:rPr lang="en">
                <a:solidFill>
                  <a:schemeClr val="dk1"/>
                </a:solidFill>
              </a:rPr>
              <a:t>Staff have knowledge of best practices for ML students and are flexible and responsive to changing demographics</a:t>
            </a:r>
            <a:endParaRPr>
              <a:solidFill>
                <a:schemeClr val="dk1"/>
              </a:solidFill>
            </a:endParaRPr>
          </a:p>
          <a:p>
            <a:pPr indent="-304165" lvl="0" marL="457200" rtl="0" algn="l">
              <a:lnSpc>
                <a:spcPct val="115000"/>
              </a:lnSpc>
              <a:spcBef>
                <a:spcPts val="0"/>
              </a:spcBef>
              <a:spcAft>
                <a:spcPts val="0"/>
              </a:spcAft>
              <a:buClr>
                <a:schemeClr val="dk1"/>
              </a:buClr>
              <a:buSzPct val="100000"/>
              <a:buChar char="●"/>
            </a:pPr>
            <a:r>
              <a:rPr lang="en">
                <a:solidFill>
                  <a:schemeClr val="dk1"/>
                </a:solidFill>
              </a:rPr>
              <a:t>Evidence of scientific, research-based curriculum that supports the linguistic and cultural needs of ML students at the secondary level</a:t>
            </a:r>
            <a:endParaRPr>
              <a:solidFill>
                <a:schemeClr val="dk1"/>
              </a:solidFill>
            </a:endParaRPr>
          </a:p>
          <a:p>
            <a:pPr indent="-304165" lvl="0" marL="457200" rtl="0" algn="l">
              <a:lnSpc>
                <a:spcPct val="115000"/>
              </a:lnSpc>
              <a:spcBef>
                <a:spcPts val="0"/>
              </a:spcBef>
              <a:spcAft>
                <a:spcPts val="0"/>
              </a:spcAft>
              <a:buClr>
                <a:schemeClr val="dk1"/>
              </a:buClr>
              <a:buSzPct val="100000"/>
              <a:buChar char="●"/>
            </a:pPr>
            <a:r>
              <a:rPr lang="en">
                <a:solidFill>
                  <a:schemeClr val="dk1"/>
                </a:solidFill>
              </a:rPr>
              <a:t>Additional support staff are available to provide native language supports (Portuguese and Spanish) for translation when required</a:t>
            </a:r>
            <a:endParaRPr>
              <a:solidFill>
                <a:schemeClr val="dk1"/>
              </a:solidFill>
            </a:endParaRPr>
          </a:p>
          <a:p>
            <a:pPr indent="-293370" lvl="0" marL="457200" rtl="0" algn="l">
              <a:lnSpc>
                <a:spcPct val="115000"/>
              </a:lnSpc>
              <a:spcBef>
                <a:spcPts val="0"/>
              </a:spcBef>
              <a:spcAft>
                <a:spcPts val="0"/>
              </a:spcAft>
              <a:buClr>
                <a:schemeClr val="dk1"/>
              </a:buClr>
              <a:buSzPct val="100000"/>
              <a:buChar char="●"/>
            </a:pPr>
            <a:r>
              <a:rPr lang="en">
                <a:solidFill>
                  <a:schemeClr val="dk1"/>
                </a:solidFill>
              </a:rPr>
              <a:t>Tier I support utilizing an individualized pull out model for English language instruction</a:t>
            </a:r>
            <a:r>
              <a:rPr lang="en" sz="1200">
                <a:solidFill>
                  <a:schemeClr val="dk1"/>
                </a:solidFill>
              </a:rPr>
              <a:t> </a:t>
            </a:r>
            <a:endParaRPr sz="12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idx="1" type="subTitle"/>
          </p:nvPr>
        </p:nvSpPr>
        <p:spPr>
          <a:xfrm>
            <a:off x="311700" y="15247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600"/>
              <a:t>Adult Education </a:t>
            </a:r>
            <a:endParaRPr sz="3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Structures and Systems of Adult Education </a:t>
            </a:r>
            <a:endParaRPr/>
          </a:p>
        </p:txBody>
      </p:sp>
      <p:sp>
        <p:nvSpPr>
          <p:cNvPr id="170" name="Google Shape;170;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sz="2164" u="sng">
                <a:solidFill>
                  <a:schemeClr val="dk1"/>
                </a:solidFill>
                <a:latin typeface="DM Sans"/>
                <a:ea typeface="DM Sans"/>
                <a:cs typeface="DM Sans"/>
                <a:sym typeface="DM Sans"/>
              </a:rPr>
              <a:t>Program S</a:t>
            </a:r>
            <a:r>
              <a:rPr b="1" lang="en" sz="2164" u="sng">
                <a:solidFill>
                  <a:schemeClr val="dk1"/>
                </a:solidFill>
                <a:latin typeface="DM Sans"/>
                <a:ea typeface="DM Sans"/>
                <a:cs typeface="DM Sans"/>
                <a:sym typeface="DM Sans"/>
              </a:rPr>
              <a:t>taffing </a:t>
            </a:r>
            <a:endParaRPr b="1" sz="2164" u="sng">
              <a:solidFill>
                <a:schemeClr val="dk1"/>
              </a:solidFill>
              <a:latin typeface="DM Sans"/>
              <a:ea typeface="DM Sans"/>
              <a:cs typeface="DM Sans"/>
              <a:sym typeface="DM Sans"/>
            </a:endParaRPr>
          </a:p>
          <a:p>
            <a:pPr indent="0" lvl="0" marL="0" rtl="0" algn="l">
              <a:spcBef>
                <a:spcPts val="1200"/>
              </a:spcBef>
              <a:spcAft>
                <a:spcPts val="0"/>
              </a:spcAft>
              <a:buNone/>
            </a:pPr>
            <a:r>
              <a:rPr lang="en" sz="1929">
                <a:solidFill>
                  <a:schemeClr val="dk1"/>
                </a:solidFill>
              </a:rPr>
              <a:t>Program Director  - 1</a:t>
            </a:r>
            <a:endParaRPr sz="1929">
              <a:solidFill>
                <a:schemeClr val="dk1"/>
              </a:solidFill>
            </a:endParaRPr>
          </a:p>
          <a:p>
            <a:pPr indent="0" lvl="0" marL="0" rtl="0" algn="l">
              <a:spcBef>
                <a:spcPts val="1200"/>
              </a:spcBef>
              <a:spcAft>
                <a:spcPts val="0"/>
              </a:spcAft>
              <a:buNone/>
            </a:pPr>
            <a:r>
              <a:rPr lang="en" sz="1929">
                <a:solidFill>
                  <a:schemeClr val="dk1"/>
                </a:solidFill>
              </a:rPr>
              <a:t>Program </a:t>
            </a:r>
            <a:r>
              <a:rPr lang="en" sz="1929">
                <a:solidFill>
                  <a:schemeClr val="dk1"/>
                </a:solidFill>
              </a:rPr>
              <a:t>Facilitator - 1</a:t>
            </a:r>
            <a:endParaRPr sz="1929">
              <a:solidFill>
                <a:schemeClr val="dk1"/>
              </a:solidFill>
            </a:endParaRPr>
          </a:p>
          <a:p>
            <a:pPr indent="0" lvl="0" marL="0" rtl="0" algn="l">
              <a:spcBef>
                <a:spcPts val="1200"/>
              </a:spcBef>
              <a:spcAft>
                <a:spcPts val="0"/>
              </a:spcAft>
              <a:buNone/>
            </a:pPr>
            <a:r>
              <a:rPr lang="en" sz="1929">
                <a:solidFill>
                  <a:schemeClr val="dk1"/>
                </a:solidFill>
              </a:rPr>
              <a:t>Guidance Counselor - 1.5 </a:t>
            </a:r>
            <a:endParaRPr sz="1929">
              <a:solidFill>
                <a:schemeClr val="dk1"/>
              </a:solidFill>
            </a:endParaRPr>
          </a:p>
          <a:p>
            <a:pPr indent="0" lvl="0" marL="0" rtl="0" algn="l">
              <a:spcBef>
                <a:spcPts val="1200"/>
              </a:spcBef>
              <a:spcAft>
                <a:spcPts val="0"/>
              </a:spcAft>
              <a:buNone/>
            </a:pPr>
            <a:r>
              <a:rPr lang="en" sz="1929">
                <a:solidFill>
                  <a:schemeClr val="dk1"/>
                </a:solidFill>
              </a:rPr>
              <a:t>Secretary - 1</a:t>
            </a:r>
            <a:endParaRPr sz="1929">
              <a:solidFill>
                <a:schemeClr val="dk1"/>
              </a:solidFill>
            </a:endParaRPr>
          </a:p>
          <a:p>
            <a:pPr indent="0" lvl="0" marL="0" rtl="0" algn="l">
              <a:spcBef>
                <a:spcPts val="1200"/>
              </a:spcBef>
              <a:spcAft>
                <a:spcPts val="0"/>
              </a:spcAft>
              <a:buNone/>
            </a:pPr>
            <a:r>
              <a:rPr lang="en" sz="1929">
                <a:solidFill>
                  <a:schemeClr val="dk1"/>
                </a:solidFill>
              </a:rPr>
              <a:t>Adult Education Evaluator - 1</a:t>
            </a:r>
            <a:endParaRPr sz="1929">
              <a:solidFill>
                <a:schemeClr val="dk1"/>
              </a:solidFill>
            </a:endParaRPr>
          </a:p>
          <a:p>
            <a:pPr indent="0" lvl="0" marL="0" rtl="0" algn="l">
              <a:spcBef>
                <a:spcPts val="1200"/>
              </a:spcBef>
              <a:spcAft>
                <a:spcPts val="0"/>
              </a:spcAft>
              <a:buNone/>
            </a:pPr>
            <a:r>
              <a:rPr lang="en" sz="1929">
                <a:solidFill>
                  <a:schemeClr val="dk1"/>
                </a:solidFill>
              </a:rPr>
              <a:t>Teachers - 12</a:t>
            </a:r>
            <a:r>
              <a:rPr lang="en"/>
              <a:t>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71" name="Google Shape;171;p28"/>
          <p:cNvSpPr txBox="1"/>
          <p:nvPr/>
        </p:nvSpPr>
        <p:spPr>
          <a:xfrm>
            <a:off x="3200100" y="1747200"/>
            <a:ext cx="1976100" cy="2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DM Sans SemiBold"/>
              <a:ea typeface="DM Sans SemiBold"/>
              <a:cs typeface="DM Sans SemiBold"/>
              <a:sym typeface="DM Sans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By the Number </a:t>
            </a:r>
            <a:endParaRPr/>
          </a:p>
        </p:txBody>
      </p:sp>
      <p:graphicFrame>
        <p:nvGraphicFramePr>
          <p:cNvPr id="177" name="Google Shape;177;p29"/>
          <p:cNvGraphicFramePr/>
          <p:nvPr/>
        </p:nvGraphicFramePr>
        <p:xfrm>
          <a:off x="952500" y="2190750"/>
          <a:ext cx="3000000" cy="3000000"/>
        </p:xfrm>
        <a:graphic>
          <a:graphicData uri="http://schemas.openxmlformats.org/drawingml/2006/table">
            <a:tbl>
              <a:tblPr>
                <a:noFill/>
                <a:tableStyleId>{33783336-3E23-406D-9752-7DA73ABA3277}</a:tableStyleId>
              </a:tblPr>
              <a:tblGrid>
                <a:gridCol w="1809750"/>
                <a:gridCol w="1809750"/>
                <a:gridCol w="1809750"/>
                <a:gridCol w="1809750"/>
              </a:tblGrid>
              <a:tr h="381000">
                <a:tc>
                  <a:txBody>
                    <a:bodyPr/>
                    <a:lstStyle/>
                    <a:p>
                      <a:pPr indent="0" lvl="0" marL="0" rtl="0" algn="l">
                        <a:spcBef>
                          <a:spcPts val="0"/>
                        </a:spcBef>
                        <a:spcAft>
                          <a:spcPts val="0"/>
                        </a:spcAft>
                        <a:buNone/>
                      </a:pPr>
                      <a:r>
                        <a:rPr lang="en"/>
                        <a:t>Year</a:t>
                      </a:r>
                      <a:endParaRPr/>
                    </a:p>
                  </a:txBody>
                  <a:tcPr marT="91425" marB="91425" marR="91425" marL="91425"/>
                </a:tc>
                <a:tc>
                  <a:txBody>
                    <a:bodyPr/>
                    <a:lstStyle/>
                    <a:p>
                      <a:pPr indent="0" lvl="0" marL="0" rtl="0" algn="l">
                        <a:spcBef>
                          <a:spcPts val="0"/>
                        </a:spcBef>
                        <a:spcAft>
                          <a:spcPts val="0"/>
                        </a:spcAft>
                        <a:buNone/>
                      </a:pPr>
                      <a:r>
                        <a:rPr lang="en"/>
                        <a:t>2023 </a:t>
                      </a:r>
                      <a:endParaRPr/>
                    </a:p>
                  </a:txBody>
                  <a:tcPr marT="91425" marB="91425" marR="91425" marL="91425"/>
                </a:tc>
                <a:tc>
                  <a:txBody>
                    <a:bodyPr/>
                    <a:lstStyle/>
                    <a:p>
                      <a:pPr indent="0" lvl="0" marL="0" rtl="0" algn="l">
                        <a:spcBef>
                          <a:spcPts val="0"/>
                        </a:spcBef>
                        <a:spcAft>
                          <a:spcPts val="0"/>
                        </a:spcAft>
                        <a:buNone/>
                      </a:pPr>
                      <a:r>
                        <a:rPr lang="en"/>
                        <a:t>2024 </a:t>
                      </a:r>
                      <a:endParaRPr/>
                    </a:p>
                  </a:txBody>
                  <a:tcPr marT="91425" marB="91425" marR="91425" marL="91425"/>
                </a:tc>
                <a:tc>
                  <a:txBody>
                    <a:bodyPr/>
                    <a:lstStyle/>
                    <a:p>
                      <a:pPr indent="0" lvl="0" marL="0" rtl="0" algn="l">
                        <a:spcBef>
                          <a:spcPts val="0"/>
                        </a:spcBef>
                        <a:spcAft>
                          <a:spcPts val="0"/>
                        </a:spcAft>
                        <a:buNone/>
                      </a:pPr>
                      <a:r>
                        <a:rPr lang="en"/>
                        <a:t>2025</a:t>
                      </a:r>
                      <a:endParaRPr/>
                    </a:p>
                  </a:txBody>
                  <a:tcPr marT="91425" marB="91425" marR="91425" marL="91425"/>
                </a:tc>
              </a:tr>
              <a:tr h="381000">
                <a:tc>
                  <a:txBody>
                    <a:bodyPr/>
                    <a:lstStyle/>
                    <a:p>
                      <a:pPr indent="0" lvl="0" marL="0" rtl="0" algn="l">
                        <a:spcBef>
                          <a:spcPts val="0"/>
                        </a:spcBef>
                        <a:spcAft>
                          <a:spcPts val="0"/>
                        </a:spcAft>
                        <a:buNone/>
                      </a:pPr>
                      <a:r>
                        <a:rPr lang="en"/>
                        <a:t>Number of Students </a:t>
                      </a:r>
                      <a:endParaRPr/>
                    </a:p>
                  </a:txBody>
                  <a:tcPr marT="91425" marB="91425" marR="91425" marL="91425"/>
                </a:tc>
                <a:tc>
                  <a:txBody>
                    <a:bodyPr/>
                    <a:lstStyle/>
                    <a:p>
                      <a:pPr indent="0" lvl="0" marL="0" rtl="0" algn="l">
                        <a:spcBef>
                          <a:spcPts val="0"/>
                        </a:spcBef>
                        <a:spcAft>
                          <a:spcPts val="0"/>
                        </a:spcAft>
                        <a:buNone/>
                      </a:pPr>
                      <a:r>
                        <a:rPr lang="en"/>
                        <a:t>88</a:t>
                      </a:r>
                      <a:endParaRPr/>
                    </a:p>
                  </a:txBody>
                  <a:tcPr marT="91425" marB="91425" marR="91425" marL="91425"/>
                </a:tc>
                <a:tc>
                  <a:txBody>
                    <a:bodyPr/>
                    <a:lstStyle/>
                    <a:p>
                      <a:pPr indent="0" lvl="0" marL="0" rtl="0" algn="l">
                        <a:spcBef>
                          <a:spcPts val="0"/>
                        </a:spcBef>
                        <a:spcAft>
                          <a:spcPts val="0"/>
                        </a:spcAft>
                        <a:buNone/>
                      </a:pPr>
                      <a:r>
                        <a:rPr lang="en"/>
                        <a:t>78</a:t>
                      </a:r>
                      <a:endParaRPr/>
                    </a:p>
                  </a:txBody>
                  <a:tcPr marT="91425" marB="91425" marR="91425" marL="91425"/>
                </a:tc>
                <a:tc>
                  <a:txBody>
                    <a:bodyPr/>
                    <a:lstStyle/>
                    <a:p>
                      <a:pPr indent="0" lvl="0" marL="0" rtl="0" algn="l">
                        <a:spcBef>
                          <a:spcPts val="0"/>
                        </a:spcBef>
                        <a:spcAft>
                          <a:spcPts val="0"/>
                        </a:spcAft>
                        <a:buNone/>
                      </a:pPr>
                      <a:r>
                        <a:rPr lang="en"/>
                        <a:t>88</a:t>
                      </a:r>
                      <a:endParaRPr/>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Services and Offering</a:t>
            </a:r>
            <a:r>
              <a:rPr lang="en"/>
              <a:t>s</a:t>
            </a:r>
            <a:endParaRPr/>
          </a:p>
        </p:txBody>
      </p:sp>
      <p:sp>
        <p:nvSpPr>
          <p:cNvPr id="183" name="Google Shape;183;p30"/>
          <p:cNvSpPr txBox="1"/>
          <p:nvPr>
            <p:ph idx="1" type="body"/>
          </p:nvPr>
        </p:nvSpPr>
        <p:spPr>
          <a:xfrm>
            <a:off x="255625" y="111042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chemeClr val="dk1"/>
                </a:solidFill>
              </a:rPr>
              <a:t>Provide in person and remote credit diploma programs allowing a student to earn up to 10 credits per year</a:t>
            </a:r>
            <a:endParaRPr>
              <a:solidFill>
                <a:schemeClr val="dk1"/>
              </a:solidFill>
            </a:endParaRPr>
          </a:p>
          <a:p>
            <a:pPr indent="0" lvl="0" marL="0" rtl="0" algn="l">
              <a:spcBef>
                <a:spcPts val="1200"/>
              </a:spcBef>
              <a:spcAft>
                <a:spcPts val="0"/>
              </a:spcAft>
              <a:buNone/>
            </a:pPr>
            <a:r>
              <a:rPr lang="en">
                <a:solidFill>
                  <a:schemeClr val="dk1"/>
                </a:solidFill>
              </a:rPr>
              <a:t>Provide computer instruction for GED in English and Spanish</a:t>
            </a:r>
            <a:endParaRPr>
              <a:solidFill>
                <a:schemeClr val="dk1"/>
              </a:solidFill>
            </a:endParaRPr>
          </a:p>
          <a:p>
            <a:pPr indent="0" lvl="0" marL="0" rtl="0" algn="l">
              <a:spcBef>
                <a:spcPts val="1200"/>
              </a:spcBef>
              <a:spcAft>
                <a:spcPts val="0"/>
              </a:spcAft>
              <a:buNone/>
            </a:pPr>
            <a:r>
              <a:rPr lang="en">
                <a:solidFill>
                  <a:schemeClr val="dk1"/>
                </a:solidFill>
              </a:rPr>
              <a:t>Provide in person ESL instruction in multiple levels</a:t>
            </a:r>
            <a:endParaRPr>
              <a:solidFill>
                <a:schemeClr val="dk1"/>
              </a:solidFill>
            </a:endParaRPr>
          </a:p>
          <a:p>
            <a:pPr indent="0" lvl="0" marL="0" rtl="0" algn="l">
              <a:spcBef>
                <a:spcPts val="1200"/>
              </a:spcBef>
              <a:spcAft>
                <a:spcPts val="0"/>
              </a:spcAft>
              <a:buNone/>
            </a:pPr>
            <a:r>
              <a:rPr lang="en">
                <a:solidFill>
                  <a:schemeClr val="dk1"/>
                </a:solidFill>
              </a:rPr>
              <a:t>Provide remote instruction options for ESL in multiple levels</a:t>
            </a:r>
            <a:endParaRPr>
              <a:solidFill>
                <a:schemeClr val="dk1"/>
              </a:solidFill>
            </a:endParaRPr>
          </a:p>
          <a:p>
            <a:pPr indent="0" lvl="0" marL="0" rtl="0" algn="l">
              <a:spcBef>
                <a:spcPts val="1200"/>
              </a:spcBef>
              <a:spcAft>
                <a:spcPts val="0"/>
              </a:spcAft>
              <a:buNone/>
            </a:pPr>
            <a:r>
              <a:rPr lang="en">
                <a:solidFill>
                  <a:schemeClr val="dk1"/>
                </a:solidFill>
              </a:rPr>
              <a:t>Provide programs that earn certificates in Digital Literacy, OSHA 10 workplace safety and employability skills </a:t>
            </a:r>
            <a:endParaRPr>
              <a:solidFill>
                <a:schemeClr val="dk1"/>
              </a:solidFill>
            </a:endParaRPr>
          </a:p>
          <a:p>
            <a:pPr indent="0" lvl="0" marL="0" rtl="0" algn="l">
              <a:spcBef>
                <a:spcPts val="1200"/>
              </a:spcBef>
              <a:spcAft>
                <a:spcPts val="1200"/>
              </a:spcAft>
              <a:buNone/>
            </a:pPr>
            <a:r>
              <a:rPr lang="en">
                <a:solidFill>
                  <a:schemeClr val="dk1"/>
                </a:solidFill>
              </a:rPr>
              <a:t>Provide opportunities for credit in CTE in career pathways (Cosmetology, Culinary, etc.)</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Grants</a:t>
            </a:r>
            <a:r>
              <a:rPr lang="en" sz="1577"/>
              <a:t>  </a:t>
            </a:r>
            <a:endParaRPr sz="1577"/>
          </a:p>
        </p:txBody>
      </p:sp>
      <p:sp>
        <p:nvSpPr>
          <p:cNvPr id="189" name="Google Shape;189;p31"/>
          <p:cNvSpPr txBox="1"/>
          <p:nvPr>
            <p:ph idx="1" type="body"/>
          </p:nvPr>
        </p:nvSpPr>
        <p:spPr>
          <a:xfrm>
            <a:off x="311700" y="1152475"/>
            <a:ext cx="8520600" cy="38283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solidFill>
                  <a:schemeClr val="dk1"/>
                </a:solidFill>
              </a:rPr>
              <a:t>INSTRUCTIONAL INNOVATION -$30,000</a:t>
            </a:r>
            <a:endParaRPr>
              <a:solidFill>
                <a:schemeClr val="dk1"/>
              </a:solidFill>
            </a:endParaRPr>
          </a:p>
          <a:p>
            <a:pPr indent="0" lvl="0" marL="0" rtl="0" algn="l">
              <a:spcBef>
                <a:spcPts val="1200"/>
              </a:spcBef>
              <a:spcAft>
                <a:spcPts val="0"/>
              </a:spcAft>
              <a:buClr>
                <a:schemeClr val="dk1"/>
              </a:buClr>
              <a:buSzPct val="68750"/>
              <a:buFont typeface="Arial"/>
              <a:buNone/>
            </a:pPr>
            <a:r>
              <a:rPr lang="en" sz="1600">
                <a:solidFill>
                  <a:schemeClr val="dk1"/>
                </a:solidFill>
              </a:rPr>
              <a:t>Innovation is the core of adult education. This funding allows us to develop and experiment with new and creative instructional approaches to meet the demonstrated needs, demands and interests of a cohort of our students. Activities align with both the objectives of Workforce Innovation and Opportunities Act and current labor market needs.  </a:t>
            </a:r>
            <a:endParaRPr sz="1600">
              <a:solidFill>
                <a:schemeClr val="dk1"/>
              </a:solidFill>
            </a:endParaRPr>
          </a:p>
          <a:p>
            <a:pPr indent="0" lvl="0" marL="0" rtl="0" algn="l">
              <a:spcBef>
                <a:spcPts val="0"/>
              </a:spcBef>
              <a:spcAft>
                <a:spcPts val="0"/>
              </a:spcAft>
              <a:buNone/>
            </a:pPr>
            <a:r>
              <a:t/>
            </a:r>
            <a:endParaRPr sz="1657">
              <a:solidFill>
                <a:schemeClr val="dk1"/>
              </a:solidFill>
            </a:endParaRPr>
          </a:p>
          <a:p>
            <a:pPr indent="0" lvl="0" marL="0" rtl="0" algn="l">
              <a:spcBef>
                <a:spcPts val="0"/>
              </a:spcBef>
              <a:spcAft>
                <a:spcPts val="0"/>
              </a:spcAft>
              <a:buNone/>
            </a:pPr>
            <a:r>
              <a:rPr lang="en" sz="1657">
                <a:solidFill>
                  <a:schemeClr val="dk1"/>
                </a:solidFill>
              </a:rPr>
              <a:t>TRANSITION, CAREER NAVIGATION AND SUPPORT-$50,000</a:t>
            </a:r>
            <a:endParaRPr sz="1657">
              <a:solidFill>
                <a:schemeClr val="dk1"/>
              </a:solidFill>
            </a:endParaRPr>
          </a:p>
          <a:p>
            <a:pPr indent="0" lvl="0" marL="0" rtl="0" algn="l">
              <a:spcBef>
                <a:spcPts val="0"/>
              </a:spcBef>
              <a:spcAft>
                <a:spcPts val="0"/>
              </a:spcAft>
              <a:buNone/>
            </a:pPr>
            <a:r>
              <a:t/>
            </a:r>
            <a:endParaRPr sz="1657">
              <a:solidFill>
                <a:schemeClr val="dk1"/>
              </a:solidFill>
            </a:endParaRPr>
          </a:p>
          <a:p>
            <a:pPr indent="0" lvl="0" marL="0" rtl="0" algn="l">
              <a:spcBef>
                <a:spcPts val="0"/>
              </a:spcBef>
              <a:spcAft>
                <a:spcPts val="0"/>
              </a:spcAft>
              <a:buNone/>
            </a:pPr>
            <a:r>
              <a:rPr lang="en" sz="1657">
                <a:solidFill>
                  <a:schemeClr val="dk1"/>
                </a:solidFill>
              </a:rPr>
              <a:t>To promote the self-sufficiency of adult education students and to strengthen their response to the needs of a rapidly changing labor market; to provide exposure to, and experience in, relevant industry sectors/career pathways as identified in the Workforce Development Board local plans, and to ensure that Connecticut has workers with the necessary skills, competencies and credentials to be successful in the 21st century workplace including broadening opportunities for students in adult education by creating a bridge between adult education programs, employment, postsecondary education and training opportunities.</a:t>
            </a:r>
            <a:endParaRPr sz="1657">
              <a:solidFill>
                <a:schemeClr val="dk1"/>
              </a:solidFill>
            </a:endParaRPr>
          </a:p>
          <a:p>
            <a:pPr indent="0" lvl="0" marL="0" rtl="0" algn="l">
              <a:spcBef>
                <a:spcPts val="0"/>
              </a:spcBef>
              <a:spcAft>
                <a:spcPts val="0"/>
              </a:spcAft>
              <a:buNone/>
            </a:pPr>
            <a:r>
              <a:t/>
            </a:r>
            <a:endParaRPr sz="1657"/>
          </a:p>
          <a:p>
            <a:pPr indent="0" lvl="0" marL="0" rtl="0" algn="l">
              <a:spcBef>
                <a:spcPts val="0"/>
              </a:spcBef>
              <a:spcAft>
                <a:spcPts val="0"/>
              </a:spcAft>
              <a:buNone/>
            </a:pPr>
            <a:r>
              <a:rPr lang="en" sz="1657">
                <a:solidFill>
                  <a:schemeClr val="dk1"/>
                </a:solidFill>
              </a:rPr>
              <a:t>*This is a four year grant.</a:t>
            </a:r>
            <a:endParaRPr sz="1657">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idx="1" type="body"/>
          </p:nvPr>
        </p:nvSpPr>
        <p:spPr>
          <a:xfrm>
            <a:off x="347100" y="5502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lang="en" sz="1600" u="sng">
                <a:solidFill>
                  <a:schemeClr val="dk1"/>
                </a:solidFill>
                <a:latin typeface="Poppins"/>
                <a:ea typeface="Poppins"/>
                <a:cs typeface="Poppins"/>
                <a:sym typeface="Poppins"/>
              </a:rPr>
              <a:t>New Milford Public Schools Mission Statement and Ideas We Live By</a:t>
            </a:r>
            <a:endParaRPr b="1" sz="1600" u="sng">
              <a:solidFill>
                <a:schemeClr val="dk1"/>
              </a:solidFill>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t/>
            </a:r>
            <a:endParaRPr b="1" sz="1100" u="sng">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500">
                <a:solidFill>
                  <a:schemeClr val="dk1"/>
                </a:solidFill>
                <a:latin typeface="Poppins"/>
                <a:ea typeface="Poppins"/>
                <a:cs typeface="Poppins"/>
                <a:sym typeface="Poppins"/>
              </a:rPr>
              <a:t>The mission of the New Milford Public Schools, a </a:t>
            </a:r>
            <a:r>
              <a:rPr b="1" lang="en" sz="1500">
                <a:solidFill>
                  <a:schemeClr val="dk1"/>
                </a:solidFill>
                <a:latin typeface="Poppins"/>
                <a:ea typeface="Poppins"/>
                <a:cs typeface="Poppins"/>
                <a:sym typeface="Poppins"/>
              </a:rPr>
              <a:t>collaborative partnership</a:t>
            </a:r>
            <a:r>
              <a:rPr lang="en" sz="1500">
                <a:solidFill>
                  <a:schemeClr val="dk1"/>
                </a:solidFill>
                <a:latin typeface="Poppins"/>
                <a:ea typeface="Poppins"/>
                <a:cs typeface="Poppins"/>
                <a:sym typeface="Poppins"/>
              </a:rPr>
              <a:t> of students, educators, family and community, is </a:t>
            </a:r>
            <a:r>
              <a:rPr b="1" lang="en" sz="1500">
                <a:solidFill>
                  <a:schemeClr val="dk1"/>
                </a:solidFill>
                <a:latin typeface="Poppins"/>
                <a:ea typeface="Poppins"/>
                <a:cs typeface="Poppins"/>
                <a:sym typeface="Poppins"/>
              </a:rPr>
              <a:t>to prepare each and every student</a:t>
            </a:r>
            <a:r>
              <a:rPr lang="en" sz="1500">
                <a:solidFill>
                  <a:schemeClr val="dk1"/>
                </a:solidFill>
                <a:latin typeface="Poppins"/>
                <a:ea typeface="Poppins"/>
                <a:cs typeface="Poppins"/>
                <a:sym typeface="Poppins"/>
              </a:rPr>
              <a:t>:</a:t>
            </a:r>
            <a:endParaRPr sz="1500">
              <a:solidFill>
                <a:schemeClr val="dk1"/>
              </a:solidFill>
              <a:latin typeface="Poppins"/>
              <a:ea typeface="Poppins"/>
              <a:cs typeface="Poppins"/>
              <a:sym typeface="Poppins"/>
            </a:endParaRPr>
          </a:p>
          <a:p>
            <a:pPr indent="-323850" lvl="0" marL="457200" rtl="0" algn="l">
              <a:spcBef>
                <a:spcPts val="0"/>
              </a:spcBef>
              <a:spcAft>
                <a:spcPts val="0"/>
              </a:spcAft>
              <a:buClr>
                <a:schemeClr val="dk1"/>
              </a:buClr>
              <a:buSzPts val="1500"/>
              <a:buFont typeface="Poppins"/>
              <a:buChar char="●"/>
            </a:pPr>
            <a:r>
              <a:rPr b="1" lang="en" sz="1500">
                <a:solidFill>
                  <a:schemeClr val="dk1"/>
                </a:solidFill>
                <a:latin typeface="Poppins"/>
                <a:ea typeface="Poppins"/>
                <a:cs typeface="Poppins"/>
                <a:sym typeface="Poppins"/>
              </a:rPr>
              <a:t>To compete and excel</a:t>
            </a:r>
            <a:r>
              <a:rPr lang="en" sz="1500">
                <a:solidFill>
                  <a:schemeClr val="dk1"/>
                </a:solidFill>
                <a:latin typeface="Poppins"/>
                <a:ea typeface="Poppins"/>
                <a:cs typeface="Poppins"/>
                <a:sym typeface="Poppins"/>
              </a:rPr>
              <a:t> in an ever-changing world;</a:t>
            </a:r>
            <a:endParaRPr sz="1500">
              <a:solidFill>
                <a:schemeClr val="dk1"/>
              </a:solidFill>
              <a:latin typeface="Poppins"/>
              <a:ea typeface="Poppins"/>
              <a:cs typeface="Poppins"/>
              <a:sym typeface="Poppins"/>
            </a:endParaRPr>
          </a:p>
          <a:p>
            <a:pPr indent="-323850" lvl="0" marL="457200" rtl="0" algn="l">
              <a:spcBef>
                <a:spcPts val="0"/>
              </a:spcBef>
              <a:spcAft>
                <a:spcPts val="0"/>
              </a:spcAft>
              <a:buClr>
                <a:schemeClr val="dk1"/>
              </a:buClr>
              <a:buSzPts val="1500"/>
              <a:buFont typeface="Poppins"/>
              <a:buChar char="●"/>
            </a:pPr>
            <a:r>
              <a:rPr b="1" lang="en" sz="1500">
                <a:solidFill>
                  <a:schemeClr val="dk1"/>
                </a:solidFill>
                <a:latin typeface="Poppins"/>
                <a:ea typeface="Poppins"/>
                <a:cs typeface="Poppins"/>
                <a:sym typeface="Poppins"/>
              </a:rPr>
              <a:t>To embrace challenges</a:t>
            </a:r>
            <a:r>
              <a:rPr lang="en" sz="1500">
                <a:solidFill>
                  <a:schemeClr val="dk1"/>
                </a:solidFill>
                <a:latin typeface="Poppins"/>
                <a:ea typeface="Poppins"/>
                <a:cs typeface="Poppins"/>
                <a:sym typeface="Poppins"/>
              </a:rPr>
              <a:t> with vigor;</a:t>
            </a:r>
            <a:endParaRPr sz="1500">
              <a:solidFill>
                <a:schemeClr val="dk1"/>
              </a:solidFill>
              <a:latin typeface="Poppins"/>
              <a:ea typeface="Poppins"/>
              <a:cs typeface="Poppins"/>
              <a:sym typeface="Poppins"/>
            </a:endParaRPr>
          </a:p>
          <a:p>
            <a:pPr indent="-323850" lvl="0" marL="457200" rtl="0" algn="l">
              <a:spcBef>
                <a:spcPts val="0"/>
              </a:spcBef>
              <a:spcAft>
                <a:spcPts val="0"/>
              </a:spcAft>
              <a:buClr>
                <a:schemeClr val="dk1"/>
              </a:buClr>
              <a:buSzPts val="1500"/>
              <a:buFont typeface="Poppins"/>
              <a:buChar char="●"/>
            </a:pPr>
            <a:r>
              <a:rPr b="1" lang="en" sz="1500">
                <a:solidFill>
                  <a:schemeClr val="dk1"/>
                </a:solidFill>
                <a:latin typeface="Poppins"/>
                <a:ea typeface="Poppins"/>
                <a:cs typeface="Poppins"/>
                <a:sym typeface="Poppins"/>
              </a:rPr>
              <a:t>To respect and appreciate</a:t>
            </a:r>
            <a:r>
              <a:rPr lang="en" sz="1500">
                <a:solidFill>
                  <a:schemeClr val="dk1"/>
                </a:solidFill>
                <a:latin typeface="Poppins"/>
                <a:ea typeface="Poppins"/>
                <a:cs typeface="Poppins"/>
                <a:sym typeface="Poppins"/>
              </a:rPr>
              <a:t> the worth of every human being, </a:t>
            </a:r>
            <a:endParaRPr sz="15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500">
                <a:solidFill>
                  <a:schemeClr val="dk1"/>
                </a:solidFill>
                <a:latin typeface="Poppins"/>
                <a:ea typeface="Poppins"/>
                <a:cs typeface="Poppins"/>
                <a:sym typeface="Poppins"/>
              </a:rPr>
              <a:t>and contribute to society by </a:t>
            </a:r>
            <a:r>
              <a:rPr b="1" lang="en" sz="1500">
                <a:solidFill>
                  <a:schemeClr val="dk1"/>
                </a:solidFill>
                <a:latin typeface="Poppins"/>
                <a:ea typeface="Poppins"/>
                <a:cs typeface="Poppins"/>
                <a:sym typeface="Poppins"/>
              </a:rPr>
              <a:t>providing</a:t>
            </a:r>
            <a:r>
              <a:rPr lang="en" sz="1500">
                <a:solidFill>
                  <a:schemeClr val="dk1"/>
                </a:solidFill>
                <a:latin typeface="Poppins"/>
                <a:ea typeface="Poppins"/>
                <a:cs typeface="Poppins"/>
                <a:sym typeface="Poppins"/>
              </a:rPr>
              <a:t> effective instruction and dynamic curriculum, </a:t>
            </a:r>
            <a:r>
              <a:rPr b="1" lang="en" sz="1500">
                <a:solidFill>
                  <a:schemeClr val="dk1"/>
                </a:solidFill>
                <a:latin typeface="Poppins"/>
                <a:ea typeface="Poppins"/>
                <a:cs typeface="Poppins"/>
                <a:sym typeface="Poppins"/>
              </a:rPr>
              <a:t>offering</a:t>
            </a:r>
            <a:r>
              <a:rPr lang="en" sz="1500">
                <a:solidFill>
                  <a:schemeClr val="dk1"/>
                </a:solidFill>
                <a:latin typeface="Poppins"/>
                <a:ea typeface="Poppins"/>
                <a:cs typeface="Poppins"/>
                <a:sym typeface="Poppins"/>
              </a:rPr>
              <a:t> a wide range of valuable experiences, and </a:t>
            </a:r>
            <a:r>
              <a:rPr b="1" lang="en" sz="1500">
                <a:solidFill>
                  <a:schemeClr val="dk1"/>
                </a:solidFill>
                <a:latin typeface="Poppins"/>
                <a:ea typeface="Poppins"/>
                <a:cs typeface="Poppins"/>
                <a:sym typeface="Poppins"/>
              </a:rPr>
              <a:t>inspiring </a:t>
            </a:r>
            <a:r>
              <a:rPr lang="en" sz="1500">
                <a:solidFill>
                  <a:schemeClr val="dk1"/>
                </a:solidFill>
                <a:latin typeface="Poppins"/>
                <a:ea typeface="Poppins"/>
                <a:cs typeface="Poppins"/>
                <a:sym typeface="Poppins"/>
              </a:rPr>
              <a:t>students to pursue their dreams and aspirations.</a:t>
            </a:r>
            <a:endParaRPr/>
          </a:p>
        </p:txBody>
      </p:sp>
      <p:pic>
        <p:nvPicPr>
          <p:cNvPr id="71" name="Google Shape;71;p14"/>
          <p:cNvPicPr preferRelativeResize="0"/>
          <p:nvPr/>
        </p:nvPicPr>
        <p:blipFill>
          <a:blip r:embed="rId3">
            <a:alphaModFix/>
          </a:blip>
          <a:stretch>
            <a:fillRect/>
          </a:stretch>
        </p:blipFill>
        <p:spPr>
          <a:xfrm>
            <a:off x="2530550" y="3249275"/>
            <a:ext cx="2671001" cy="1780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Budget Overview for Adult Education </a:t>
            </a:r>
            <a:endParaRPr/>
          </a:p>
        </p:txBody>
      </p:sp>
      <p:graphicFrame>
        <p:nvGraphicFramePr>
          <p:cNvPr id="195" name="Google Shape;195;p32"/>
          <p:cNvGraphicFramePr/>
          <p:nvPr/>
        </p:nvGraphicFramePr>
        <p:xfrm>
          <a:off x="952500" y="1428750"/>
          <a:ext cx="3000000" cy="3000000"/>
        </p:xfrm>
        <a:graphic>
          <a:graphicData uri="http://schemas.openxmlformats.org/drawingml/2006/table">
            <a:tbl>
              <a:tblPr>
                <a:noFill/>
                <a:tableStyleId>{33783336-3E23-406D-9752-7DA73ABA3277}</a:tableStyleId>
              </a:tblPr>
              <a:tblGrid>
                <a:gridCol w="1447800"/>
                <a:gridCol w="1447800"/>
                <a:gridCol w="1447800"/>
                <a:gridCol w="1447800"/>
                <a:gridCol w="1447800"/>
              </a:tblGrid>
              <a:tr h="381000">
                <a:tc>
                  <a:txBody>
                    <a:bodyPr/>
                    <a:lstStyle/>
                    <a:p>
                      <a:pPr indent="0" lvl="0" marL="0" rtl="0" algn="l">
                        <a:spcBef>
                          <a:spcPts val="0"/>
                        </a:spcBef>
                        <a:spcAft>
                          <a:spcPts val="0"/>
                        </a:spcAft>
                        <a:buNone/>
                      </a:pPr>
                      <a:r>
                        <a:rPr lang="en"/>
                        <a:t>Major Object Code</a:t>
                      </a:r>
                      <a:endParaRPr/>
                    </a:p>
                  </a:txBody>
                  <a:tcPr marT="91425" marB="91425" marR="91425" marL="91425"/>
                </a:tc>
                <a:tc>
                  <a:txBody>
                    <a:bodyPr/>
                    <a:lstStyle/>
                    <a:p>
                      <a:pPr indent="0" lvl="0" marL="0" rtl="0" algn="l">
                        <a:spcBef>
                          <a:spcPts val="0"/>
                        </a:spcBef>
                        <a:spcAft>
                          <a:spcPts val="0"/>
                        </a:spcAft>
                        <a:buNone/>
                      </a:pPr>
                      <a:r>
                        <a:rPr lang="en"/>
                        <a:t>24-25 Budget</a:t>
                      </a:r>
                      <a:endParaRPr/>
                    </a:p>
                  </a:txBody>
                  <a:tcPr marT="91425" marB="91425" marR="91425" marL="91425"/>
                </a:tc>
                <a:tc>
                  <a:txBody>
                    <a:bodyPr/>
                    <a:lstStyle/>
                    <a:p>
                      <a:pPr indent="0" lvl="0" marL="0" rtl="0" algn="l">
                        <a:spcBef>
                          <a:spcPts val="0"/>
                        </a:spcBef>
                        <a:spcAft>
                          <a:spcPts val="0"/>
                        </a:spcAft>
                        <a:buNone/>
                      </a:pPr>
                      <a:r>
                        <a:rPr lang="en"/>
                        <a:t>25-26 Budget</a:t>
                      </a:r>
                      <a:endParaRPr/>
                    </a:p>
                  </a:txBody>
                  <a:tcPr marT="91425" marB="91425" marR="91425" marL="91425"/>
                </a:tc>
                <a:tc>
                  <a:txBody>
                    <a:bodyPr/>
                    <a:lstStyle/>
                    <a:p>
                      <a:pPr indent="0" lvl="0" marL="0" rtl="0" algn="l">
                        <a:spcBef>
                          <a:spcPts val="0"/>
                        </a:spcBef>
                        <a:spcAft>
                          <a:spcPts val="0"/>
                        </a:spcAft>
                        <a:buNone/>
                      </a:pPr>
                      <a:r>
                        <a:rPr lang="en"/>
                        <a:t>Budget to Budget Change</a:t>
                      </a:r>
                      <a:endParaRPr/>
                    </a:p>
                  </a:txBody>
                  <a:tcPr marT="91425" marB="91425" marR="91425" marL="91425"/>
                </a:tc>
                <a:tc>
                  <a:txBody>
                    <a:bodyPr/>
                    <a:lstStyle/>
                    <a:p>
                      <a:pPr indent="0" lvl="0" marL="0" rtl="0" algn="l">
                        <a:spcBef>
                          <a:spcPts val="0"/>
                        </a:spcBef>
                        <a:spcAft>
                          <a:spcPts val="0"/>
                        </a:spcAft>
                        <a:buNone/>
                      </a:pPr>
                      <a:r>
                        <a:rPr lang="en"/>
                        <a:t>Budget to Budget Change</a:t>
                      </a:r>
                      <a:endParaRPr/>
                    </a:p>
                  </a:txBody>
                  <a:tcPr marT="91425" marB="91425" marR="91425" marL="91425"/>
                </a:tc>
              </a:tr>
              <a:tr h="381000">
                <a:tc>
                  <a:txBody>
                    <a:bodyPr/>
                    <a:lstStyle/>
                    <a:p>
                      <a:pPr indent="0" lvl="0" marL="0" rtl="0" algn="l">
                        <a:spcBef>
                          <a:spcPts val="0"/>
                        </a:spcBef>
                        <a:spcAft>
                          <a:spcPts val="0"/>
                        </a:spcAft>
                        <a:buNone/>
                      </a:pPr>
                      <a:r>
                        <a:rPr lang="en"/>
                        <a:t>Salary</a:t>
                      </a:r>
                      <a:endParaRPr/>
                    </a:p>
                  </a:txBody>
                  <a:tcPr marT="91425" marB="91425" marR="91425" marL="91425"/>
                </a:tc>
                <a:tc>
                  <a:txBody>
                    <a:bodyPr/>
                    <a:lstStyle/>
                    <a:p>
                      <a:pPr indent="0" lvl="0" marL="0" rtl="0" algn="l">
                        <a:spcBef>
                          <a:spcPts val="0"/>
                        </a:spcBef>
                        <a:spcAft>
                          <a:spcPts val="0"/>
                        </a:spcAft>
                        <a:buNone/>
                      </a:pPr>
                      <a:r>
                        <a:rPr lang="en"/>
                        <a:t>98,421</a:t>
                      </a:r>
                      <a:endParaRPr/>
                    </a:p>
                  </a:txBody>
                  <a:tcPr marT="91425" marB="91425" marR="91425" marL="91425"/>
                </a:tc>
                <a:tc>
                  <a:txBody>
                    <a:bodyPr/>
                    <a:lstStyle/>
                    <a:p>
                      <a:pPr indent="0" lvl="0" marL="0" rtl="0" algn="l">
                        <a:spcBef>
                          <a:spcPts val="0"/>
                        </a:spcBef>
                        <a:spcAft>
                          <a:spcPts val="0"/>
                        </a:spcAft>
                        <a:buNone/>
                      </a:pPr>
                      <a:r>
                        <a:rPr lang="en"/>
                        <a:t>121,081</a:t>
                      </a:r>
                      <a:endParaRPr/>
                    </a:p>
                  </a:txBody>
                  <a:tcPr marT="91425" marB="91425" marR="91425" marL="91425"/>
                </a:tc>
                <a:tc>
                  <a:txBody>
                    <a:bodyPr/>
                    <a:lstStyle/>
                    <a:p>
                      <a:pPr indent="0" lvl="0" marL="0" rtl="0" algn="l">
                        <a:spcBef>
                          <a:spcPts val="0"/>
                        </a:spcBef>
                        <a:spcAft>
                          <a:spcPts val="0"/>
                        </a:spcAft>
                        <a:buNone/>
                      </a:pPr>
                      <a:r>
                        <a:rPr lang="en"/>
                        <a:t>22,660</a:t>
                      </a:r>
                      <a:endParaRPr/>
                    </a:p>
                  </a:txBody>
                  <a:tcPr marT="91425" marB="91425" marR="91425" marL="91425"/>
                </a:tc>
                <a:tc>
                  <a:txBody>
                    <a:bodyPr/>
                    <a:lstStyle/>
                    <a:p>
                      <a:pPr indent="0" lvl="0" marL="0" rtl="0" algn="l">
                        <a:spcBef>
                          <a:spcPts val="0"/>
                        </a:spcBef>
                        <a:spcAft>
                          <a:spcPts val="0"/>
                        </a:spcAft>
                        <a:buNone/>
                      </a:pPr>
                      <a:r>
                        <a:rPr lang="en"/>
                        <a:t>23.02%</a:t>
                      </a:r>
                      <a:endParaRPr/>
                    </a:p>
                  </a:txBody>
                  <a:tcPr marT="91425" marB="91425" marR="91425" marL="91425"/>
                </a:tc>
              </a:tr>
              <a:tr h="381000">
                <a:tc>
                  <a:txBody>
                    <a:bodyPr/>
                    <a:lstStyle/>
                    <a:p>
                      <a:pPr indent="0" lvl="0" marL="0" rtl="0" algn="l">
                        <a:spcBef>
                          <a:spcPts val="0"/>
                        </a:spcBef>
                        <a:spcAft>
                          <a:spcPts val="0"/>
                        </a:spcAft>
                        <a:buNone/>
                      </a:pPr>
                      <a:r>
                        <a:rPr lang="en"/>
                        <a:t>Professional Services</a:t>
                      </a:r>
                      <a:endParaRPr/>
                    </a:p>
                  </a:txBody>
                  <a:tcPr marT="91425" marB="91425" marR="91425" marL="91425"/>
                </a:tc>
                <a:tc>
                  <a:txBody>
                    <a:bodyPr/>
                    <a:lstStyle/>
                    <a:p>
                      <a:pPr indent="0" lvl="0" marL="0" rtl="0" algn="l">
                        <a:spcBef>
                          <a:spcPts val="0"/>
                        </a:spcBef>
                        <a:spcAft>
                          <a:spcPts val="0"/>
                        </a:spcAft>
                        <a:buNone/>
                      </a:pPr>
                      <a:r>
                        <a:rPr lang="en"/>
                        <a:t>6,400</a:t>
                      </a:r>
                      <a:endParaRPr/>
                    </a:p>
                  </a:txBody>
                  <a:tcPr marT="91425" marB="91425" marR="91425" marL="91425"/>
                </a:tc>
                <a:tc>
                  <a:txBody>
                    <a:bodyPr/>
                    <a:lstStyle/>
                    <a:p>
                      <a:pPr indent="0" lvl="0" marL="0" rtl="0" algn="l">
                        <a:spcBef>
                          <a:spcPts val="0"/>
                        </a:spcBef>
                        <a:spcAft>
                          <a:spcPts val="0"/>
                        </a:spcAft>
                        <a:buNone/>
                      </a:pPr>
                      <a:r>
                        <a:rPr lang="en"/>
                        <a:t>6,400</a:t>
                      </a:r>
                      <a:endParaRPr/>
                    </a:p>
                  </a:txBody>
                  <a:tcPr marT="91425" marB="91425" marR="91425" marL="91425"/>
                </a:tc>
                <a:tc>
                  <a:txBody>
                    <a:bodyPr/>
                    <a:lstStyle/>
                    <a:p>
                      <a:pPr indent="0" lvl="0" marL="0" rtl="0" algn="l">
                        <a:spcBef>
                          <a:spcPts val="0"/>
                        </a:spcBef>
                        <a:spcAft>
                          <a:spcPts val="0"/>
                        </a:spcAft>
                        <a:buNone/>
                      </a:pPr>
                      <a:r>
                        <a:rPr lang="en"/>
                        <a:t>0</a:t>
                      </a:r>
                      <a:endParaRPr/>
                    </a:p>
                  </a:txBody>
                  <a:tcPr marT="91425" marB="91425" marR="91425" marL="91425"/>
                </a:tc>
                <a:tc>
                  <a:txBody>
                    <a:bodyPr/>
                    <a:lstStyle/>
                    <a:p>
                      <a:pPr indent="0" lvl="0" marL="0" rtl="0" algn="l">
                        <a:spcBef>
                          <a:spcPts val="0"/>
                        </a:spcBef>
                        <a:spcAft>
                          <a:spcPts val="0"/>
                        </a:spcAft>
                        <a:buNone/>
                      </a:pPr>
                      <a:r>
                        <a:rPr lang="en"/>
                        <a:t>0.00%</a:t>
                      </a:r>
                      <a:endParaRPr/>
                    </a:p>
                  </a:txBody>
                  <a:tcPr marT="91425" marB="91425" marR="91425" marL="91425"/>
                </a:tc>
              </a:tr>
              <a:tr h="381000">
                <a:tc>
                  <a:txBody>
                    <a:bodyPr/>
                    <a:lstStyle/>
                    <a:p>
                      <a:pPr indent="0" lvl="0" marL="0" rtl="0" algn="l">
                        <a:spcBef>
                          <a:spcPts val="0"/>
                        </a:spcBef>
                        <a:spcAft>
                          <a:spcPts val="0"/>
                        </a:spcAft>
                        <a:buNone/>
                      </a:pPr>
                      <a:r>
                        <a:rPr lang="en"/>
                        <a:t>Other Services</a:t>
                      </a:r>
                      <a:endParaRPr/>
                    </a:p>
                  </a:txBody>
                  <a:tcPr marT="91425" marB="91425" marR="91425" marL="91425"/>
                </a:tc>
                <a:tc>
                  <a:txBody>
                    <a:bodyPr/>
                    <a:lstStyle/>
                    <a:p>
                      <a:pPr indent="0" lvl="0" marL="0" rtl="0" algn="l">
                        <a:spcBef>
                          <a:spcPts val="0"/>
                        </a:spcBef>
                        <a:spcAft>
                          <a:spcPts val="0"/>
                        </a:spcAft>
                        <a:buNone/>
                      </a:pPr>
                      <a:r>
                        <a:rPr lang="en"/>
                        <a:t>1,400</a:t>
                      </a:r>
                      <a:endParaRPr/>
                    </a:p>
                  </a:txBody>
                  <a:tcPr marT="91425" marB="91425" marR="91425" marL="91425"/>
                </a:tc>
                <a:tc>
                  <a:txBody>
                    <a:bodyPr/>
                    <a:lstStyle/>
                    <a:p>
                      <a:pPr indent="0" lvl="0" marL="0" rtl="0" algn="l">
                        <a:spcBef>
                          <a:spcPts val="0"/>
                        </a:spcBef>
                        <a:spcAft>
                          <a:spcPts val="0"/>
                        </a:spcAft>
                        <a:buNone/>
                      </a:pPr>
                      <a:r>
                        <a:rPr lang="en"/>
                        <a:t>1,500</a:t>
                      </a:r>
                      <a:endParaRPr/>
                    </a:p>
                  </a:txBody>
                  <a:tcPr marT="91425" marB="91425" marR="91425" marL="91425"/>
                </a:tc>
                <a:tc>
                  <a:txBody>
                    <a:bodyPr/>
                    <a:lstStyle/>
                    <a:p>
                      <a:pPr indent="0" lvl="0" marL="0" rtl="0" algn="l">
                        <a:spcBef>
                          <a:spcPts val="0"/>
                        </a:spcBef>
                        <a:spcAft>
                          <a:spcPts val="0"/>
                        </a:spcAft>
                        <a:buNone/>
                      </a:pPr>
                      <a:r>
                        <a:rPr lang="en"/>
                        <a:t>100</a:t>
                      </a:r>
                      <a:endParaRPr/>
                    </a:p>
                  </a:txBody>
                  <a:tcPr marT="91425" marB="91425" marR="91425" marL="91425"/>
                </a:tc>
                <a:tc>
                  <a:txBody>
                    <a:bodyPr/>
                    <a:lstStyle/>
                    <a:p>
                      <a:pPr indent="0" lvl="0" marL="0" rtl="0" algn="l">
                        <a:spcBef>
                          <a:spcPts val="0"/>
                        </a:spcBef>
                        <a:spcAft>
                          <a:spcPts val="0"/>
                        </a:spcAft>
                        <a:buNone/>
                      </a:pPr>
                      <a:r>
                        <a:rPr lang="en"/>
                        <a:t>7.14%</a:t>
                      </a:r>
                      <a:endParaRPr/>
                    </a:p>
                  </a:txBody>
                  <a:tcPr marT="91425" marB="91425" marR="91425" marL="91425"/>
                </a:tc>
              </a:tr>
              <a:tr h="381000">
                <a:tc>
                  <a:txBody>
                    <a:bodyPr/>
                    <a:lstStyle/>
                    <a:p>
                      <a:pPr indent="0" lvl="0" marL="0" rtl="0" algn="l">
                        <a:spcBef>
                          <a:spcPts val="0"/>
                        </a:spcBef>
                        <a:spcAft>
                          <a:spcPts val="0"/>
                        </a:spcAft>
                        <a:buNone/>
                      </a:pPr>
                      <a:r>
                        <a:rPr lang="en"/>
                        <a:t>Supplies</a:t>
                      </a:r>
                      <a:endParaRPr/>
                    </a:p>
                  </a:txBody>
                  <a:tcPr marT="91425" marB="91425" marR="91425" marL="91425"/>
                </a:tc>
                <a:tc>
                  <a:txBody>
                    <a:bodyPr/>
                    <a:lstStyle/>
                    <a:p>
                      <a:pPr indent="0" lvl="0" marL="0" rtl="0" algn="l">
                        <a:spcBef>
                          <a:spcPts val="0"/>
                        </a:spcBef>
                        <a:spcAft>
                          <a:spcPts val="0"/>
                        </a:spcAft>
                        <a:buNone/>
                      </a:pPr>
                      <a:r>
                        <a:rPr lang="en"/>
                        <a:t>15,878</a:t>
                      </a:r>
                      <a:endParaRPr/>
                    </a:p>
                  </a:txBody>
                  <a:tcPr marT="91425" marB="91425" marR="91425" marL="91425"/>
                </a:tc>
                <a:tc>
                  <a:txBody>
                    <a:bodyPr/>
                    <a:lstStyle/>
                    <a:p>
                      <a:pPr indent="0" lvl="0" marL="0" rtl="0" algn="l">
                        <a:spcBef>
                          <a:spcPts val="0"/>
                        </a:spcBef>
                        <a:spcAft>
                          <a:spcPts val="0"/>
                        </a:spcAft>
                        <a:buNone/>
                      </a:pPr>
                      <a:r>
                        <a:rPr lang="en"/>
                        <a:t>15,878</a:t>
                      </a:r>
                      <a:endParaRPr/>
                    </a:p>
                  </a:txBody>
                  <a:tcPr marT="91425" marB="91425" marR="91425" marL="91425"/>
                </a:tc>
                <a:tc>
                  <a:txBody>
                    <a:bodyPr/>
                    <a:lstStyle/>
                    <a:p>
                      <a:pPr indent="0" lvl="0" marL="0" rtl="0" algn="l">
                        <a:spcBef>
                          <a:spcPts val="0"/>
                        </a:spcBef>
                        <a:spcAft>
                          <a:spcPts val="0"/>
                        </a:spcAft>
                        <a:buNone/>
                      </a:pPr>
                      <a:r>
                        <a:rPr lang="en"/>
                        <a:t>0</a:t>
                      </a:r>
                      <a:endParaRPr/>
                    </a:p>
                  </a:txBody>
                  <a:tcPr marT="91425" marB="91425" marR="91425" marL="91425"/>
                </a:tc>
                <a:tc>
                  <a:txBody>
                    <a:bodyPr/>
                    <a:lstStyle/>
                    <a:p>
                      <a:pPr indent="0" lvl="0" marL="0" rtl="0" algn="l">
                        <a:spcBef>
                          <a:spcPts val="0"/>
                        </a:spcBef>
                        <a:spcAft>
                          <a:spcPts val="0"/>
                        </a:spcAft>
                        <a:buNone/>
                      </a:pPr>
                      <a:r>
                        <a:rPr lang="en"/>
                        <a:t>0.00%</a:t>
                      </a:r>
                      <a:endParaRPr/>
                    </a:p>
                  </a:txBody>
                  <a:tcPr marT="91425" marB="91425" marR="91425" marL="91425"/>
                </a:tc>
              </a:tr>
              <a:tr h="381000">
                <a:tc>
                  <a:txBody>
                    <a:bodyPr/>
                    <a:lstStyle/>
                    <a:p>
                      <a:pPr indent="0" lvl="0" marL="0" rtl="0" algn="l">
                        <a:spcBef>
                          <a:spcPts val="0"/>
                        </a:spcBef>
                        <a:spcAft>
                          <a:spcPts val="0"/>
                        </a:spcAft>
                        <a:buNone/>
                      </a:pPr>
                      <a:r>
                        <a:rPr lang="en"/>
                        <a:t>Total</a:t>
                      </a:r>
                      <a:endParaRPr/>
                    </a:p>
                  </a:txBody>
                  <a:tcPr marT="91425" marB="91425" marR="91425" marL="91425"/>
                </a:tc>
                <a:tc>
                  <a:txBody>
                    <a:bodyPr/>
                    <a:lstStyle/>
                    <a:p>
                      <a:pPr indent="0" lvl="0" marL="0" rtl="0" algn="l">
                        <a:spcBef>
                          <a:spcPts val="0"/>
                        </a:spcBef>
                        <a:spcAft>
                          <a:spcPts val="0"/>
                        </a:spcAft>
                        <a:buNone/>
                      </a:pPr>
                      <a:r>
                        <a:rPr lang="en"/>
                        <a:t>122,099</a:t>
                      </a:r>
                      <a:endParaRPr/>
                    </a:p>
                  </a:txBody>
                  <a:tcPr marT="91425" marB="91425" marR="91425" marL="91425"/>
                </a:tc>
                <a:tc>
                  <a:txBody>
                    <a:bodyPr/>
                    <a:lstStyle/>
                    <a:p>
                      <a:pPr indent="0" lvl="0" marL="0" rtl="0" algn="l">
                        <a:spcBef>
                          <a:spcPts val="0"/>
                        </a:spcBef>
                        <a:spcAft>
                          <a:spcPts val="0"/>
                        </a:spcAft>
                        <a:buNone/>
                      </a:pPr>
                      <a:r>
                        <a:rPr lang="en"/>
                        <a:t>144,859</a:t>
                      </a:r>
                      <a:endParaRPr/>
                    </a:p>
                  </a:txBody>
                  <a:tcPr marT="91425" marB="91425" marR="91425" marL="91425"/>
                </a:tc>
                <a:tc>
                  <a:txBody>
                    <a:bodyPr/>
                    <a:lstStyle/>
                    <a:p>
                      <a:pPr indent="0" lvl="0" marL="0" rtl="0" algn="l">
                        <a:spcBef>
                          <a:spcPts val="0"/>
                        </a:spcBef>
                        <a:spcAft>
                          <a:spcPts val="0"/>
                        </a:spcAft>
                        <a:buNone/>
                      </a:pPr>
                      <a:r>
                        <a:rPr lang="en"/>
                        <a:t>22,760</a:t>
                      </a:r>
                      <a:endParaRPr/>
                    </a:p>
                  </a:txBody>
                  <a:tcPr marT="91425" marB="91425" marR="91425" marL="91425"/>
                </a:tc>
                <a:tc>
                  <a:txBody>
                    <a:bodyPr/>
                    <a:lstStyle/>
                    <a:p>
                      <a:pPr indent="0" lvl="0" marL="0" rtl="0" algn="l">
                        <a:spcBef>
                          <a:spcPts val="0"/>
                        </a:spcBef>
                        <a:spcAft>
                          <a:spcPts val="0"/>
                        </a:spcAft>
                        <a:buNone/>
                      </a:pPr>
                      <a:r>
                        <a:rPr lang="en"/>
                        <a:t>18.64%</a:t>
                      </a:r>
                      <a:endParaRPr/>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3"/>
          <p:cNvSpPr txBox="1"/>
          <p:nvPr>
            <p:ph idx="1" type="subTitle"/>
          </p:nvPr>
        </p:nvSpPr>
        <p:spPr>
          <a:xfrm>
            <a:off x="0" y="1980450"/>
            <a:ext cx="8520600" cy="1219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600"/>
              <a:t>Tuition </a:t>
            </a:r>
            <a:endParaRPr sz="3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Arigricience, Magnet and Career Technical School Budget</a:t>
            </a:r>
            <a:endParaRPr/>
          </a:p>
        </p:txBody>
      </p:sp>
      <p:sp>
        <p:nvSpPr>
          <p:cNvPr id="206" name="Google Shape;206;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b="1" lang="en" sz="1400">
                <a:solidFill>
                  <a:schemeClr val="dk1"/>
                </a:solidFill>
                <a:latin typeface="Proxima Nova"/>
                <a:ea typeface="Proxima Nova"/>
                <a:cs typeface="Proxima Nova"/>
                <a:sym typeface="Proxima Nova"/>
              </a:rPr>
              <a:t>Shepaug Agriscience 9-12 </a:t>
            </a:r>
            <a:endParaRPr sz="1400">
              <a:solidFill>
                <a:schemeClr val="dk1"/>
              </a:solidFill>
              <a:latin typeface="Proxima Nova"/>
              <a:ea typeface="Proxima Nova"/>
              <a:cs typeface="Proxima Nova"/>
              <a:sym typeface="Proxima Nova"/>
            </a:endParaRPr>
          </a:p>
          <a:p>
            <a:pPr indent="-317500" lvl="0" marL="457200" rtl="0" algn="l">
              <a:lnSpc>
                <a:spcPct val="100000"/>
              </a:lnSpc>
              <a:spcBef>
                <a:spcPts val="0"/>
              </a:spcBef>
              <a:spcAft>
                <a:spcPts val="0"/>
              </a:spcAft>
              <a:buClr>
                <a:schemeClr val="dk1"/>
              </a:buClr>
              <a:buSzPts val="1400"/>
              <a:buFont typeface="Proxima Nova"/>
              <a:buChar char="●"/>
            </a:pPr>
            <a:r>
              <a:rPr lang="en" sz="1400">
                <a:solidFill>
                  <a:schemeClr val="dk1"/>
                </a:solidFill>
                <a:latin typeface="Proxima Nova"/>
                <a:ea typeface="Proxima Nova"/>
                <a:cs typeface="Proxima Nova"/>
                <a:sym typeface="Proxima Nova"/>
              </a:rPr>
              <a:t>29 Seats </a:t>
            </a:r>
            <a:endParaRPr sz="1400">
              <a:solidFill>
                <a:schemeClr val="dk1"/>
              </a:solidFill>
              <a:latin typeface="Proxima Nova"/>
              <a:ea typeface="Proxima Nova"/>
              <a:cs typeface="Proxima Nova"/>
              <a:sym typeface="Proxima Nova"/>
            </a:endParaRPr>
          </a:p>
          <a:p>
            <a:pPr indent="-317500" lvl="0" marL="457200" rtl="0" algn="l">
              <a:lnSpc>
                <a:spcPct val="100000"/>
              </a:lnSpc>
              <a:spcBef>
                <a:spcPts val="0"/>
              </a:spcBef>
              <a:spcAft>
                <a:spcPts val="0"/>
              </a:spcAft>
              <a:buClr>
                <a:schemeClr val="dk1"/>
              </a:buClr>
              <a:buSzPts val="1400"/>
              <a:buFont typeface="Proxima Nova"/>
              <a:buChar char="●"/>
            </a:pPr>
            <a:r>
              <a:rPr lang="en" sz="1400">
                <a:solidFill>
                  <a:schemeClr val="dk1"/>
                </a:solidFill>
                <a:latin typeface="Proxima Nova"/>
                <a:ea typeface="Proxima Nova"/>
                <a:cs typeface="Proxima Nova"/>
                <a:sym typeface="Proxima Nova"/>
              </a:rPr>
              <a:t>Total Tuition Cost to New Milford for Agriscience: $197,867</a:t>
            </a:r>
            <a:endParaRPr sz="14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highlight>
                <a:schemeClr val="accent6"/>
              </a:highlight>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rPr b="1" lang="en" sz="1400">
                <a:solidFill>
                  <a:schemeClr val="dk1"/>
                </a:solidFill>
                <a:latin typeface="Proxima Nova"/>
                <a:ea typeface="Proxima Nova"/>
                <a:cs typeface="Proxima Nova"/>
                <a:sym typeface="Proxima Nova"/>
              </a:rPr>
              <a:t>Western Connecticut Academy of International Studies (K-5) in Danbury</a:t>
            </a:r>
            <a:endParaRPr b="1" sz="1400">
              <a:solidFill>
                <a:schemeClr val="dk1"/>
              </a:solidFill>
              <a:latin typeface="Proxima Nova"/>
              <a:ea typeface="Proxima Nova"/>
              <a:cs typeface="Proxima Nova"/>
              <a:sym typeface="Proxima Nova"/>
            </a:endParaRPr>
          </a:p>
          <a:p>
            <a:pPr indent="-317500" lvl="0" marL="457200" rtl="0" algn="l">
              <a:lnSpc>
                <a:spcPct val="100000"/>
              </a:lnSpc>
              <a:spcBef>
                <a:spcPts val="0"/>
              </a:spcBef>
              <a:spcAft>
                <a:spcPts val="0"/>
              </a:spcAft>
              <a:buClr>
                <a:schemeClr val="dk1"/>
              </a:buClr>
              <a:buSzPts val="1400"/>
              <a:buFont typeface="Proxima Nova"/>
              <a:buChar char="●"/>
            </a:pPr>
            <a:r>
              <a:rPr lang="en" sz="1400">
                <a:solidFill>
                  <a:schemeClr val="dk1"/>
                </a:solidFill>
                <a:latin typeface="Proxima Nova"/>
                <a:ea typeface="Proxima Nova"/>
                <a:cs typeface="Proxima Nova"/>
                <a:sym typeface="Proxima Nova"/>
              </a:rPr>
              <a:t>18 Seats </a:t>
            </a:r>
            <a:endParaRPr sz="1400">
              <a:solidFill>
                <a:schemeClr val="dk1"/>
              </a:solidFill>
              <a:latin typeface="Proxima Nova"/>
              <a:ea typeface="Proxima Nova"/>
              <a:cs typeface="Proxima Nova"/>
              <a:sym typeface="Proxima Nova"/>
            </a:endParaRPr>
          </a:p>
          <a:p>
            <a:pPr indent="-317500" lvl="0" marL="457200" rtl="0" algn="l">
              <a:lnSpc>
                <a:spcPct val="100000"/>
              </a:lnSpc>
              <a:spcBef>
                <a:spcPts val="0"/>
              </a:spcBef>
              <a:spcAft>
                <a:spcPts val="0"/>
              </a:spcAft>
              <a:buClr>
                <a:schemeClr val="dk1"/>
              </a:buClr>
              <a:buSzPts val="1400"/>
              <a:buFont typeface="Proxima Nova"/>
              <a:buChar char="●"/>
            </a:pPr>
            <a:r>
              <a:rPr lang="en" sz="1400">
                <a:solidFill>
                  <a:schemeClr val="dk1"/>
                </a:solidFill>
                <a:latin typeface="Proxima Nova"/>
                <a:ea typeface="Proxima Nova"/>
                <a:cs typeface="Proxima Nova"/>
                <a:sym typeface="Proxima Nova"/>
              </a:rPr>
              <a:t>Tuition Cost to District per seat: $2,194.50 </a:t>
            </a:r>
            <a:endParaRPr sz="1400">
              <a:solidFill>
                <a:schemeClr val="dk1"/>
              </a:solidFill>
              <a:latin typeface="Proxima Nova"/>
              <a:ea typeface="Proxima Nova"/>
              <a:cs typeface="Proxima Nova"/>
              <a:sym typeface="Proxima Nova"/>
            </a:endParaRPr>
          </a:p>
          <a:p>
            <a:pPr indent="-317500" lvl="0" marL="457200" rtl="0" algn="l">
              <a:lnSpc>
                <a:spcPct val="100000"/>
              </a:lnSpc>
              <a:spcBef>
                <a:spcPts val="0"/>
              </a:spcBef>
              <a:spcAft>
                <a:spcPts val="0"/>
              </a:spcAft>
              <a:buClr>
                <a:schemeClr val="dk1"/>
              </a:buClr>
              <a:buSzPts val="1400"/>
              <a:buFont typeface="Proxima Nova"/>
              <a:buChar char="●"/>
            </a:pPr>
            <a:r>
              <a:rPr lang="en" sz="1400">
                <a:solidFill>
                  <a:schemeClr val="dk1"/>
                </a:solidFill>
                <a:latin typeface="Proxima Nova"/>
                <a:ea typeface="Proxima Nova"/>
                <a:cs typeface="Proxima Nova"/>
                <a:sym typeface="Proxima Nova"/>
              </a:rPr>
              <a:t>Total Tuition Cost to New Milford for Magnet School: $39,501</a:t>
            </a:r>
            <a:endParaRPr sz="14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rPr lang="en" sz="1400">
                <a:solidFill>
                  <a:schemeClr val="dk1"/>
                </a:solidFill>
                <a:latin typeface="Proxima Nova"/>
                <a:ea typeface="Proxima Nova"/>
                <a:cs typeface="Proxima Nova"/>
                <a:sym typeface="Proxima Nova"/>
              </a:rPr>
              <a:t> </a:t>
            </a:r>
            <a:endParaRPr sz="14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rPr b="1" lang="en" sz="1400">
                <a:solidFill>
                  <a:schemeClr val="dk1"/>
                </a:solidFill>
                <a:latin typeface="Proxima Nova"/>
                <a:ea typeface="Proxima Nova"/>
                <a:cs typeface="Proxima Nova"/>
                <a:sym typeface="Proxima Nova"/>
              </a:rPr>
              <a:t>Henry Abbott Technical High School</a:t>
            </a:r>
            <a:endParaRPr b="1" sz="1400">
              <a:solidFill>
                <a:schemeClr val="dk1"/>
              </a:solidFill>
              <a:latin typeface="Proxima Nova"/>
              <a:ea typeface="Proxima Nova"/>
              <a:cs typeface="Proxima Nova"/>
              <a:sym typeface="Proxima Nova"/>
            </a:endParaRPr>
          </a:p>
          <a:p>
            <a:pPr indent="-317500" lvl="0" marL="457200" rtl="0" algn="l">
              <a:lnSpc>
                <a:spcPct val="100000"/>
              </a:lnSpc>
              <a:spcBef>
                <a:spcPts val="0"/>
              </a:spcBef>
              <a:spcAft>
                <a:spcPts val="0"/>
              </a:spcAft>
              <a:buClr>
                <a:schemeClr val="dk1"/>
              </a:buClr>
              <a:buSzPts val="1400"/>
              <a:buFont typeface="Proxima Nova"/>
              <a:buChar char="●"/>
            </a:pPr>
            <a:r>
              <a:rPr lang="en" sz="1400">
                <a:solidFill>
                  <a:schemeClr val="dk1"/>
                </a:solidFill>
                <a:latin typeface="Proxima Nova"/>
                <a:ea typeface="Proxima Nova"/>
                <a:cs typeface="Proxima Nova"/>
                <a:sym typeface="Proxima Nova"/>
              </a:rPr>
              <a:t>17 seats on average from SMS with anywhere from 70-100 district-wide </a:t>
            </a:r>
            <a:endParaRPr sz="1400">
              <a:solidFill>
                <a:schemeClr val="dk1"/>
              </a:solidFill>
              <a:latin typeface="Proxima Nova"/>
              <a:ea typeface="Proxima Nova"/>
              <a:cs typeface="Proxima Nova"/>
              <a:sym typeface="Proxima Nova"/>
            </a:endParaRPr>
          </a:p>
          <a:p>
            <a:pPr indent="0" lvl="0" marL="0" rtl="0" algn="l">
              <a:spcBef>
                <a:spcPts val="0"/>
              </a:spcBef>
              <a:spcAft>
                <a:spcPts val="12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Impact on the Budget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2500">
                <a:latin typeface="DM Sans SemiBold"/>
                <a:ea typeface="DM Sans SemiBold"/>
                <a:cs typeface="DM Sans SemiBold"/>
                <a:sym typeface="DM Sans SemiBold"/>
              </a:rPr>
              <a:t>Staying the Course</a:t>
            </a:r>
            <a:endParaRPr sz="3500"/>
          </a:p>
        </p:txBody>
      </p:sp>
      <p:sp>
        <p:nvSpPr>
          <p:cNvPr id="217" name="Google Shape;217;p36"/>
          <p:cNvSpPr txBox="1"/>
          <p:nvPr>
            <p:ph idx="1" type="body"/>
          </p:nvPr>
        </p:nvSpPr>
        <p:spPr>
          <a:xfrm>
            <a:off x="311700" y="1099350"/>
            <a:ext cx="8520600" cy="3512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Font typeface="Proxima Nova"/>
              <a:buChar char="●"/>
            </a:pPr>
            <a:r>
              <a:rPr lang="en" sz="1400">
                <a:solidFill>
                  <a:schemeClr val="dk1"/>
                </a:solidFill>
                <a:latin typeface="Proxima Nova"/>
                <a:ea typeface="Proxima Nova"/>
                <a:cs typeface="Proxima Nova"/>
                <a:sym typeface="Proxima Nova"/>
              </a:rPr>
              <a:t>Continue to commit to high quality data driven decisions for teaching and learning</a:t>
            </a:r>
            <a:endParaRPr sz="1400">
              <a:solidFill>
                <a:schemeClr val="dk1"/>
              </a:solidFill>
              <a:latin typeface="Proxima Nova"/>
              <a:ea typeface="Proxima Nova"/>
              <a:cs typeface="Proxima Nova"/>
              <a:sym typeface="Proxima Nova"/>
            </a:endParaRPr>
          </a:p>
          <a:p>
            <a:pPr indent="-317500" lvl="0" marL="457200" rtl="0" algn="l">
              <a:spcBef>
                <a:spcPts val="0"/>
              </a:spcBef>
              <a:spcAft>
                <a:spcPts val="0"/>
              </a:spcAft>
              <a:buClr>
                <a:schemeClr val="dk1"/>
              </a:buClr>
              <a:buSzPts val="1400"/>
              <a:buFont typeface="Proxima Nova"/>
              <a:buChar char="●"/>
            </a:pPr>
            <a:r>
              <a:rPr lang="en" sz="1400">
                <a:solidFill>
                  <a:schemeClr val="dk1"/>
                </a:solidFill>
                <a:latin typeface="Proxima Nova"/>
                <a:ea typeface="Proxima Nova"/>
                <a:cs typeface="Proxima Nova"/>
                <a:sym typeface="Proxima Nova"/>
              </a:rPr>
              <a:t>Continue to address the State Department of Education standards, regulations, and continual changes in best practices </a:t>
            </a:r>
            <a:endParaRPr sz="1400">
              <a:solidFill>
                <a:schemeClr val="dk1"/>
              </a:solidFill>
              <a:latin typeface="Proxima Nova"/>
              <a:ea typeface="Proxima Nova"/>
              <a:cs typeface="Proxima Nova"/>
              <a:sym typeface="Proxima Nova"/>
            </a:endParaRPr>
          </a:p>
          <a:p>
            <a:pPr indent="-317500" lvl="0" marL="457200" rtl="0" algn="l">
              <a:spcBef>
                <a:spcPts val="0"/>
              </a:spcBef>
              <a:spcAft>
                <a:spcPts val="0"/>
              </a:spcAft>
              <a:buClr>
                <a:schemeClr val="dk1"/>
              </a:buClr>
              <a:buSzPts val="1400"/>
              <a:buFont typeface="Proxima Nova"/>
              <a:buChar char="●"/>
            </a:pPr>
            <a:r>
              <a:rPr lang="en" sz="1400">
                <a:solidFill>
                  <a:schemeClr val="dk1"/>
                </a:solidFill>
                <a:latin typeface="Proxima Nova"/>
                <a:ea typeface="Proxima Nova"/>
                <a:cs typeface="Proxima Nova"/>
                <a:sym typeface="Proxima Nova"/>
              </a:rPr>
              <a:t>Enact the district’s four year Right to Read literacy plan with an emphasis on programming to support phonemic awareness, phonics, fluency, vocabulary and comprehension</a:t>
            </a:r>
            <a:endParaRPr sz="1400">
              <a:solidFill>
                <a:schemeClr val="dk1"/>
              </a:solidFill>
              <a:latin typeface="Proxima Nova"/>
              <a:ea typeface="Proxima Nova"/>
              <a:cs typeface="Proxima Nova"/>
              <a:sym typeface="Proxima Nova"/>
            </a:endParaRPr>
          </a:p>
          <a:p>
            <a:pPr indent="-317500" lvl="0" marL="457200" rtl="0" algn="l">
              <a:spcBef>
                <a:spcPts val="0"/>
              </a:spcBef>
              <a:spcAft>
                <a:spcPts val="0"/>
              </a:spcAft>
              <a:buClr>
                <a:schemeClr val="dk1"/>
              </a:buClr>
              <a:buSzPts val="1400"/>
              <a:buFont typeface="Proxima Nova"/>
              <a:buChar char="●"/>
            </a:pPr>
            <a:r>
              <a:rPr lang="en" sz="1400">
                <a:solidFill>
                  <a:schemeClr val="dk1"/>
                </a:solidFill>
                <a:latin typeface="Proxima Nova"/>
                <a:ea typeface="Proxima Nova"/>
                <a:cs typeface="Proxima Nova"/>
                <a:sym typeface="Proxima Nova"/>
              </a:rPr>
              <a:t>Support the vision for mathematics from short-term knowledge of procedural fluency to conceptual understanding, long-term procedural fluency and mathematical reasoning through the continued refinement of K-5 iReady </a:t>
            </a:r>
            <a:r>
              <a:rPr lang="en" sz="1400">
                <a:solidFill>
                  <a:schemeClr val="dk1"/>
                </a:solidFill>
                <a:latin typeface="Proxima Nova"/>
                <a:ea typeface="Proxima Nova"/>
                <a:cs typeface="Proxima Nova"/>
                <a:sym typeface="Proxima Nova"/>
              </a:rPr>
              <a:t>Classroom</a:t>
            </a:r>
            <a:r>
              <a:rPr lang="en" sz="1400">
                <a:solidFill>
                  <a:schemeClr val="dk1"/>
                </a:solidFill>
                <a:latin typeface="Proxima Nova"/>
                <a:ea typeface="Proxima Nova"/>
                <a:cs typeface="Proxima Nova"/>
                <a:sym typeface="Proxima Nova"/>
              </a:rPr>
              <a:t> Mathematics </a:t>
            </a:r>
            <a:endParaRPr sz="1400">
              <a:solidFill>
                <a:schemeClr val="dk1"/>
              </a:solidFill>
              <a:latin typeface="Proxima Nova"/>
              <a:ea typeface="Proxima Nova"/>
              <a:cs typeface="Proxima Nova"/>
              <a:sym typeface="Proxima Nova"/>
            </a:endParaRPr>
          </a:p>
          <a:p>
            <a:pPr indent="-317500" lvl="0" marL="457200" rtl="0" algn="l">
              <a:spcBef>
                <a:spcPts val="0"/>
              </a:spcBef>
              <a:spcAft>
                <a:spcPts val="0"/>
              </a:spcAft>
              <a:buClr>
                <a:schemeClr val="dk1"/>
              </a:buClr>
              <a:buSzPts val="1400"/>
              <a:buFont typeface="Proxima Nova"/>
              <a:buChar char="●"/>
            </a:pPr>
            <a:r>
              <a:rPr lang="en" sz="1400">
                <a:solidFill>
                  <a:schemeClr val="dk1"/>
                </a:solidFill>
                <a:latin typeface="Proxima Nova"/>
                <a:ea typeface="Proxima Nova"/>
                <a:cs typeface="Proxima Nova"/>
                <a:sym typeface="Proxima Nova"/>
              </a:rPr>
              <a:t>Continue our 6-12 math </a:t>
            </a:r>
            <a:r>
              <a:rPr lang="en" sz="1400">
                <a:solidFill>
                  <a:schemeClr val="dk1"/>
                </a:solidFill>
                <a:latin typeface="Proxima Nova"/>
                <a:ea typeface="Proxima Nova"/>
                <a:cs typeface="Proxima Nova"/>
                <a:sym typeface="Proxima Nova"/>
              </a:rPr>
              <a:t>alignment</a:t>
            </a:r>
            <a:r>
              <a:rPr lang="en" sz="1400">
                <a:solidFill>
                  <a:schemeClr val="dk1"/>
                </a:solidFill>
                <a:latin typeface="Proxima Nova"/>
                <a:ea typeface="Proxima Nova"/>
                <a:cs typeface="Proxima Nova"/>
                <a:sym typeface="Proxima Nova"/>
              </a:rPr>
              <a:t> with a focus on 6-8 core materials</a:t>
            </a:r>
            <a:endParaRPr sz="1400">
              <a:solidFill>
                <a:schemeClr val="dk1"/>
              </a:solidFill>
              <a:latin typeface="Proxima Nova"/>
              <a:ea typeface="Proxima Nova"/>
              <a:cs typeface="Proxima Nova"/>
              <a:sym typeface="Proxima Nova"/>
            </a:endParaRPr>
          </a:p>
          <a:p>
            <a:pPr indent="-317500" lvl="0" marL="457200" rtl="0" algn="l">
              <a:spcBef>
                <a:spcPts val="0"/>
              </a:spcBef>
              <a:spcAft>
                <a:spcPts val="0"/>
              </a:spcAft>
              <a:buClr>
                <a:schemeClr val="dk1"/>
              </a:buClr>
              <a:buSzPts val="1400"/>
              <a:buFont typeface="Proxima Nova"/>
              <a:buChar char="●"/>
            </a:pPr>
            <a:r>
              <a:rPr lang="en" sz="1400">
                <a:solidFill>
                  <a:schemeClr val="dk1"/>
                </a:solidFill>
                <a:latin typeface="Proxima Nova"/>
                <a:ea typeface="Proxima Nova"/>
                <a:cs typeface="Proxima Nova"/>
                <a:sym typeface="Proxima Nova"/>
              </a:rPr>
              <a:t>Support teachers as learners through high-quality professional learning as part of our Educator Evaluation Plan </a:t>
            </a:r>
            <a:endParaRPr sz="1400">
              <a:solidFill>
                <a:schemeClr val="dk1"/>
              </a:solidFill>
              <a:latin typeface="Proxima Nova"/>
              <a:ea typeface="Proxima Nova"/>
              <a:cs typeface="Proxima Nova"/>
              <a:sym typeface="Proxima Nova"/>
            </a:endParaRPr>
          </a:p>
          <a:p>
            <a:pPr indent="-317500" lvl="0" marL="457200" rtl="0" algn="l">
              <a:spcBef>
                <a:spcPts val="0"/>
              </a:spcBef>
              <a:spcAft>
                <a:spcPts val="0"/>
              </a:spcAft>
              <a:buClr>
                <a:schemeClr val="dk1"/>
              </a:buClr>
              <a:buSzPts val="1400"/>
              <a:buFont typeface="Proxima Nova"/>
              <a:buChar char="●"/>
            </a:pPr>
            <a:r>
              <a:rPr lang="en" sz="1400">
                <a:solidFill>
                  <a:schemeClr val="dk1"/>
                </a:solidFill>
                <a:latin typeface="Proxima Nova"/>
                <a:ea typeface="Proxima Nova"/>
                <a:cs typeface="Proxima Nova"/>
                <a:sym typeface="Proxima Nova"/>
              </a:rPr>
              <a:t>Continue to formally build </a:t>
            </a:r>
            <a:r>
              <a:rPr lang="en" sz="1400">
                <a:solidFill>
                  <a:schemeClr val="dk1"/>
                </a:solidFill>
                <a:latin typeface="Proxima Nova"/>
                <a:ea typeface="Proxima Nova"/>
                <a:cs typeface="Proxima Nova"/>
                <a:sym typeface="Proxima Nova"/>
              </a:rPr>
              <a:t>teacher</a:t>
            </a:r>
            <a:r>
              <a:rPr lang="en" sz="1400">
                <a:solidFill>
                  <a:schemeClr val="dk1"/>
                </a:solidFill>
                <a:latin typeface="Proxima Nova"/>
                <a:ea typeface="Proxima Nova"/>
                <a:cs typeface="Proxima Nova"/>
                <a:sym typeface="Proxima Nova"/>
              </a:rPr>
              <a:t> leadership</a:t>
            </a:r>
            <a:endParaRPr sz="1400">
              <a:solidFill>
                <a:schemeClr val="dk1"/>
              </a:solidFill>
              <a:latin typeface="Proxima Nova"/>
              <a:ea typeface="Proxima Nova"/>
              <a:cs typeface="Proxima Nova"/>
              <a:sym typeface="Proxima Nov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7"/>
          <p:cNvSpPr txBox="1"/>
          <p:nvPr>
            <p:ph type="ctrTitle"/>
          </p:nvPr>
        </p:nvSpPr>
        <p:spPr>
          <a:xfrm>
            <a:off x="311708" y="744575"/>
            <a:ext cx="8520600" cy="205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
        <p:nvSpPr>
          <p:cNvPr id="223" name="Google Shape;223;p3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224" name="Google Shape;224;p37"/>
          <p:cNvSpPr txBox="1"/>
          <p:nvPr/>
        </p:nvSpPr>
        <p:spPr>
          <a:xfrm>
            <a:off x="611050" y="204975"/>
            <a:ext cx="5703600" cy="57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900">
                <a:solidFill>
                  <a:schemeClr val="dk1"/>
                </a:solidFill>
                <a:latin typeface="Roboto Slab"/>
                <a:ea typeface="Roboto Slab"/>
                <a:cs typeface="Roboto Slab"/>
                <a:sym typeface="Roboto Slab"/>
              </a:rPr>
              <a:t>UFLI and Heggerty</a:t>
            </a:r>
            <a:endParaRPr sz="700">
              <a:solidFill>
                <a:schemeClr val="dk1"/>
              </a:solidFill>
              <a:latin typeface="Roboto"/>
              <a:ea typeface="Roboto"/>
              <a:cs typeface="Roboto"/>
              <a:sym typeface="Roboto"/>
            </a:endParaRPr>
          </a:p>
        </p:txBody>
      </p:sp>
      <p:pic>
        <p:nvPicPr>
          <p:cNvPr id="225" name="Google Shape;225;p37"/>
          <p:cNvPicPr preferRelativeResize="0"/>
          <p:nvPr/>
        </p:nvPicPr>
        <p:blipFill>
          <a:blip r:embed="rId3">
            <a:alphaModFix/>
          </a:blip>
          <a:stretch>
            <a:fillRect/>
          </a:stretch>
        </p:blipFill>
        <p:spPr>
          <a:xfrm>
            <a:off x="311700" y="938825"/>
            <a:ext cx="7305076" cy="38718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38"/>
          <p:cNvPicPr preferRelativeResize="0"/>
          <p:nvPr/>
        </p:nvPicPr>
        <p:blipFill>
          <a:blip r:embed="rId3">
            <a:alphaModFix/>
          </a:blip>
          <a:stretch>
            <a:fillRect/>
          </a:stretch>
        </p:blipFill>
        <p:spPr>
          <a:xfrm>
            <a:off x="383098" y="804200"/>
            <a:ext cx="7308849" cy="3893776"/>
          </a:xfrm>
          <a:prstGeom prst="rect">
            <a:avLst/>
          </a:prstGeom>
          <a:noFill/>
          <a:ln>
            <a:noFill/>
          </a:ln>
        </p:spPr>
      </p:pic>
      <p:sp>
        <p:nvSpPr>
          <p:cNvPr id="231" name="Google Shape;231;p38"/>
          <p:cNvSpPr/>
          <p:nvPr/>
        </p:nvSpPr>
        <p:spPr>
          <a:xfrm rot="486">
            <a:off x="2857474" y="1501654"/>
            <a:ext cx="2121900" cy="517500"/>
          </a:xfrm>
          <a:prstGeom prst="leftArrow">
            <a:avLst>
              <a:gd fmla="val 50000" name="adj1"/>
              <a:gd fmla="val 50000" name="adj2"/>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9"/>
          <p:cNvSpPr txBox="1"/>
          <p:nvPr>
            <p:ph type="title"/>
          </p:nvPr>
        </p:nvSpPr>
        <p:spPr>
          <a:xfrm>
            <a:off x="311700" y="445025"/>
            <a:ext cx="8520600" cy="3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800"/>
              <a:t>24-25 vs. 23-24 District Accountabilty Indicators </a:t>
            </a:r>
            <a:endParaRPr sz="1800"/>
          </a:p>
        </p:txBody>
      </p:sp>
      <p:sp>
        <p:nvSpPr>
          <p:cNvPr id="237" name="Google Shape;237;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8" name="Google Shape;238;p39"/>
          <p:cNvPicPr preferRelativeResize="0"/>
          <p:nvPr/>
        </p:nvPicPr>
        <p:blipFill>
          <a:blip r:embed="rId3">
            <a:alphaModFix/>
          </a:blip>
          <a:stretch>
            <a:fillRect/>
          </a:stretch>
        </p:blipFill>
        <p:spPr>
          <a:xfrm>
            <a:off x="217550" y="804250"/>
            <a:ext cx="7738550" cy="4186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Budget Overview for the Department of Instruction </a:t>
            </a:r>
            <a:endParaRPr/>
          </a:p>
        </p:txBody>
      </p:sp>
      <p:graphicFrame>
        <p:nvGraphicFramePr>
          <p:cNvPr id="244" name="Google Shape;244;p40"/>
          <p:cNvGraphicFramePr/>
          <p:nvPr/>
        </p:nvGraphicFramePr>
        <p:xfrm>
          <a:off x="952500" y="1428750"/>
          <a:ext cx="3000000" cy="3000000"/>
        </p:xfrm>
        <a:graphic>
          <a:graphicData uri="http://schemas.openxmlformats.org/drawingml/2006/table">
            <a:tbl>
              <a:tblPr>
                <a:noFill/>
                <a:tableStyleId>{33783336-3E23-406D-9752-7DA73ABA3277}</a:tableStyleId>
              </a:tblPr>
              <a:tblGrid>
                <a:gridCol w="1447800"/>
                <a:gridCol w="1447800"/>
                <a:gridCol w="1447800"/>
                <a:gridCol w="1447800"/>
                <a:gridCol w="1447800"/>
              </a:tblGrid>
              <a:tr h="381000">
                <a:tc>
                  <a:txBody>
                    <a:bodyPr/>
                    <a:lstStyle/>
                    <a:p>
                      <a:pPr indent="0" lvl="0" marL="0" rtl="0" algn="l">
                        <a:spcBef>
                          <a:spcPts val="0"/>
                        </a:spcBef>
                        <a:spcAft>
                          <a:spcPts val="0"/>
                        </a:spcAft>
                        <a:buNone/>
                      </a:pPr>
                      <a:r>
                        <a:rPr lang="en"/>
                        <a:t>Major Object Code</a:t>
                      </a:r>
                      <a:endParaRPr/>
                    </a:p>
                  </a:txBody>
                  <a:tcPr marT="91425" marB="91425" marR="91425" marL="91425"/>
                </a:tc>
                <a:tc>
                  <a:txBody>
                    <a:bodyPr/>
                    <a:lstStyle/>
                    <a:p>
                      <a:pPr indent="0" lvl="0" marL="0" rtl="0" algn="l">
                        <a:spcBef>
                          <a:spcPts val="0"/>
                        </a:spcBef>
                        <a:spcAft>
                          <a:spcPts val="0"/>
                        </a:spcAft>
                        <a:buNone/>
                      </a:pPr>
                      <a:r>
                        <a:rPr lang="en"/>
                        <a:t>24-25 Budget</a:t>
                      </a:r>
                      <a:endParaRPr/>
                    </a:p>
                  </a:txBody>
                  <a:tcPr marT="91425" marB="91425" marR="91425" marL="91425"/>
                </a:tc>
                <a:tc>
                  <a:txBody>
                    <a:bodyPr/>
                    <a:lstStyle/>
                    <a:p>
                      <a:pPr indent="0" lvl="0" marL="0" rtl="0" algn="l">
                        <a:spcBef>
                          <a:spcPts val="0"/>
                        </a:spcBef>
                        <a:spcAft>
                          <a:spcPts val="0"/>
                        </a:spcAft>
                        <a:buNone/>
                      </a:pPr>
                      <a:r>
                        <a:rPr lang="en"/>
                        <a:t>25-26 Budget</a:t>
                      </a:r>
                      <a:endParaRPr/>
                    </a:p>
                  </a:txBody>
                  <a:tcPr marT="91425" marB="91425" marR="91425" marL="91425"/>
                </a:tc>
                <a:tc>
                  <a:txBody>
                    <a:bodyPr/>
                    <a:lstStyle/>
                    <a:p>
                      <a:pPr indent="0" lvl="0" marL="0" rtl="0" algn="l">
                        <a:spcBef>
                          <a:spcPts val="0"/>
                        </a:spcBef>
                        <a:spcAft>
                          <a:spcPts val="0"/>
                        </a:spcAft>
                        <a:buNone/>
                      </a:pPr>
                      <a:r>
                        <a:rPr lang="en"/>
                        <a:t>Budget to Budget Change</a:t>
                      </a:r>
                      <a:endParaRPr/>
                    </a:p>
                  </a:txBody>
                  <a:tcPr marT="91425" marB="91425" marR="91425" marL="91425"/>
                </a:tc>
                <a:tc>
                  <a:txBody>
                    <a:bodyPr/>
                    <a:lstStyle/>
                    <a:p>
                      <a:pPr indent="0" lvl="0" marL="0" rtl="0" algn="l">
                        <a:spcBef>
                          <a:spcPts val="0"/>
                        </a:spcBef>
                        <a:spcAft>
                          <a:spcPts val="0"/>
                        </a:spcAft>
                        <a:buNone/>
                      </a:pPr>
                      <a:r>
                        <a:rPr lang="en"/>
                        <a:t>Budget to Budget Change</a:t>
                      </a:r>
                      <a:endParaRPr/>
                    </a:p>
                  </a:txBody>
                  <a:tcPr marT="91425" marB="91425" marR="91425" marL="91425"/>
                </a:tc>
              </a:tr>
              <a:tr h="381000">
                <a:tc>
                  <a:txBody>
                    <a:bodyPr/>
                    <a:lstStyle/>
                    <a:p>
                      <a:pPr indent="0" lvl="0" marL="0" rtl="0" algn="l">
                        <a:spcBef>
                          <a:spcPts val="0"/>
                        </a:spcBef>
                        <a:spcAft>
                          <a:spcPts val="0"/>
                        </a:spcAft>
                        <a:buNone/>
                      </a:pPr>
                      <a:r>
                        <a:rPr lang="en"/>
                        <a:t>Salary</a:t>
                      </a:r>
                      <a:endParaRPr/>
                    </a:p>
                  </a:txBody>
                  <a:tcPr marT="91425" marB="91425" marR="91425" marL="91425"/>
                </a:tc>
                <a:tc>
                  <a:txBody>
                    <a:bodyPr/>
                    <a:lstStyle/>
                    <a:p>
                      <a:pPr indent="0" lvl="0" marL="0" rtl="0" algn="l">
                        <a:spcBef>
                          <a:spcPts val="0"/>
                        </a:spcBef>
                        <a:spcAft>
                          <a:spcPts val="0"/>
                        </a:spcAft>
                        <a:buNone/>
                      </a:pPr>
                      <a:r>
                        <a:rPr lang="en"/>
                        <a:t>1,028,690</a:t>
                      </a:r>
                      <a:endParaRPr/>
                    </a:p>
                  </a:txBody>
                  <a:tcPr marT="91425" marB="91425" marR="91425" marL="91425"/>
                </a:tc>
                <a:tc>
                  <a:txBody>
                    <a:bodyPr/>
                    <a:lstStyle/>
                    <a:p>
                      <a:pPr indent="0" lvl="0" marL="0" rtl="0" algn="l">
                        <a:spcBef>
                          <a:spcPts val="0"/>
                        </a:spcBef>
                        <a:spcAft>
                          <a:spcPts val="0"/>
                        </a:spcAft>
                        <a:buNone/>
                      </a:pPr>
                      <a:r>
                        <a:rPr lang="en"/>
                        <a:t>1,200,089</a:t>
                      </a:r>
                      <a:endParaRPr/>
                    </a:p>
                  </a:txBody>
                  <a:tcPr marT="91425" marB="91425" marR="91425" marL="91425"/>
                </a:tc>
                <a:tc>
                  <a:txBody>
                    <a:bodyPr/>
                    <a:lstStyle/>
                    <a:p>
                      <a:pPr indent="0" lvl="0" marL="0" rtl="0" algn="l">
                        <a:spcBef>
                          <a:spcPts val="0"/>
                        </a:spcBef>
                        <a:spcAft>
                          <a:spcPts val="0"/>
                        </a:spcAft>
                        <a:buNone/>
                      </a:pPr>
                      <a:r>
                        <a:rPr lang="en"/>
                        <a:t>171,399</a:t>
                      </a:r>
                      <a:endParaRPr/>
                    </a:p>
                  </a:txBody>
                  <a:tcPr marT="91425" marB="91425" marR="91425" marL="91425"/>
                </a:tc>
                <a:tc>
                  <a:txBody>
                    <a:bodyPr/>
                    <a:lstStyle/>
                    <a:p>
                      <a:pPr indent="0" lvl="0" marL="0" rtl="0" algn="l">
                        <a:spcBef>
                          <a:spcPts val="0"/>
                        </a:spcBef>
                        <a:spcAft>
                          <a:spcPts val="0"/>
                        </a:spcAft>
                        <a:buNone/>
                      </a:pPr>
                      <a:r>
                        <a:rPr lang="en"/>
                        <a:t>16.66%</a:t>
                      </a:r>
                      <a:endParaRPr/>
                    </a:p>
                  </a:txBody>
                  <a:tcPr marT="91425" marB="91425" marR="91425" marL="91425"/>
                </a:tc>
              </a:tr>
              <a:tr h="381000">
                <a:tc>
                  <a:txBody>
                    <a:bodyPr/>
                    <a:lstStyle/>
                    <a:p>
                      <a:pPr indent="0" lvl="0" marL="0" rtl="0" algn="l">
                        <a:spcBef>
                          <a:spcPts val="0"/>
                        </a:spcBef>
                        <a:spcAft>
                          <a:spcPts val="0"/>
                        </a:spcAft>
                        <a:buNone/>
                      </a:pPr>
                      <a:r>
                        <a:rPr lang="en"/>
                        <a:t>Professional Services</a:t>
                      </a:r>
                      <a:endParaRPr/>
                    </a:p>
                  </a:txBody>
                  <a:tcPr marT="91425" marB="91425" marR="91425" marL="91425"/>
                </a:tc>
                <a:tc>
                  <a:txBody>
                    <a:bodyPr/>
                    <a:lstStyle/>
                    <a:p>
                      <a:pPr indent="0" lvl="0" marL="0" rtl="0" algn="l">
                        <a:spcBef>
                          <a:spcPts val="0"/>
                        </a:spcBef>
                        <a:spcAft>
                          <a:spcPts val="0"/>
                        </a:spcAft>
                        <a:buNone/>
                      </a:pPr>
                      <a:r>
                        <a:rPr lang="en"/>
                        <a:t>465,053</a:t>
                      </a:r>
                      <a:endParaRPr/>
                    </a:p>
                  </a:txBody>
                  <a:tcPr marT="91425" marB="91425" marR="91425" marL="91425"/>
                </a:tc>
                <a:tc>
                  <a:txBody>
                    <a:bodyPr/>
                    <a:lstStyle/>
                    <a:p>
                      <a:pPr indent="0" lvl="0" marL="0" rtl="0" algn="l">
                        <a:spcBef>
                          <a:spcPts val="0"/>
                        </a:spcBef>
                        <a:spcAft>
                          <a:spcPts val="0"/>
                        </a:spcAft>
                        <a:buNone/>
                      </a:pPr>
                      <a:r>
                        <a:rPr lang="en"/>
                        <a:t>486,053</a:t>
                      </a:r>
                      <a:endParaRPr/>
                    </a:p>
                  </a:txBody>
                  <a:tcPr marT="91425" marB="91425" marR="91425" marL="91425"/>
                </a:tc>
                <a:tc>
                  <a:txBody>
                    <a:bodyPr/>
                    <a:lstStyle/>
                    <a:p>
                      <a:pPr indent="0" lvl="0" marL="0" rtl="0" algn="l">
                        <a:spcBef>
                          <a:spcPts val="0"/>
                        </a:spcBef>
                        <a:spcAft>
                          <a:spcPts val="0"/>
                        </a:spcAft>
                        <a:buNone/>
                      </a:pPr>
                      <a:r>
                        <a:rPr lang="en"/>
                        <a:t>21,000</a:t>
                      </a:r>
                      <a:endParaRPr/>
                    </a:p>
                  </a:txBody>
                  <a:tcPr marT="91425" marB="91425" marR="91425" marL="91425"/>
                </a:tc>
                <a:tc>
                  <a:txBody>
                    <a:bodyPr/>
                    <a:lstStyle/>
                    <a:p>
                      <a:pPr indent="0" lvl="0" marL="0" rtl="0" algn="l">
                        <a:spcBef>
                          <a:spcPts val="0"/>
                        </a:spcBef>
                        <a:spcAft>
                          <a:spcPts val="0"/>
                        </a:spcAft>
                        <a:buNone/>
                      </a:pPr>
                      <a:r>
                        <a:rPr lang="en"/>
                        <a:t>4.52%</a:t>
                      </a:r>
                      <a:endParaRPr/>
                    </a:p>
                  </a:txBody>
                  <a:tcPr marT="91425" marB="91425" marR="91425" marL="91425"/>
                </a:tc>
              </a:tr>
              <a:tr h="381000">
                <a:tc>
                  <a:txBody>
                    <a:bodyPr/>
                    <a:lstStyle/>
                    <a:p>
                      <a:pPr indent="0" lvl="0" marL="0" rtl="0" algn="l">
                        <a:spcBef>
                          <a:spcPts val="0"/>
                        </a:spcBef>
                        <a:spcAft>
                          <a:spcPts val="0"/>
                        </a:spcAft>
                        <a:buNone/>
                      </a:pPr>
                      <a:r>
                        <a:rPr lang="en"/>
                        <a:t>Other Services</a:t>
                      </a:r>
                      <a:endParaRPr/>
                    </a:p>
                  </a:txBody>
                  <a:tcPr marT="91425" marB="91425" marR="91425" marL="91425"/>
                </a:tc>
                <a:tc>
                  <a:txBody>
                    <a:bodyPr/>
                    <a:lstStyle/>
                    <a:p>
                      <a:pPr indent="0" lvl="0" marL="0" rtl="0" algn="l">
                        <a:spcBef>
                          <a:spcPts val="0"/>
                        </a:spcBef>
                        <a:spcAft>
                          <a:spcPts val="0"/>
                        </a:spcAft>
                        <a:buNone/>
                      </a:pPr>
                      <a:r>
                        <a:rPr lang="en"/>
                        <a:t>303,614</a:t>
                      </a:r>
                      <a:endParaRPr/>
                    </a:p>
                  </a:txBody>
                  <a:tcPr marT="91425" marB="91425" marR="91425" marL="91425"/>
                </a:tc>
                <a:tc>
                  <a:txBody>
                    <a:bodyPr/>
                    <a:lstStyle/>
                    <a:p>
                      <a:pPr indent="0" lvl="0" marL="0" rtl="0" algn="l">
                        <a:spcBef>
                          <a:spcPts val="0"/>
                        </a:spcBef>
                        <a:spcAft>
                          <a:spcPts val="0"/>
                        </a:spcAft>
                        <a:buNone/>
                      </a:pPr>
                      <a:r>
                        <a:rPr lang="en"/>
                        <a:t>290,968</a:t>
                      </a:r>
                      <a:endParaRPr/>
                    </a:p>
                  </a:txBody>
                  <a:tcPr marT="91425" marB="91425" marR="91425" marL="91425"/>
                </a:tc>
                <a:tc>
                  <a:txBody>
                    <a:bodyPr/>
                    <a:lstStyle/>
                    <a:p>
                      <a:pPr indent="0" lvl="0" marL="0" rtl="0" algn="l">
                        <a:spcBef>
                          <a:spcPts val="0"/>
                        </a:spcBef>
                        <a:spcAft>
                          <a:spcPts val="0"/>
                        </a:spcAft>
                        <a:buNone/>
                      </a:pPr>
                      <a:r>
                        <a:rPr lang="en"/>
                        <a:t>-12,646</a:t>
                      </a:r>
                      <a:endParaRPr/>
                    </a:p>
                  </a:txBody>
                  <a:tcPr marT="91425" marB="91425" marR="91425" marL="91425"/>
                </a:tc>
                <a:tc>
                  <a:txBody>
                    <a:bodyPr/>
                    <a:lstStyle/>
                    <a:p>
                      <a:pPr indent="0" lvl="0" marL="0" rtl="0" algn="l">
                        <a:spcBef>
                          <a:spcPts val="0"/>
                        </a:spcBef>
                        <a:spcAft>
                          <a:spcPts val="0"/>
                        </a:spcAft>
                        <a:buNone/>
                      </a:pPr>
                      <a:r>
                        <a:rPr lang="en"/>
                        <a:t>-4.17%</a:t>
                      </a:r>
                      <a:endParaRPr/>
                    </a:p>
                  </a:txBody>
                  <a:tcPr marT="91425" marB="91425" marR="91425" marL="91425"/>
                </a:tc>
              </a:tr>
              <a:tr h="381000">
                <a:tc>
                  <a:txBody>
                    <a:bodyPr/>
                    <a:lstStyle/>
                    <a:p>
                      <a:pPr indent="0" lvl="0" marL="0" rtl="0" algn="l">
                        <a:spcBef>
                          <a:spcPts val="0"/>
                        </a:spcBef>
                        <a:spcAft>
                          <a:spcPts val="0"/>
                        </a:spcAft>
                        <a:buNone/>
                      </a:pPr>
                      <a:r>
                        <a:rPr lang="en"/>
                        <a:t>Supplies</a:t>
                      </a:r>
                      <a:endParaRPr/>
                    </a:p>
                  </a:txBody>
                  <a:tcPr marT="91425" marB="91425" marR="91425" marL="91425"/>
                </a:tc>
                <a:tc>
                  <a:txBody>
                    <a:bodyPr/>
                    <a:lstStyle/>
                    <a:p>
                      <a:pPr indent="0" lvl="0" marL="0" rtl="0" algn="l">
                        <a:spcBef>
                          <a:spcPts val="0"/>
                        </a:spcBef>
                        <a:spcAft>
                          <a:spcPts val="0"/>
                        </a:spcAft>
                        <a:buNone/>
                      </a:pPr>
                      <a:r>
                        <a:rPr lang="en"/>
                        <a:t>124,335</a:t>
                      </a:r>
                      <a:endParaRPr/>
                    </a:p>
                  </a:txBody>
                  <a:tcPr marT="91425" marB="91425" marR="91425" marL="91425"/>
                </a:tc>
                <a:tc>
                  <a:txBody>
                    <a:bodyPr/>
                    <a:lstStyle/>
                    <a:p>
                      <a:pPr indent="0" lvl="0" marL="0" rtl="0" algn="l">
                        <a:spcBef>
                          <a:spcPts val="0"/>
                        </a:spcBef>
                        <a:spcAft>
                          <a:spcPts val="0"/>
                        </a:spcAft>
                        <a:buNone/>
                      </a:pPr>
                      <a:r>
                        <a:rPr lang="en"/>
                        <a:t>134,335</a:t>
                      </a:r>
                      <a:endParaRPr/>
                    </a:p>
                  </a:txBody>
                  <a:tcPr marT="91425" marB="91425" marR="91425" marL="91425"/>
                </a:tc>
                <a:tc>
                  <a:txBody>
                    <a:bodyPr/>
                    <a:lstStyle/>
                    <a:p>
                      <a:pPr indent="0" lvl="0" marL="0" rtl="0" algn="l">
                        <a:spcBef>
                          <a:spcPts val="0"/>
                        </a:spcBef>
                        <a:spcAft>
                          <a:spcPts val="0"/>
                        </a:spcAft>
                        <a:buNone/>
                      </a:pPr>
                      <a:r>
                        <a:rPr lang="en"/>
                        <a:t>10,000</a:t>
                      </a:r>
                      <a:endParaRPr/>
                    </a:p>
                  </a:txBody>
                  <a:tcPr marT="91425" marB="91425" marR="91425" marL="91425"/>
                </a:tc>
                <a:tc>
                  <a:txBody>
                    <a:bodyPr/>
                    <a:lstStyle/>
                    <a:p>
                      <a:pPr indent="0" lvl="0" marL="0" rtl="0" algn="l">
                        <a:spcBef>
                          <a:spcPts val="0"/>
                        </a:spcBef>
                        <a:spcAft>
                          <a:spcPts val="0"/>
                        </a:spcAft>
                        <a:buNone/>
                      </a:pPr>
                      <a:r>
                        <a:rPr lang="en"/>
                        <a:t>8.04%</a:t>
                      </a:r>
                      <a:endParaRPr/>
                    </a:p>
                  </a:txBody>
                  <a:tcPr marT="91425" marB="91425" marR="91425" marL="91425"/>
                </a:tc>
              </a:tr>
              <a:tr h="381000">
                <a:tc>
                  <a:txBody>
                    <a:bodyPr/>
                    <a:lstStyle/>
                    <a:p>
                      <a:pPr indent="0" lvl="0" marL="0" rtl="0" algn="l">
                        <a:spcBef>
                          <a:spcPts val="0"/>
                        </a:spcBef>
                        <a:spcAft>
                          <a:spcPts val="0"/>
                        </a:spcAft>
                        <a:buNone/>
                      </a:pPr>
                      <a:r>
                        <a:rPr lang="en"/>
                        <a:t>Dues &amp; Fees</a:t>
                      </a:r>
                      <a:endParaRPr/>
                    </a:p>
                  </a:txBody>
                  <a:tcPr marT="91425" marB="91425" marR="91425" marL="91425"/>
                </a:tc>
                <a:tc>
                  <a:txBody>
                    <a:bodyPr/>
                    <a:lstStyle/>
                    <a:p>
                      <a:pPr indent="0" lvl="0" marL="0" rtl="0" algn="l">
                        <a:spcBef>
                          <a:spcPts val="0"/>
                        </a:spcBef>
                        <a:spcAft>
                          <a:spcPts val="0"/>
                        </a:spcAft>
                        <a:buNone/>
                      </a:pPr>
                      <a:r>
                        <a:rPr lang="en"/>
                        <a:t>7,989</a:t>
                      </a:r>
                      <a:endParaRPr/>
                    </a:p>
                  </a:txBody>
                  <a:tcPr marT="91425" marB="91425" marR="91425" marL="91425"/>
                </a:tc>
                <a:tc>
                  <a:txBody>
                    <a:bodyPr/>
                    <a:lstStyle/>
                    <a:p>
                      <a:pPr indent="0" lvl="0" marL="0" rtl="0" algn="l">
                        <a:spcBef>
                          <a:spcPts val="0"/>
                        </a:spcBef>
                        <a:spcAft>
                          <a:spcPts val="0"/>
                        </a:spcAft>
                        <a:buNone/>
                      </a:pPr>
                      <a:r>
                        <a:rPr lang="en"/>
                        <a:t>8,489</a:t>
                      </a:r>
                      <a:endParaRPr/>
                    </a:p>
                  </a:txBody>
                  <a:tcPr marT="91425" marB="91425" marR="91425" marL="91425"/>
                </a:tc>
                <a:tc>
                  <a:txBody>
                    <a:bodyPr/>
                    <a:lstStyle/>
                    <a:p>
                      <a:pPr indent="0" lvl="0" marL="0" rtl="0" algn="l">
                        <a:spcBef>
                          <a:spcPts val="0"/>
                        </a:spcBef>
                        <a:spcAft>
                          <a:spcPts val="0"/>
                        </a:spcAft>
                        <a:buNone/>
                      </a:pPr>
                      <a:r>
                        <a:rPr lang="en"/>
                        <a:t>500</a:t>
                      </a:r>
                      <a:endParaRPr/>
                    </a:p>
                  </a:txBody>
                  <a:tcPr marT="91425" marB="91425" marR="91425" marL="91425"/>
                </a:tc>
                <a:tc>
                  <a:txBody>
                    <a:bodyPr/>
                    <a:lstStyle/>
                    <a:p>
                      <a:pPr indent="0" lvl="0" marL="0" rtl="0" algn="l">
                        <a:spcBef>
                          <a:spcPts val="0"/>
                        </a:spcBef>
                        <a:spcAft>
                          <a:spcPts val="0"/>
                        </a:spcAft>
                        <a:buNone/>
                      </a:pPr>
                      <a:r>
                        <a:rPr lang="en"/>
                        <a:t>6.26%</a:t>
                      </a:r>
                      <a:endParaRPr/>
                    </a:p>
                  </a:txBody>
                  <a:tcPr marT="91425" marB="91425" marR="91425" marL="91425"/>
                </a:tc>
              </a:tr>
              <a:tr h="381000">
                <a:tc>
                  <a:txBody>
                    <a:bodyPr/>
                    <a:lstStyle/>
                    <a:p>
                      <a:pPr indent="0" lvl="0" marL="0" rtl="0" algn="l">
                        <a:spcBef>
                          <a:spcPts val="0"/>
                        </a:spcBef>
                        <a:spcAft>
                          <a:spcPts val="0"/>
                        </a:spcAft>
                        <a:buNone/>
                      </a:pPr>
                      <a:r>
                        <a:rPr lang="en"/>
                        <a:t>Total</a:t>
                      </a:r>
                      <a:endParaRPr/>
                    </a:p>
                  </a:txBody>
                  <a:tcPr marT="91425" marB="91425" marR="91425" marL="91425"/>
                </a:tc>
                <a:tc>
                  <a:txBody>
                    <a:bodyPr/>
                    <a:lstStyle/>
                    <a:p>
                      <a:pPr indent="0" lvl="0" marL="0" rtl="0" algn="l">
                        <a:spcBef>
                          <a:spcPts val="0"/>
                        </a:spcBef>
                        <a:spcAft>
                          <a:spcPts val="0"/>
                        </a:spcAft>
                        <a:buNone/>
                      </a:pPr>
                      <a:r>
                        <a:rPr lang="en"/>
                        <a:t>1,929,681</a:t>
                      </a:r>
                      <a:endParaRPr/>
                    </a:p>
                  </a:txBody>
                  <a:tcPr marT="91425" marB="91425" marR="91425" marL="91425"/>
                </a:tc>
                <a:tc>
                  <a:txBody>
                    <a:bodyPr/>
                    <a:lstStyle/>
                    <a:p>
                      <a:pPr indent="0" lvl="0" marL="0" rtl="0" algn="l">
                        <a:spcBef>
                          <a:spcPts val="0"/>
                        </a:spcBef>
                        <a:spcAft>
                          <a:spcPts val="0"/>
                        </a:spcAft>
                        <a:buNone/>
                      </a:pPr>
                      <a:r>
                        <a:rPr lang="en"/>
                        <a:t>2,119,934</a:t>
                      </a:r>
                      <a:endParaRPr/>
                    </a:p>
                  </a:txBody>
                  <a:tcPr marT="91425" marB="91425" marR="91425" marL="91425"/>
                </a:tc>
                <a:tc>
                  <a:txBody>
                    <a:bodyPr/>
                    <a:lstStyle/>
                    <a:p>
                      <a:pPr indent="0" lvl="0" marL="0" rtl="0" algn="l">
                        <a:spcBef>
                          <a:spcPts val="0"/>
                        </a:spcBef>
                        <a:spcAft>
                          <a:spcPts val="0"/>
                        </a:spcAft>
                        <a:buNone/>
                      </a:pPr>
                      <a:r>
                        <a:rPr lang="en"/>
                        <a:t>190,253</a:t>
                      </a:r>
                      <a:endParaRPr/>
                    </a:p>
                  </a:txBody>
                  <a:tcPr marT="91425" marB="91425" marR="91425" marL="91425"/>
                </a:tc>
                <a:tc>
                  <a:txBody>
                    <a:bodyPr/>
                    <a:lstStyle/>
                    <a:p>
                      <a:pPr indent="0" lvl="0" marL="0" rtl="0" algn="l">
                        <a:spcBef>
                          <a:spcPts val="0"/>
                        </a:spcBef>
                        <a:spcAft>
                          <a:spcPts val="0"/>
                        </a:spcAft>
                        <a:buNone/>
                      </a:pPr>
                      <a:r>
                        <a:rPr lang="en"/>
                        <a:t>9.86%</a:t>
                      </a:r>
                      <a:endParaRPr/>
                    </a:p>
                  </a:txBody>
                  <a:tcPr marT="91425" marB="91425" marR="91425" marL="914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a:p>
            <a:pPr indent="0" lvl="0" marL="0" rtl="0" algn="ctr">
              <a:spcBef>
                <a:spcPts val="1200"/>
              </a:spcBef>
              <a:spcAft>
                <a:spcPts val="0"/>
              </a:spcAft>
              <a:buNone/>
            </a:pPr>
            <a:r>
              <a:t/>
            </a:r>
            <a:endParaRPr/>
          </a:p>
          <a:p>
            <a:pPr indent="0" lvl="0" marL="0" rtl="0" algn="ctr">
              <a:spcBef>
                <a:spcPts val="1200"/>
              </a:spcBef>
              <a:spcAft>
                <a:spcPts val="1200"/>
              </a:spcAft>
              <a:buNone/>
            </a:pPr>
            <a:r>
              <a:rPr lang="en" sz="2300">
                <a:solidFill>
                  <a:schemeClr val="dk1"/>
                </a:solidFill>
              </a:rPr>
              <a:t>Questions for the Department of Instruction </a:t>
            </a:r>
            <a:endParaRPr sz="23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b="1" lang="en" sz="2500">
                <a:latin typeface="DM Sans"/>
                <a:ea typeface="DM Sans"/>
                <a:cs typeface="DM Sans"/>
                <a:sym typeface="DM Sans"/>
              </a:rPr>
              <a:t>Mission of the Department of Instruction </a:t>
            </a:r>
            <a:endParaRPr sz="4200">
              <a:latin typeface="DM Sans"/>
              <a:ea typeface="DM Sans"/>
              <a:cs typeface="DM Sans"/>
              <a:sym typeface="DM Sans"/>
            </a:endParaRPr>
          </a:p>
        </p:txBody>
      </p:sp>
      <p:sp>
        <p:nvSpPr>
          <p:cNvPr id="77" name="Google Shape;7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t/>
            </a:r>
            <a:endParaRPr b="1" i="1" sz="1100" u="sng">
              <a:solidFill>
                <a:schemeClr val="dk1"/>
              </a:solidFill>
              <a:latin typeface="Arial"/>
              <a:ea typeface="Arial"/>
              <a:cs typeface="Arial"/>
              <a:sym typeface="Arial"/>
            </a:endParaRPr>
          </a:p>
          <a:p>
            <a:pPr indent="-298450" lvl="0" marL="457200" rtl="0" algn="l">
              <a:spcBef>
                <a:spcPts val="0"/>
              </a:spcBef>
              <a:spcAft>
                <a:spcPts val="0"/>
              </a:spcAft>
              <a:buClr>
                <a:schemeClr val="dk1"/>
              </a:buClr>
              <a:buSzPts val="1100"/>
              <a:buFont typeface="Arial"/>
              <a:buChar char="●"/>
            </a:pPr>
            <a:r>
              <a:rPr lang="en" sz="1100">
                <a:solidFill>
                  <a:schemeClr val="dk1"/>
                </a:solidFill>
                <a:latin typeface="Arial"/>
                <a:ea typeface="Arial"/>
                <a:cs typeface="Arial"/>
                <a:sym typeface="Arial"/>
              </a:rPr>
              <a:t>The Department of Instruction provides</a:t>
            </a:r>
            <a:r>
              <a:rPr b="1" lang="en" sz="1100">
                <a:solidFill>
                  <a:schemeClr val="dk1"/>
                </a:solidFill>
                <a:latin typeface="Arial"/>
                <a:ea typeface="Arial"/>
                <a:cs typeface="Arial"/>
                <a:sym typeface="Arial"/>
              </a:rPr>
              <a:t> coherency and consistency</a:t>
            </a:r>
            <a:r>
              <a:rPr lang="en" sz="1100">
                <a:solidFill>
                  <a:schemeClr val="dk1"/>
                </a:solidFill>
                <a:latin typeface="Arial"/>
                <a:ea typeface="Arial"/>
                <a:cs typeface="Arial"/>
                <a:sym typeface="Arial"/>
              </a:rPr>
              <a:t> of learning systems to support leaders and teachers in building knowledge. (</a:t>
            </a:r>
            <a:r>
              <a:rPr b="1" i="1" lang="en" sz="1100">
                <a:solidFill>
                  <a:schemeClr val="dk1"/>
                </a:solidFill>
                <a:latin typeface="Arial"/>
                <a:ea typeface="Arial"/>
                <a:cs typeface="Arial"/>
                <a:sym typeface="Arial"/>
              </a:rPr>
              <a:t>FOCUS)</a:t>
            </a:r>
            <a:endParaRPr sz="1100">
              <a:solidFill>
                <a:schemeClr val="dk1"/>
              </a:solidFill>
              <a:latin typeface="Arial"/>
              <a:ea typeface="Arial"/>
              <a:cs typeface="Arial"/>
              <a:sym typeface="Arial"/>
            </a:endParaRPr>
          </a:p>
          <a:p>
            <a:pPr indent="0" lvl="0" marL="457200" rtl="0" algn="l">
              <a:spcBef>
                <a:spcPts val="0"/>
              </a:spcBef>
              <a:spcAft>
                <a:spcPts val="0"/>
              </a:spcAft>
              <a:buClr>
                <a:schemeClr val="dk1"/>
              </a:buClr>
              <a:buSzPts val="1100"/>
              <a:buFont typeface="Arial"/>
              <a:buNone/>
            </a:pPr>
            <a:r>
              <a:t/>
            </a:r>
            <a:endParaRPr b="1" i="1" sz="1100">
              <a:solidFill>
                <a:schemeClr val="dk1"/>
              </a:solidFill>
              <a:latin typeface="Arial"/>
              <a:ea typeface="Arial"/>
              <a:cs typeface="Arial"/>
              <a:sym typeface="Arial"/>
            </a:endParaRPr>
          </a:p>
          <a:p>
            <a:pPr indent="-298450" lvl="0" marL="457200" rtl="0" algn="l">
              <a:spcBef>
                <a:spcPts val="0"/>
              </a:spcBef>
              <a:spcAft>
                <a:spcPts val="0"/>
              </a:spcAft>
              <a:buClr>
                <a:schemeClr val="dk1"/>
              </a:buClr>
              <a:buSzPts val="1100"/>
              <a:buFont typeface="Arial"/>
              <a:buChar char="●"/>
            </a:pPr>
            <a:r>
              <a:rPr lang="en" sz="1100">
                <a:solidFill>
                  <a:schemeClr val="dk1"/>
                </a:solidFill>
                <a:latin typeface="Arial"/>
                <a:ea typeface="Arial"/>
                <a:cs typeface="Arial"/>
                <a:sym typeface="Arial"/>
              </a:rPr>
              <a:t>Our goal is to create a risk free environment for </a:t>
            </a:r>
            <a:r>
              <a:rPr b="1" lang="en" sz="1100">
                <a:solidFill>
                  <a:schemeClr val="dk1"/>
                </a:solidFill>
                <a:latin typeface="Arial"/>
                <a:ea typeface="Arial"/>
                <a:cs typeface="Arial"/>
                <a:sym typeface="Arial"/>
              </a:rPr>
              <a:t>educators</a:t>
            </a:r>
            <a:r>
              <a:rPr lang="en" sz="1100">
                <a:solidFill>
                  <a:schemeClr val="dk1"/>
                </a:solidFill>
                <a:latin typeface="Arial"/>
                <a:ea typeface="Arial"/>
                <a:cs typeface="Arial"/>
                <a:sym typeface="Arial"/>
              </a:rPr>
              <a:t> so that they </a:t>
            </a:r>
            <a:r>
              <a:rPr b="1" lang="en" sz="1100">
                <a:solidFill>
                  <a:schemeClr val="dk1"/>
                </a:solidFill>
                <a:latin typeface="Arial"/>
                <a:ea typeface="Arial"/>
                <a:cs typeface="Arial"/>
                <a:sym typeface="Arial"/>
              </a:rPr>
              <a:t>feel empowered to engage as collaborative partners in learning</a:t>
            </a:r>
            <a:r>
              <a:rPr lang="en" sz="1100">
                <a:solidFill>
                  <a:schemeClr val="dk1"/>
                </a:solidFill>
                <a:latin typeface="Arial"/>
                <a:ea typeface="Arial"/>
                <a:cs typeface="Arial"/>
                <a:sym typeface="Arial"/>
              </a:rPr>
              <a:t>, supporting our colleagues in understanding the why behind our curricular and instructional decision making and the impact on student learning. (</a:t>
            </a:r>
            <a:r>
              <a:rPr b="1" i="1" lang="en" sz="1100">
                <a:solidFill>
                  <a:schemeClr val="dk1"/>
                </a:solidFill>
                <a:latin typeface="Arial"/>
                <a:ea typeface="Arial"/>
                <a:cs typeface="Arial"/>
                <a:sym typeface="Arial"/>
              </a:rPr>
              <a:t>CREATIVITY)</a:t>
            </a:r>
            <a:endParaRPr sz="1100">
              <a:solidFill>
                <a:schemeClr val="dk1"/>
              </a:solidFill>
              <a:latin typeface="Arial"/>
              <a:ea typeface="Arial"/>
              <a:cs typeface="Arial"/>
              <a:sym typeface="Arial"/>
            </a:endParaRPr>
          </a:p>
          <a:p>
            <a:pPr indent="0" lvl="0" marL="457200" rtl="0" algn="l">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457200" rtl="0" algn="l">
              <a:spcBef>
                <a:spcPts val="0"/>
              </a:spcBef>
              <a:spcAft>
                <a:spcPts val="0"/>
              </a:spcAft>
              <a:buClr>
                <a:schemeClr val="dk1"/>
              </a:buClr>
              <a:buSzPts val="1100"/>
              <a:buFont typeface="Arial"/>
              <a:buNone/>
            </a:pPr>
            <a:r>
              <a:t/>
            </a:r>
            <a:endParaRPr b="1" i="1" sz="1100">
              <a:solidFill>
                <a:schemeClr val="dk1"/>
              </a:solidFill>
              <a:latin typeface="Arial"/>
              <a:ea typeface="Arial"/>
              <a:cs typeface="Arial"/>
              <a:sym typeface="Arial"/>
            </a:endParaRPr>
          </a:p>
          <a:p>
            <a:pPr indent="-298450" lvl="0" marL="457200" rtl="0" algn="l">
              <a:spcBef>
                <a:spcPts val="0"/>
              </a:spcBef>
              <a:spcAft>
                <a:spcPts val="0"/>
              </a:spcAft>
              <a:buClr>
                <a:srgbClr val="222222"/>
              </a:buClr>
              <a:buSzPts val="1100"/>
              <a:buFont typeface="Arial"/>
              <a:buChar char="●"/>
            </a:pPr>
            <a:r>
              <a:rPr lang="en" sz="1100">
                <a:solidFill>
                  <a:srgbClr val="222222"/>
                </a:solidFill>
                <a:latin typeface="Arial"/>
                <a:ea typeface="Arial"/>
                <a:cs typeface="Arial"/>
                <a:sym typeface="Arial"/>
              </a:rPr>
              <a:t>As a department we create a </a:t>
            </a:r>
            <a:r>
              <a:rPr b="1" lang="en" sz="1100">
                <a:solidFill>
                  <a:srgbClr val="222222"/>
                </a:solidFill>
                <a:latin typeface="Arial"/>
                <a:ea typeface="Arial"/>
                <a:cs typeface="Arial"/>
                <a:sym typeface="Arial"/>
              </a:rPr>
              <a:t>partnership </a:t>
            </a:r>
            <a:r>
              <a:rPr lang="en" sz="1100">
                <a:solidFill>
                  <a:srgbClr val="222222"/>
                </a:solidFill>
                <a:latin typeface="Arial"/>
                <a:ea typeface="Arial"/>
                <a:cs typeface="Arial"/>
                <a:sym typeface="Arial"/>
              </a:rPr>
              <a:t>with leaders and stakeholders to ensure that New Milford Public School’s instructional core stays at the forefront, threading adult and student learning theory into practice in order to heighten both staff and student engagement within the New Milford Ideas We Live By and Instructional Keystones.(</a:t>
            </a:r>
            <a:r>
              <a:rPr b="1" i="1" lang="en" sz="1100">
                <a:solidFill>
                  <a:schemeClr val="dk1"/>
                </a:solidFill>
                <a:latin typeface="Arial"/>
                <a:ea typeface="Arial"/>
                <a:cs typeface="Arial"/>
                <a:sym typeface="Arial"/>
              </a:rPr>
              <a:t>HEART)</a:t>
            </a:r>
            <a:endParaRPr sz="1100">
              <a:solidFill>
                <a:srgbClr val="222222"/>
              </a:solidFill>
              <a:latin typeface="Arial"/>
              <a:ea typeface="Arial"/>
              <a:cs typeface="Arial"/>
              <a:sym typeface="Arial"/>
            </a:endParaRPr>
          </a:p>
          <a:p>
            <a:pPr indent="0" lvl="0" marL="457200" rtl="0" algn="l">
              <a:spcBef>
                <a:spcPts val="0"/>
              </a:spcBef>
              <a:spcAft>
                <a:spcPts val="0"/>
              </a:spcAft>
              <a:buClr>
                <a:schemeClr val="dk1"/>
              </a:buClr>
              <a:buSzPts val="1100"/>
              <a:buFont typeface="Arial"/>
              <a:buNone/>
            </a:pPr>
            <a:r>
              <a:t/>
            </a:r>
            <a:endParaRPr sz="1100">
              <a:solidFill>
                <a:srgbClr val="222222"/>
              </a:solidFill>
              <a:latin typeface="Arial"/>
              <a:ea typeface="Arial"/>
              <a:cs typeface="Arial"/>
              <a:sym typeface="Arial"/>
            </a:endParaRPr>
          </a:p>
          <a:p>
            <a:pPr indent="0" lvl="0" marL="457200" rtl="0" algn="l">
              <a:spcBef>
                <a:spcPts val="0"/>
              </a:spcBef>
              <a:spcAft>
                <a:spcPts val="0"/>
              </a:spcAft>
              <a:buClr>
                <a:schemeClr val="dk1"/>
              </a:buClr>
              <a:buSzPts val="1100"/>
              <a:buFont typeface="Arial"/>
              <a:buNone/>
            </a:pPr>
            <a:r>
              <a:t/>
            </a:r>
            <a:endParaRPr b="1" i="1" sz="1100">
              <a:solidFill>
                <a:srgbClr val="222222"/>
              </a:solidFill>
              <a:latin typeface="Arial"/>
              <a:ea typeface="Arial"/>
              <a:cs typeface="Arial"/>
              <a:sym typeface="Arial"/>
            </a:endParaRPr>
          </a:p>
          <a:p>
            <a:pPr indent="-298450" lvl="0" marL="457200" rtl="0" algn="l">
              <a:spcBef>
                <a:spcPts val="0"/>
              </a:spcBef>
              <a:spcAft>
                <a:spcPts val="0"/>
              </a:spcAft>
              <a:buClr>
                <a:srgbClr val="222222"/>
              </a:buClr>
              <a:buSzPts val="1100"/>
              <a:buFont typeface="Arial"/>
              <a:buChar char="●"/>
            </a:pPr>
            <a:r>
              <a:rPr lang="en" sz="1100">
                <a:solidFill>
                  <a:srgbClr val="222222"/>
                </a:solidFill>
                <a:latin typeface="Arial"/>
                <a:ea typeface="Arial"/>
                <a:cs typeface="Arial"/>
                <a:sym typeface="Arial"/>
              </a:rPr>
              <a:t>We work with </a:t>
            </a:r>
            <a:r>
              <a:rPr b="1" lang="en" sz="1100">
                <a:solidFill>
                  <a:srgbClr val="222222"/>
                </a:solidFill>
                <a:latin typeface="Arial"/>
                <a:ea typeface="Arial"/>
                <a:cs typeface="Arial"/>
                <a:sym typeface="Arial"/>
              </a:rPr>
              <a:t>all departments t</a:t>
            </a:r>
            <a:r>
              <a:rPr lang="en" sz="1100">
                <a:solidFill>
                  <a:srgbClr val="222222"/>
                </a:solidFill>
                <a:latin typeface="Arial"/>
                <a:ea typeface="Arial"/>
                <a:cs typeface="Arial"/>
                <a:sym typeface="Arial"/>
              </a:rPr>
              <a:t>o be proactive in building shared ownership of appropriate and fair learning experiences for all students. We don’t wait until students or teachers fail – we equip all with the necessary tools to prevent failure and support success. (</a:t>
            </a:r>
            <a:r>
              <a:rPr b="1" i="1" lang="en" sz="1100">
                <a:solidFill>
                  <a:srgbClr val="222222"/>
                </a:solidFill>
                <a:latin typeface="Arial"/>
                <a:ea typeface="Arial"/>
                <a:cs typeface="Arial"/>
                <a:sym typeface="Arial"/>
              </a:rPr>
              <a:t>COLLABORATION)</a:t>
            </a:r>
            <a:endParaRPr sz="1100">
              <a:solidFill>
                <a:srgbClr val="222222"/>
              </a:solidFill>
              <a:latin typeface="Arial"/>
              <a:ea typeface="Arial"/>
              <a:cs typeface="Arial"/>
              <a:sym typeface="Arial"/>
            </a:endParaRPr>
          </a:p>
          <a:p>
            <a:pPr indent="0" lvl="0" marL="457200" rtl="0" algn="l">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b="1" lang="en" sz="1100">
                <a:solidFill>
                  <a:schemeClr val="dk1"/>
                </a:solidFill>
                <a:latin typeface="Arial"/>
                <a:ea typeface="Arial"/>
                <a:cs typeface="Arial"/>
                <a:sym typeface="Arial"/>
              </a:rPr>
              <a:t>This ensures that we as the educator community can focus on what matters most—advocating for every child’s success and fostering a high-quality education.</a:t>
            </a:r>
            <a:endParaRPr b="1">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Roles and Responsibilities</a:t>
            </a:r>
            <a:endParaRPr/>
          </a:p>
        </p:txBody>
      </p:sp>
      <p:cxnSp>
        <p:nvCxnSpPr>
          <p:cNvPr id="83" name="Google Shape;83;p16"/>
          <p:cNvCxnSpPr>
            <a:stCxn id="84" idx="2"/>
            <a:endCxn id="85" idx="0"/>
          </p:cNvCxnSpPr>
          <p:nvPr/>
        </p:nvCxnSpPr>
        <p:spPr>
          <a:xfrm flipH="1" rot="-5400000">
            <a:off x="5189250" y="935663"/>
            <a:ext cx="503700" cy="1738200"/>
          </a:xfrm>
          <a:prstGeom prst="bentConnector3">
            <a:avLst>
              <a:gd fmla="val 49999" name="adj1"/>
            </a:avLst>
          </a:prstGeom>
          <a:noFill/>
          <a:ln cap="flat" cmpd="sng" w="19050">
            <a:solidFill>
              <a:srgbClr val="C2C2C2"/>
            </a:solidFill>
            <a:prstDash val="solid"/>
            <a:miter lim="8000"/>
            <a:headEnd len="sm" w="sm" type="none"/>
            <a:tailEnd len="sm" w="sm" type="none"/>
          </a:ln>
        </p:spPr>
      </p:cxnSp>
      <p:cxnSp>
        <p:nvCxnSpPr>
          <p:cNvPr id="86" name="Google Shape;86;p16"/>
          <p:cNvCxnSpPr>
            <a:stCxn id="87" idx="0"/>
            <a:endCxn id="84" idx="2"/>
          </p:cNvCxnSpPr>
          <p:nvPr/>
        </p:nvCxnSpPr>
        <p:spPr>
          <a:xfrm rot="-5400000">
            <a:off x="3412800" y="870850"/>
            <a:ext cx="477300" cy="1841400"/>
          </a:xfrm>
          <a:prstGeom prst="bentConnector3">
            <a:avLst>
              <a:gd fmla="val 49999" name="adj1"/>
            </a:avLst>
          </a:prstGeom>
          <a:noFill/>
          <a:ln cap="flat" cmpd="sng" w="19050">
            <a:solidFill>
              <a:srgbClr val="C2C2C2"/>
            </a:solidFill>
            <a:prstDash val="solid"/>
            <a:miter lim="8000"/>
            <a:headEnd len="sm" w="sm" type="none"/>
            <a:tailEnd len="sm" w="sm" type="none"/>
          </a:ln>
        </p:spPr>
      </p:cxnSp>
      <p:sp>
        <p:nvSpPr>
          <p:cNvPr id="84" name="Google Shape;84;p16"/>
          <p:cNvSpPr txBox="1"/>
          <p:nvPr/>
        </p:nvSpPr>
        <p:spPr>
          <a:xfrm>
            <a:off x="3801750" y="1186613"/>
            <a:ext cx="1540500" cy="366300"/>
          </a:xfrm>
          <a:prstGeom prst="rect">
            <a:avLst/>
          </a:prstGeom>
          <a:noFill/>
          <a:ln cap="flat" cmpd="sng" w="19050">
            <a:solidFill>
              <a:srgbClr val="A729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A7291E"/>
                </a:solidFill>
                <a:latin typeface="Roboto"/>
                <a:ea typeface="Roboto"/>
                <a:cs typeface="Roboto"/>
                <a:sym typeface="Roboto"/>
              </a:rPr>
              <a:t>Office of the Assistant Superintendent </a:t>
            </a:r>
            <a:endParaRPr sz="1000">
              <a:solidFill>
                <a:srgbClr val="A7291E"/>
              </a:solidFill>
              <a:latin typeface="Roboto"/>
              <a:ea typeface="Roboto"/>
              <a:cs typeface="Roboto"/>
              <a:sym typeface="Roboto"/>
            </a:endParaRPr>
          </a:p>
        </p:txBody>
      </p:sp>
      <p:sp>
        <p:nvSpPr>
          <p:cNvPr id="87" name="Google Shape;87;p16"/>
          <p:cNvSpPr txBox="1"/>
          <p:nvPr/>
        </p:nvSpPr>
        <p:spPr>
          <a:xfrm>
            <a:off x="1961700" y="2030200"/>
            <a:ext cx="1538100" cy="503700"/>
          </a:xfrm>
          <a:prstGeom prst="rect">
            <a:avLst/>
          </a:prstGeom>
          <a:noFill/>
          <a:ln cap="flat" cmpd="sng" w="19050">
            <a:solidFill>
              <a:srgbClr val="A729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A7291E"/>
                </a:solidFill>
                <a:latin typeface="Roboto"/>
                <a:ea typeface="Roboto"/>
                <a:cs typeface="Roboto"/>
                <a:sym typeface="Roboto"/>
              </a:rPr>
              <a:t>Assistant Superintendent Instructional </a:t>
            </a:r>
            <a:endParaRPr sz="1000">
              <a:solidFill>
                <a:srgbClr val="A7291E"/>
              </a:solidFill>
              <a:latin typeface="Roboto"/>
              <a:ea typeface="Roboto"/>
              <a:cs typeface="Roboto"/>
              <a:sym typeface="Roboto"/>
            </a:endParaRPr>
          </a:p>
        </p:txBody>
      </p:sp>
      <p:sp>
        <p:nvSpPr>
          <p:cNvPr id="85" name="Google Shape;85;p16"/>
          <p:cNvSpPr txBox="1"/>
          <p:nvPr/>
        </p:nvSpPr>
        <p:spPr>
          <a:xfrm>
            <a:off x="5541150" y="2056600"/>
            <a:ext cx="1538100" cy="477300"/>
          </a:xfrm>
          <a:prstGeom prst="rect">
            <a:avLst/>
          </a:prstGeom>
          <a:noFill/>
          <a:ln cap="flat" cmpd="sng" w="19050">
            <a:solidFill>
              <a:srgbClr val="A729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A7291E"/>
                </a:solidFill>
                <a:latin typeface="Roboto"/>
                <a:ea typeface="Roboto"/>
                <a:cs typeface="Roboto"/>
                <a:sym typeface="Roboto"/>
              </a:rPr>
              <a:t>Assistant </a:t>
            </a:r>
            <a:r>
              <a:rPr lang="en" sz="1000">
                <a:solidFill>
                  <a:srgbClr val="A7291E"/>
                </a:solidFill>
                <a:latin typeface="Roboto"/>
                <a:ea typeface="Roboto"/>
                <a:cs typeface="Roboto"/>
                <a:sym typeface="Roboto"/>
              </a:rPr>
              <a:t>Superintendent</a:t>
            </a:r>
            <a:r>
              <a:rPr lang="en" sz="1000">
                <a:solidFill>
                  <a:srgbClr val="A7291E"/>
                </a:solidFill>
                <a:latin typeface="Roboto"/>
                <a:ea typeface="Roboto"/>
                <a:cs typeface="Roboto"/>
                <a:sym typeface="Roboto"/>
              </a:rPr>
              <a:t> </a:t>
            </a:r>
            <a:endParaRPr sz="1000">
              <a:solidFill>
                <a:srgbClr val="A7291E"/>
              </a:solidFill>
              <a:latin typeface="Roboto"/>
              <a:ea typeface="Roboto"/>
              <a:cs typeface="Roboto"/>
              <a:sym typeface="Roboto"/>
            </a:endParaRPr>
          </a:p>
          <a:p>
            <a:pPr indent="0" lvl="0" marL="0" rtl="0" algn="ctr">
              <a:spcBef>
                <a:spcPts val="0"/>
              </a:spcBef>
              <a:spcAft>
                <a:spcPts val="0"/>
              </a:spcAft>
              <a:buNone/>
            </a:pPr>
            <a:r>
              <a:rPr lang="en" sz="1000">
                <a:solidFill>
                  <a:srgbClr val="A7291E"/>
                </a:solidFill>
                <a:latin typeface="Roboto"/>
                <a:ea typeface="Roboto"/>
                <a:cs typeface="Roboto"/>
                <a:sym typeface="Roboto"/>
              </a:rPr>
              <a:t>Operational </a:t>
            </a:r>
            <a:endParaRPr sz="1000">
              <a:solidFill>
                <a:srgbClr val="A7291E"/>
              </a:solidFill>
              <a:latin typeface="Roboto"/>
              <a:ea typeface="Roboto"/>
              <a:cs typeface="Roboto"/>
              <a:sym typeface="Roboto"/>
            </a:endParaRPr>
          </a:p>
        </p:txBody>
      </p:sp>
      <p:sp>
        <p:nvSpPr>
          <p:cNvPr id="88" name="Google Shape;88;p16"/>
          <p:cNvSpPr txBox="1"/>
          <p:nvPr/>
        </p:nvSpPr>
        <p:spPr>
          <a:xfrm>
            <a:off x="1721400" y="2571750"/>
            <a:ext cx="2080500" cy="2478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Curriculum Development </a:t>
            </a:r>
            <a:r>
              <a:rPr lang="en" sz="900">
                <a:solidFill>
                  <a:schemeClr val="dk1"/>
                </a:solidFill>
                <a:latin typeface="DM Sans SemiBold"/>
                <a:ea typeface="DM Sans SemiBold"/>
                <a:cs typeface="DM Sans SemiBold"/>
                <a:sym typeface="DM Sans SemiBold"/>
              </a:rPr>
              <a:t>Coherence</a:t>
            </a:r>
            <a:r>
              <a:rPr lang="en" sz="900">
                <a:solidFill>
                  <a:schemeClr val="dk1"/>
                </a:solidFill>
                <a:latin typeface="DM Sans SemiBold"/>
                <a:ea typeface="DM Sans SemiBold"/>
                <a:cs typeface="DM Sans SemiBold"/>
                <a:sym typeface="DM Sans SemiBold"/>
              </a:rPr>
              <a:t> K-12</a:t>
            </a:r>
            <a:endParaRPr sz="900">
              <a:solidFill>
                <a:schemeClr val="dk1"/>
              </a:solidFill>
              <a:latin typeface="DM Sans SemiBold"/>
              <a:ea typeface="DM Sans SemiBold"/>
              <a:cs typeface="DM Sans SemiBold"/>
              <a:sym typeface="DM Sans SemiBold"/>
            </a:endParaRPr>
          </a:p>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Science of Reading K-3 Onboarding</a:t>
            </a:r>
            <a:endParaRPr sz="900">
              <a:solidFill>
                <a:schemeClr val="dk1"/>
              </a:solidFill>
              <a:latin typeface="DM Sans SemiBold"/>
              <a:ea typeface="DM Sans SemiBold"/>
              <a:cs typeface="DM Sans SemiBold"/>
              <a:sym typeface="DM Sans SemiBold"/>
            </a:endParaRPr>
          </a:p>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Assessment Alignment </a:t>
            </a:r>
            <a:endParaRPr sz="900">
              <a:solidFill>
                <a:schemeClr val="dk1"/>
              </a:solidFill>
              <a:latin typeface="DM Sans SemiBold"/>
              <a:ea typeface="DM Sans SemiBold"/>
              <a:cs typeface="DM Sans SemiBold"/>
              <a:sym typeface="DM Sans SemiBold"/>
            </a:endParaRPr>
          </a:p>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Data Collection</a:t>
            </a:r>
            <a:endParaRPr sz="900">
              <a:solidFill>
                <a:schemeClr val="dk1"/>
              </a:solidFill>
              <a:latin typeface="DM Sans SemiBold"/>
              <a:ea typeface="DM Sans SemiBold"/>
              <a:cs typeface="DM Sans SemiBold"/>
              <a:sym typeface="DM Sans SemiBold"/>
            </a:endParaRPr>
          </a:p>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Regular </a:t>
            </a:r>
            <a:r>
              <a:rPr lang="en" sz="900">
                <a:solidFill>
                  <a:schemeClr val="dk1"/>
                </a:solidFill>
                <a:latin typeface="DM Sans SemiBold"/>
                <a:ea typeface="DM Sans SemiBold"/>
                <a:cs typeface="DM Sans SemiBold"/>
                <a:sym typeface="DM Sans SemiBold"/>
              </a:rPr>
              <a:t>Education</a:t>
            </a:r>
            <a:r>
              <a:rPr lang="en" sz="900">
                <a:solidFill>
                  <a:schemeClr val="dk1"/>
                </a:solidFill>
                <a:latin typeface="DM Sans SemiBold"/>
                <a:ea typeface="DM Sans SemiBold"/>
                <a:cs typeface="DM Sans SemiBold"/>
                <a:sym typeface="DM Sans SemiBold"/>
              </a:rPr>
              <a:t> and Special </a:t>
            </a:r>
            <a:r>
              <a:rPr lang="en" sz="900">
                <a:solidFill>
                  <a:schemeClr val="dk1"/>
                </a:solidFill>
                <a:latin typeface="DM Sans SemiBold"/>
                <a:ea typeface="DM Sans SemiBold"/>
                <a:cs typeface="DM Sans SemiBold"/>
                <a:sym typeface="DM Sans SemiBold"/>
              </a:rPr>
              <a:t>Education</a:t>
            </a:r>
            <a:r>
              <a:rPr lang="en" sz="900">
                <a:solidFill>
                  <a:schemeClr val="dk1"/>
                </a:solidFill>
                <a:latin typeface="DM Sans SemiBold"/>
                <a:ea typeface="DM Sans SemiBold"/>
                <a:cs typeface="DM Sans SemiBold"/>
                <a:sym typeface="DM Sans SemiBold"/>
              </a:rPr>
              <a:t> Curriculum Alignment </a:t>
            </a:r>
            <a:endParaRPr sz="900">
              <a:solidFill>
                <a:schemeClr val="dk1"/>
              </a:solidFill>
              <a:latin typeface="DM Sans SemiBold"/>
              <a:ea typeface="DM Sans SemiBold"/>
              <a:cs typeface="DM Sans SemiBold"/>
              <a:sym typeface="DM Sans SemiBold"/>
            </a:endParaRPr>
          </a:p>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K-5 Report Card Development</a:t>
            </a:r>
            <a:endParaRPr sz="900">
              <a:solidFill>
                <a:schemeClr val="dk1"/>
              </a:solidFill>
              <a:latin typeface="DM Sans SemiBold"/>
              <a:ea typeface="DM Sans SemiBold"/>
              <a:cs typeface="DM Sans SemiBold"/>
              <a:sym typeface="DM Sans SemiBold"/>
            </a:endParaRPr>
          </a:p>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Credit Accumulation Programming </a:t>
            </a:r>
            <a:endParaRPr sz="900">
              <a:solidFill>
                <a:schemeClr val="dk1"/>
              </a:solidFill>
              <a:latin typeface="DM Sans SemiBold"/>
              <a:ea typeface="DM Sans SemiBold"/>
              <a:cs typeface="DM Sans SemiBold"/>
              <a:sym typeface="DM Sans SemiBold"/>
            </a:endParaRPr>
          </a:p>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Instructional Round and Lab Classroom Model</a:t>
            </a:r>
            <a:endParaRPr sz="900">
              <a:solidFill>
                <a:schemeClr val="dk1"/>
              </a:solidFill>
              <a:latin typeface="DM Sans SemiBold"/>
              <a:ea typeface="DM Sans SemiBold"/>
              <a:cs typeface="DM Sans SemiBold"/>
              <a:sym typeface="DM Sans SemiBold"/>
            </a:endParaRPr>
          </a:p>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Multi-Tiered Systems of Support - Intervention </a:t>
            </a:r>
            <a:endParaRPr sz="900">
              <a:solidFill>
                <a:schemeClr val="dk1"/>
              </a:solidFill>
              <a:latin typeface="DM Sans SemiBold"/>
              <a:ea typeface="DM Sans SemiBold"/>
              <a:cs typeface="DM Sans SemiBold"/>
              <a:sym typeface="DM Sans SemiBold"/>
            </a:endParaRPr>
          </a:p>
          <a:p>
            <a:pPr indent="0" lvl="0" marL="0" rtl="0" algn="l">
              <a:spcBef>
                <a:spcPts val="0"/>
              </a:spcBef>
              <a:spcAft>
                <a:spcPts val="0"/>
              </a:spcAft>
              <a:buNone/>
            </a:pPr>
            <a:r>
              <a:t/>
            </a:r>
            <a:endParaRPr sz="900">
              <a:solidFill>
                <a:schemeClr val="dk1"/>
              </a:solidFill>
              <a:latin typeface="DM Sans SemiBold"/>
              <a:ea typeface="DM Sans SemiBold"/>
              <a:cs typeface="DM Sans SemiBold"/>
              <a:sym typeface="DM Sans SemiBold"/>
            </a:endParaRPr>
          </a:p>
          <a:p>
            <a:pPr indent="0" lvl="0" marL="0" rtl="0" algn="l">
              <a:spcBef>
                <a:spcPts val="0"/>
              </a:spcBef>
              <a:spcAft>
                <a:spcPts val="0"/>
              </a:spcAft>
              <a:buNone/>
            </a:pPr>
            <a:r>
              <a:t/>
            </a:r>
            <a:endParaRPr sz="900">
              <a:solidFill>
                <a:schemeClr val="dk1"/>
              </a:solidFill>
              <a:latin typeface="DM Sans SemiBold"/>
              <a:ea typeface="DM Sans SemiBold"/>
              <a:cs typeface="DM Sans SemiBold"/>
              <a:sym typeface="DM Sans SemiBold"/>
            </a:endParaRPr>
          </a:p>
          <a:p>
            <a:pPr indent="0" lvl="0" marL="0" rtl="0" algn="l">
              <a:spcBef>
                <a:spcPts val="0"/>
              </a:spcBef>
              <a:spcAft>
                <a:spcPts val="0"/>
              </a:spcAft>
              <a:buNone/>
            </a:pPr>
            <a:r>
              <a:t/>
            </a:r>
            <a:endParaRPr sz="900">
              <a:solidFill>
                <a:schemeClr val="dk1"/>
              </a:solidFill>
              <a:latin typeface="DM Sans SemiBold"/>
              <a:ea typeface="DM Sans SemiBold"/>
              <a:cs typeface="DM Sans SemiBold"/>
              <a:sym typeface="DM Sans SemiBold"/>
            </a:endParaRPr>
          </a:p>
          <a:p>
            <a:pPr indent="0" lvl="0" marL="0" rtl="0" algn="l">
              <a:spcBef>
                <a:spcPts val="0"/>
              </a:spcBef>
              <a:spcAft>
                <a:spcPts val="0"/>
              </a:spcAft>
              <a:buNone/>
            </a:pPr>
            <a:r>
              <a:t/>
            </a:r>
            <a:endParaRPr sz="900">
              <a:solidFill>
                <a:schemeClr val="dk1"/>
              </a:solidFill>
              <a:latin typeface="DM Sans SemiBold"/>
              <a:ea typeface="DM Sans SemiBold"/>
              <a:cs typeface="DM Sans SemiBold"/>
              <a:sym typeface="DM Sans SemiBold"/>
            </a:endParaRPr>
          </a:p>
          <a:p>
            <a:pPr indent="0" lvl="0" marL="0" rtl="0" algn="l">
              <a:spcBef>
                <a:spcPts val="0"/>
              </a:spcBef>
              <a:spcAft>
                <a:spcPts val="0"/>
              </a:spcAft>
              <a:buNone/>
            </a:pPr>
            <a:r>
              <a:t/>
            </a:r>
            <a:endParaRPr sz="900">
              <a:solidFill>
                <a:schemeClr val="dk1"/>
              </a:solidFill>
              <a:latin typeface="DM Sans SemiBold"/>
              <a:ea typeface="DM Sans SemiBold"/>
              <a:cs typeface="DM Sans SemiBold"/>
              <a:sym typeface="DM Sans SemiBold"/>
            </a:endParaRPr>
          </a:p>
          <a:p>
            <a:pPr indent="0" lvl="0" marL="0" rtl="0" algn="l">
              <a:spcBef>
                <a:spcPts val="0"/>
              </a:spcBef>
              <a:spcAft>
                <a:spcPts val="0"/>
              </a:spcAft>
              <a:buNone/>
            </a:pPr>
            <a:r>
              <a:t/>
            </a:r>
            <a:endParaRPr sz="900">
              <a:solidFill>
                <a:schemeClr val="dk1"/>
              </a:solidFill>
              <a:latin typeface="DM Sans SemiBold"/>
              <a:ea typeface="DM Sans SemiBold"/>
              <a:cs typeface="DM Sans SemiBold"/>
              <a:sym typeface="DM Sans SemiBold"/>
            </a:endParaRPr>
          </a:p>
          <a:p>
            <a:pPr indent="0" lvl="0" marL="0" rtl="0" algn="l">
              <a:spcBef>
                <a:spcPts val="0"/>
              </a:spcBef>
              <a:spcAft>
                <a:spcPts val="0"/>
              </a:spcAft>
              <a:buNone/>
            </a:pPr>
            <a:r>
              <a:t/>
            </a:r>
            <a:endParaRPr sz="900">
              <a:solidFill>
                <a:schemeClr val="dk1"/>
              </a:solidFill>
              <a:latin typeface="DM Sans SemiBold"/>
              <a:ea typeface="DM Sans SemiBold"/>
              <a:cs typeface="DM Sans SemiBold"/>
              <a:sym typeface="DM Sans SemiBold"/>
            </a:endParaRPr>
          </a:p>
        </p:txBody>
      </p:sp>
      <p:sp>
        <p:nvSpPr>
          <p:cNvPr id="89" name="Google Shape;89;p16"/>
          <p:cNvSpPr txBox="1"/>
          <p:nvPr/>
        </p:nvSpPr>
        <p:spPr>
          <a:xfrm>
            <a:off x="5342250" y="2571750"/>
            <a:ext cx="2080500" cy="2447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Residency</a:t>
            </a:r>
            <a:endParaRPr sz="900">
              <a:solidFill>
                <a:schemeClr val="dk1"/>
              </a:solidFill>
              <a:latin typeface="DM Sans SemiBold"/>
              <a:ea typeface="DM Sans SemiBold"/>
              <a:cs typeface="DM Sans SemiBold"/>
              <a:sym typeface="DM Sans SemiBold"/>
            </a:endParaRPr>
          </a:p>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Title IX</a:t>
            </a:r>
            <a:endParaRPr sz="900">
              <a:solidFill>
                <a:schemeClr val="dk1"/>
              </a:solidFill>
              <a:latin typeface="DM Sans SemiBold"/>
              <a:ea typeface="DM Sans SemiBold"/>
              <a:cs typeface="DM Sans SemiBold"/>
              <a:sym typeface="DM Sans SemiBold"/>
            </a:endParaRPr>
          </a:p>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Title I</a:t>
            </a:r>
            <a:endParaRPr sz="900">
              <a:solidFill>
                <a:schemeClr val="dk1"/>
              </a:solidFill>
              <a:latin typeface="DM Sans SemiBold"/>
              <a:ea typeface="DM Sans SemiBold"/>
              <a:cs typeface="DM Sans SemiBold"/>
              <a:sym typeface="DM Sans SemiBold"/>
            </a:endParaRPr>
          </a:p>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Title II </a:t>
            </a:r>
            <a:endParaRPr sz="900">
              <a:solidFill>
                <a:schemeClr val="dk1"/>
              </a:solidFill>
              <a:latin typeface="DM Sans SemiBold"/>
              <a:ea typeface="DM Sans SemiBold"/>
              <a:cs typeface="DM Sans SemiBold"/>
              <a:sym typeface="DM Sans SemiBold"/>
            </a:endParaRPr>
          </a:p>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Title IV</a:t>
            </a:r>
            <a:endParaRPr sz="900">
              <a:solidFill>
                <a:schemeClr val="dk1"/>
              </a:solidFill>
              <a:latin typeface="DM Sans SemiBold"/>
              <a:ea typeface="DM Sans SemiBold"/>
              <a:cs typeface="DM Sans SemiBold"/>
              <a:sym typeface="DM Sans SemiBold"/>
            </a:endParaRPr>
          </a:p>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Professional</a:t>
            </a:r>
            <a:r>
              <a:rPr lang="en" sz="900">
                <a:solidFill>
                  <a:schemeClr val="dk1"/>
                </a:solidFill>
                <a:latin typeface="DM Sans SemiBold"/>
                <a:ea typeface="DM Sans SemiBold"/>
                <a:cs typeface="DM Sans SemiBold"/>
                <a:sym typeface="DM Sans SemiBold"/>
              </a:rPr>
              <a:t> </a:t>
            </a:r>
            <a:r>
              <a:rPr lang="en" sz="900">
                <a:solidFill>
                  <a:schemeClr val="dk1"/>
                </a:solidFill>
                <a:latin typeface="DM Sans SemiBold"/>
                <a:ea typeface="DM Sans SemiBold"/>
                <a:cs typeface="DM Sans SemiBold"/>
                <a:sym typeface="DM Sans SemiBold"/>
              </a:rPr>
              <a:t>Learning </a:t>
            </a:r>
            <a:endParaRPr sz="900">
              <a:solidFill>
                <a:schemeClr val="dk1"/>
              </a:solidFill>
              <a:latin typeface="DM Sans SemiBold"/>
              <a:ea typeface="DM Sans SemiBold"/>
              <a:cs typeface="DM Sans SemiBold"/>
              <a:sym typeface="DM Sans SemiBold"/>
            </a:endParaRPr>
          </a:p>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Educator Evaluation </a:t>
            </a:r>
            <a:endParaRPr sz="900">
              <a:solidFill>
                <a:schemeClr val="dk1"/>
              </a:solidFill>
              <a:latin typeface="DM Sans SemiBold"/>
              <a:ea typeface="DM Sans SemiBold"/>
              <a:cs typeface="DM Sans SemiBold"/>
              <a:sym typeface="DM Sans SemiBold"/>
            </a:endParaRPr>
          </a:p>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Adult Education</a:t>
            </a:r>
            <a:endParaRPr sz="900">
              <a:solidFill>
                <a:schemeClr val="dk1"/>
              </a:solidFill>
              <a:latin typeface="DM Sans SemiBold"/>
              <a:ea typeface="DM Sans SemiBold"/>
              <a:cs typeface="DM Sans SemiBold"/>
              <a:sym typeface="DM Sans SemiBold"/>
            </a:endParaRPr>
          </a:p>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State Dept of Ed District </a:t>
            </a:r>
            <a:r>
              <a:rPr lang="en" sz="900">
                <a:solidFill>
                  <a:schemeClr val="dk1"/>
                </a:solidFill>
                <a:latin typeface="DM Sans SemiBold"/>
                <a:ea typeface="DM Sans SemiBold"/>
                <a:cs typeface="DM Sans SemiBold"/>
                <a:sym typeface="DM Sans SemiBold"/>
              </a:rPr>
              <a:t>Test Coordinator</a:t>
            </a:r>
            <a:endParaRPr sz="900">
              <a:solidFill>
                <a:schemeClr val="dk1"/>
              </a:solidFill>
              <a:latin typeface="DM Sans SemiBold"/>
              <a:ea typeface="DM Sans SemiBold"/>
              <a:cs typeface="DM Sans SemiBold"/>
              <a:sym typeface="DM Sans SemiBold"/>
            </a:endParaRPr>
          </a:p>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McKinney-Vento </a:t>
            </a:r>
            <a:endParaRPr sz="900">
              <a:solidFill>
                <a:schemeClr val="dk1"/>
              </a:solidFill>
              <a:latin typeface="DM Sans SemiBold"/>
              <a:ea typeface="DM Sans SemiBold"/>
              <a:cs typeface="DM Sans SemiBold"/>
              <a:sym typeface="DM Sans SemiBold"/>
            </a:endParaRPr>
          </a:p>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Teacher </a:t>
            </a:r>
            <a:r>
              <a:rPr lang="en" sz="900">
                <a:solidFill>
                  <a:schemeClr val="dk1"/>
                </a:solidFill>
                <a:latin typeface="DM Sans SemiBold"/>
                <a:ea typeface="DM Sans SemiBold"/>
                <a:cs typeface="DM Sans SemiBold"/>
                <a:sym typeface="DM Sans SemiBold"/>
              </a:rPr>
              <a:t>Induction</a:t>
            </a:r>
            <a:r>
              <a:rPr lang="en" sz="900">
                <a:solidFill>
                  <a:schemeClr val="dk1"/>
                </a:solidFill>
                <a:latin typeface="DM Sans SemiBold"/>
                <a:ea typeface="DM Sans SemiBold"/>
                <a:cs typeface="DM Sans SemiBold"/>
                <a:sym typeface="DM Sans SemiBold"/>
              </a:rPr>
              <a:t> and Support</a:t>
            </a:r>
            <a:endParaRPr sz="900">
              <a:solidFill>
                <a:schemeClr val="dk1"/>
              </a:solidFill>
              <a:latin typeface="DM Sans SemiBold"/>
              <a:ea typeface="DM Sans SemiBold"/>
              <a:cs typeface="DM Sans SemiBold"/>
              <a:sym typeface="DM Sans SemiBold"/>
            </a:endParaRPr>
          </a:p>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504</a:t>
            </a:r>
            <a:endParaRPr sz="900">
              <a:solidFill>
                <a:schemeClr val="dk1"/>
              </a:solidFill>
              <a:latin typeface="DM Sans SemiBold"/>
              <a:ea typeface="DM Sans SemiBold"/>
              <a:cs typeface="DM Sans SemiBold"/>
              <a:sym typeface="DM Sans SemiBold"/>
            </a:endParaRPr>
          </a:p>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Multilingual Learners</a:t>
            </a:r>
            <a:endParaRPr sz="900">
              <a:solidFill>
                <a:schemeClr val="dk1"/>
              </a:solidFill>
              <a:latin typeface="DM Sans SemiBold"/>
              <a:ea typeface="DM Sans SemiBold"/>
              <a:cs typeface="DM Sans SemiBold"/>
              <a:sym typeface="DM Sans SemiBold"/>
            </a:endParaRPr>
          </a:p>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Community Partnerships</a:t>
            </a:r>
            <a:endParaRPr sz="900">
              <a:solidFill>
                <a:schemeClr val="dk1"/>
              </a:solidFill>
              <a:latin typeface="DM Sans SemiBold"/>
              <a:ea typeface="DM Sans SemiBold"/>
              <a:cs typeface="DM Sans SemiBold"/>
              <a:sym typeface="DM Sans SemiBold"/>
            </a:endParaRPr>
          </a:p>
          <a:p>
            <a:pPr indent="-285750" lvl="0" marL="457200" rtl="0" algn="l">
              <a:spcBef>
                <a:spcPts val="0"/>
              </a:spcBef>
              <a:spcAft>
                <a:spcPts val="0"/>
              </a:spcAft>
              <a:buClr>
                <a:schemeClr val="dk1"/>
              </a:buClr>
              <a:buSzPts val="900"/>
              <a:buFont typeface="DM Sans SemiBold"/>
              <a:buChar char="●"/>
            </a:pPr>
            <a:r>
              <a:rPr lang="en" sz="900">
                <a:solidFill>
                  <a:schemeClr val="dk1"/>
                </a:solidFill>
                <a:latin typeface="DM Sans SemiBold"/>
                <a:ea typeface="DM Sans SemiBold"/>
                <a:cs typeface="DM Sans SemiBold"/>
                <a:sym typeface="DM Sans SemiBold"/>
              </a:rPr>
              <a:t>Policy Implementation </a:t>
            </a:r>
            <a:endParaRPr sz="900">
              <a:solidFill>
                <a:schemeClr val="dk1"/>
              </a:solidFill>
              <a:latin typeface="DM Sans SemiBold"/>
              <a:ea typeface="DM Sans SemiBold"/>
              <a:cs typeface="DM Sans SemiBold"/>
              <a:sym typeface="DM Sans SemiBold"/>
            </a:endParaRPr>
          </a:p>
        </p:txBody>
      </p:sp>
      <p:sp>
        <p:nvSpPr>
          <p:cNvPr id="90" name="Google Shape;90;p16"/>
          <p:cNvSpPr txBox="1"/>
          <p:nvPr/>
        </p:nvSpPr>
        <p:spPr>
          <a:xfrm>
            <a:off x="3870600" y="1879175"/>
            <a:ext cx="1436100" cy="288600"/>
          </a:xfrm>
          <a:prstGeom prst="rect">
            <a:avLst/>
          </a:prstGeom>
          <a:noFill/>
          <a:ln cap="flat" cmpd="sng" w="19050">
            <a:solidFill>
              <a:srgbClr val="A729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A7291E"/>
                </a:solidFill>
                <a:latin typeface="Roboto"/>
                <a:ea typeface="Roboto"/>
                <a:cs typeface="Roboto"/>
                <a:sym typeface="Roboto"/>
              </a:rPr>
              <a:t>Secretary 1.0</a:t>
            </a:r>
            <a:endParaRPr sz="1000">
              <a:solidFill>
                <a:srgbClr val="A7291E"/>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1200"/>
              </a:spcAft>
              <a:buClr>
                <a:schemeClr val="dk1"/>
              </a:buClr>
              <a:buSzPts val="1100"/>
              <a:buFont typeface="Arial"/>
              <a:buNone/>
            </a:pPr>
            <a:r>
              <a:rPr lang="en" sz="2500">
                <a:latin typeface="DM Sans SemiBold"/>
                <a:ea typeface="DM Sans SemiBold"/>
                <a:cs typeface="DM Sans SemiBold"/>
                <a:sym typeface="DM Sans SemiBold"/>
              </a:rPr>
              <a:t>Supporting Teaching and Learning </a:t>
            </a:r>
            <a:endParaRPr sz="2500"/>
          </a:p>
        </p:txBody>
      </p:sp>
      <p:sp>
        <p:nvSpPr>
          <p:cNvPr id="96" name="Google Shape;96;p17"/>
          <p:cNvSpPr txBox="1"/>
          <p:nvPr>
            <p:ph idx="1" type="body"/>
          </p:nvPr>
        </p:nvSpPr>
        <p:spPr>
          <a:xfrm>
            <a:off x="311700" y="1152475"/>
            <a:ext cx="2415900" cy="3416400"/>
          </a:xfrm>
          <a:prstGeom prst="rect">
            <a:avLst/>
          </a:prstGeom>
        </p:spPr>
        <p:txBody>
          <a:bodyPr anchorCtr="0" anchor="t" bIns="91425" lIns="91425" spcFirstLastPara="1" rIns="91425" wrap="square" tIns="91425">
            <a:normAutofit fontScale="40000"/>
          </a:bodyPr>
          <a:lstStyle/>
          <a:p>
            <a:pPr indent="0" lvl="0" marL="0" rtl="0" algn="l">
              <a:lnSpc>
                <a:spcPct val="100000"/>
              </a:lnSpc>
              <a:spcBef>
                <a:spcPts val="0"/>
              </a:spcBef>
              <a:spcAft>
                <a:spcPts val="0"/>
              </a:spcAft>
              <a:buNone/>
            </a:pPr>
            <a:r>
              <a:rPr b="1" lang="en" sz="3250">
                <a:solidFill>
                  <a:srgbClr val="000000"/>
                </a:solidFill>
                <a:latin typeface="Poppins"/>
                <a:ea typeface="Poppins"/>
                <a:cs typeface="Poppins"/>
                <a:sym typeface="Poppins"/>
              </a:rPr>
              <a:t>Curriculum</a:t>
            </a:r>
            <a:endParaRPr b="1" sz="3250">
              <a:solidFill>
                <a:srgbClr val="000000"/>
              </a:solidFill>
              <a:latin typeface="Poppins"/>
              <a:ea typeface="Poppins"/>
              <a:cs typeface="Poppins"/>
              <a:sym typeface="Poppins"/>
            </a:endParaRPr>
          </a:p>
          <a:p>
            <a:pPr indent="-292100" lvl="0" marL="457200" rtl="0" algn="l">
              <a:lnSpc>
                <a:spcPct val="100000"/>
              </a:lnSpc>
              <a:spcBef>
                <a:spcPts val="0"/>
              </a:spcBef>
              <a:spcAft>
                <a:spcPts val="0"/>
              </a:spcAft>
              <a:buClr>
                <a:srgbClr val="000000"/>
              </a:buClr>
              <a:buSzPct val="100000"/>
              <a:buFont typeface="Poppins"/>
              <a:buChar char="●"/>
            </a:pPr>
            <a:r>
              <a:rPr lang="en" sz="2500">
                <a:solidFill>
                  <a:srgbClr val="000000"/>
                </a:solidFill>
                <a:latin typeface="Poppins"/>
                <a:ea typeface="Poppins"/>
                <a:cs typeface="Poppins"/>
                <a:sym typeface="Poppins"/>
              </a:rPr>
              <a:t>Science of Reading - Focus on Comprehension, Fluency,  and Vocabulary </a:t>
            </a:r>
            <a:endParaRPr sz="2500">
              <a:solidFill>
                <a:srgbClr val="000000"/>
              </a:solidFill>
              <a:latin typeface="Poppins"/>
              <a:ea typeface="Poppins"/>
              <a:cs typeface="Poppins"/>
              <a:sym typeface="Poppins"/>
            </a:endParaRPr>
          </a:p>
          <a:p>
            <a:pPr indent="-292100" lvl="0" marL="457200" rtl="0" algn="l">
              <a:lnSpc>
                <a:spcPct val="100000"/>
              </a:lnSpc>
              <a:spcBef>
                <a:spcPts val="0"/>
              </a:spcBef>
              <a:spcAft>
                <a:spcPts val="0"/>
              </a:spcAft>
              <a:buClr>
                <a:srgbClr val="000000"/>
              </a:buClr>
              <a:buSzPct val="100000"/>
              <a:buFont typeface="Poppins"/>
              <a:buChar char="●"/>
            </a:pPr>
            <a:r>
              <a:rPr lang="en" sz="2500">
                <a:solidFill>
                  <a:srgbClr val="000000"/>
                </a:solidFill>
                <a:latin typeface="Poppins"/>
                <a:ea typeface="Poppins"/>
                <a:cs typeface="Poppins"/>
                <a:sym typeface="Poppins"/>
              </a:rPr>
              <a:t>iReady Classroom Mathematics - Year Two Implementation and Delivery Student Center Learning </a:t>
            </a:r>
            <a:endParaRPr sz="2500">
              <a:solidFill>
                <a:srgbClr val="000000"/>
              </a:solidFill>
              <a:latin typeface="Poppins"/>
              <a:ea typeface="Poppins"/>
              <a:cs typeface="Poppins"/>
              <a:sym typeface="Poppins"/>
            </a:endParaRPr>
          </a:p>
          <a:p>
            <a:pPr indent="-292100" lvl="0" marL="457200" rtl="0" algn="l">
              <a:lnSpc>
                <a:spcPct val="100000"/>
              </a:lnSpc>
              <a:spcBef>
                <a:spcPts val="0"/>
              </a:spcBef>
              <a:spcAft>
                <a:spcPts val="0"/>
              </a:spcAft>
              <a:buClr>
                <a:srgbClr val="000000"/>
              </a:buClr>
              <a:buSzPct val="100000"/>
              <a:buFont typeface="Poppins"/>
              <a:buChar char="●"/>
            </a:pPr>
            <a:r>
              <a:rPr lang="en" sz="2500">
                <a:solidFill>
                  <a:srgbClr val="000000"/>
                </a:solidFill>
                <a:latin typeface="Poppins"/>
                <a:ea typeface="Poppins"/>
                <a:cs typeface="Poppins"/>
                <a:sym typeface="Poppins"/>
              </a:rPr>
              <a:t>Science of Reading Year Two - Continued Redesign and Pacing</a:t>
            </a:r>
            <a:endParaRPr sz="2500">
              <a:solidFill>
                <a:srgbClr val="000000"/>
              </a:solidFill>
              <a:latin typeface="Poppins"/>
              <a:ea typeface="Poppins"/>
              <a:cs typeface="Poppins"/>
              <a:sym typeface="Poppins"/>
            </a:endParaRPr>
          </a:p>
          <a:p>
            <a:pPr indent="-292100" lvl="0" marL="457200" rtl="0" algn="l">
              <a:lnSpc>
                <a:spcPct val="100000"/>
              </a:lnSpc>
              <a:spcBef>
                <a:spcPts val="0"/>
              </a:spcBef>
              <a:spcAft>
                <a:spcPts val="0"/>
              </a:spcAft>
              <a:buClr>
                <a:srgbClr val="000000"/>
              </a:buClr>
              <a:buSzPct val="100000"/>
              <a:buFont typeface="Poppins"/>
              <a:buChar char="●"/>
            </a:pPr>
            <a:r>
              <a:rPr lang="en" sz="2500">
                <a:solidFill>
                  <a:srgbClr val="000000"/>
                </a:solidFill>
                <a:latin typeface="Poppins"/>
                <a:ea typeface="Poppins"/>
                <a:cs typeface="Poppins"/>
                <a:sym typeface="Poppins"/>
              </a:rPr>
              <a:t>Alignment of 6-8 Mathematics Curriculum </a:t>
            </a:r>
            <a:endParaRPr sz="2500">
              <a:solidFill>
                <a:srgbClr val="000000"/>
              </a:solidFill>
              <a:latin typeface="Poppins"/>
              <a:ea typeface="Poppins"/>
              <a:cs typeface="Poppins"/>
              <a:sym typeface="Poppins"/>
            </a:endParaRPr>
          </a:p>
          <a:p>
            <a:pPr indent="-292100" lvl="0" marL="457200" rtl="0" algn="l">
              <a:lnSpc>
                <a:spcPct val="100000"/>
              </a:lnSpc>
              <a:spcBef>
                <a:spcPts val="0"/>
              </a:spcBef>
              <a:spcAft>
                <a:spcPts val="0"/>
              </a:spcAft>
              <a:buClr>
                <a:srgbClr val="000000"/>
              </a:buClr>
              <a:buSzPct val="100000"/>
              <a:buFont typeface="Poppins"/>
              <a:buChar char="●"/>
            </a:pPr>
            <a:r>
              <a:rPr lang="en" sz="2500">
                <a:solidFill>
                  <a:srgbClr val="000000"/>
                </a:solidFill>
                <a:latin typeface="Poppins"/>
                <a:ea typeface="Poppins"/>
                <a:cs typeface="Poppins"/>
                <a:sym typeface="Poppins"/>
              </a:rPr>
              <a:t>Middle School Math Acceleration </a:t>
            </a:r>
            <a:endParaRPr sz="2500">
              <a:solidFill>
                <a:srgbClr val="000000"/>
              </a:solidFill>
              <a:latin typeface="Poppins"/>
              <a:ea typeface="Poppins"/>
              <a:cs typeface="Poppins"/>
              <a:sym typeface="Poppins"/>
            </a:endParaRPr>
          </a:p>
          <a:p>
            <a:pPr indent="-292100" lvl="0" marL="457200" rtl="0" algn="l">
              <a:lnSpc>
                <a:spcPct val="100000"/>
              </a:lnSpc>
              <a:spcBef>
                <a:spcPts val="0"/>
              </a:spcBef>
              <a:spcAft>
                <a:spcPts val="0"/>
              </a:spcAft>
              <a:buClr>
                <a:srgbClr val="000000"/>
              </a:buClr>
              <a:buSzPct val="100000"/>
              <a:buFont typeface="Poppins"/>
              <a:buChar char="●"/>
            </a:pPr>
            <a:r>
              <a:rPr lang="en" sz="2500">
                <a:solidFill>
                  <a:srgbClr val="000000"/>
                </a:solidFill>
                <a:latin typeface="Poppins"/>
                <a:ea typeface="Poppins"/>
                <a:cs typeface="Poppins"/>
                <a:sym typeface="Poppins"/>
              </a:rPr>
              <a:t>High School Pathways Curriculum </a:t>
            </a:r>
            <a:endParaRPr sz="2500">
              <a:solidFill>
                <a:srgbClr val="000000"/>
              </a:solidFill>
              <a:latin typeface="Poppins"/>
              <a:ea typeface="Poppins"/>
              <a:cs typeface="Poppins"/>
              <a:sym typeface="Poppins"/>
            </a:endParaRPr>
          </a:p>
          <a:p>
            <a:pPr indent="-292100" lvl="0" marL="457200" rtl="0" algn="l">
              <a:lnSpc>
                <a:spcPct val="100000"/>
              </a:lnSpc>
              <a:spcBef>
                <a:spcPts val="0"/>
              </a:spcBef>
              <a:spcAft>
                <a:spcPts val="0"/>
              </a:spcAft>
              <a:buClr>
                <a:srgbClr val="000000"/>
              </a:buClr>
              <a:buSzPct val="100000"/>
              <a:buFont typeface="Poppins"/>
              <a:buChar char="●"/>
            </a:pPr>
            <a:r>
              <a:rPr lang="en" sz="2500">
                <a:solidFill>
                  <a:srgbClr val="000000"/>
                </a:solidFill>
                <a:latin typeface="Poppins"/>
                <a:ea typeface="Poppins"/>
                <a:cs typeface="Poppins"/>
                <a:sym typeface="Poppins"/>
              </a:rPr>
              <a:t>K-5 STEM Units of Study</a:t>
            </a:r>
            <a:endParaRPr sz="2500">
              <a:solidFill>
                <a:srgbClr val="000000"/>
              </a:solidFill>
              <a:latin typeface="Poppins"/>
              <a:ea typeface="Poppins"/>
              <a:cs typeface="Poppins"/>
              <a:sym typeface="Poppins"/>
            </a:endParaRPr>
          </a:p>
          <a:p>
            <a:pPr indent="-292100" lvl="0" marL="457200" rtl="0" algn="l">
              <a:lnSpc>
                <a:spcPct val="100000"/>
              </a:lnSpc>
              <a:spcBef>
                <a:spcPts val="0"/>
              </a:spcBef>
              <a:spcAft>
                <a:spcPts val="0"/>
              </a:spcAft>
              <a:buClr>
                <a:srgbClr val="000000"/>
              </a:buClr>
              <a:buSzPct val="100000"/>
              <a:buFont typeface="Poppins"/>
              <a:buChar char="●"/>
            </a:pPr>
            <a:r>
              <a:rPr lang="en" sz="2500">
                <a:solidFill>
                  <a:srgbClr val="000000"/>
                </a:solidFill>
                <a:latin typeface="Poppins"/>
                <a:ea typeface="Poppins"/>
                <a:cs typeface="Poppins"/>
                <a:sym typeface="Poppins"/>
              </a:rPr>
              <a:t>K-5 NGSS Units of Study</a:t>
            </a:r>
            <a:endParaRPr sz="2500">
              <a:solidFill>
                <a:srgbClr val="000000"/>
              </a:solidFill>
              <a:latin typeface="Poppins"/>
              <a:ea typeface="Poppins"/>
              <a:cs typeface="Poppins"/>
              <a:sym typeface="Poppins"/>
            </a:endParaRPr>
          </a:p>
          <a:p>
            <a:pPr indent="0" lvl="0" marL="0" rtl="0" algn="l">
              <a:spcBef>
                <a:spcPts val="0"/>
              </a:spcBef>
              <a:spcAft>
                <a:spcPts val="1200"/>
              </a:spcAft>
              <a:buNone/>
            </a:pPr>
            <a:r>
              <a:t/>
            </a:r>
            <a:endParaRPr/>
          </a:p>
        </p:txBody>
      </p:sp>
      <p:sp>
        <p:nvSpPr>
          <p:cNvPr id="97" name="Google Shape;97;p17"/>
          <p:cNvSpPr txBox="1"/>
          <p:nvPr/>
        </p:nvSpPr>
        <p:spPr>
          <a:xfrm>
            <a:off x="3046425" y="1204400"/>
            <a:ext cx="2444100" cy="33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latin typeface="Poppins"/>
                <a:ea typeface="Poppins"/>
                <a:cs typeface="Poppins"/>
                <a:sym typeface="Poppins"/>
              </a:rPr>
              <a:t>Instruction</a:t>
            </a:r>
            <a:endParaRPr b="1" sz="1500">
              <a:latin typeface="Poppins"/>
              <a:ea typeface="Poppins"/>
              <a:cs typeface="Poppins"/>
              <a:sym typeface="Poppins"/>
            </a:endParaRPr>
          </a:p>
          <a:p>
            <a:pPr indent="-298450" lvl="0" marL="457200" rtl="0" algn="l">
              <a:spcBef>
                <a:spcPts val="0"/>
              </a:spcBef>
              <a:spcAft>
                <a:spcPts val="0"/>
              </a:spcAft>
              <a:buSzPts val="1100"/>
              <a:buFont typeface="Poppins"/>
              <a:buChar char="●"/>
            </a:pPr>
            <a:r>
              <a:rPr lang="en" sz="1100">
                <a:latin typeface="Poppins"/>
                <a:ea typeface="Poppins"/>
                <a:cs typeface="Poppins"/>
                <a:sym typeface="Poppins"/>
              </a:rPr>
              <a:t>Using data to support instruction </a:t>
            </a:r>
            <a:endParaRPr sz="1100">
              <a:latin typeface="Poppins"/>
              <a:ea typeface="Poppins"/>
              <a:cs typeface="Poppins"/>
              <a:sym typeface="Poppins"/>
            </a:endParaRPr>
          </a:p>
          <a:p>
            <a:pPr indent="-298450" lvl="0" marL="457200" rtl="0" algn="l">
              <a:spcBef>
                <a:spcPts val="0"/>
              </a:spcBef>
              <a:spcAft>
                <a:spcPts val="0"/>
              </a:spcAft>
              <a:buSzPts val="1100"/>
              <a:buFont typeface="Poppins"/>
              <a:buChar char="●"/>
            </a:pPr>
            <a:r>
              <a:rPr lang="en" sz="1100">
                <a:latin typeface="Poppins"/>
                <a:ea typeface="Poppins"/>
                <a:cs typeface="Poppins"/>
                <a:sym typeface="Poppins"/>
              </a:rPr>
              <a:t>Learning walks done by teachers and leaders to examine our tier one instructional practices</a:t>
            </a:r>
            <a:endParaRPr sz="1100">
              <a:latin typeface="Poppins"/>
              <a:ea typeface="Poppins"/>
              <a:cs typeface="Poppins"/>
              <a:sym typeface="Poppins"/>
            </a:endParaRPr>
          </a:p>
          <a:p>
            <a:pPr indent="-298450" lvl="0" marL="457200" rtl="0" algn="l">
              <a:spcBef>
                <a:spcPts val="0"/>
              </a:spcBef>
              <a:spcAft>
                <a:spcPts val="0"/>
              </a:spcAft>
              <a:buSzPts val="1100"/>
              <a:buFont typeface="Poppins"/>
              <a:buChar char="●"/>
            </a:pPr>
            <a:r>
              <a:rPr lang="en" sz="1100">
                <a:latin typeface="Poppins"/>
                <a:ea typeface="Poppins"/>
                <a:cs typeface="Poppins"/>
                <a:sym typeface="Poppins"/>
              </a:rPr>
              <a:t>Model Classrooms for Teacher Learning in Literacy K-5 and Numeracy at K-8</a:t>
            </a:r>
            <a:endParaRPr sz="1100">
              <a:latin typeface="Poppins"/>
              <a:ea typeface="Poppins"/>
              <a:cs typeface="Poppins"/>
              <a:sym typeface="Poppins"/>
            </a:endParaRPr>
          </a:p>
          <a:p>
            <a:pPr indent="0" lvl="0" marL="0" rtl="0" algn="l">
              <a:spcBef>
                <a:spcPts val="0"/>
              </a:spcBef>
              <a:spcAft>
                <a:spcPts val="0"/>
              </a:spcAft>
              <a:buNone/>
            </a:pPr>
            <a:r>
              <a:t/>
            </a:r>
            <a:endParaRPr sz="1800">
              <a:solidFill>
                <a:schemeClr val="dk2"/>
              </a:solidFill>
              <a:latin typeface="DM Sans SemiBold"/>
              <a:ea typeface="DM Sans SemiBold"/>
              <a:cs typeface="DM Sans SemiBold"/>
              <a:sym typeface="DM Sans SemiBold"/>
            </a:endParaRPr>
          </a:p>
        </p:txBody>
      </p:sp>
      <p:sp>
        <p:nvSpPr>
          <p:cNvPr id="98" name="Google Shape;98;p17"/>
          <p:cNvSpPr txBox="1"/>
          <p:nvPr/>
        </p:nvSpPr>
        <p:spPr>
          <a:xfrm>
            <a:off x="5809350" y="1204400"/>
            <a:ext cx="2592900" cy="315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500">
                <a:solidFill>
                  <a:schemeClr val="dk2"/>
                </a:solidFill>
                <a:latin typeface="Poppins"/>
                <a:ea typeface="Poppins"/>
                <a:cs typeface="Poppins"/>
                <a:sym typeface="Poppins"/>
              </a:rPr>
              <a:t>Professional Learning</a:t>
            </a:r>
            <a:endParaRPr b="1" sz="1500">
              <a:solidFill>
                <a:schemeClr val="dk2"/>
              </a:solidFill>
              <a:latin typeface="Poppins"/>
              <a:ea typeface="Poppins"/>
              <a:cs typeface="Poppins"/>
              <a:sym typeface="Poppins"/>
            </a:endParaRPr>
          </a:p>
          <a:p>
            <a:pPr indent="-298450" lvl="0" marL="457200" rtl="0" algn="l">
              <a:lnSpc>
                <a:spcPct val="115000"/>
              </a:lnSpc>
              <a:spcBef>
                <a:spcPts val="0"/>
              </a:spcBef>
              <a:spcAft>
                <a:spcPts val="0"/>
              </a:spcAft>
              <a:buClr>
                <a:schemeClr val="dk2"/>
              </a:buClr>
              <a:buSzPts val="1100"/>
              <a:buFont typeface="Poppins"/>
              <a:buChar char="●"/>
            </a:pPr>
            <a:r>
              <a:rPr lang="en" sz="1100">
                <a:solidFill>
                  <a:schemeClr val="dk2"/>
                </a:solidFill>
                <a:latin typeface="Poppins"/>
                <a:ea typeface="Poppins"/>
                <a:cs typeface="Poppins"/>
                <a:sym typeface="Poppins"/>
              </a:rPr>
              <a:t>Deepening our Understanding Progression of Skills</a:t>
            </a:r>
            <a:endParaRPr sz="1100">
              <a:solidFill>
                <a:schemeClr val="dk2"/>
              </a:solidFill>
              <a:latin typeface="Poppins"/>
              <a:ea typeface="Poppins"/>
              <a:cs typeface="Poppins"/>
              <a:sym typeface="Poppins"/>
            </a:endParaRPr>
          </a:p>
          <a:p>
            <a:pPr indent="-298450" lvl="0" marL="457200" rtl="0" algn="l">
              <a:lnSpc>
                <a:spcPct val="115000"/>
              </a:lnSpc>
              <a:spcBef>
                <a:spcPts val="0"/>
              </a:spcBef>
              <a:spcAft>
                <a:spcPts val="0"/>
              </a:spcAft>
              <a:buClr>
                <a:schemeClr val="dk2"/>
              </a:buClr>
              <a:buSzPts val="1100"/>
              <a:buFont typeface="Poppins"/>
              <a:buChar char="●"/>
            </a:pPr>
            <a:r>
              <a:rPr lang="en" sz="1100">
                <a:solidFill>
                  <a:schemeClr val="dk2"/>
                </a:solidFill>
                <a:latin typeface="Poppins"/>
                <a:ea typeface="Poppins"/>
                <a:cs typeface="Poppins"/>
                <a:sym typeface="Poppins"/>
              </a:rPr>
              <a:t>Data Informed Instruction through Formative Assessments</a:t>
            </a:r>
            <a:endParaRPr sz="1100">
              <a:solidFill>
                <a:schemeClr val="dk2"/>
              </a:solidFill>
              <a:latin typeface="Poppins"/>
              <a:ea typeface="Poppins"/>
              <a:cs typeface="Poppins"/>
              <a:sym typeface="Poppins"/>
            </a:endParaRPr>
          </a:p>
          <a:p>
            <a:pPr indent="-298450" lvl="0" marL="457200" rtl="0" algn="l">
              <a:lnSpc>
                <a:spcPct val="115000"/>
              </a:lnSpc>
              <a:spcBef>
                <a:spcPts val="0"/>
              </a:spcBef>
              <a:spcAft>
                <a:spcPts val="0"/>
              </a:spcAft>
              <a:buClr>
                <a:schemeClr val="dk2"/>
              </a:buClr>
              <a:buSzPts val="1100"/>
              <a:buFont typeface="Poppins"/>
              <a:buChar char="●"/>
            </a:pPr>
            <a:r>
              <a:rPr lang="en" sz="1100">
                <a:solidFill>
                  <a:schemeClr val="dk2"/>
                </a:solidFill>
                <a:latin typeface="Poppins"/>
                <a:ea typeface="Poppins"/>
                <a:cs typeface="Poppins"/>
                <a:sym typeface="Poppins"/>
              </a:rPr>
              <a:t>5-12 Discipline Literacy</a:t>
            </a:r>
            <a:endParaRPr sz="1100">
              <a:solidFill>
                <a:schemeClr val="dk2"/>
              </a:solidFill>
              <a:latin typeface="Poppins"/>
              <a:ea typeface="Poppins"/>
              <a:cs typeface="Poppins"/>
              <a:sym typeface="Poppins"/>
            </a:endParaRPr>
          </a:p>
          <a:p>
            <a:pPr indent="-298450" lvl="1" marL="914400" rtl="0" algn="l">
              <a:lnSpc>
                <a:spcPct val="115000"/>
              </a:lnSpc>
              <a:spcBef>
                <a:spcPts val="0"/>
              </a:spcBef>
              <a:spcAft>
                <a:spcPts val="0"/>
              </a:spcAft>
              <a:buClr>
                <a:schemeClr val="dk2"/>
              </a:buClr>
              <a:buSzPts val="1100"/>
              <a:buFont typeface="Poppins"/>
              <a:buChar char="○"/>
            </a:pPr>
            <a:r>
              <a:rPr lang="en" sz="1100">
                <a:solidFill>
                  <a:schemeClr val="dk2"/>
                </a:solidFill>
                <a:latin typeface="Poppins"/>
                <a:ea typeface="Poppins"/>
                <a:cs typeface="Poppins"/>
                <a:sym typeface="Poppins"/>
              </a:rPr>
              <a:t>Vocabulary </a:t>
            </a:r>
            <a:endParaRPr sz="1100">
              <a:solidFill>
                <a:schemeClr val="dk2"/>
              </a:solidFill>
              <a:latin typeface="Poppins"/>
              <a:ea typeface="Poppins"/>
              <a:cs typeface="Poppins"/>
              <a:sym typeface="Poppins"/>
            </a:endParaRPr>
          </a:p>
          <a:p>
            <a:pPr indent="-298450" lvl="1" marL="914400" rtl="0" algn="l">
              <a:lnSpc>
                <a:spcPct val="115000"/>
              </a:lnSpc>
              <a:spcBef>
                <a:spcPts val="0"/>
              </a:spcBef>
              <a:spcAft>
                <a:spcPts val="0"/>
              </a:spcAft>
              <a:buClr>
                <a:schemeClr val="dk2"/>
              </a:buClr>
              <a:buSzPts val="1100"/>
              <a:buFont typeface="Poppins"/>
              <a:buChar char="○"/>
            </a:pPr>
            <a:r>
              <a:rPr lang="en" sz="1100">
                <a:solidFill>
                  <a:schemeClr val="dk2"/>
                </a:solidFill>
                <a:latin typeface="Poppins"/>
                <a:ea typeface="Poppins"/>
                <a:cs typeface="Poppins"/>
                <a:sym typeface="Poppins"/>
              </a:rPr>
              <a:t>Comprehension</a:t>
            </a:r>
            <a:endParaRPr sz="1100">
              <a:solidFill>
                <a:schemeClr val="dk2"/>
              </a:solidFill>
              <a:latin typeface="Poppins"/>
              <a:ea typeface="Poppins"/>
              <a:cs typeface="Poppins"/>
              <a:sym typeface="Poppins"/>
            </a:endParaRPr>
          </a:p>
          <a:p>
            <a:pPr indent="-298450" lvl="0" marL="457200" rtl="0" algn="l">
              <a:lnSpc>
                <a:spcPct val="115000"/>
              </a:lnSpc>
              <a:spcBef>
                <a:spcPts val="0"/>
              </a:spcBef>
              <a:spcAft>
                <a:spcPts val="0"/>
              </a:spcAft>
              <a:buClr>
                <a:schemeClr val="dk2"/>
              </a:buClr>
              <a:buSzPts val="1100"/>
              <a:buFont typeface="Poppins"/>
              <a:buChar char="●"/>
            </a:pPr>
            <a:r>
              <a:rPr lang="en" sz="1100">
                <a:solidFill>
                  <a:schemeClr val="dk2"/>
                </a:solidFill>
                <a:latin typeface="Poppins"/>
                <a:ea typeface="Poppins"/>
                <a:cs typeface="Poppins"/>
                <a:sym typeface="Poppins"/>
              </a:rPr>
              <a:t>Strategies to Support Multilingual students</a:t>
            </a:r>
            <a:endParaRPr sz="1100">
              <a:solidFill>
                <a:schemeClr val="dk2"/>
              </a:solidFill>
              <a:latin typeface="DM Sans SemiBold"/>
              <a:ea typeface="DM Sans SemiBold"/>
              <a:cs typeface="DM Sans SemiBold"/>
              <a:sym typeface="DM Sans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Systems for Coherence </a:t>
            </a:r>
            <a:endParaRPr/>
          </a:p>
        </p:txBody>
      </p:sp>
      <p:sp>
        <p:nvSpPr>
          <p:cNvPr id="104" name="Google Shape;104;p18"/>
          <p:cNvSpPr txBox="1"/>
          <p:nvPr>
            <p:ph idx="1" type="body"/>
          </p:nvPr>
        </p:nvSpPr>
        <p:spPr>
          <a:xfrm>
            <a:off x="249550" y="1360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Insert Quote </a:t>
            </a:r>
            <a:endParaRPr/>
          </a:p>
        </p:txBody>
      </p:sp>
      <p:pic>
        <p:nvPicPr>
          <p:cNvPr id="105" name="Google Shape;105;p18"/>
          <p:cNvPicPr preferRelativeResize="0"/>
          <p:nvPr/>
        </p:nvPicPr>
        <p:blipFill>
          <a:blip r:embed="rId3">
            <a:alphaModFix/>
          </a:blip>
          <a:stretch>
            <a:fillRect/>
          </a:stretch>
        </p:blipFill>
        <p:spPr>
          <a:xfrm>
            <a:off x="214550" y="1360551"/>
            <a:ext cx="8453749" cy="2866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Teacher Leadership</a:t>
            </a:r>
            <a:endParaRPr/>
          </a:p>
        </p:txBody>
      </p:sp>
      <p:sp>
        <p:nvSpPr>
          <p:cNvPr id="111" name="Google Shape;111;p19"/>
          <p:cNvSpPr txBox="1"/>
          <p:nvPr>
            <p:ph idx="1" type="body"/>
          </p:nvPr>
        </p:nvSpPr>
        <p:spPr>
          <a:xfrm>
            <a:off x="311700" y="1152475"/>
            <a:ext cx="66030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100">
                <a:solidFill>
                  <a:schemeClr val="dk1"/>
                </a:solidFill>
              </a:rPr>
              <a:t>Leaders of Learning</a:t>
            </a:r>
            <a:endParaRPr/>
          </a:p>
          <a:p>
            <a:pPr indent="0" lvl="0" marL="0" rtl="0" algn="ctr">
              <a:spcBef>
                <a:spcPts val="1200"/>
              </a:spcBef>
              <a:spcAft>
                <a:spcPts val="0"/>
              </a:spcAft>
              <a:buNone/>
            </a:pPr>
            <a:r>
              <a:rPr lang="en" sz="1300">
                <a:solidFill>
                  <a:srgbClr val="333333"/>
                </a:solidFill>
                <a:latin typeface="Arial"/>
                <a:ea typeface="Arial"/>
                <a:cs typeface="Arial"/>
                <a:sym typeface="Arial"/>
              </a:rPr>
              <a:t> </a:t>
            </a:r>
            <a:r>
              <a:rPr b="1" i="1" lang="en" sz="1300">
                <a:solidFill>
                  <a:srgbClr val="333333"/>
                </a:solidFill>
                <a:latin typeface="Arial"/>
                <a:ea typeface="Arial"/>
                <a:cs typeface="Arial"/>
                <a:sym typeface="Arial"/>
              </a:rPr>
              <a:t>“For every ounce of accountability, there needs to be an ounce of support.”</a:t>
            </a:r>
            <a:r>
              <a:rPr lang="en" sz="1300">
                <a:solidFill>
                  <a:srgbClr val="333333"/>
                </a:solidFill>
                <a:latin typeface="Arial"/>
                <a:ea typeface="Arial"/>
                <a:cs typeface="Arial"/>
                <a:sym typeface="Arial"/>
              </a:rPr>
              <a:t>  Richard Elmore</a:t>
            </a:r>
            <a:endParaRPr sz="1300">
              <a:solidFill>
                <a:srgbClr val="333333"/>
              </a:solidFill>
              <a:latin typeface="Arial"/>
              <a:ea typeface="Arial"/>
              <a:cs typeface="Arial"/>
              <a:sym typeface="Arial"/>
            </a:endParaRPr>
          </a:p>
          <a:p>
            <a:pPr indent="-311150" lvl="0" marL="457200" rtl="0" algn="l">
              <a:spcBef>
                <a:spcPts val="1200"/>
              </a:spcBef>
              <a:spcAft>
                <a:spcPts val="0"/>
              </a:spcAft>
              <a:buClr>
                <a:srgbClr val="333333"/>
              </a:buClr>
              <a:buSzPts val="1300"/>
              <a:buFont typeface="Arial"/>
              <a:buChar char="●"/>
            </a:pPr>
            <a:r>
              <a:rPr lang="en" sz="1300">
                <a:solidFill>
                  <a:srgbClr val="333333"/>
                </a:solidFill>
                <a:latin typeface="Arial"/>
                <a:ea typeface="Arial"/>
                <a:cs typeface="Arial"/>
                <a:sym typeface="Arial"/>
              </a:rPr>
              <a:t>K-5 Lab Classrooms</a:t>
            </a:r>
            <a:endParaRPr sz="1300">
              <a:solidFill>
                <a:srgbClr val="333333"/>
              </a:solidFill>
              <a:latin typeface="Arial"/>
              <a:ea typeface="Arial"/>
              <a:cs typeface="Arial"/>
              <a:sym typeface="Arial"/>
            </a:endParaRPr>
          </a:p>
          <a:p>
            <a:pPr indent="-311150" lvl="0" marL="457200" rtl="0" algn="l">
              <a:spcBef>
                <a:spcPts val="0"/>
              </a:spcBef>
              <a:spcAft>
                <a:spcPts val="0"/>
              </a:spcAft>
              <a:buClr>
                <a:srgbClr val="333333"/>
              </a:buClr>
              <a:buSzPts val="1300"/>
              <a:buFont typeface="Arial"/>
              <a:buChar char="●"/>
            </a:pPr>
            <a:r>
              <a:rPr lang="en" sz="1300">
                <a:solidFill>
                  <a:srgbClr val="333333"/>
                </a:solidFill>
                <a:latin typeface="Arial"/>
                <a:ea typeface="Arial"/>
                <a:cs typeface="Arial"/>
                <a:sym typeface="Arial"/>
              </a:rPr>
              <a:t>K-5 Report Card </a:t>
            </a:r>
            <a:r>
              <a:rPr lang="en" sz="1300">
                <a:solidFill>
                  <a:srgbClr val="333333"/>
                </a:solidFill>
                <a:latin typeface="Arial"/>
                <a:ea typeface="Arial"/>
                <a:cs typeface="Arial"/>
                <a:sym typeface="Arial"/>
              </a:rPr>
              <a:t>Committee</a:t>
            </a:r>
            <a:endParaRPr sz="1300">
              <a:solidFill>
                <a:srgbClr val="333333"/>
              </a:solidFill>
              <a:latin typeface="Arial"/>
              <a:ea typeface="Arial"/>
              <a:cs typeface="Arial"/>
              <a:sym typeface="Arial"/>
            </a:endParaRPr>
          </a:p>
          <a:p>
            <a:pPr indent="-311150" lvl="0" marL="457200" rtl="0" algn="l">
              <a:spcBef>
                <a:spcPts val="0"/>
              </a:spcBef>
              <a:spcAft>
                <a:spcPts val="0"/>
              </a:spcAft>
              <a:buClr>
                <a:srgbClr val="333333"/>
              </a:buClr>
              <a:buSzPts val="1300"/>
              <a:buFont typeface="Arial"/>
              <a:buChar char="●"/>
            </a:pPr>
            <a:r>
              <a:rPr lang="en" sz="1300">
                <a:solidFill>
                  <a:srgbClr val="333333"/>
                </a:solidFill>
                <a:latin typeface="Arial"/>
                <a:ea typeface="Arial"/>
                <a:cs typeface="Arial"/>
                <a:sym typeface="Arial"/>
              </a:rPr>
              <a:t>K-12 Mathematics Vision Work</a:t>
            </a:r>
            <a:endParaRPr sz="1300">
              <a:solidFill>
                <a:srgbClr val="333333"/>
              </a:solidFill>
              <a:latin typeface="Arial"/>
              <a:ea typeface="Arial"/>
              <a:cs typeface="Arial"/>
              <a:sym typeface="Arial"/>
            </a:endParaRPr>
          </a:p>
          <a:p>
            <a:pPr indent="-311150" lvl="0" marL="457200" rtl="0" algn="l">
              <a:spcBef>
                <a:spcPts val="0"/>
              </a:spcBef>
              <a:spcAft>
                <a:spcPts val="0"/>
              </a:spcAft>
              <a:buClr>
                <a:srgbClr val="333333"/>
              </a:buClr>
              <a:buSzPts val="1300"/>
              <a:buFont typeface="Arial"/>
              <a:buChar char="●"/>
            </a:pPr>
            <a:r>
              <a:rPr lang="en" sz="1300">
                <a:solidFill>
                  <a:srgbClr val="333333"/>
                </a:solidFill>
                <a:latin typeface="Arial"/>
                <a:ea typeface="Arial"/>
                <a:cs typeface="Arial"/>
                <a:sym typeface="Arial"/>
              </a:rPr>
              <a:t>Instructional Rounds</a:t>
            </a:r>
            <a:endParaRPr sz="1300">
              <a:solidFill>
                <a:srgbClr val="333333"/>
              </a:solidFill>
              <a:latin typeface="Arial"/>
              <a:ea typeface="Arial"/>
              <a:cs typeface="Arial"/>
              <a:sym typeface="Arial"/>
            </a:endParaRPr>
          </a:p>
          <a:p>
            <a:pPr indent="-311150" lvl="0" marL="457200" rtl="0" algn="l">
              <a:spcBef>
                <a:spcPts val="0"/>
              </a:spcBef>
              <a:spcAft>
                <a:spcPts val="0"/>
              </a:spcAft>
              <a:buClr>
                <a:srgbClr val="333333"/>
              </a:buClr>
              <a:buSzPts val="1300"/>
              <a:buFont typeface="Arial"/>
              <a:buChar char="●"/>
            </a:pPr>
            <a:r>
              <a:rPr lang="en" sz="1300">
                <a:solidFill>
                  <a:srgbClr val="333333"/>
                </a:solidFill>
                <a:latin typeface="Arial"/>
                <a:ea typeface="Arial"/>
                <a:cs typeface="Arial"/>
                <a:sym typeface="Arial"/>
              </a:rPr>
              <a:t>Classroom Walkthrough Model</a:t>
            </a:r>
            <a:endParaRPr sz="1300">
              <a:solidFill>
                <a:srgbClr val="333333"/>
              </a:solidFill>
              <a:latin typeface="Arial"/>
              <a:ea typeface="Arial"/>
              <a:cs typeface="Arial"/>
              <a:sym typeface="Arial"/>
            </a:endParaRPr>
          </a:p>
          <a:p>
            <a:pPr indent="0" lvl="0" marL="914400" rtl="0" algn="l">
              <a:spcBef>
                <a:spcPts val="1200"/>
              </a:spcBef>
              <a:spcAft>
                <a:spcPts val="1200"/>
              </a:spcAft>
              <a:buNone/>
            </a:pPr>
            <a:r>
              <a:t/>
            </a:r>
            <a:endParaRPr sz="1300">
              <a:solidFill>
                <a:srgbClr val="333333"/>
              </a:solidFill>
              <a:latin typeface="Arial"/>
              <a:ea typeface="Arial"/>
              <a:cs typeface="Arial"/>
              <a:sym typeface="Arial"/>
            </a:endParaRPr>
          </a:p>
        </p:txBody>
      </p:sp>
      <p:pic>
        <p:nvPicPr>
          <p:cNvPr id="112" name="Google Shape;112;p19"/>
          <p:cNvPicPr preferRelativeResize="0"/>
          <p:nvPr/>
        </p:nvPicPr>
        <p:blipFill>
          <a:blip r:embed="rId3">
            <a:alphaModFix/>
          </a:blip>
          <a:stretch>
            <a:fillRect/>
          </a:stretch>
        </p:blipFill>
        <p:spPr>
          <a:xfrm>
            <a:off x="73550" y="3559150"/>
            <a:ext cx="2497196" cy="1516076"/>
          </a:xfrm>
          <a:prstGeom prst="rect">
            <a:avLst/>
          </a:prstGeom>
          <a:noFill/>
          <a:ln>
            <a:noFill/>
          </a:ln>
        </p:spPr>
      </p:pic>
      <p:pic>
        <p:nvPicPr>
          <p:cNvPr id="113" name="Google Shape;113;p19"/>
          <p:cNvPicPr preferRelativeResize="0"/>
          <p:nvPr/>
        </p:nvPicPr>
        <p:blipFill>
          <a:blip r:embed="rId4">
            <a:alphaModFix/>
          </a:blip>
          <a:stretch>
            <a:fillRect/>
          </a:stretch>
        </p:blipFill>
        <p:spPr>
          <a:xfrm>
            <a:off x="6731799" y="445025"/>
            <a:ext cx="2100499" cy="20668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11713" y="20483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Multilingual Learners</a:t>
            </a:r>
            <a:endParaRPr/>
          </a:p>
        </p:txBody>
      </p:sp>
      <p:pic>
        <p:nvPicPr>
          <p:cNvPr id="119" name="Google Shape;119;p20"/>
          <p:cNvPicPr preferRelativeResize="0"/>
          <p:nvPr/>
        </p:nvPicPr>
        <p:blipFill>
          <a:blip r:embed="rId3">
            <a:alphaModFix/>
          </a:blip>
          <a:stretch>
            <a:fillRect/>
          </a:stretch>
        </p:blipFill>
        <p:spPr>
          <a:xfrm rot="-959885">
            <a:off x="516411" y="2867589"/>
            <a:ext cx="2688628" cy="2016440"/>
          </a:xfrm>
          <a:prstGeom prst="ellipse">
            <a:avLst/>
          </a:prstGeom>
          <a:noFill/>
          <a:ln>
            <a:noFill/>
          </a:ln>
        </p:spPr>
      </p:pic>
      <p:pic>
        <p:nvPicPr>
          <p:cNvPr id="120" name="Google Shape;120;p20"/>
          <p:cNvPicPr preferRelativeResize="0"/>
          <p:nvPr/>
        </p:nvPicPr>
        <p:blipFill rotWithShape="1">
          <a:blip r:embed="rId4">
            <a:alphaModFix/>
          </a:blip>
          <a:srcRect b="5044" l="0" r="0" t="18062"/>
          <a:stretch/>
        </p:blipFill>
        <p:spPr>
          <a:xfrm>
            <a:off x="3144462" y="401750"/>
            <a:ext cx="2855076" cy="1646600"/>
          </a:xfrm>
          <a:prstGeom prst="rect">
            <a:avLst/>
          </a:prstGeom>
          <a:noFill/>
          <a:ln>
            <a:noFill/>
          </a:ln>
        </p:spPr>
      </p:pic>
      <p:pic>
        <p:nvPicPr>
          <p:cNvPr id="121" name="Google Shape;121;p20"/>
          <p:cNvPicPr preferRelativeResize="0"/>
          <p:nvPr/>
        </p:nvPicPr>
        <p:blipFill>
          <a:blip r:embed="rId5">
            <a:alphaModFix/>
          </a:blip>
          <a:stretch>
            <a:fillRect/>
          </a:stretch>
        </p:blipFill>
        <p:spPr>
          <a:xfrm>
            <a:off x="5999550" y="2758775"/>
            <a:ext cx="2323500" cy="1742700"/>
          </a:xfrm>
          <a:prstGeom prst="horizontalScroll">
            <a:avLst>
              <a:gd fmla="val 12500" name="adj"/>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Multilingual</a:t>
            </a:r>
            <a:r>
              <a:rPr lang="en"/>
              <a:t> Learners</a:t>
            </a:r>
            <a:endParaRPr/>
          </a:p>
        </p:txBody>
      </p:sp>
      <p:sp>
        <p:nvSpPr>
          <p:cNvPr id="127" name="Google Shape;127;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chemeClr val="dk1"/>
                </a:solidFill>
              </a:rPr>
              <a:t>Programs and Services for ELs/MLs</a:t>
            </a:r>
            <a:endParaRPr sz="1500">
              <a:solidFill>
                <a:schemeClr val="dk1"/>
              </a:solidFill>
            </a:endParaRPr>
          </a:p>
          <a:p>
            <a:pPr indent="0" lvl="0" marL="0" rtl="0" algn="l">
              <a:spcBef>
                <a:spcPts val="1200"/>
              </a:spcBef>
              <a:spcAft>
                <a:spcPts val="0"/>
              </a:spcAft>
              <a:buNone/>
            </a:pPr>
            <a:r>
              <a:rPr lang="en" sz="1500">
                <a:solidFill>
                  <a:schemeClr val="dk1"/>
                </a:solidFill>
              </a:rPr>
              <a:t> English language development is Tier 1 instruction, no matter where or with whom the instruction takes place. The Civil Rights Act of 1964, Title VI, and the Office of Civil Rights require that every identified English learner/multilingual learner must receive services for English language development, even those who are also identified with a disability. The only exceptions are those students whose parents/caregivers have opted them out of language services. However, districts should monitor these students closely.</a:t>
            </a:r>
            <a:endParaRPr sz="1500">
              <a:solidFill>
                <a:schemeClr val="dk1"/>
              </a:solidFill>
            </a:endParaRPr>
          </a:p>
          <a:p>
            <a:pPr indent="0" lvl="0" marL="0" rtl="0" algn="l">
              <a:spcBef>
                <a:spcPts val="1200"/>
              </a:spcBef>
              <a:spcAft>
                <a:spcPts val="1200"/>
              </a:spcAft>
              <a:buNone/>
            </a:pPr>
            <a:r>
              <a:rPr lang="en" sz="1600">
                <a:solidFill>
                  <a:schemeClr val="dk1"/>
                </a:solidFill>
              </a:rPr>
              <a:t>									</a:t>
            </a:r>
            <a:r>
              <a:rPr lang="en" sz="1200">
                <a:solidFill>
                  <a:schemeClr val="dk1"/>
                </a:solidFill>
              </a:rPr>
              <a:t>	CT SDE Guidelines for </a:t>
            </a:r>
            <a:r>
              <a:rPr lang="en" sz="1200">
                <a:solidFill>
                  <a:schemeClr val="dk1"/>
                </a:solidFill>
              </a:rPr>
              <a:t>Administrators</a:t>
            </a:r>
            <a:endParaRPr sz="12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