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21"/>
  </p:notesMasterIdLst>
  <p:handoutMasterIdLst>
    <p:handoutMasterId r:id="rId22"/>
  </p:handoutMasterIdLst>
  <p:sldIdLst>
    <p:sldId id="256" r:id="rId5"/>
    <p:sldId id="258" r:id="rId6"/>
    <p:sldId id="272" r:id="rId7"/>
    <p:sldId id="273" r:id="rId8"/>
    <p:sldId id="259" r:id="rId9"/>
    <p:sldId id="260" r:id="rId10"/>
    <p:sldId id="262" r:id="rId11"/>
    <p:sldId id="263" r:id="rId12"/>
    <p:sldId id="264" r:id="rId13"/>
    <p:sldId id="265" r:id="rId14"/>
    <p:sldId id="267" r:id="rId15"/>
    <p:sldId id="274" r:id="rId16"/>
    <p:sldId id="266" r:id="rId17"/>
    <p:sldId id="268" r:id="rId18"/>
    <p:sldId id="275" r:id="rId19"/>
    <p:sldId id="271" r:id="rId2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9DF6FB-A999-A2DD-2EA6-A64C54FF80ED}" v="1" dt="2024-08-27T21:10:15.735"/>
    <p1510:client id="{CA41FD91-F7A9-5039-15C9-3EA527945A3C}" v="1" dt="2024-08-27T23:10:05.0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34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345"/>
          </a:xfrm>
          <a:prstGeom prst="rect">
            <a:avLst/>
          </a:prstGeom>
        </p:spPr>
        <p:txBody>
          <a:bodyPr vert="horz" lIns="91440" tIns="45720" rIns="91440" bIns="45720" rtlCol="0"/>
          <a:lstStyle>
            <a:lvl1pPr algn="r">
              <a:defRPr sz="1200"/>
            </a:lvl1pPr>
          </a:lstStyle>
          <a:p>
            <a:fld id="{1B0FC4F5-5B01-4560-89D4-279EC5BE23FE}" type="datetimeFigureOut">
              <a:rPr lang="en-US" smtClean="0"/>
              <a:pPr/>
              <a:t>8/28/2024</a:t>
            </a:fld>
            <a:endParaRPr lang="en-US"/>
          </a:p>
        </p:txBody>
      </p:sp>
      <p:sp>
        <p:nvSpPr>
          <p:cNvPr id="4" name="Footer Placeholder 3"/>
          <p:cNvSpPr>
            <a:spLocks noGrp="1"/>
          </p:cNvSpPr>
          <p:nvPr>
            <p:ph type="ftr" sz="quarter" idx="2"/>
          </p:nvPr>
        </p:nvSpPr>
        <p:spPr>
          <a:xfrm>
            <a:off x="0" y="8830471"/>
            <a:ext cx="3037840" cy="46434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30471"/>
            <a:ext cx="3037840" cy="464345"/>
          </a:xfrm>
          <a:prstGeom prst="rect">
            <a:avLst/>
          </a:prstGeom>
        </p:spPr>
        <p:txBody>
          <a:bodyPr vert="horz" lIns="91440" tIns="45720" rIns="91440" bIns="45720" rtlCol="0" anchor="b"/>
          <a:lstStyle>
            <a:lvl1pPr algn="r">
              <a:defRPr sz="1200"/>
            </a:lvl1pPr>
          </a:lstStyle>
          <a:p>
            <a:fld id="{74460B59-CBB5-4193-84FF-6A901B3849EB}" type="slidenum">
              <a:rPr lang="en-US" smtClean="0"/>
              <a:pPr/>
              <a:t>‹#›</a:t>
            </a:fld>
            <a:endParaRPr lang="en-US"/>
          </a:p>
        </p:txBody>
      </p:sp>
    </p:spTree>
    <p:extLst>
      <p:ext uri="{BB962C8B-B14F-4D97-AF65-F5344CB8AC3E}">
        <p14:creationId xmlns:p14="http://schemas.microsoft.com/office/powerpoint/2010/main" val="700262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93460D20-A286-445A-8D0E-B6C9064950E0}" type="datetimeFigureOut">
              <a:rPr lang="en-US" smtClean="0"/>
              <a:pPr/>
              <a:t>8/28/2024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408347E8-4C94-4524-B6A1-5625C6192120}" type="slidenum">
              <a:rPr lang="en-US" smtClean="0"/>
              <a:pPr/>
              <a:t>‹#›</a:t>
            </a:fld>
            <a:endParaRPr lang="en-US"/>
          </a:p>
        </p:txBody>
      </p:sp>
    </p:spTree>
    <p:extLst>
      <p:ext uri="{BB962C8B-B14F-4D97-AF65-F5344CB8AC3E}">
        <p14:creationId xmlns:p14="http://schemas.microsoft.com/office/powerpoint/2010/main" val="1690579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1</a:t>
            </a:fld>
            <a:endParaRPr lang="en-US"/>
          </a:p>
        </p:txBody>
      </p:sp>
    </p:spTree>
    <p:extLst>
      <p:ext uri="{BB962C8B-B14F-4D97-AF65-F5344CB8AC3E}">
        <p14:creationId xmlns:p14="http://schemas.microsoft.com/office/powerpoint/2010/main" val="212901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baseline="0"/>
          </a:p>
          <a:p>
            <a:pPr>
              <a:buFontTx/>
              <a:buChar char="-"/>
            </a:pPr>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10</a:t>
            </a:fld>
            <a:endParaRPr lang="en-US"/>
          </a:p>
        </p:txBody>
      </p:sp>
    </p:spTree>
    <p:extLst>
      <p:ext uri="{BB962C8B-B14F-4D97-AF65-F5344CB8AC3E}">
        <p14:creationId xmlns:p14="http://schemas.microsoft.com/office/powerpoint/2010/main" val="192327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u="none" baseline="0"/>
          </a:p>
          <a:p>
            <a:pPr>
              <a:buFontTx/>
              <a:buNone/>
            </a:pPr>
            <a:endParaRPr lang="en-US" baseline="0"/>
          </a:p>
          <a:p>
            <a:pPr>
              <a:buFontTx/>
              <a:buChar char="-"/>
            </a:pPr>
            <a:endParaRPr lang="en-US"/>
          </a:p>
          <a:p>
            <a:pPr>
              <a:buFontTx/>
              <a:buChar char="-"/>
            </a:pPr>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11</a:t>
            </a:fld>
            <a:endParaRPr lang="en-US"/>
          </a:p>
        </p:txBody>
      </p:sp>
    </p:spTree>
    <p:extLst>
      <p:ext uri="{BB962C8B-B14F-4D97-AF65-F5344CB8AC3E}">
        <p14:creationId xmlns:p14="http://schemas.microsoft.com/office/powerpoint/2010/main" val="477151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Distribute the School-Parent Compact.</a:t>
            </a:r>
          </a:p>
          <a:p>
            <a:endParaRPr lang="en-US"/>
          </a:p>
          <a:p>
            <a:r>
              <a:rPr lang="en-US" b="1" u="none" baseline="0"/>
              <a:t>School section- required 6 components:</a:t>
            </a:r>
          </a:p>
          <a:p>
            <a:pPr>
              <a:buFontTx/>
              <a:buChar char="-"/>
            </a:pPr>
            <a:r>
              <a:rPr lang="en-US" b="1" u="none" baseline="0"/>
              <a:t>1. Provide high-quality curriculum and instruction.</a:t>
            </a:r>
          </a:p>
          <a:p>
            <a:pPr>
              <a:buFontTx/>
              <a:buChar char="-"/>
            </a:pPr>
            <a:r>
              <a:rPr lang="en-US" b="1" u="none" baseline="0"/>
              <a:t>2. Hold parent-teacher conferences.</a:t>
            </a:r>
          </a:p>
          <a:p>
            <a:pPr>
              <a:buFontTx/>
              <a:buChar char="-"/>
            </a:pPr>
            <a:r>
              <a:rPr lang="en-US" b="1" u="none" baseline="0"/>
              <a:t>3. Provide parents with reports on their child’s progress.</a:t>
            </a:r>
          </a:p>
          <a:p>
            <a:pPr>
              <a:buFontTx/>
              <a:buChar char="-"/>
            </a:pPr>
            <a:r>
              <a:rPr lang="en-US" b="1" u="none" baseline="0"/>
              <a:t>4. Provide parents reasonable access to staff.</a:t>
            </a:r>
          </a:p>
          <a:p>
            <a:pPr>
              <a:buFontTx/>
              <a:buChar char="-"/>
            </a:pPr>
            <a:r>
              <a:rPr lang="en-US" b="1" u="none" baseline="0"/>
              <a:t>5. Provide parents opportunities to volunteer.</a:t>
            </a:r>
          </a:p>
          <a:p>
            <a:pPr>
              <a:buFontTx/>
              <a:buChar char="-"/>
            </a:pPr>
            <a:r>
              <a:rPr lang="en-US" b="1" u="none" baseline="0"/>
              <a:t>6. Ensure regular two-way meaningful communication between family members and staff, to the extent practicable, in a language family members can understand.</a:t>
            </a:r>
          </a:p>
          <a:p>
            <a:pPr>
              <a:buFontTx/>
              <a:buChar char="-"/>
            </a:pPr>
            <a:endParaRPr lang="en-US" u="none" baseline="0"/>
          </a:p>
          <a:p>
            <a:pPr>
              <a:buFontTx/>
              <a:buNone/>
            </a:pPr>
            <a:endParaRPr lang="en-US" baseline="0"/>
          </a:p>
          <a:p>
            <a:pPr>
              <a:buFontTx/>
              <a:buChar char="-"/>
            </a:pPr>
            <a:endParaRPr lang="en-US"/>
          </a:p>
          <a:p>
            <a:pPr>
              <a:buFontTx/>
              <a:buChar char="-"/>
            </a:pPr>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12</a:t>
            </a:fld>
            <a:endParaRPr lang="en-US"/>
          </a:p>
        </p:txBody>
      </p:sp>
    </p:spTree>
    <p:extLst>
      <p:ext uri="{BB962C8B-B14F-4D97-AF65-F5344CB8AC3E}">
        <p14:creationId xmlns:p14="http://schemas.microsoft.com/office/powerpoint/2010/main" val="796187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Discuss:</a:t>
            </a:r>
          </a:p>
          <a:p>
            <a:endParaRPr lang="en-US"/>
          </a:p>
          <a:p>
            <a:pPr>
              <a:buFontTx/>
              <a:buChar char="-"/>
            </a:pPr>
            <a:r>
              <a:rPr lang="en-US" baseline="0"/>
              <a:t>   The annual evaluation of the Parent and Family Engagement plan is an ESSA requirement.</a:t>
            </a:r>
          </a:p>
          <a:p>
            <a:pPr>
              <a:buFontTx/>
              <a:buChar char="-"/>
            </a:pPr>
            <a:r>
              <a:rPr lang="en-US" baseline="0"/>
              <a:t>  The requirements for the evaluation.  Emphasize that the purpose of the evaluation is to ultimately improve the academic quality of the school.</a:t>
            </a:r>
          </a:p>
          <a:p>
            <a:pPr>
              <a:buFontTx/>
              <a:buChar char="-"/>
            </a:pPr>
            <a:r>
              <a:rPr lang="en-US" baseline="0"/>
              <a:t>  Clearly state the process and timeline that is in place for conducting the annual evaluation and how </a:t>
            </a:r>
            <a:r>
              <a:rPr lang="en-US" u="sng" baseline="0"/>
              <a:t>all</a:t>
            </a:r>
            <a:r>
              <a:rPr lang="en-US" u="none" baseline="0"/>
              <a:t> Title I parents have the opportunity for input and that their input is needed by the LEA and school.</a:t>
            </a:r>
          </a:p>
          <a:p>
            <a:pPr>
              <a:buFontTx/>
              <a:buChar char="-"/>
            </a:pPr>
            <a:endParaRPr lang="en-US" u="none" baseline="0"/>
          </a:p>
          <a:p>
            <a:pPr>
              <a:buFontTx/>
              <a:buChar char="-"/>
            </a:pPr>
            <a:endParaRPr lang="en-US" baseline="0"/>
          </a:p>
          <a:p>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13</a:t>
            </a:fld>
            <a:endParaRPr lang="en-US"/>
          </a:p>
        </p:txBody>
      </p:sp>
    </p:spTree>
    <p:extLst>
      <p:ext uri="{BB962C8B-B14F-4D97-AF65-F5344CB8AC3E}">
        <p14:creationId xmlns:p14="http://schemas.microsoft.com/office/powerpoint/2010/main" val="108002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Discuss:</a:t>
            </a:r>
          </a:p>
          <a:p>
            <a:endParaRPr lang="en-US"/>
          </a:p>
          <a:p>
            <a:pPr>
              <a:buFontTx/>
              <a:buChar char="-"/>
            </a:pPr>
            <a:r>
              <a:rPr lang="en-US"/>
              <a:t>  Explain</a:t>
            </a:r>
            <a:r>
              <a:rPr lang="en-US" baseline="0"/>
              <a:t> that </a:t>
            </a:r>
            <a:r>
              <a:rPr lang="en-US" u="sng" baseline="0"/>
              <a:t>as Title I parents, they have the right, by law, to request the qualifications of their child’s teachers</a:t>
            </a:r>
            <a:r>
              <a:rPr lang="en-US" baseline="0"/>
              <a:t>.</a:t>
            </a:r>
          </a:p>
          <a:p>
            <a:pPr>
              <a:buFontTx/>
              <a:buChar char="-"/>
            </a:pPr>
            <a:r>
              <a:rPr lang="en-US" baseline="0"/>
              <a:t>  Explain the process/simple procedure for parents to make this request.</a:t>
            </a:r>
          </a:p>
          <a:p>
            <a:pPr>
              <a:buFontTx/>
              <a:buChar char="-"/>
            </a:pPr>
            <a:r>
              <a:rPr lang="en-US" baseline="0"/>
              <a:t>  Have extra copies of the request form available for all parents in attendance.  </a:t>
            </a:r>
          </a:p>
          <a:p>
            <a:pPr>
              <a:buFontTx/>
              <a:buChar char="-"/>
            </a:pPr>
            <a:r>
              <a:rPr lang="en-US" baseline="0"/>
              <a:t>  Give them a contact person in case they have any questions.</a:t>
            </a:r>
          </a:p>
          <a:p>
            <a:pPr>
              <a:buFontTx/>
              <a:buChar char="-"/>
            </a:pPr>
            <a:endParaRPr lang="en-US" baseline="0"/>
          </a:p>
          <a:p>
            <a:pPr marL="0" marR="0" indent="0" algn="l" defTabSz="914400" rtl="0" eaLnBrk="1" fontAlgn="auto" latinLnBrk="0" hangingPunct="1">
              <a:lnSpc>
                <a:spcPct val="100000"/>
              </a:lnSpc>
              <a:spcBef>
                <a:spcPts val="0"/>
              </a:spcBef>
              <a:spcAft>
                <a:spcPts val="0"/>
              </a:spcAft>
              <a:buClrTx/>
              <a:buSzTx/>
              <a:buFontTx/>
              <a:buChar char="-"/>
              <a:tabLst/>
              <a:defRPr/>
            </a:pPr>
            <a:r>
              <a:rPr lang="en-US" u="none" baseline="0"/>
              <a:t>  </a:t>
            </a:r>
            <a:r>
              <a:rPr lang="en-US" u="sng" baseline="0"/>
              <a:t>Important</a:t>
            </a:r>
            <a:r>
              <a:rPr lang="en-US" u="none" baseline="0"/>
              <a:t>:  Parents should leave the meeting being able to answer the following question:  </a:t>
            </a:r>
            <a:r>
              <a:rPr lang="en-US" b="1" u="none" baseline="0"/>
              <a:t>Do you know the process for requesting the qualifications of your child’s teachers?  </a:t>
            </a:r>
            <a:r>
              <a:rPr lang="en-US" b="0" u="none" baseline="0"/>
              <a:t>(Parents should be able to discuss the process that is in place for requesting teacher qualifications.)</a:t>
            </a:r>
            <a:endParaRPr lang="en-US" b="1" u="sng"/>
          </a:p>
          <a:p>
            <a:pPr>
              <a:buFontTx/>
              <a:buNone/>
            </a:pPr>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14</a:t>
            </a:fld>
            <a:endParaRPr lang="en-US"/>
          </a:p>
        </p:txBody>
      </p:sp>
    </p:spTree>
    <p:extLst>
      <p:ext uri="{BB962C8B-B14F-4D97-AF65-F5344CB8AC3E}">
        <p14:creationId xmlns:p14="http://schemas.microsoft.com/office/powerpoint/2010/main" val="781793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16</a:t>
            </a:fld>
            <a:endParaRPr lang="en-US"/>
          </a:p>
        </p:txBody>
      </p:sp>
    </p:spTree>
    <p:extLst>
      <p:ext uri="{BB962C8B-B14F-4D97-AF65-F5344CB8AC3E}">
        <p14:creationId xmlns:p14="http://schemas.microsoft.com/office/powerpoint/2010/main" val="568386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2</a:t>
            </a:fld>
            <a:endParaRPr lang="en-US"/>
          </a:p>
        </p:txBody>
      </p:sp>
    </p:spTree>
    <p:extLst>
      <p:ext uri="{BB962C8B-B14F-4D97-AF65-F5344CB8AC3E}">
        <p14:creationId xmlns:p14="http://schemas.microsoft.com/office/powerpoint/2010/main" val="522443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baseline="0"/>
          </a:p>
        </p:txBody>
      </p:sp>
      <p:sp>
        <p:nvSpPr>
          <p:cNvPr id="4" name="Slide Number Placeholder 3"/>
          <p:cNvSpPr>
            <a:spLocks noGrp="1"/>
          </p:cNvSpPr>
          <p:nvPr>
            <p:ph type="sldNum" sz="quarter" idx="10"/>
          </p:nvPr>
        </p:nvSpPr>
        <p:spPr/>
        <p:txBody>
          <a:bodyPr/>
          <a:lstStyle/>
          <a:p>
            <a:fld id="{408347E8-4C94-4524-B6A1-5625C6192120}" type="slidenum">
              <a:rPr lang="en-US" smtClean="0"/>
              <a:pPr/>
              <a:t>3</a:t>
            </a:fld>
            <a:endParaRPr lang="en-US"/>
          </a:p>
        </p:txBody>
      </p:sp>
    </p:spTree>
    <p:extLst>
      <p:ext uri="{BB962C8B-B14F-4D97-AF65-F5344CB8AC3E}">
        <p14:creationId xmlns:p14="http://schemas.microsoft.com/office/powerpoint/2010/main" val="179620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baseline="0"/>
          </a:p>
        </p:txBody>
      </p:sp>
      <p:sp>
        <p:nvSpPr>
          <p:cNvPr id="4" name="Slide Number Placeholder 3"/>
          <p:cNvSpPr>
            <a:spLocks noGrp="1"/>
          </p:cNvSpPr>
          <p:nvPr>
            <p:ph type="sldNum" sz="quarter" idx="10"/>
          </p:nvPr>
        </p:nvSpPr>
        <p:spPr/>
        <p:txBody>
          <a:bodyPr/>
          <a:lstStyle/>
          <a:p>
            <a:fld id="{408347E8-4C94-4524-B6A1-5625C6192120}" type="slidenum">
              <a:rPr lang="en-US" smtClean="0"/>
              <a:pPr/>
              <a:t>4</a:t>
            </a:fld>
            <a:endParaRPr lang="en-US"/>
          </a:p>
        </p:txBody>
      </p:sp>
    </p:spTree>
    <p:extLst>
      <p:ext uri="{BB962C8B-B14F-4D97-AF65-F5344CB8AC3E}">
        <p14:creationId xmlns:p14="http://schemas.microsoft.com/office/powerpoint/2010/main" val="2149485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a:t>-  Here at Grand Bay Middle, we pay for an attendance clerk in the front office. We hired an instructional para, we purchased new devices for those going out of warranty, we bought new cases for student Chromebooks, we pay our teachers to work extended day and we purchase supplies for those students who stay. We sent various teachers to different conferences to learn more research-based practices to help better serve our students, and we recently spent $16,000 to buy school supplies for our students. </a:t>
            </a:r>
          </a:p>
        </p:txBody>
      </p:sp>
      <p:sp>
        <p:nvSpPr>
          <p:cNvPr id="4" name="Slide Number Placeholder 3"/>
          <p:cNvSpPr>
            <a:spLocks noGrp="1"/>
          </p:cNvSpPr>
          <p:nvPr>
            <p:ph type="sldNum" sz="quarter" idx="10"/>
          </p:nvPr>
        </p:nvSpPr>
        <p:spPr/>
        <p:txBody>
          <a:bodyPr/>
          <a:lstStyle/>
          <a:p>
            <a:fld id="{408347E8-4C94-4524-B6A1-5625C6192120}" type="slidenum">
              <a:rPr lang="en-US" smtClean="0"/>
              <a:pPr/>
              <a:t>5</a:t>
            </a:fld>
            <a:endParaRPr lang="en-US"/>
          </a:p>
        </p:txBody>
      </p:sp>
    </p:spTree>
    <p:extLst>
      <p:ext uri="{BB962C8B-B14F-4D97-AF65-F5344CB8AC3E}">
        <p14:creationId xmlns:p14="http://schemas.microsoft.com/office/powerpoint/2010/main" val="275433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a:t>Here at Grand Bay Middle, we receive around $4,501.80 for our 1% set aside</a:t>
            </a:r>
            <a:endParaRPr lang="en-US" b="0" baseline="0">
              <a:solidFill>
                <a:schemeClr val="tx1"/>
              </a:solidFill>
            </a:endParaRPr>
          </a:p>
          <a:p>
            <a:pPr marL="171450" indent="-171450">
              <a:buFontTx/>
              <a:buChar char="-"/>
            </a:pPr>
            <a:r>
              <a:rPr lang="en-US" b="0" baseline="0">
                <a:solidFill>
                  <a:schemeClr val="tx1"/>
                </a:solidFill>
              </a:rPr>
              <a:t>Our Parent Advisory Committee meets once a quarter to determine how these funds will be spent. We purchased reading materials to bridge the gap between home and school, and these are available for parents to check out as needed. We also have a computer in the front office for parents to use as needed. </a:t>
            </a:r>
            <a:endParaRPr lang="en-US" b="0" baseline="0">
              <a:solidFill>
                <a:schemeClr val="accent5">
                  <a:lumMod val="50000"/>
                </a:schemeClr>
              </a:solidFill>
            </a:endParaRPr>
          </a:p>
        </p:txBody>
      </p:sp>
      <p:sp>
        <p:nvSpPr>
          <p:cNvPr id="4" name="Slide Number Placeholder 3"/>
          <p:cNvSpPr>
            <a:spLocks noGrp="1"/>
          </p:cNvSpPr>
          <p:nvPr>
            <p:ph type="sldNum" sz="quarter" idx="10"/>
          </p:nvPr>
        </p:nvSpPr>
        <p:spPr/>
        <p:txBody>
          <a:bodyPr/>
          <a:lstStyle/>
          <a:p>
            <a:fld id="{408347E8-4C94-4524-B6A1-5625C6192120}" type="slidenum">
              <a:rPr lang="en-US" smtClean="0"/>
              <a:pPr/>
              <a:t>6</a:t>
            </a:fld>
            <a:endParaRPr lang="en-US"/>
          </a:p>
        </p:txBody>
      </p:sp>
    </p:spTree>
    <p:extLst>
      <p:ext uri="{BB962C8B-B14F-4D97-AF65-F5344CB8AC3E}">
        <p14:creationId xmlns:p14="http://schemas.microsoft.com/office/powerpoint/2010/main" val="1377524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a:t>	</a:t>
            </a:r>
            <a:endParaRPr lang="en-US"/>
          </a:p>
          <a:p>
            <a:r>
              <a:rPr lang="en-US"/>
              <a:t>	</a:t>
            </a:r>
          </a:p>
          <a:p>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7</a:t>
            </a:fld>
            <a:endParaRPr lang="en-US"/>
          </a:p>
        </p:txBody>
      </p:sp>
    </p:spTree>
    <p:extLst>
      <p:ext uri="{BB962C8B-B14F-4D97-AF65-F5344CB8AC3E}">
        <p14:creationId xmlns:p14="http://schemas.microsoft.com/office/powerpoint/2010/main" val="36350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a:t>	</a:t>
            </a:r>
            <a:endParaRPr lang="en-US"/>
          </a:p>
          <a:p>
            <a:r>
              <a:rPr lang="en-US"/>
              <a:t>	</a:t>
            </a:r>
          </a:p>
        </p:txBody>
      </p:sp>
      <p:sp>
        <p:nvSpPr>
          <p:cNvPr id="4" name="Slide Number Placeholder 3"/>
          <p:cNvSpPr>
            <a:spLocks noGrp="1"/>
          </p:cNvSpPr>
          <p:nvPr>
            <p:ph type="sldNum" sz="quarter" idx="10"/>
          </p:nvPr>
        </p:nvSpPr>
        <p:spPr/>
        <p:txBody>
          <a:bodyPr/>
          <a:lstStyle/>
          <a:p>
            <a:fld id="{408347E8-4C94-4524-B6A1-5625C6192120}" type="slidenum">
              <a:rPr lang="en-US" smtClean="0"/>
              <a:pPr/>
              <a:t>8</a:t>
            </a:fld>
            <a:endParaRPr lang="en-US"/>
          </a:p>
        </p:txBody>
      </p:sp>
    </p:spTree>
    <p:extLst>
      <p:ext uri="{BB962C8B-B14F-4D97-AF65-F5344CB8AC3E}">
        <p14:creationId xmlns:p14="http://schemas.microsoft.com/office/powerpoint/2010/main" val="1058472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u="sng"/>
          </a:p>
        </p:txBody>
      </p:sp>
      <p:sp>
        <p:nvSpPr>
          <p:cNvPr id="4" name="Slide Number Placeholder 3"/>
          <p:cNvSpPr>
            <a:spLocks noGrp="1"/>
          </p:cNvSpPr>
          <p:nvPr>
            <p:ph type="sldNum" sz="quarter" idx="10"/>
          </p:nvPr>
        </p:nvSpPr>
        <p:spPr/>
        <p:txBody>
          <a:bodyPr/>
          <a:lstStyle/>
          <a:p>
            <a:fld id="{408347E8-4C94-4524-B6A1-5625C6192120}" type="slidenum">
              <a:rPr lang="en-US" smtClean="0"/>
              <a:pPr/>
              <a:t>9</a:t>
            </a:fld>
            <a:endParaRPr lang="en-US"/>
          </a:p>
        </p:txBody>
      </p:sp>
    </p:spTree>
    <p:extLst>
      <p:ext uri="{BB962C8B-B14F-4D97-AF65-F5344CB8AC3E}">
        <p14:creationId xmlns:p14="http://schemas.microsoft.com/office/powerpoint/2010/main" val="2141234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62A3ABD-3705-4FD6-8EAD-A151FF43BD72}"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3202747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2A3ABD-3705-4FD6-8EAD-A151FF43BD72}"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3360454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2A3ABD-3705-4FD6-8EAD-A151FF43BD72}"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1392234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2A3ABD-3705-4FD6-8EAD-A151FF43BD72}"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FBB3C-1BFD-4187-BD62-936DA994E29E}" type="slidenum">
              <a:rPr lang="en-US" smtClean="0"/>
              <a:pPr/>
              <a:t>‹#›</a:t>
            </a:fld>
            <a:endParaRPr lang="en-US"/>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026661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2A3ABD-3705-4FD6-8EAD-A151FF43BD72}"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2649160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62A3ABD-3705-4FD6-8EAD-A151FF43BD72}" type="datetimeFigureOut">
              <a:rPr lang="en-US" smtClean="0"/>
              <a:pPr/>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3759973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62A3ABD-3705-4FD6-8EAD-A151FF43BD72}" type="datetimeFigureOut">
              <a:rPr lang="en-US" smtClean="0"/>
              <a:pPr/>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1483768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2A3ABD-3705-4FD6-8EAD-A151FF43BD72}"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3748086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2A3ABD-3705-4FD6-8EAD-A151FF43BD72}"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1774846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2A3ABD-3705-4FD6-8EAD-A151FF43BD72}"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377349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2A3ABD-3705-4FD6-8EAD-A151FF43BD72}"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822584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2A3ABD-3705-4FD6-8EAD-A151FF43BD72}"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1704787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2A3ABD-3705-4FD6-8EAD-A151FF43BD72}" type="datetimeFigureOut">
              <a:rPr lang="en-US" smtClean="0"/>
              <a:pPr/>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1669179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2A3ABD-3705-4FD6-8EAD-A151FF43BD72}" type="datetimeFigureOut">
              <a:rPr lang="en-US" smtClean="0"/>
              <a:pPr/>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637235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2A3ABD-3705-4FD6-8EAD-A151FF43BD72}" type="datetimeFigureOut">
              <a:rPr lang="en-US" smtClean="0"/>
              <a:pPr/>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1616999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2A3ABD-3705-4FD6-8EAD-A151FF43BD72}"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1795646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2A3ABD-3705-4FD6-8EAD-A151FF43BD72}"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FBB3C-1BFD-4187-BD62-936DA994E29E}" type="slidenum">
              <a:rPr lang="en-US" smtClean="0"/>
              <a:pPr/>
              <a:t>‹#›</a:t>
            </a:fld>
            <a:endParaRPr lang="en-US"/>
          </a:p>
        </p:txBody>
      </p:sp>
    </p:spTree>
    <p:extLst>
      <p:ext uri="{BB962C8B-B14F-4D97-AF65-F5344CB8AC3E}">
        <p14:creationId xmlns:p14="http://schemas.microsoft.com/office/powerpoint/2010/main" val="781999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62A3ABD-3705-4FD6-8EAD-A151FF43BD72}" type="datetimeFigureOut">
              <a:rPr lang="en-US" smtClean="0"/>
              <a:pPr/>
              <a:t>8/28/2024</a:t>
            </a:fld>
            <a:endParaRPr 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59FBB3C-1BFD-4187-BD62-936DA994E29E}" type="slidenum">
              <a:rPr lang="en-US" smtClean="0"/>
              <a:pPr/>
              <a:t>‹#›</a:t>
            </a:fld>
            <a:endParaRPr lang="en-US"/>
          </a:p>
        </p:txBody>
      </p:sp>
    </p:spTree>
    <p:extLst>
      <p:ext uri="{BB962C8B-B14F-4D97-AF65-F5344CB8AC3E}">
        <p14:creationId xmlns:p14="http://schemas.microsoft.com/office/powerpoint/2010/main" val="3311741964"/>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6.png"/><Relationship Id="rId5" Type="http://schemas.openxmlformats.org/officeDocument/2006/relationships/image" Target="../media/image7.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7.png"/><Relationship Id="rId5" Type="http://schemas.openxmlformats.org/officeDocument/2006/relationships/image" Target="../media/image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8.png"/><Relationship Id="rId5" Type="http://schemas.openxmlformats.org/officeDocument/2006/relationships/image" Target="../media/image7.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9.png"/><Relationship Id="rId5" Type="http://schemas.openxmlformats.org/officeDocument/2006/relationships/image" Target="../media/image7.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20.png"/><Relationship Id="rId5" Type="http://schemas.openxmlformats.org/officeDocument/2006/relationships/image" Target="../media/image7.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3.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4.png"/><Relationship Id="rId5" Type="http://schemas.openxmlformats.org/officeDocument/2006/relationships/image" Target="../media/image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5.png"/><Relationship Id="rId5" Type="http://schemas.openxmlformats.org/officeDocument/2006/relationships/image" Target="../media/image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2124007E-BA57-41B2-8C6B-5E99927F2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a:extLst>
              <a:ext uri="{FF2B5EF4-FFF2-40B4-BE49-F238E27FC236}">
                <a16:creationId xmlns:a16="http://schemas.microsoft.com/office/drawing/2014/main" id="{255D0BF7-94F4-4437-A2B2-87BAFF86D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3278" y="0"/>
            <a:ext cx="2411730"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0">
            <a:extLst>
              <a:ext uri="{FF2B5EF4-FFF2-40B4-BE49-F238E27FC236}">
                <a16:creationId xmlns:a16="http://schemas.microsoft.com/office/drawing/2014/main" id="{DE118816-C01D-462E-B0B0-777C21EF6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5008" y="0"/>
            <a:ext cx="1078992" cy="6858000"/>
          </a:xfrm>
          <a:prstGeom prst="rect">
            <a:avLst/>
          </a:prstGeom>
          <a:solidFill>
            <a:schemeClr val="accent1">
              <a:alpha val="9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1026" name="Picture 2" descr="Home">
            <a:extLst>
              <a:ext uri="{FF2B5EF4-FFF2-40B4-BE49-F238E27FC236}">
                <a16:creationId xmlns:a16="http://schemas.microsoft.com/office/drawing/2014/main" id="{80209536-FC2B-D0BF-A142-9F6C9D13E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 y="620545"/>
            <a:ext cx="5581650" cy="558165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A118DCE-A7EF-D869-D04F-AA44BFDE1EDC}"/>
              </a:ext>
            </a:extLst>
          </p:cNvPr>
          <p:cNvSpPr txBox="1">
            <a:spLocks/>
          </p:cNvSpPr>
          <p:nvPr/>
        </p:nvSpPr>
        <p:spPr>
          <a:xfrm>
            <a:off x="5798893" y="152400"/>
            <a:ext cx="3273479" cy="457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p>
          <a:p>
            <a:r>
              <a:rPr lang="en-US"/>
              <a:t>Annual Title I Meeting 2024-2025</a:t>
            </a:r>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Tm="8405"/>
    </mc:Choice>
    <mc:Fallback xmlns="">
      <p:transition spd="slow" advTm="840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sz="3700"/>
              <a:t>What’s included in the school’s Parent and Family Engagement Plan</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320040"/>
            <a:ext cx="4469844" cy="6537959"/>
          </a:xfrm>
          <a:effectLst/>
        </p:spPr>
        <p:txBody>
          <a:bodyPr anchor="ctr">
            <a:normAutofit/>
          </a:bodyPr>
          <a:lstStyle/>
          <a:p>
            <a:pPr>
              <a:lnSpc>
                <a:spcPct val="90000"/>
              </a:lnSpc>
            </a:pPr>
            <a:r>
              <a:rPr lang="en-US" sz="1600">
                <a:solidFill>
                  <a:schemeClr val="tx1"/>
                </a:solidFill>
              </a:rPr>
              <a:t>This plan addresses how the school will implement the parent and family engagement requirements of Every Child Succeeds Act of 2015. </a:t>
            </a:r>
          </a:p>
          <a:p>
            <a:pPr>
              <a:lnSpc>
                <a:spcPct val="90000"/>
              </a:lnSpc>
            </a:pPr>
            <a:r>
              <a:rPr lang="en-US" sz="1600" i="1">
                <a:solidFill>
                  <a:schemeClr val="tx1"/>
                </a:solidFill>
              </a:rPr>
              <a:t>  </a:t>
            </a:r>
            <a:r>
              <a:rPr lang="en-US" sz="1600">
                <a:solidFill>
                  <a:schemeClr val="tx1"/>
                </a:solidFill>
              </a:rPr>
              <a:t>Components include…</a:t>
            </a:r>
          </a:p>
          <a:p>
            <a:pPr lvl="1">
              <a:lnSpc>
                <a:spcPct val="90000"/>
              </a:lnSpc>
            </a:pPr>
            <a:r>
              <a:rPr lang="en-US" sz="1600">
                <a:solidFill>
                  <a:schemeClr val="tx1"/>
                </a:solidFill>
              </a:rPr>
              <a:t>How parents can be involved in decision-making and activities </a:t>
            </a:r>
          </a:p>
          <a:p>
            <a:pPr lvl="1">
              <a:lnSpc>
                <a:spcPct val="90000"/>
              </a:lnSpc>
            </a:pPr>
            <a:r>
              <a:rPr lang="en-US" sz="1600">
                <a:solidFill>
                  <a:schemeClr val="tx1"/>
                </a:solidFill>
              </a:rPr>
              <a:t>How parental and family engagement funds are being used</a:t>
            </a:r>
          </a:p>
          <a:p>
            <a:pPr lvl="1">
              <a:lnSpc>
                <a:spcPct val="90000"/>
              </a:lnSpc>
            </a:pPr>
            <a:r>
              <a:rPr lang="en-US" sz="1600">
                <a:solidFill>
                  <a:schemeClr val="tx1"/>
                </a:solidFill>
              </a:rPr>
              <a:t>How information and training will be provided to parents</a:t>
            </a:r>
          </a:p>
          <a:p>
            <a:pPr lvl="1">
              <a:lnSpc>
                <a:spcPct val="90000"/>
              </a:lnSpc>
            </a:pPr>
            <a:r>
              <a:rPr lang="en-US" sz="1600">
                <a:solidFill>
                  <a:schemeClr val="tx1"/>
                </a:solidFill>
              </a:rPr>
              <a:t>How the school will build capacity in parents and staff for strong parental and family engagement through “evidence based” strategies</a:t>
            </a:r>
          </a:p>
          <a:p>
            <a:pPr lvl="1">
              <a:lnSpc>
                <a:spcPct val="90000"/>
              </a:lnSpc>
              <a:buNone/>
            </a:pPr>
            <a:endParaRPr lang="en-US" sz="1600">
              <a:solidFill>
                <a:schemeClr val="tx1"/>
              </a:solidFill>
            </a:endParaRPr>
          </a:p>
          <a:p>
            <a:pPr>
              <a:lnSpc>
                <a:spcPct val="90000"/>
              </a:lnSpc>
            </a:pPr>
            <a:r>
              <a:rPr lang="en-US" sz="1600">
                <a:solidFill>
                  <a:schemeClr val="tx1"/>
                </a:solidFill>
              </a:rPr>
              <a:t>You, as Title I parents, have the right to be involved in the development of your school’s Parent and Family Engagement  Plan.</a:t>
            </a:r>
          </a:p>
          <a:p>
            <a:pPr>
              <a:lnSpc>
                <a:spcPct val="90000"/>
              </a:lnSpc>
              <a:buNone/>
            </a:pPr>
            <a:endParaRPr lang="en-US" sz="1300">
              <a:solidFill>
                <a:schemeClr val="tx1"/>
              </a:solidFill>
            </a:endParaRPr>
          </a:p>
          <a:p>
            <a:pPr>
              <a:lnSpc>
                <a:spcPct val="90000"/>
              </a:lnSpc>
              <a:buNone/>
            </a:pPr>
            <a:endParaRPr lang="en-US" sz="1300">
              <a:solidFill>
                <a:schemeClr val="tx1"/>
              </a:solidFill>
            </a:endParaRPr>
          </a:p>
        </p:txBody>
      </p:sp>
      <p:pic>
        <p:nvPicPr>
          <p:cNvPr id="4" name="Video 3">
            <a:hlinkClick r:id="" action="ppaction://media"/>
            <a:extLst>
              <a:ext uri="{FF2B5EF4-FFF2-40B4-BE49-F238E27FC236}">
                <a16:creationId xmlns:a16="http://schemas.microsoft.com/office/drawing/2014/main" id="{6C9CE3F8-5FA7-C626-21D8-D4A6D76DAB6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628"/>
    </mc:Choice>
    <mc:Fallback xmlns="">
      <p:transition spd="slow" advTm="47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a:t>What is the School-Parent Compact?</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6"/>
            <a:ext cx="4469844" cy="6351693"/>
          </a:xfrm>
          <a:effectLst/>
        </p:spPr>
        <p:txBody>
          <a:bodyPr anchor="ctr">
            <a:normAutofit/>
          </a:bodyPr>
          <a:lstStyle/>
          <a:p>
            <a:pPr>
              <a:lnSpc>
                <a:spcPct val="90000"/>
              </a:lnSpc>
            </a:pPr>
            <a:r>
              <a:rPr lang="en-US">
                <a:solidFill>
                  <a:schemeClr val="tx1"/>
                </a:solidFill>
              </a:rPr>
              <a:t>The compact is a commitment from the </a:t>
            </a:r>
            <a:r>
              <a:rPr lang="en-US" b="1">
                <a:solidFill>
                  <a:schemeClr val="tx1"/>
                </a:solidFill>
              </a:rPr>
              <a:t>schoo</a:t>
            </a:r>
            <a:r>
              <a:rPr lang="en-US">
                <a:solidFill>
                  <a:schemeClr val="tx1"/>
                </a:solidFill>
              </a:rPr>
              <a:t>l, the </a:t>
            </a:r>
            <a:r>
              <a:rPr lang="en-US" b="1">
                <a:solidFill>
                  <a:schemeClr val="tx1"/>
                </a:solidFill>
              </a:rPr>
              <a:t>parent</a:t>
            </a:r>
            <a:r>
              <a:rPr lang="en-US">
                <a:solidFill>
                  <a:schemeClr val="tx1"/>
                </a:solidFill>
              </a:rPr>
              <a:t>, and the </a:t>
            </a:r>
            <a:r>
              <a:rPr lang="en-US" b="1">
                <a:solidFill>
                  <a:schemeClr val="tx1"/>
                </a:solidFill>
              </a:rPr>
              <a:t>student</a:t>
            </a:r>
            <a:r>
              <a:rPr lang="en-US">
                <a:solidFill>
                  <a:schemeClr val="tx1"/>
                </a:solidFill>
              </a:rPr>
              <a:t> to share in the responsibility for improved academic achievement.</a:t>
            </a:r>
          </a:p>
          <a:p>
            <a:pPr>
              <a:lnSpc>
                <a:spcPct val="90000"/>
              </a:lnSpc>
            </a:pPr>
            <a:r>
              <a:rPr lang="en-US">
                <a:solidFill>
                  <a:schemeClr val="tx1"/>
                </a:solidFill>
              </a:rPr>
              <a:t>You, as Title I Parents, have the right to be involved in the development of the School-Parent Compact.</a:t>
            </a:r>
          </a:p>
          <a:p>
            <a:pPr>
              <a:lnSpc>
                <a:spcPct val="90000"/>
              </a:lnSpc>
            </a:pPr>
            <a:r>
              <a:rPr lang="en-US">
                <a:solidFill>
                  <a:schemeClr val="tx1"/>
                </a:solidFill>
              </a:rPr>
              <a:t>School section </a:t>
            </a:r>
            <a:r>
              <a:rPr lang="en-US" b="1" u="sng">
                <a:solidFill>
                  <a:schemeClr val="tx1"/>
                </a:solidFill>
              </a:rPr>
              <a:t>MUST</a:t>
            </a:r>
            <a:r>
              <a:rPr lang="en-US">
                <a:solidFill>
                  <a:schemeClr val="tx1"/>
                </a:solidFill>
              </a:rPr>
              <a:t> include the following 6 components</a:t>
            </a:r>
          </a:p>
          <a:p>
            <a:pPr>
              <a:lnSpc>
                <a:spcPct val="90000"/>
              </a:lnSpc>
              <a:buNone/>
            </a:pPr>
            <a:endParaRPr lang="en-US">
              <a:solidFill>
                <a:schemeClr val="tx1"/>
              </a:solidFill>
            </a:endParaRPr>
          </a:p>
          <a:p>
            <a:pPr>
              <a:lnSpc>
                <a:spcPct val="90000"/>
              </a:lnSpc>
              <a:buNone/>
            </a:pPr>
            <a:endParaRPr lang="en-US">
              <a:solidFill>
                <a:schemeClr val="tx1"/>
              </a:solidFill>
            </a:endParaRPr>
          </a:p>
          <a:p>
            <a:pPr>
              <a:lnSpc>
                <a:spcPct val="90000"/>
              </a:lnSpc>
              <a:buNone/>
            </a:pPr>
            <a:endParaRPr lang="en-US">
              <a:solidFill>
                <a:schemeClr val="tx1"/>
              </a:solidFill>
            </a:endParaRPr>
          </a:p>
        </p:txBody>
      </p:sp>
      <p:pic>
        <p:nvPicPr>
          <p:cNvPr id="4" name="Video 3">
            <a:hlinkClick r:id="" action="ppaction://media"/>
            <a:extLst>
              <a:ext uri="{FF2B5EF4-FFF2-40B4-BE49-F238E27FC236}">
                <a16:creationId xmlns:a16="http://schemas.microsoft.com/office/drawing/2014/main" id="{79FA4FBF-0C3B-F311-B3D7-BC8374B9BC5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200"/>
    </mc:Choice>
    <mc:Fallback xmlns="">
      <p:transition spd="slow" advTm="2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a:t>What is the School-Parent Compact?</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7"/>
            <a:ext cx="4469844" cy="4827694"/>
          </a:xfrm>
          <a:effectLst/>
        </p:spPr>
        <p:txBody>
          <a:bodyPr anchor="ctr">
            <a:normAutofit/>
          </a:bodyPr>
          <a:lstStyle/>
          <a:p>
            <a:pPr>
              <a:lnSpc>
                <a:spcPct val="90000"/>
              </a:lnSpc>
              <a:buNone/>
            </a:pPr>
            <a:endParaRPr lang="en-US">
              <a:solidFill>
                <a:schemeClr val="tx1"/>
              </a:solidFill>
            </a:endParaRPr>
          </a:p>
          <a:p>
            <a:pPr>
              <a:lnSpc>
                <a:spcPct val="90000"/>
              </a:lnSpc>
              <a:buNone/>
            </a:pPr>
            <a:endParaRPr lang="en-US">
              <a:solidFill>
                <a:schemeClr val="tx1"/>
              </a:solidFill>
            </a:endParaRPr>
          </a:p>
          <a:p>
            <a:pPr>
              <a:lnSpc>
                <a:spcPct val="90000"/>
              </a:lnSpc>
              <a:buNone/>
            </a:pPr>
            <a:endParaRPr lang="en-US">
              <a:solidFill>
                <a:schemeClr val="tx1"/>
              </a:solidFill>
            </a:endParaRPr>
          </a:p>
        </p:txBody>
      </p:sp>
      <p:sp>
        <p:nvSpPr>
          <p:cNvPr id="11" name="TextBox 10">
            <a:extLst>
              <a:ext uri="{FF2B5EF4-FFF2-40B4-BE49-F238E27FC236}">
                <a16:creationId xmlns:a16="http://schemas.microsoft.com/office/drawing/2014/main" id="{0BB29FBB-14CC-5A53-24C4-656EBFEDA1C2}"/>
              </a:ext>
            </a:extLst>
          </p:cNvPr>
          <p:cNvSpPr txBox="1"/>
          <p:nvPr/>
        </p:nvSpPr>
        <p:spPr>
          <a:xfrm>
            <a:off x="3352800" y="533400"/>
            <a:ext cx="5550027" cy="7201972"/>
          </a:xfrm>
          <a:prstGeom prst="rect">
            <a:avLst/>
          </a:prstGeom>
          <a:noFill/>
        </p:spPr>
        <p:txBody>
          <a:bodyPr wrap="square">
            <a:spAutoFit/>
          </a:bodyPr>
          <a:lstStyle/>
          <a:p>
            <a:r>
              <a:rPr lang="en-US" b="1">
                <a:latin typeface="+mj-lt"/>
              </a:rPr>
              <a:t>School section </a:t>
            </a:r>
            <a:r>
              <a:rPr lang="en-US" b="1" u="sng">
                <a:latin typeface="+mj-lt"/>
              </a:rPr>
              <a:t>MUST</a:t>
            </a:r>
            <a:r>
              <a:rPr lang="en-US" b="1">
                <a:latin typeface="+mj-lt"/>
              </a:rPr>
              <a:t> include the following 6 components </a:t>
            </a:r>
          </a:p>
          <a:p>
            <a:endParaRPr lang="en-US" sz="1600" b="1">
              <a:latin typeface="+mj-lt"/>
            </a:endParaRPr>
          </a:p>
          <a:p>
            <a:pPr lvl="1"/>
            <a:r>
              <a:rPr lang="en-US" sz="1600">
                <a:latin typeface="+mj-lt"/>
              </a:rPr>
              <a:t>1. How the school will provide high-quality curriculum and instruction in a supportive and effective learning environment that enables the participating children to meet the State’s student academic achievement standards. </a:t>
            </a:r>
          </a:p>
          <a:p>
            <a:pPr lvl="1"/>
            <a:r>
              <a:rPr lang="en-US" sz="1600">
                <a:latin typeface="+mj-lt"/>
              </a:rPr>
              <a:t>2. How school will hold parent-teacher conferences (at least annually in elementary schools) during which this compact will be discussed as it relates to the individual child’s achievement. </a:t>
            </a:r>
          </a:p>
          <a:p>
            <a:pPr lvl="1"/>
            <a:r>
              <a:rPr lang="en-US" sz="1600">
                <a:latin typeface="+mj-lt"/>
              </a:rPr>
              <a:t>3. How the school will provide parents with frequent reports on their children’s progress. </a:t>
            </a:r>
          </a:p>
          <a:p>
            <a:pPr lvl="1"/>
            <a:r>
              <a:rPr lang="en-US" sz="1600">
                <a:latin typeface="+mj-lt"/>
              </a:rPr>
              <a:t>4. How the school will provide parents reasonable access to staff. </a:t>
            </a:r>
          </a:p>
          <a:p>
            <a:pPr lvl="1"/>
            <a:r>
              <a:rPr lang="en-US" sz="1600">
                <a:latin typeface="+mj-lt"/>
              </a:rPr>
              <a:t>5. How the school will provide parents opportunities to volunteer and participate in their child’s class, and to observe classroom activities.</a:t>
            </a:r>
          </a:p>
          <a:p>
            <a:pPr lvl="1"/>
            <a:r>
              <a:rPr lang="en-US" sz="1600">
                <a:latin typeface="+mj-lt"/>
              </a:rPr>
              <a:t>6. How the school will ensure regular two-way, meaningful communication between family members and school staff, and, to the extent practicable, in a language that family members can understand. </a:t>
            </a:r>
          </a:p>
          <a:p>
            <a:pPr lvl="1"/>
            <a:endParaRPr lang="en-US" sz="1200"/>
          </a:p>
          <a:p>
            <a:pPr lvl="1"/>
            <a:endParaRPr lang="en-US" sz="1200"/>
          </a:p>
          <a:p>
            <a:pPr lvl="1"/>
            <a:endParaRPr lang="en-US" sz="1200"/>
          </a:p>
          <a:p>
            <a:pPr lvl="1"/>
            <a:endParaRPr lang="en-US" sz="1200"/>
          </a:p>
          <a:p>
            <a:pPr lvl="1"/>
            <a:endParaRPr lang="en-US" sz="1200"/>
          </a:p>
          <a:p>
            <a:pPr lvl="1"/>
            <a:endParaRPr lang="en-US" sz="1200"/>
          </a:p>
          <a:p>
            <a:pPr lvl="1"/>
            <a:endParaRPr lang="en-US"/>
          </a:p>
        </p:txBody>
      </p:sp>
      <p:pic>
        <p:nvPicPr>
          <p:cNvPr id="4" name="Video 3">
            <a:hlinkClick r:id="" action="ppaction://media"/>
            <a:extLst>
              <a:ext uri="{FF2B5EF4-FFF2-40B4-BE49-F238E27FC236}">
                <a16:creationId xmlns:a16="http://schemas.microsoft.com/office/drawing/2014/main" id="{2BE87CDB-A6DA-2373-90B5-9A0E7250873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606415913"/>
      </p:ext>
    </p:extLst>
  </p:cSld>
  <p:clrMapOvr>
    <a:masterClrMapping/>
  </p:clrMapOvr>
  <mc:AlternateContent xmlns:mc="http://schemas.openxmlformats.org/markup-compatibility/2006" xmlns:p14="http://schemas.microsoft.com/office/powerpoint/2010/main">
    <mc:Choice Requires="p14">
      <p:transition spd="slow" p14:dur="2000" advTm="35675"/>
    </mc:Choice>
    <mc:Fallback xmlns="">
      <p:transition spd="slow" advTm="35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lnSpc>
                <a:spcPct val="90000"/>
              </a:lnSpc>
            </a:pPr>
            <a:r>
              <a:rPr lang="en-US" sz="3700"/>
              <a:t>How is the evaluation of the </a:t>
            </a:r>
            <a:br>
              <a:rPr lang="en-US" sz="3700"/>
            </a:br>
            <a:r>
              <a:rPr lang="en-US" sz="3700"/>
              <a:t>LEA Parent and Family Engagement Policy Conducted?</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2" y="320040"/>
            <a:ext cx="5086975" cy="6766559"/>
          </a:xfrm>
          <a:effectLst/>
        </p:spPr>
        <p:txBody>
          <a:bodyPr anchor="ctr">
            <a:normAutofit/>
          </a:bodyPr>
          <a:lstStyle/>
          <a:p>
            <a:pPr>
              <a:lnSpc>
                <a:spcPct val="90000"/>
              </a:lnSpc>
            </a:pPr>
            <a:r>
              <a:rPr lang="en-US" sz="1600">
                <a:solidFill>
                  <a:schemeClr val="tx1"/>
                </a:solidFill>
              </a:rPr>
              <a:t>Evaluation Requirements</a:t>
            </a:r>
          </a:p>
          <a:p>
            <a:pPr>
              <a:lnSpc>
                <a:spcPct val="90000"/>
              </a:lnSpc>
            </a:pPr>
            <a:r>
              <a:rPr lang="en-US" sz="1600">
                <a:solidFill>
                  <a:schemeClr val="tx1"/>
                </a:solidFill>
              </a:rPr>
              <a:t>LEAs and schools must actively outreach to all parents and families reaching beyond barriers of culture, language, disabilities, and poverty.</a:t>
            </a:r>
          </a:p>
          <a:p>
            <a:pPr lvl="1">
              <a:lnSpc>
                <a:spcPct val="90000"/>
              </a:lnSpc>
            </a:pPr>
            <a:r>
              <a:rPr lang="en-US" sz="1600">
                <a:solidFill>
                  <a:schemeClr val="tx1"/>
                </a:solidFill>
              </a:rPr>
              <a:t>Conduct annually</a:t>
            </a:r>
          </a:p>
          <a:p>
            <a:pPr lvl="1">
              <a:lnSpc>
                <a:spcPct val="90000"/>
              </a:lnSpc>
            </a:pPr>
            <a:r>
              <a:rPr lang="en-US" sz="1600">
                <a:solidFill>
                  <a:schemeClr val="tx1"/>
                </a:solidFill>
              </a:rPr>
              <a:t>Conduct with Title I parents</a:t>
            </a:r>
          </a:p>
          <a:p>
            <a:pPr lvl="1">
              <a:lnSpc>
                <a:spcPct val="90000"/>
              </a:lnSpc>
            </a:pPr>
            <a:r>
              <a:rPr lang="en-US" sz="1600">
                <a:solidFill>
                  <a:schemeClr val="tx1"/>
                </a:solidFill>
              </a:rPr>
              <a:t>Analyze Content and Effectiveness of the current plan</a:t>
            </a:r>
          </a:p>
          <a:p>
            <a:pPr lvl="1">
              <a:lnSpc>
                <a:spcPct val="90000"/>
              </a:lnSpc>
            </a:pPr>
            <a:r>
              <a:rPr lang="en-US" sz="1600">
                <a:solidFill>
                  <a:schemeClr val="tx1"/>
                </a:solidFill>
              </a:rPr>
              <a:t>Identify Barriers to parental and family engagement</a:t>
            </a:r>
          </a:p>
          <a:p>
            <a:pPr lvl="1">
              <a:lnSpc>
                <a:spcPct val="90000"/>
              </a:lnSpc>
            </a:pPr>
            <a:r>
              <a:rPr lang="en-US" sz="1600">
                <a:solidFill>
                  <a:schemeClr val="tx1"/>
                </a:solidFill>
              </a:rPr>
              <a:t>Data/Input may include…</a:t>
            </a:r>
          </a:p>
          <a:p>
            <a:pPr lvl="2">
              <a:lnSpc>
                <a:spcPct val="90000"/>
              </a:lnSpc>
            </a:pPr>
            <a:r>
              <a:rPr lang="en-US">
                <a:solidFill>
                  <a:schemeClr val="tx1"/>
                </a:solidFill>
              </a:rPr>
              <a:t>Parent Survey (Required)</a:t>
            </a:r>
          </a:p>
          <a:p>
            <a:pPr lvl="2">
              <a:lnSpc>
                <a:spcPct val="90000"/>
              </a:lnSpc>
            </a:pPr>
            <a:r>
              <a:rPr lang="en-US">
                <a:solidFill>
                  <a:schemeClr val="tx1"/>
                </a:solidFill>
              </a:rPr>
              <a:t>Focus Groups</a:t>
            </a:r>
          </a:p>
          <a:p>
            <a:pPr lvl="2">
              <a:lnSpc>
                <a:spcPct val="90000"/>
              </a:lnSpc>
            </a:pPr>
            <a:r>
              <a:rPr lang="en-US">
                <a:solidFill>
                  <a:schemeClr val="tx1"/>
                </a:solidFill>
              </a:rPr>
              <a:t>Parent Advisory Committees</a:t>
            </a:r>
          </a:p>
          <a:p>
            <a:pPr>
              <a:lnSpc>
                <a:spcPct val="90000"/>
              </a:lnSpc>
            </a:pPr>
            <a:r>
              <a:rPr lang="en-US" sz="1600">
                <a:solidFill>
                  <a:schemeClr val="tx1"/>
                </a:solidFill>
              </a:rPr>
              <a:t>Process and Timeline	</a:t>
            </a:r>
          </a:p>
          <a:p>
            <a:pPr lvl="1">
              <a:lnSpc>
                <a:spcPct val="90000"/>
              </a:lnSpc>
              <a:buNone/>
            </a:pPr>
            <a:endParaRPr lang="en-US" sz="1600">
              <a:solidFill>
                <a:schemeClr val="tx1"/>
              </a:solidFill>
            </a:endParaRPr>
          </a:p>
          <a:p>
            <a:pPr>
              <a:lnSpc>
                <a:spcPct val="90000"/>
              </a:lnSpc>
            </a:pPr>
            <a:r>
              <a:rPr lang="en-US" sz="1600">
                <a:solidFill>
                  <a:schemeClr val="tx1"/>
                </a:solidFill>
              </a:rPr>
              <a:t>How the evaluation informs next year’s plan</a:t>
            </a:r>
          </a:p>
          <a:p>
            <a:pPr>
              <a:lnSpc>
                <a:spcPct val="90000"/>
              </a:lnSpc>
              <a:buNone/>
            </a:pPr>
            <a:endParaRPr lang="en-US" sz="1300">
              <a:solidFill>
                <a:schemeClr val="tx1"/>
              </a:solidFill>
            </a:endParaRPr>
          </a:p>
          <a:p>
            <a:pPr>
              <a:lnSpc>
                <a:spcPct val="90000"/>
              </a:lnSpc>
              <a:buNone/>
            </a:pPr>
            <a:endParaRPr lang="en-US" sz="1300">
              <a:solidFill>
                <a:schemeClr val="tx1"/>
              </a:solidFill>
            </a:endParaRPr>
          </a:p>
        </p:txBody>
      </p:sp>
      <p:pic>
        <p:nvPicPr>
          <p:cNvPr id="4" name="Video 3">
            <a:hlinkClick r:id="" action="ppaction://media"/>
            <a:extLst>
              <a:ext uri="{FF2B5EF4-FFF2-40B4-BE49-F238E27FC236}">
                <a16:creationId xmlns:a16="http://schemas.microsoft.com/office/drawing/2014/main" id="{85D47DBE-C8EF-D5C2-57B2-1A1C57DDB10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477079" y="5441673"/>
            <a:ext cx="1341783" cy="10088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050"/>
    </mc:Choice>
    <mc:Fallback xmlns="">
      <p:transition spd="slow" advTm="34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sz="3400"/>
              <a:t>How do I request the qualifications of my child’s teachers?</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6"/>
            <a:ext cx="4469844" cy="5742093"/>
          </a:xfrm>
          <a:effectLst/>
        </p:spPr>
        <p:txBody>
          <a:bodyPr anchor="ctr">
            <a:normAutofit/>
          </a:bodyPr>
          <a:lstStyle/>
          <a:p>
            <a:r>
              <a:rPr lang="en-US">
                <a:solidFill>
                  <a:schemeClr val="tx1"/>
                </a:solidFill>
              </a:rPr>
              <a:t>You, as Title I Parents, have the right to request the qualifications of your child’s teachers</a:t>
            </a:r>
          </a:p>
          <a:p>
            <a:pPr>
              <a:buNone/>
            </a:pPr>
            <a:endParaRPr lang="en-US">
              <a:solidFill>
                <a:schemeClr val="tx1"/>
              </a:solidFill>
            </a:endParaRPr>
          </a:p>
          <a:p>
            <a:r>
              <a:rPr lang="en-US">
                <a:solidFill>
                  <a:schemeClr val="tx1"/>
                </a:solidFill>
              </a:rPr>
              <a:t>How you are notified of this right and the process for making such request.</a:t>
            </a:r>
          </a:p>
          <a:p>
            <a:pPr>
              <a:buNone/>
            </a:pPr>
            <a:endParaRPr lang="en-US">
              <a:solidFill>
                <a:schemeClr val="tx1"/>
              </a:solidFill>
            </a:endParaRPr>
          </a:p>
          <a:p>
            <a:pPr>
              <a:buNone/>
            </a:pPr>
            <a:endParaRPr lang="en-US">
              <a:solidFill>
                <a:schemeClr val="tx1"/>
              </a:solidFill>
            </a:endParaRPr>
          </a:p>
        </p:txBody>
      </p:sp>
      <p:pic>
        <p:nvPicPr>
          <p:cNvPr id="4" name="Video 3">
            <a:hlinkClick r:id="" action="ppaction://media"/>
            <a:extLst>
              <a:ext uri="{FF2B5EF4-FFF2-40B4-BE49-F238E27FC236}">
                <a16:creationId xmlns:a16="http://schemas.microsoft.com/office/drawing/2014/main" id="{39CB74CF-B969-693D-2EA5-899861FA602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559826" y="46863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378"/>
    </mc:Choice>
    <mc:Fallback xmlns="">
      <p:transition spd="slow" advTm="17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2E79-3AED-B3EA-0C55-33C0A9EC14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9AB698-D2A9-FF27-F365-1D59FF36C34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1423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a:t>Contact Information</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7"/>
            <a:ext cx="4469844" cy="4827694"/>
          </a:xfrm>
          <a:effectLst/>
        </p:spPr>
        <p:txBody>
          <a:bodyPr anchor="ctr">
            <a:normAutofit/>
          </a:bodyPr>
          <a:lstStyle/>
          <a:p>
            <a:pPr indent="-305435">
              <a:buNone/>
            </a:pPr>
            <a:endParaRPr lang="en-US" b="1">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indent="-305435">
              <a:buNone/>
            </a:pPr>
            <a:r>
              <a:rPr lang="en-US" b="1">
                <a:solidFill>
                  <a:schemeClr val="tx1"/>
                </a:solidFill>
              </a:rPr>
              <a:t>Dedra Migues Title I Facilitator</a:t>
            </a:r>
            <a:endParaRPr lang="en-US" b="1">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indent="-305435">
              <a:buNone/>
            </a:pPr>
            <a:r>
              <a:rPr lang="en-US" b="1">
                <a:solidFill>
                  <a:schemeClr val="tx1"/>
                </a:solidFill>
              </a:rPr>
              <a:t>251-865-6511 Ext 49045</a:t>
            </a:r>
            <a:endParaRPr lang="en-US" b="1">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indent="-305435">
              <a:buNone/>
            </a:pPr>
            <a:r>
              <a:rPr lang="en-US" b="1">
                <a:solidFill>
                  <a:schemeClr val="tx1"/>
                </a:solidFill>
              </a:rPr>
              <a:t>dmigues@mcpss.com</a:t>
            </a:r>
            <a:endParaRPr lang="en-US" b="1">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indent="-305435">
              <a:buNone/>
            </a:pPr>
            <a:endPar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indent="-305435">
              <a:buNone/>
            </a:pPr>
            <a:endPar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Tm="46718"/>
    </mc:Choice>
    <mc:Fallback xmlns="">
      <p:transition spd="slow" advTm="4671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a:t>Why are we here?</a:t>
            </a:r>
          </a:p>
        </p:txBody>
      </p:sp>
      <p:cxnSp>
        <p:nvCxnSpPr>
          <p:cNvPr id="11"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6"/>
            <a:ext cx="4469844" cy="5665893"/>
          </a:xfrm>
          <a:effectLst/>
        </p:spPr>
        <p:txBody>
          <a:bodyPr anchor="ctr">
            <a:normAutofit/>
          </a:bodyPr>
          <a:lstStyle/>
          <a:p>
            <a:r>
              <a:rPr lang="en-US">
                <a:solidFill>
                  <a:schemeClr val="tx1"/>
                </a:solidFill>
              </a:rPr>
              <a:t>The </a:t>
            </a:r>
            <a:r>
              <a:rPr lang="en-US" i="1">
                <a:solidFill>
                  <a:schemeClr val="tx1"/>
                </a:solidFill>
              </a:rPr>
              <a:t>Every Student Succeeds ACT of 2015 </a:t>
            </a:r>
            <a:r>
              <a:rPr lang="en-US">
                <a:solidFill>
                  <a:schemeClr val="tx1"/>
                </a:solidFill>
              </a:rPr>
              <a:t>requires that each Title I School hold an Annual Meeting of Title I parents for the purpose of…</a:t>
            </a:r>
          </a:p>
          <a:p>
            <a:pPr>
              <a:buNone/>
            </a:pPr>
            <a:endParaRPr lang="en-US">
              <a:solidFill>
                <a:schemeClr val="tx1"/>
              </a:solidFill>
            </a:endParaRPr>
          </a:p>
          <a:p>
            <a:pPr lvl="1"/>
            <a:r>
              <a:rPr lang="en-US" sz="2000">
                <a:solidFill>
                  <a:schemeClr val="tx1"/>
                </a:solidFill>
              </a:rPr>
              <a:t>Informing you of your school’s participation in Title I</a:t>
            </a:r>
          </a:p>
          <a:p>
            <a:pPr lvl="1"/>
            <a:r>
              <a:rPr lang="en-US" sz="2000">
                <a:solidFill>
                  <a:schemeClr val="tx1"/>
                </a:solidFill>
              </a:rPr>
              <a:t>Explaining the requirements of Title I</a:t>
            </a:r>
          </a:p>
          <a:p>
            <a:pPr lvl="1"/>
            <a:r>
              <a:rPr lang="en-US" sz="2000">
                <a:solidFill>
                  <a:schemeClr val="tx1"/>
                </a:solidFill>
              </a:rPr>
              <a:t>Explaining your rights as parents to be involved</a:t>
            </a:r>
          </a:p>
          <a:p>
            <a:pPr lvl="1">
              <a:buNone/>
            </a:pPr>
            <a:endParaRPr lang="en-US">
              <a:solidFill>
                <a:schemeClr val="tx1"/>
              </a:solidFill>
            </a:endParaRPr>
          </a:p>
          <a:p>
            <a:pPr>
              <a:buNone/>
            </a:pPr>
            <a:r>
              <a:rPr lang="en-US">
                <a:solidFill>
                  <a:schemeClr val="tx1"/>
                </a:solidFill>
              </a:rPr>
              <a:t>		</a:t>
            </a:r>
          </a:p>
        </p:txBody>
      </p:sp>
      <p:pic>
        <p:nvPicPr>
          <p:cNvPr id="4" name="Video 3">
            <a:hlinkClick r:id="" action="ppaction://media"/>
            <a:extLst>
              <a:ext uri="{FF2B5EF4-FFF2-40B4-BE49-F238E27FC236}">
                <a16:creationId xmlns:a16="http://schemas.microsoft.com/office/drawing/2014/main" id="{34049AF4-D275-5DBC-AF46-45659D8F9EF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321"/>
    </mc:Choice>
    <mc:Fallback xmlns="">
      <p:transition spd="slow" advTm="24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a:t>What you will learn…</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6"/>
            <a:ext cx="4469844" cy="5894493"/>
          </a:xfrm>
          <a:effectLst/>
        </p:spPr>
        <p:txBody>
          <a:bodyPr anchor="ctr">
            <a:normAutofit lnSpcReduction="10000"/>
          </a:bodyPr>
          <a:lstStyle/>
          <a:p>
            <a:pPr>
              <a:lnSpc>
                <a:spcPct val="90000"/>
              </a:lnSpc>
            </a:pPr>
            <a:endParaRPr lang="en-US" sz="1600">
              <a:solidFill>
                <a:schemeClr val="tx1"/>
              </a:solidFill>
            </a:endParaRPr>
          </a:p>
          <a:p>
            <a:pPr>
              <a:lnSpc>
                <a:spcPct val="90000"/>
              </a:lnSpc>
            </a:pPr>
            <a:endParaRPr lang="en-US" sz="1600">
              <a:solidFill>
                <a:schemeClr val="tx1"/>
              </a:solidFill>
            </a:endParaRPr>
          </a:p>
          <a:p>
            <a:pPr>
              <a:lnSpc>
                <a:spcPct val="90000"/>
              </a:lnSpc>
            </a:pPr>
            <a:endParaRPr lang="en-US" sz="1600">
              <a:solidFill>
                <a:schemeClr val="tx1"/>
              </a:solidFill>
            </a:endParaRPr>
          </a:p>
          <a:p>
            <a:pPr>
              <a:lnSpc>
                <a:spcPct val="90000"/>
              </a:lnSpc>
            </a:pPr>
            <a:endParaRPr lang="en-US" sz="1600">
              <a:solidFill>
                <a:schemeClr val="tx1"/>
              </a:solidFill>
            </a:endParaRPr>
          </a:p>
          <a:p>
            <a:pPr>
              <a:lnSpc>
                <a:spcPct val="90000"/>
              </a:lnSpc>
            </a:pPr>
            <a:r>
              <a:rPr lang="en-US">
                <a:solidFill>
                  <a:schemeClr val="tx1"/>
                </a:solidFill>
              </a:rPr>
              <a:t>What does it mean to be a Title I school?</a:t>
            </a:r>
          </a:p>
          <a:p>
            <a:pPr>
              <a:lnSpc>
                <a:spcPct val="90000"/>
              </a:lnSpc>
            </a:pPr>
            <a:r>
              <a:rPr lang="en-US">
                <a:solidFill>
                  <a:schemeClr val="tx1"/>
                </a:solidFill>
              </a:rPr>
              <a:t>What is the1% Set-Aside for parent and family engagement?</a:t>
            </a:r>
          </a:p>
          <a:p>
            <a:pPr>
              <a:lnSpc>
                <a:spcPct val="90000"/>
              </a:lnSpc>
            </a:pPr>
            <a:r>
              <a:rPr lang="en-US">
                <a:solidFill>
                  <a:schemeClr val="tx1"/>
                </a:solidFill>
              </a:rPr>
              <a:t>What is the LEA Title I Consolidated Plan?</a:t>
            </a:r>
          </a:p>
          <a:p>
            <a:pPr>
              <a:lnSpc>
                <a:spcPct val="90000"/>
              </a:lnSpc>
            </a:pPr>
            <a:r>
              <a:rPr lang="en-US">
                <a:solidFill>
                  <a:schemeClr val="tx1"/>
                </a:solidFill>
              </a:rPr>
              <a:t>What is the LEA Parental and Family Engagement  Policy?</a:t>
            </a:r>
          </a:p>
          <a:p>
            <a:pPr>
              <a:lnSpc>
                <a:spcPct val="90000"/>
              </a:lnSpc>
            </a:pPr>
            <a:r>
              <a:rPr lang="en-US">
                <a:solidFill>
                  <a:schemeClr val="tx1"/>
                </a:solidFill>
              </a:rPr>
              <a:t>What is a CIP?</a:t>
            </a:r>
          </a:p>
          <a:p>
            <a:pPr>
              <a:lnSpc>
                <a:spcPct val="90000"/>
              </a:lnSpc>
            </a:pPr>
            <a:r>
              <a:rPr lang="en-US">
                <a:solidFill>
                  <a:schemeClr val="tx1"/>
                </a:solidFill>
              </a:rPr>
              <a:t>What is the School-Parent Compact?</a:t>
            </a:r>
          </a:p>
          <a:p>
            <a:pPr>
              <a:lnSpc>
                <a:spcPct val="90000"/>
              </a:lnSpc>
            </a:pPr>
            <a:r>
              <a:rPr lang="en-US">
                <a:solidFill>
                  <a:schemeClr val="tx1"/>
                </a:solidFill>
              </a:rPr>
              <a:t>How do I request the qualifications of my child’s teacher(s)?</a:t>
            </a:r>
          </a:p>
          <a:p>
            <a:pPr>
              <a:lnSpc>
                <a:spcPct val="90000"/>
              </a:lnSpc>
            </a:pPr>
            <a:endParaRPr lang="en-US" sz="1600">
              <a:solidFill>
                <a:schemeClr val="tx1"/>
              </a:solidFill>
            </a:endParaRPr>
          </a:p>
          <a:p>
            <a:pPr>
              <a:lnSpc>
                <a:spcPct val="90000"/>
              </a:lnSpc>
              <a:buNone/>
            </a:pPr>
            <a:endParaRPr lang="en-US" sz="1600">
              <a:solidFill>
                <a:schemeClr val="tx1"/>
              </a:solidFill>
            </a:endParaRPr>
          </a:p>
          <a:p>
            <a:pPr>
              <a:lnSpc>
                <a:spcPct val="90000"/>
              </a:lnSpc>
              <a:buNone/>
            </a:pPr>
            <a:endParaRPr lang="en-US" sz="1600">
              <a:solidFill>
                <a:schemeClr val="tx1"/>
              </a:solidFill>
            </a:endParaRPr>
          </a:p>
          <a:p>
            <a:pPr>
              <a:lnSpc>
                <a:spcPct val="90000"/>
              </a:lnSpc>
              <a:buNone/>
            </a:pPr>
            <a:endParaRPr lang="en-US" sz="1600">
              <a:solidFill>
                <a:schemeClr val="tx1"/>
              </a:solidFill>
            </a:endParaRPr>
          </a:p>
          <a:p>
            <a:pPr>
              <a:lnSpc>
                <a:spcPct val="90000"/>
              </a:lnSpc>
              <a:buNone/>
            </a:pPr>
            <a:endParaRPr lang="en-US" sz="1600">
              <a:solidFill>
                <a:schemeClr val="tx1"/>
              </a:solidFill>
            </a:endParaRPr>
          </a:p>
        </p:txBody>
      </p:sp>
      <p:pic>
        <p:nvPicPr>
          <p:cNvPr id="7" name="Video 6">
            <a:hlinkClick r:id="" action="ppaction://media"/>
            <a:extLst>
              <a:ext uri="{FF2B5EF4-FFF2-40B4-BE49-F238E27FC236}">
                <a16:creationId xmlns:a16="http://schemas.microsoft.com/office/drawing/2014/main" id="{8D26D10E-1B11-B14B-A651-DA5BFD01908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 y="4248978"/>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849"/>
    </mc:Choice>
    <mc:Fallback xmlns="">
      <p:transition spd="slow" advTm="28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a:t>What you will learn…</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533400"/>
            <a:ext cx="4469844" cy="6857999"/>
          </a:xfrm>
          <a:effectLst/>
        </p:spPr>
        <p:txBody>
          <a:bodyPr anchor="ctr">
            <a:normAutofit/>
          </a:bodyPr>
          <a:lstStyle/>
          <a:p>
            <a:pPr>
              <a:lnSpc>
                <a:spcPct val="90000"/>
              </a:lnSpc>
            </a:pPr>
            <a:endParaRPr lang="en-US" sz="1600">
              <a:solidFill>
                <a:schemeClr val="tx1"/>
              </a:solidFill>
            </a:endParaRPr>
          </a:p>
          <a:p>
            <a:pPr>
              <a:lnSpc>
                <a:spcPct val="90000"/>
              </a:lnSpc>
            </a:pPr>
            <a:endParaRPr lang="en-US" sz="1600">
              <a:solidFill>
                <a:schemeClr val="tx1"/>
              </a:solidFill>
            </a:endParaRPr>
          </a:p>
          <a:p>
            <a:pPr>
              <a:lnSpc>
                <a:spcPct val="90000"/>
              </a:lnSpc>
            </a:pPr>
            <a:endParaRPr lang="en-US" sz="1600">
              <a:solidFill>
                <a:schemeClr val="tx1"/>
              </a:solidFill>
            </a:endParaRPr>
          </a:p>
          <a:p>
            <a:pPr>
              <a:buNone/>
            </a:pPr>
            <a:endParaRPr lang="en-US" sz="300"/>
          </a:p>
          <a:p>
            <a:pPr>
              <a:buNone/>
            </a:pPr>
            <a:endParaRPr lang="en-US" sz="200"/>
          </a:p>
          <a:p>
            <a:r>
              <a:rPr lang="en-US"/>
              <a:t>How is the Annual Evaluation of the Parent and Family Engagement policy conducted?</a:t>
            </a:r>
          </a:p>
          <a:p>
            <a:r>
              <a:rPr lang="en-US"/>
              <a:t>Evaluations need to target 3 key components</a:t>
            </a:r>
          </a:p>
          <a:p>
            <a:r>
              <a:rPr lang="en-US"/>
              <a:t>1. Barriers</a:t>
            </a:r>
          </a:p>
          <a:p>
            <a:r>
              <a:rPr lang="en-US"/>
              <a:t>2. Ability to assist learning</a:t>
            </a:r>
          </a:p>
          <a:p>
            <a:r>
              <a:rPr lang="en-US"/>
              <a:t>3. Successful interactions</a:t>
            </a:r>
          </a:p>
          <a:p>
            <a:r>
              <a:rPr lang="en-US"/>
              <a:t>How can I be involved in all of these things </a:t>
            </a:r>
          </a:p>
          <a:p>
            <a:pPr>
              <a:buNone/>
            </a:pPr>
            <a:r>
              <a:rPr lang="en-US"/>
              <a:t>	I’m learning about?</a:t>
            </a:r>
          </a:p>
          <a:p>
            <a:pPr>
              <a:lnSpc>
                <a:spcPct val="90000"/>
              </a:lnSpc>
            </a:pPr>
            <a:endParaRPr lang="en-US" sz="1600">
              <a:solidFill>
                <a:schemeClr val="tx1"/>
              </a:solidFill>
            </a:endParaRPr>
          </a:p>
          <a:p>
            <a:pPr>
              <a:lnSpc>
                <a:spcPct val="90000"/>
              </a:lnSpc>
              <a:buNone/>
            </a:pPr>
            <a:endParaRPr lang="en-US" sz="1600">
              <a:solidFill>
                <a:schemeClr val="tx1"/>
              </a:solidFill>
            </a:endParaRPr>
          </a:p>
          <a:p>
            <a:pPr>
              <a:lnSpc>
                <a:spcPct val="90000"/>
              </a:lnSpc>
              <a:buNone/>
            </a:pPr>
            <a:endParaRPr lang="en-US" sz="1600">
              <a:solidFill>
                <a:schemeClr val="tx1"/>
              </a:solidFill>
            </a:endParaRPr>
          </a:p>
          <a:p>
            <a:pPr>
              <a:lnSpc>
                <a:spcPct val="90000"/>
              </a:lnSpc>
              <a:buNone/>
            </a:pPr>
            <a:endParaRPr lang="en-US" sz="1600">
              <a:solidFill>
                <a:schemeClr val="tx1"/>
              </a:solidFill>
            </a:endParaRPr>
          </a:p>
          <a:p>
            <a:pPr>
              <a:lnSpc>
                <a:spcPct val="90000"/>
              </a:lnSpc>
              <a:buNone/>
            </a:pPr>
            <a:endParaRPr lang="en-US" sz="1600">
              <a:solidFill>
                <a:schemeClr val="tx1"/>
              </a:solidFill>
            </a:endParaRPr>
          </a:p>
        </p:txBody>
      </p:sp>
      <p:pic>
        <p:nvPicPr>
          <p:cNvPr id="7" name="Video 6">
            <a:hlinkClick r:id="" action="ppaction://media"/>
            <a:extLst>
              <a:ext uri="{FF2B5EF4-FFF2-40B4-BE49-F238E27FC236}">
                <a16:creationId xmlns:a16="http://schemas.microsoft.com/office/drawing/2014/main" id="{8E9294D0-B645-1DE8-662E-2DDEC3D57CE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91188051"/>
      </p:ext>
    </p:extLst>
  </p:cSld>
  <p:clrMapOvr>
    <a:masterClrMapping/>
  </p:clrMapOvr>
  <mc:AlternateContent xmlns:mc="http://schemas.openxmlformats.org/markup-compatibility/2006" xmlns:p14="http://schemas.microsoft.com/office/powerpoint/2010/main">
    <mc:Choice Requires="p14">
      <p:transition spd="slow" p14:dur="2000" advTm="25876"/>
    </mc:Choice>
    <mc:Fallback xmlns="">
      <p:transition spd="slow" advTm="25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a:t>What does it mean to be a Title I School?</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152400"/>
            <a:ext cx="4469844" cy="7772399"/>
          </a:xfrm>
          <a:effectLst/>
        </p:spPr>
        <p:txBody>
          <a:bodyPr anchor="ctr">
            <a:normAutofit/>
          </a:bodyPr>
          <a:lstStyle/>
          <a:p>
            <a:pPr>
              <a:lnSpc>
                <a:spcPct val="90000"/>
              </a:lnSpc>
            </a:pPr>
            <a:endParaRPr lang="en-US" sz="1600">
              <a:solidFill>
                <a:schemeClr val="tx1"/>
              </a:solidFill>
            </a:endParaRPr>
          </a:p>
          <a:p>
            <a:pPr>
              <a:lnSpc>
                <a:spcPct val="90000"/>
              </a:lnSpc>
            </a:pPr>
            <a:r>
              <a:rPr lang="en-US" sz="1600">
                <a:solidFill>
                  <a:schemeClr val="tx1"/>
                </a:solidFill>
              </a:rPr>
              <a:t>Being a Title I school means receiving federal funding (Title I dollars) to </a:t>
            </a:r>
            <a:r>
              <a:rPr lang="en-US" sz="1600" u="sng">
                <a:solidFill>
                  <a:schemeClr val="tx1"/>
                </a:solidFill>
              </a:rPr>
              <a:t>supplement</a:t>
            </a:r>
            <a:r>
              <a:rPr lang="en-US" sz="1600">
                <a:solidFill>
                  <a:schemeClr val="tx1"/>
                </a:solidFill>
              </a:rPr>
              <a:t> the school’s existing programs.  These dollars are used for…</a:t>
            </a:r>
          </a:p>
          <a:p>
            <a:pPr lvl="1">
              <a:lnSpc>
                <a:spcPct val="90000"/>
              </a:lnSpc>
            </a:pPr>
            <a:r>
              <a:rPr lang="en-US" sz="1600">
                <a:solidFill>
                  <a:schemeClr val="tx1"/>
                </a:solidFill>
              </a:rPr>
              <a:t>Identifying students experiencing academic difficulties and providing timely assistance to help these student’s meet the State’s challenging content standards.</a:t>
            </a:r>
          </a:p>
          <a:p>
            <a:pPr lvl="1">
              <a:lnSpc>
                <a:spcPct val="90000"/>
              </a:lnSpc>
            </a:pPr>
            <a:r>
              <a:rPr lang="en-US" sz="1600">
                <a:solidFill>
                  <a:schemeClr val="tx1"/>
                </a:solidFill>
              </a:rPr>
              <a:t>Purchasing supplemental staff/programs/materials/supplies</a:t>
            </a:r>
          </a:p>
          <a:p>
            <a:pPr lvl="1">
              <a:lnSpc>
                <a:spcPct val="90000"/>
              </a:lnSpc>
            </a:pPr>
            <a:r>
              <a:rPr lang="en-US" sz="1600">
                <a:solidFill>
                  <a:schemeClr val="tx1"/>
                </a:solidFill>
              </a:rPr>
              <a:t>Conducting parent and family engagement meetings/trainings/activities</a:t>
            </a:r>
          </a:p>
          <a:p>
            <a:pPr marL="457200" lvl="1" indent="0">
              <a:lnSpc>
                <a:spcPct val="90000"/>
              </a:lnSpc>
              <a:buNone/>
            </a:pPr>
            <a:endParaRPr lang="en-US" sz="1600">
              <a:solidFill>
                <a:schemeClr val="tx1"/>
              </a:solidFill>
            </a:endParaRPr>
          </a:p>
          <a:p>
            <a:pPr>
              <a:lnSpc>
                <a:spcPct val="90000"/>
              </a:lnSpc>
            </a:pPr>
            <a:r>
              <a:rPr lang="en-US" sz="1600">
                <a:solidFill>
                  <a:schemeClr val="tx1"/>
                </a:solidFill>
              </a:rPr>
              <a:t>Being a Title I school also means parent and family involvement and knowing their rights under ESSA.  </a:t>
            </a:r>
          </a:p>
          <a:p>
            <a:pPr>
              <a:lnSpc>
                <a:spcPct val="90000"/>
              </a:lnSpc>
            </a:pPr>
            <a:endParaRPr lang="en-US" sz="1500">
              <a:solidFill>
                <a:schemeClr val="tx1"/>
              </a:solidFill>
            </a:endParaRPr>
          </a:p>
          <a:p>
            <a:pPr>
              <a:lnSpc>
                <a:spcPct val="90000"/>
              </a:lnSpc>
              <a:buNone/>
            </a:pPr>
            <a:endParaRPr lang="en-US" sz="1500">
              <a:solidFill>
                <a:schemeClr val="tx1"/>
              </a:solidFill>
            </a:endParaRPr>
          </a:p>
          <a:p>
            <a:pPr>
              <a:lnSpc>
                <a:spcPct val="90000"/>
              </a:lnSpc>
              <a:buNone/>
            </a:pPr>
            <a:endParaRPr lang="en-US" sz="1500">
              <a:solidFill>
                <a:schemeClr val="tx1"/>
              </a:solidFill>
            </a:endParaRPr>
          </a:p>
        </p:txBody>
      </p:sp>
      <p:pic>
        <p:nvPicPr>
          <p:cNvPr id="7" name="Video 6">
            <a:hlinkClick r:id="" action="ppaction://media"/>
            <a:extLst>
              <a:ext uri="{FF2B5EF4-FFF2-40B4-BE49-F238E27FC236}">
                <a16:creationId xmlns:a16="http://schemas.microsoft.com/office/drawing/2014/main" id="{B88A8572-A038-313D-1FB8-688F39FA2E0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924"/>
    </mc:Choice>
    <mc:Fallback xmlns="">
      <p:transition spd="slow" advTm="39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a:t>What is the 1% set-aside and how are parents involved?</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228600"/>
            <a:ext cx="4469844" cy="7238999"/>
          </a:xfrm>
          <a:effectLst/>
        </p:spPr>
        <p:txBody>
          <a:bodyPr anchor="ctr">
            <a:normAutofit/>
          </a:bodyPr>
          <a:lstStyle/>
          <a:p>
            <a:pPr>
              <a:lnSpc>
                <a:spcPct val="90000"/>
              </a:lnSpc>
            </a:pPr>
            <a:r>
              <a:rPr lang="en-US" sz="1700">
                <a:solidFill>
                  <a:schemeClr val="tx1"/>
                </a:solidFill>
              </a:rPr>
              <a:t>Any LEA with a Title I Allocation exceeding $500,000 is required by law to set aside 1% of it’s Title I allocation for parent and family engagement. </a:t>
            </a:r>
          </a:p>
          <a:p>
            <a:pPr>
              <a:lnSpc>
                <a:spcPct val="90000"/>
              </a:lnSpc>
              <a:buNone/>
            </a:pPr>
            <a:endParaRPr lang="en-US" sz="1700">
              <a:solidFill>
                <a:schemeClr val="tx1"/>
              </a:solidFill>
            </a:endParaRPr>
          </a:p>
          <a:p>
            <a:pPr>
              <a:lnSpc>
                <a:spcPct val="90000"/>
              </a:lnSpc>
            </a:pPr>
            <a:r>
              <a:rPr lang="en-US" sz="1700">
                <a:solidFill>
                  <a:schemeClr val="tx1"/>
                </a:solidFill>
              </a:rPr>
              <a:t>Of that 1%, 10% may be reserved at the LEA for system-wide initiatives related to parent and family engagement.  The remaining 90% must be allocated to all Title I schools in the LEA.  Therefore, each Title I school receives its portion of the 90% to implement school-level parent and family engagement with clear expectations and objectives for meaningful involvement. </a:t>
            </a:r>
          </a:p>
          <a:p>
            <a:pPr>
              <a:lnSpc>
                <a:spcPct val="90000"/>
              </a:lnSpc>
              <a:buNone/>
            </a:pPr>
            <a:endParaRPr lang="en-US" sz="1700">
              <a:solidFill>
                <a:schemeClr val="tx1"/>
              </a:solidFill>
            </a:endParaRPr>
          </a:p>
          <a:p>
            <a:pPr>
              <a:lnSpc>
                <a:spcPct val="90000"/>
              </a:lnSpc>
            </a:pPr>
            <a:r>
              <a:rPr lang="en-US" sz="1700">
                <a:solidFill>
                  <a:schemeClr val="tx1"/>
                </a:solidFill>
              </a:rPr>
              <a:t>You, as Title I parents, have the right to be involved in how this money is spent.</a:t>
            </a:r>
          </a:p>
          <a:p>
            <a:pPr>
              <a:lnSpc>
                <a:spcPct val="90000"/>
              </a:lnSpc>
              <a:buNone/>
            </a:pPr>
            <a:endParaRPr lang="en-US" sz="1700">
              <a:solidFill>
                <a:schemeClr val="tx1"/>
              </a:solidFill>
            </a:endParaRPr>
          </a:p>
          <a:p>
            <a:pPr>
              <a:lnSpc>
                <a:spcPct val="90000"/>
              </a:lnSpc>
              <a:buNone/>
            </a:pPr>
            <a:endParaRPr lang="en-US" sz="1700">
              <a:solidFill>
                <a:schemeClr val="tx1"/>
              </a:solidFill>
            </a:endParaRPr>
          </a:p>
        </p:txBody>
      </p:sp>
      <p:pic>
        <p:nvPicPr>
          <p:cNvPr id="5" name="Video 4">
            <a:hlinkClick r:id="" action="ppaction://media"/>
            <a:extLst>
              <a:ext uri="{FF2B5EF4-FFF2-40B4-BE49-F238E27FC236}">
                <a16:creationId xmlns:a16="http://schemas.microsoft.com/office/drawing/2014/main" id="{8AE20E80-0A75-73D1-750E-1E8906E6DE8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98783"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968"/>
    </mc:Choice>
    <mc:Fallback xmlns="">
      <p:transition spd="slow" advTm="32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sz="3400"/>
              <a:t>What is the LEA Consolidated Plan?</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152400"/>
            <a:ext cx="4469844" cy="7315199"/>
          </a:xfrm>
          <a:effectLst/>
        </p:spPr>
        <p:txBody>
          <a:bodyPr anchor="ctr">
            <a:normAutofit/>
          </a:bodyPr>
          <a:lstStyle/>
          <a:p>
            <a:pPr>
              <a:lnSpc>
                <a:spcPct val="90000"/>
              </a:lnSpc>
            </a:pPr>
            <a:r>
              <a:rPr lang="en-US" sz="1600">
                <a:solidFill>
                  <a:schemeClr val="tx1"/>
                </a:solidFill>
              </a:rPr>
              <a:t>The LEA Title I Consolidated Plan addresses how the LEA will use Title I funds throughout the school system .  Topics include:</a:t>
            </a:r>
          </a:p>
          <a:p>
            <a:pPr lvl="1">
              <a:lnSpc>
                <a:spcPct val="90000"/>
              </a:lnSpc>
            </a:pPr>
            <a:r>
              <a:rPr lang="en-US" sz="1600">
                <a:solidFill>
                  <a:schemeClr val="tx1"/>
                </a:solidFill>
              </a:rPr>
              <a:t>Student academic assessments </a:t>
            </a:r>
          </a:p>
          <a:p>
            <a:pPr lvl="1">
              <a:lnSpc>
                <a:spcPct val="90000"/>
              </a:lnSpc>
            </a:pPr>
            <a:r>
              <a:rPr lang="en-US" sz="1600">
                <a:solidFill>
                  <a:schemeClr val="tx1"/>
                </a:solidFill>
              </a:rPr>
              <a:t>Additional assistance provided struggling students</a:t>
            </a:r>
          </a:p>
          <a:p>
            <a:pPr lvl="1">
              <a:lnSpc>
                <a:spcPct val="90000"/>
              </a:lnSpc>
            </a:pPr>
            <a:r>
              <a:rPr lang="en-US" sz="1600">
                <a:solidFill>
                  <a:schemeClr val="tx1"/>
                </a:solidFill>
              </a:rPr>
              <a:t>Coordination and integration of federal funds and programs</a:t>
            </a:r>
          </a:p>
          <a:p>
            <a:pPr lvl="1">
              <a:lnSpc>
                <a:spcPct val="90000"/>
              </a:lnSpc>
            </a:pPr>
            <a:r>
              <a:rPr lang="en-US" sz="1600">
                <a:solidFill>
                  <a:schemeClr val="tx1"/>
                </a:solidFill>
              </a:rPr>
              <a:t>School programs including Migrant, Pre-School, EL, and Homeless, as applicable.</a:t>
            </a:r>
          </a:p>
          <a:p>
            <a:pPr lvl="1">
              <a:lnSpc>
                <a:spcPct val="90000"/>
              </a:lnSpc>
            </a:pPr>
            <a:r>
              <a:rPr lang="en-US" sz="1600">
                <a:solidFill>
                  <a:schemeClr val="tx1"/>
                </a:solidFill>
              </a:rPr>
              <a:t>Parent and Family Engagement Strategies, which is included in the Parent and Family Engagement Policy. </a:t>
            </a:r>
          </a:p>
          <a:p>
            <a:pPr lvl="1">
              <a:lnSpc>
                <a:spcPct val="90000"/>
              </a:lnSpc>
              <a:buNone/>
            </a:pPr>
            <a:endParaRPr lang="en-US" sz="1600">
              <a:solidFill>
                <a:schemeClr val="tx1"/>
              </a:solidFill>
            </a:endParaRPr>
          </a:p>
          <a:p>
            <a:pPr>
              <a:lnSpc>
                <a:spcPct val="90000"/>
              </a:lnSpc>
            </a:pPr>
            <a:r>
              <a:rPr lang="en-US" sz="1600">
                <a:solidFill>
                  <a:schemeClr val="tx1"/>
                </a:solidFill>
              </a:rPr>
              <a:t>You, as a Title I Parent, have a right to be involved in the development of the LEA Title I Consolidated Plan</a:t>
            </a:r>
          </a:p>
          <a:p>
            <a:pPr>
              <a:lnSpc>
                <a:spcPct val="90000"/>
              </a:lnSpc>
              <a:buNone/>
            </a:pPr>
            <a:endParaRPr lang="en-US" sz="1400">
              <a:solidFill>
                <a:schemeClr val="tx1"/>
              </a:solidFill>
            </a:endParaRPr>
          </a:p>
          <a:p>
            <a:pPr>
              <a:lnSpc>
                <a:spcPct val="90000"/>
              </a:lnSpc>
              <a:buNone/>
            </a:pPr>
            <a:endParaRPr lang="en-US" sz="1400">
              <a:solidFill>
                <a:schemeClr val="tx1"/>
              </a:solidFill>
            </a:endParaRPr>
          </a:p>
        </p:txBody>
      </p:sp>
      <p:pic>
        <p:nvPicPr>
          <p:cNvPr id="5" name="Video 4">
            <a:hlinkClick r:id="" action="ppaction://media"/>
            <a:extLst>
              <a:ext uri="{FF2B5EF4-FFF2-40B4-BE49-F238E27FC236}">
                <a16:creationId xmlns:a16="http://schemas.microsoft.com/office/drawing/2014/main" id="{D8BA1778-B695-A236-8597-17EA26BE2F8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920"/>
    </mc:Choice>
    <mc:Fallback xmlns="">
      <p:transition spd="slow" advTm="43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sz="3700"/>
              <a:t>What is the LEA Parent and Family Engagement Plan?</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6"/>
            <a:ext cx="4469844" cy="6214533"/>
          </a:xfrm>
          <a:effectLst/>
        </p:spPr>
        <p:txBody>
          <a:bodyPr anchor="ctr">
            <a:normAutofit/>
          </a:bodyPr>
          <a:lstStyle/>
          <a:p>
            <a:pPr>
              <a:lnSpc>
                <a:spcPct val="90000"/>
              </a:lnSpc>
            </a:pPr>
            <a:r>
              <a:rPr lang="en-US" sz="1500">
                <a:solidFill>
                  <a:schemeClr val="tx1"/>
                </a:solidFill>
              </a:rPr>
              <a:t>This plan addresses how the LEA will implement the parent and family engagement requirements of Every Student Succeeds Act</a:t>
            </a:r>
            <a:r>
              <a:rPr lang="en-US" sz="1500" i="1">
                <a:solidFill>
                  <a:schemeClr val="tx1"/>
                </a:solidFill>
              </a:rPr>
              <a:t>.  </a:t>
            </a:r>
            <a:r>
              <a:rPr lang="en-US" sz="1500">
                <a:solidFill>
                  <a:schemeClr val="tx1"/>
                </a:solidFill>
              </a:rPr>
              <a:t>It includes…</a:t>
            </a:r>
          </a:p>
          <a:p>
            <a:pPr>
              <a:lnSpc>
                <a:spcPct val="90000"/>
              </a:lnSpc>
            </a:pPr>
            <a:endParaRPr lang="en-US" sz="1500" i="1">
              <a:solidFill>
                <a:schemeClr val="tx1"/>
              </a:solidFill>
            </a:endParaRPr>
          </a:p>
          <a:p>
            <a:pPr lvl="1">
              <a:lnSpc>
                <a:spcPct val="90000"/>
              </a:lnSpc>
            </a:pPr>
            <a:r>
              <a:rPr lang="en-US" sz="1500">
                <a:solidFill>
                  <a:schemeClr val="tx1"/>
                </a:solidFill>
              </a:rPr>
              <a:t>The LEA’s expectations for parents and families</a:t>
            </a:r>
          </a:p>
          <a:p>
            <a:pPr lvl="1">
              <a:lnSpc>
                <a:spcPct val="90000"/>
              </a:lnSpc>
              <a:buNone/>
            </a:pPr>
            <a:endParaRPr lang="en-US" sz="1500">
              <a:solidFill>
                <a:schemeClr val="tx1"/>
              </a:solidFill>
            </a:endParaRPr>
          </a:p>
          <a:p>
            <a:pPr lvl="1">
              <a:lnSpc>
                <a:spcPct val="90000"/>
              </a:lnSpc>
            </a:pPr>
            <a:r>
              <a:rPr lang="en-US" sz="1500">
                <a:solidFill>
                  <a:schemeClr val="tx1"/>
                </a:solidFill>
              </a:rPr>
              <a:t>How the LEA will involve parents in decision-making</a:t>
            </a:r>
          </a:p>
          <a:p>
            <a:pPr lvl="1">
              <a:lnSpc>
                <a:spcPct val="90000"/>
              </a:lnSpc>
              <a:buNone/>
            </a:pPr>
            <a:endParaRPr lang="en-US" sz="1500">
              <a:solidFill>
                <a:schemeClr val="tx1"/>
              </a:solidFill>
            </a:endParaRPr>
          </a:p>
          <a:p>
            <a:pPr lvl="1">
              <a:lnSpc>
                <a:spcPct val="90000"/>
              </a:lnSpc>
            </a:pPr>
            <a:r>
              <a:rPr lang="en-US" sz="1500">
                <a:solidFill>
                  <a:schemeClr val="tx1"/>
                </a:solidFill>
              </a:rPr>
              <a:t>How the LEA will work to build the schools’ and parents’ capacity for strong parental involvement to improve student academic achievement</a:t>
            </a:r>
          </a:p>
          <a:p>
            <a:pPr>
              <a:lnSpc>
                <a:spcPct val="90000"/>
              </a:lnSpc>
            </a:pPr>
            <a:r>
              <a:rPr lang="en-US" sz="1500">
                <a:solidFill>
                  <a:schemeClr val="tx1"/>
                </a:solidFill>
              </a:rPr>
              <a:t>You, as Title I parents, have the right to be involved in the development of this plan.</a:t>
            </a:r>
          </a:p>
          <a:p>
            <a:pPr lvl="1">
              <a:lnSpc>
                <a:spcPct val="90000"/>
              </a:lnSpc>
              <a:buNone/>
            </a:pPr>
            <a:endParaRPr lang="en-US" sz="1500">
              <a:solidFill>
                <a:schemeClr val="tx1"/>
              </a:solidFill>
            </a:endParaRPr>
          </a:p>
          <a:p>
            <a:pPr>
              <a:lnSpc>
                <a:spcPct val="90000"/>
              </a:lnSpc>
            </a:pPr>
            <a:endParaRPr lang="en-US" sz="1500">
              <a:solidFill>
                <a:schemeClr val="tx1"/>
              </a:solidFill>
            </a:endParaRPr>
          </a:p>
          <a:p>
            <a:pPr>
              <a:lnSpc>
                <a:spcPct val="90000"/>
              </a:lnSpc>
              <a:buNone/>
            </a:pPr>
            <a:endParaRPr lang="en-US" sz="1500">
              <a:solidFill>
                <a:schemeClr val="tx1"/>
              </a:solidFill>
            </a:endParaRPr>
          </a:p>
        </p:txBody>
      </p:sp>
      <p:pic>
        <p:nvPicPr>
          <p:cNvPr id="5" name="Video 4">
            <a:hlinkClick r:id="" action="ppaction://media"/>
            <a:extLst>
              <a:ext uri="{FF2B5EF4-FFF2-40B4-BE49-F238E27FC236}">
                <a16:creationId xmlns:a16="http://schemas.microsoft.com/office/drawing/2014/main" id="{8E229CED-C679-C549-0464-7F4BE2D6140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346"/>
    </mc:Choice>
    <mc:Fallback xmlns="">
      <p:transition spd="slow" advTm="38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46" y="963506"/>
            <a:ext cx="2805611" cy="4827693"/>
          </a:xfrm>
        </p:spPr>
        <p:txBody>
          <a:bodyPr>
            <a:normAutofit/>
          </a:bodyPr>
          <a:lstStyle/>
          <a:p>
            <a:pPr algn="r"/>
            <a:r>
              <a:rPr lang="en-US"/>
              <a:t>What is a CIP?</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589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80823" y="963506"/>
            <a:ext cx="4469844" cy="5894493"/>
          </a:xfrm>
          <a:effectLst/>
        </p:spPr>
        <p:txBody>
          <a:bodyPr anchor="ctr">
            <a:normAutofit/>
          </a:bodyPr>
          <a:lstStyle/>
          <a:p>
            <a:pPr>
              <a:lnSpc>
                <a:spcPct val="90000"/>
              </a:lnSpc>
            </a:pPr>
            <a:r>
              <a:rPr lang="en-US" sz="1700">
                <a:solidFill>
                  <a:schemeClr val="tx1"/>
                </a:solidFill>
              </a:rPr>
              <a:t>The CIP is your school’s Continuous Improvement Plan and includes:</a:t>
            </a:r>
          </a:p>
          <a:p>
            <a:pPr lvl="1">
              <a:lnSpc>
                <a:spcPct val="90000"/>
              </a:lnSpc>
            </a:pPr>
            <a:r>
              <a:rPr lang="en-US" sz="1700">
                <a:solidFill>
                  <a:schemeClr val="tx1"/>
                </a:solidFill>
              </a:rPr>
              <a:t>A Needs Assessment and Summary of Data</a:t>
            </a:r>
          </a:p>
          <a:p>
            <a:pPr lvl="1">
              <a:lnSpc>
                <a:spcPct val="90000"/>
              </a:lnSpc>
            </a:pPr>
            <a:r>
              <a:rPr lang="en-US" sz="1700">
                <a:solidFill>
                  <a:schemeClr val="tx1"/>
                </a:solidFill>
              </a:rPr>
              <a:t>Goals and Strategies to Address Academic Needs of Students</a:t>
            </a:r>
          </a:p>
          <a:p>
            <a:pPr lvl="1">
              <a:lnSpc>
                <a:spcPct val="90000"/>
              </a:lnSpc>
            </a:pPr>
            <a:r>
              <a:rPr lang="en-US" sz="1700">
                <a:solidFill>
                  <a:schemeClr val="tx1"/>
                </a:solidFill>
              </a:rPr>
              <a:t>Professional Development Needs</a:t>
            </a:r>
          </a:p>
          <a:p>
            <a:pPr lvl="1">
              <a:lnSpc>
                <a:spcPct val="90000"/>
              </a:lnSpc>
            </a:pPr>
            <a:r>
              <a:rPr lang="en-US" sz="1700">
                <a:solidFill>
                  <a:schemeClr val="tx1"/>
                </a:solidFill>
              </a:rPr>
              <a:t>Coordination of Resources/Comprehensive Budget</a:t>
            </a:r>
          </a:p>
          <a:p>
            <a:pPr lvl="1">
              <a:lnSpc>
                <a:spcPct val="90000"/>
              </a:lnSpc>
            </a:pPr>
            <a:r>
              <a:rPr lang="en-US" sz="1700">
                <a:solidFill>
                  <a:schemeClr val="tx1"/>
                </a:solidFill>
              </a:rPr>
              <a:t>The School’s Parent and Family Engagement policy.</a:t>
            </a:r>
          </a:p>
          <a:p>
            <a:pPr lvl="1">
              <a:lnSpc>
                <a:spcPct val="90000"/>
              </a:lnSpc>
              <a:buNone/>
            </a:pPr>
            <a:endParaRPr lang="en-US" sz="1700">
              <a:solidFill>
                <a:schemeClr val="tx1"/>
              </a:solidFill>
            </a:endParaRPr>
          </a:p>
          <a:p>
            <a:pPr>
              <a:lnSpc>
                <a:spcPct val="90000"/>
              </a:lnSpc>
            </a:pPr>
            <a:r>
              <a:rPr lang="en-US" sz="1700">
                <a:solidFill>
                  <a:schemeClr val="tx1"/>
                </a:solidFill>
              </a:rPr>
              <a:t>You, as Title I parents, have the right to be involved in the development of this plan.</a:t>
            </a:r>
          </a:p>
          <a:p>
            <a:pPr lvl="1">
              <a:lnSpc>
                <a:spcPct val="90000"/>
              </a:lnSpc>
              <a:buNone/>
            </a:pPr>
            <a:endParaRPr lang="en-US" sz="1700">
              <a:solidFill>
                <a:schemeClr val="tx1"/>
              </a:solidFill>
            </a:endParaRPr>
          </a:p>
          <a:p>
            <a:pPr>
              <a:lnSpc>
                <a:spcPct val="90000"/>
              </a:lnSpc>
              <a:buNone/>
            </a:pPr>
            <a:endParaRPr lang="en-US" sz="1700">
              <a:solidFill>
                <a:schemeClr val="tx1"/>
              </a:solidFill>
            </a:endParaRPr>
          </a:p>
        </p:txBody>
      </p:sp>
      <p:pic>
        <p:nvPicPr>
          <p:cNvPr id="5" name="Video 4">
            <a:hlinkClick r:id="" action="ppaction://media"/>
            <a:extLst>
              <a:ext uri="{FF2B5EF4-FFF2-40B4-BE49-F238E27FC236}">
                <a16:creationId xmlns:a16="http://schemas.microsoft.com/office/drawing/2014/main" id="{BBAF9D38-6897-E052-BBFB-215FE9C8B17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387145" y="4728702"/>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937"/>
    </mc:Choice>
    <mc:Fallback xmlns="">
      <p:transition spd="slow" advTm="31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fd267e3-8e89-43b6-a889-580652c74157">
      <UserInfo>
        <DisplayName>Sanders, Angela M/Craighead</DisplayName>
        <AccountId>583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6E8A5C5A48F5C41980AF4C48752466B" ma:contentTypeVersion="6" ma:contentTypeDescription="Create a new document." ma:contentTypeScope="" ma:versionID="a48fd68ffd183dcf0d1b3ad201a17bdc">
  <xsd:schema xmlns:xsd="http://www.w3.org/2001/XMLSchema" xmlns:xs="http://www.w3.org/2001/XMLSchema" xmlns:p="http://schemas.microsoft.com/office/2006/metadata/properties" xmlns:ns2="afd267e3-8e89-43b6-a889-580652c74157" xmlns:ns3="e1a4e7ef-ecce-4078-a3f6-1520a0b100ad" targetNamespace="http://schemas.microsoft.com/office/2006/metadata/properties" ma:root="true" ma:fieldsID="c892a893817b3223d28b9c0491eb295c" ns2:_="" ns3:_="">
    <xsd:import namespace="afd267e3-8e89-43b6-a889-580652c74157"/>
    <xsd:import namespace="e1a4e7ef-ecce-4078-a3f6-1520a0b100a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d267e3-8e89-43b6-a889-580652c7415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1a4e7ef-ecce-4078-a3f6-1520a0b100a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9D5EA0-BED2-43B3-9A97-8E71343F29D1}">
  <ds:schemaRefs>
    <ds:schemaRef ds:uri="http://schemas.microsoft.com/sharepoint/v3/contenttype/forms"/>
  </ds:schemaRefs>
</ds:datastoreItem>
</file>

<file path=customXml/itemProps2.xml><?xml version="1.0" encoding="utf-8"?>
<ds:datastoreItem xmlns:ds="http://schemas.openxmlformats.org/officeDocument/2006/customXml" ds:itemID="{82D8B60B-E719-4C1D-9771-6FB7C17E231C}">
  <ds:schemaRefs>
    <ds:schemaRef ds:uri="afd267e3-8e89-43b6-a889-580652c74157"/>
    <ds:schemaRef ds:uri="e1a4e7ef-ecce-4078-a3f6-1520a0b100a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427E964-2136-457E-BA17-B26CBE9E4327}">
  <ds:schemaRefs>
    <ds:schemaRef ds:uri="afd267e3-8e89-43b6-a889-580652c74157"/>
    <ds:schemaRef ds:uri="e1a4e7ef-ecce-4078-a3f6-1520a0b100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TM04033929[[fn=Slate]]</Template>
  <Application>Microsoft Office PowerPoint</Application>
  <PresentationFormat>On-screen Show (4:3)</PresentationFormat>
  <Slides>16</Slides>
  <Notes>15</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Slate</vt:lpstr>
      <vt:lpstr>PowerPoint Presentation</vt:lpstr>
      <vt:lpstr>Why are we here?</vt:lpstr>
      <vt:lpstr>What you will learn…</vt:lpstr>
      <vt:lpstr>What you will learn…</vt:lpstr>
      <vt:lpstr>What does it mean to be a Title I School?</vt:lpstr>
      <vt:lpstr>What is the 1% set-aside and how are parents involved?</vt:lpstr>
      <vt:lpstr>What is the LEA Consolidated Plan?</vt:lpstr>
      <vt:lpstr>What is the LEA Parent and Family Engagement Plan?</vt:lpstr>
      <vt:lpstr>What is a CIP?</vt:lpstr>
      <vt:lpstr>What’s included in the school’s Parent and Family Engagement Plan</vt:lpstr>
      <vt:lpstr>What is the School-Parent Compact?</vt:lpstr>
      <vt:lpstr>What is the School-Parent Compact?</vt:lpstr>
      <vt:lpstr>How is the evaluation of the  LEA Parent and Family Engagement Policy Conducted?</vt:lpstr>
      <vt:lpstr>How do I request the qualifications of my child’s teachers?</vt:lpstr>
      <vt:lpstr>PowerPoint Presentation</vt:lpstr>
      <vt:lpstr>Contact Information</vt:lpstr>
    </vt:vector>
  </TitlesOfParts>
  <Company>ALSDE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for Parents</dc:title>
  <dc:creator>judybo</dc:creator>
  <cp:revision>2</cp:revision>
  <cp:lastPrinted>2017-04-12T13:55:11Z</cp:lastPrinted>
  <dcterms:created xsi:type="dcterms:W3CDTF">2008-12-30T20:58:07Z</dcterms:created>
  <dcterms:modified xsi:type="dcterms:W3CDTF">2024-08-28T18:54:09Z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0x01010066E8A5C5A48F5C41980AF4C48752466B</vt:lpwstr>
  </property>
</Properties>
</file>