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2"/>
  </p:notesMasterIdLst>
  <p:handoutMasterIdLst>
    <p:handoutMasterId r:id="rId13"/>
  </p:handoutMasterIdLst>
  <p:sldIdLst>
    <p:sldId id="256" r:id="rId2"/>
    <p:sldId id="264" r:id="rId3"/>
    <p:sldId id="257" r:id="rId4"/>
    <p:sldId id="258" r:id="rId5"/>
    <p:sldId id="265" r:id="rId6"/>
    <p:sldId id="259" r:id="rId7"/>
    <p:sldId id="266" r:id="rId8"/>
    <p:sldId id="267" r:id="rId9"/>
    <p:sldId id="260" r:id="rId10"/>
    <p:sldId id="268" r:id="rId11"/>
  </p:sldIdLst>
  <p:sldSz cx="12192000" cy="6858000"/>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55811" autoAdjust="0"/>
  </p:normalViewPr>
  <p:slideViewPr>
    <p:cSldViewPr snapToGrid="0">
      <p:cViewPr>
        <p:scale>
          <a:sx n="62" d="100"/>
          <a:sy n="62" d="100"/>
        </p:scale>
        <p:origin x="-798" y="30"/>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333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97EE47C0-5D7B-44E3-8078-C7721924C706}" type="datetimeFigureOut">
              <a:rPr lang="en-US" smtClean="0"/>
              <a:t>10/5/2016</a:t>
            </a:fld>
            <a:endParaRPr lang="en-US"/>
          </a:p>
        </p:txBody>
      </p:sp>
      <p:sp>
        <p:nvSpPr>
          <p:cNvPr id="4" name="Footer Placeholder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05FD1548-CD78-4064-BAF9-D6BD9F5BD1F0}" type="slidenum">
              <a:rPr lang="en-US" smtClean="0"/>
              <a:t>‹#›</a:t>
            </a:fld>
            <a:endParaRPr lang="en-US"/>
          </a:p>
        </p:txBody>
      </p:sp>
    </p:spTree>
    <p:extLst>
      <p:ext uri="{BB962C8B-B14F-4D97-AF65-F5344CB8AC3E}">
        <p14:creationId xmlns:p14="http://schemas.microsoft.com/office/powerpoint/2010/main" val="36966600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17F754D1-C858-4D72-B82B-5D04848AC814}" type="datetimeFigureOut">
              <a:rPr lang="en-US" smtClean="0"/>
              <a:t>10/5/2016</a:t>
            </a:fld>
            <a:endParaRPr lang="en-US"/>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C1DAFE8B-3124-4204-8DB6-AF8B381190BE}" type="slidenum">
              <a:rPr lang="en-US" smtClean="0"/>
              <a:t>‹#›</a:t>
            </a:fld>
            <a:endParaRPr lang="en-US"/>
          </a:p>
        </p:txBody>
      </p:sp>
    </p:spTree>
    <p:extLst>
      <p:ext uri="{BB962C8B-B14F-4D97-AF65-F5344CB8AC3E}">
        <p14:creationId xmlns:p14="http://schemas.microsoft.com/office/powerpoint/2010/main" val="41001609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did</a:t>
            </a:r>
            <a:r>
              <a:rPr lang="en-US" baseline="0" dirty="0" smtClean="0"/>
              <a:t> we get here? Data Retreat and primary concern was rigor. The critical pieces of rigor include questioning and engagement so we are focusing on questioning right now. </a:t>
            </a:r>
            <a:endParaRPr lang="en-US" dirty="0"/>
          </a:p>
        </p:txBody>
      </p:sp>
      <p:sp>
        <p:nvSpPr>
          <p:cNvPr id="4" name="Slide Number Placeholder 3"/>
          <p:cNvSpPr>
            <a:spLocks noGrp="1"/>
          </p:cNvSpPr>
          <p:nvPr>
            <p:ph type="sldNum" sz="quarter" idx="10"/>
          </p:nvPr>
        </p:nvSpPr>
        <p:spPr/>
        <p:txBody>
          <a:bodyPr/>
          <a:lstStyle/>
          <a:p>
            <a:fld id="{C1DAFE8B-3124-4204-8DB6-AF8B381190BE}" type="slidenum">
              <a:rPr lang="en-US" smtClean="0"/>
              <a:t>2</a:t>
            </a:fld>
            <a:endParaRPr lang="en-US"/>
          </a:p>
        </p:txBody>
      </p:sp>
    </p:spTree>
    <p:extLst>
      <p:ext uri="{BB962C8B-B14F-4D97-AF65-F5344CB8AC3E}">
        <p14:creationId xmlns:p14="http://schemas.microsoft.com/office/powerpoint/2010/main" val="2859361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Knowledge Questions prompt students to demonstrate that they can remember information they have learned. They are frequently closed questions. (High Impact Instruction pg. 160). Most</a:t>
            </a:r>
            <a:r>
              <a:rPr lang="en-US" baseline="0" dirty="0" smtClean="0"/>
              <a:t> of these are considered closed because there is a finite number of answers.</a:t>
            </a:r>
          </a:p>
          <a:p>
            <a:endParaRPr lang="en-US" baseline="0" dirty="0" smtClean="0"/>
          </a:p>
          <a:p>
            <a:r>
              <a:rPr lang="en-US" baseline="0" dirty="0" smtClean="0"/>
              <a:t>Closed and open</a:t>
            </a:r>
          </a:p>
          <a:p>
            <a:r>
              <a:rPr lang="en-US" dirty="0" smtClean="0"/>
              <a:t> </a:t>
            </a:r>
          </a:p>
          <a:p>
            <a:endParaRPr lang="en-US" dirty="0"/>
          </a:p>
        </p:txBody>
      </p:sp>
      <p:sp>
        <p:nvSpPr>
          <p:cNvPr id="4" name="Slide Number Placeholder 3"/>
          <p:cNvSpPr>
            <a:spLocks noGrp="1"/>
          </p:cNvSpPr>
          <p:nvPr>
            <p:ph type="sldNum" sz="quarter" idx="10"/>
          </p:nvPr>
        </p:nvSpPr>
        <p:spPr/>
        <p:txBody>
          <a:bodyPr/>
          <a:lstStyle/>
          <a:p>
            <a:fld id="{C1DAFE8B-3124-4204-8DB6-AF8B381190BE}" type="slidenum">
              <a:rPr lang="en-US" smtClean="0"/>
              <a:t>3</a:t>
            </a:fld>
            <a:endParaRPr lang="en-US"/>
          </a:p>
        </p:txBody>
      </p:sp>
    </p:spTree>
    <p:extLst>
      <p:ext uri="{BB962C8B-B14F-4D97-AF65-F5344CB8AC3E}">
        <p14:creationId xmlns:p14="http://schemas.microsoft.com/office/powerpoint/2010/main" val="7731652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Skill Questions prompt students to apply their knowledge to new situations or settings. Skill</a:t>
            </a:r>
            <a:r>
              <a:rPr lang="en-US" baseline="0" dirty="0" smtClean="0"/>
              <a:t> questions prompt people to explain how to do something. Can be both open or closed. (High Impact Instruction pg. 160)  In skill questions, students begin to apply the knowledge they’ve learned.</a:t>
            </a:r>
            <a:endParaRPr lang="en-US" dirty="0"/>
          </a:p>
        </p:txBody>
      </p:sp>
      <p:sp>
        <p:nvSpPr>
          <p:cNvPr id="4" name="Slide Number Placeholder 3"/>
          <p:cNvSpPr>
            <a:spLocks noGrp="1"/>
          </p:cNvSpPr>
          <p:nvPr>
            <p:ph type="sldNum" sz="quarter" idx="10"/>
          </p:nvPr>
        </p:nvSpPr>
        <p:spPr/>
        <p:txBody>
          <a:bodyPr/>
          <a:lstStyle/>
          <a:p>
            <a:fld id="{C1DAFE8B-3124-4204-8DB6-AF8B381190BE}" type="slidenum">
              <a:rPr lang="en-US" smtClean="0"/>
              <a:t>4</a:t>
            </a:fld>
            <a:endParaRPr lang="en-US"/>
          </a:p>
        </p:txBody>
      </p:sp>
    </p:spTree>
    <p:extLst>
      <p:ext uri="{BB962C8B-B14F-4D97-AF65-F5344CB8AC3E}">
        <p14:creationId xmlns:p14="http://schemas.microsoft.com/office/powerpoint/2010/main" val="3770547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Why would this qualify</a:t>
            </a:r>
            <a:r>
              <a:rPr lang="en-US" baseline="0" dirty="0" smtClean="0"/>
              <a:t> as a skill question example? The student is being asked to interpret or make observations about old photos and diaries. </a:t>
            </a:r>
          </a:p>
          <a:p>
            <a:endParaRPr lang="en-US" baseline="0" dirty="0" smtClean="0"/>
          </a:p>
          <a:p>
            <a:r>
              <a:rPr lang="en-US" baseline="0" dirty="0" smtClean="0"/>
              <a:t>Select what you believe is a skill question from your list, share with your partner/group and justify why you think it qualifies as a skill level question. </a:t>
            </a:r>
            <a:endParaRPr lang="en-US" dirty="0"/>
          </a:p>
        </p:txBody>
      </p:sp>
      <p:sp>
        <p:nvSpPr>
          <p:cNvPr id="4" name="Slide Number Placeholder 3"/>
          <p:cNvSpPr>
            <a:spLocks noGrp="1"/>
          </p:cNvSpPr>
          <p:nvPr>
            <p:ph type="sldNum" sz="quarter" idx="10"/>
          </p:nvPr>
        </p:nvSpPr>
        <p:spPr/>
        <p:txBody>
          <a:bodyPr/>
          <a:lstStyle/>
          <a:p>
            <a:fld id="{C1DAFE8B-3124-4204-8DB6-AF8B381190BE}" type="slidenum">
              <a:rPr lang="en-US" smtClean="0"/>
              <a:t>5</a:t>
            </a:fld>
            <a:endParaRPr lang="en-US"/>
          </a:p>
        </p:txBody>
      </p:sp>
    </p:spTree>
    <p:extLst>
      <p:ext uri="{BB962C8B-B14F-4D97-AF65-F5344CB8AC3E}">
        <p14:creationId xmlns:p14="http://schemas.microsoft.com/office/powerpoint/2010/main" val="9274735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Big Idea questions communicate the themes, concepts, overarching ideas, and content structures that recur throughout a course. Big Idea questions prompt students to demonstrate that</a:t>
            </a:r>
            <a:r>
              <a:rPr lang="en-US" baseline="0" dirty="0" smtClean="0"/>
              <a:t> they comprehend the implications of the information they have learned. (High Impact Instruction pg. 161).  Almost never a multiple choice question.  It requires explanation and use across content areas.</a:t>
            </a:r>
            <a:endParaRPr lang="en-US" dirty="0"/>
          </a:p>
        </p:txBody>
      </p:sp>
      <p:sp>
        <p:nvSpPr>
          <p:cNvPr id="4" name="Slide Number Placeholder 3"/>
          <p:cNvSpPr>
            <a:spLocks noGrp="1"/>
          </p:cNvSpPr>
          <p:nvPr>
            <p:ph type="sldNum" sz="quarter" idx="10"/>
          </p:nvPr>
        </p:nvSpPr>
        <p:spPr/>
        <p:txBody>
          <a:bodyPr/>
          <a:lstStyle/>
          <a:p>
            <a:fld id="{C1DAFE8B-3124-4204-8DB6-AF8B381190BE}" type="slidenum">
              <a:rPr lang="en-US" smtClean="0"/>
              <a:t>6</a:t>
            </a:fld>
            <a:endParaRPr lang="en-US"/>
          </a:p>
        </p:txBody>
      </p:sp>
    </p:spTree>
    <p:extLst>
      <p:ext uri="{BB962C8B-B14F-4D97-AF65-F5344CB8AC3E}">
        <p14:creationId xmlns:p14="http://schemas.microsoft.com/office/powerpoint/2010/main" val="33957206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part in black is an example from one of the teachers in the district. </a:t>
            </a:r>
            <a:r>
              <a:rPr lang="en-US" baseline="0" dirty="0" smtClean="0"/>
              <a:t>Pull out your big idea questions, modify/adjust to create a solid big idea example. </a:t>
            </a:r>
            <a:endParaRPr lang="en-US" dirty="0"/>
          </a:p>
        </p:txBody>
      </p:sp>
      <p:sp>
        <p:nvSpPr>
          <p:cNvPr id="4" name="Slide Number Placeholder 3"/>
          <p:cNvSpPr>
            <a:spLocks noGrp="1"/>
          </p:cNvSpPr>
          <p:nvPr>
            <p:ph type="sldNum" sz="quarter" idx="10"/>
          </p:nvPr>
        </p:nvSpPr>
        <p:spPr/>
        <p:txBody>
          <a:bodyPr/>
          <a:lstStyle/>
          <a:p>
            <a:fld id="{C1DAFE8B-3124-4204-8DB6-AF8B381190BE}" type="slidenum">
              <a:rPr lang="en-US" smtClean="0"/>
              <a:t>7</a:t>
            </a:fld>
            <a:endParaRPr lang="en-US"/>
          </a:p>
        </p:txBody>
      </p:sp>
    </p:spTree>
    <p:extLst>
      <p:ext uri="{BB962C8B-B14F-4D97-AF65-F5344CB8AC3E}">
        <p14:creationId xmlns:p14="http://schemas.microsoft.com/office/powerpoint/2010/main" val="21944899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Address the Standard: some standards do not lend themselves to a BIG IDEA</a:t>
            </a:r>
            <a:r>
              <a:rPr lang="en-US" baseline="0" dirty="0" smtClean="0"/>
              <a:t> question, they may stay at the knowledge and/or skill level. At times, you may be able to group several standards together in order to generate a BIG IDEA. </a:t>
            </a:r>
            <a:endParaRPr lang="en-US" dirty="0"/>
          </a:p>
        </p:txBody>
      </p:sp>
      <p:sp>
        <p:nvSpPr>
          <p:cNvPr id="4" name="Slide Number Placeholder 3"/>
          <p:cNvSpPr>
            <a:spLocks noGrp="1"/>
          </p:cNvSpPr>
          <p:nvPr>
            <p:ph type="sldNum" sz="quarter" idx="10"/>
          </p:nvPr>
        </p:nvSpPr>
        <p:spPr/>
        <p:txBody>
          <a:bodyPr/>
          <a:lstStyle/>
          <a:p>
            <a:fld id="{C1DAFE8B-3124-4204-8DB6-AF8B381190BE}" type="slidenum">
              <a:rPr lang="en-US" smtClean="0"/>
              <a:t>8</a:t>
            </a:fld>
            <a:endParaRPr lang="en-US"/>
          </a:p>
        </p:txBody>
      </p:sp>
    </p:spTree>
    <p:extLst>
      <p:ext uri="{BB962C8B-B14F-4D97-AF65-F5344CB8AC3E}">
        <p14:creationId xmlns:p14="http://schemas.microsoft.com/office/powerpoint/2010/main" val="36991983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High Impact Instruction pg. 165 – Most skilled teachers use both – however, many don’t intentionally incorporate question types</a:t>
            </a:r>
            <a:r>
              <a:rPr lang="en-US" baseline="0" dirty="0" smtClean="0"/>
              <a:t> in column 1</a:t>
            </a:r>
          </a:p>
          <a:p>
            <a:endParaRPr lang="en-US" baseline="0" dirty="0" smtClean="0"/>
          </a:p>
          <a:p>
            <a:r>
              <a:rPr lang="en-US" baseline="0" dirty="0" smtClean="0"/>
              <a:t>Discuss that each type of instruction is valuable and have their place. </a:t>
            </a:r>
          </a:p>
          <a:p>
            <a:endParaRPr lang="en-US" baseline="0" dirty="0" smtClean="0"/>
          </a:p>
          <a:p>
            <a:r>
              <a:rPr lang="en-US" baseline="0" dirty="0" smtClean="0"/>
              <a:t>Create  a culture in which “I don’t know” is not acceptable. </a:t>
            </a:r>
          </a:p>
          <a:p>
            <a:r>
              <a:rPr lang="en-US" baseline="0" dirty="0" smtClean="0"/>
              <a:t>Restate, Rephrase, Reduce, Reach Out </a:t>
            </a:r>
            <a:endParaRPr lang="en-US" dirty="0"/>
          </a:p>
        </p:txBody>
      </p:sp>
      <p:sp>
        <p:nvSpPr>
          <p:cNvPr id="4" name="Slide Number Placeholder 3"/>
          <p:cNvSpPr>
            <a:spLocks noGrp="1"/>
          </p:cNvSpPr>
          <p:nvPr>
            <p:ph type="sldNum" sz="quarter" idx="10"/>
          </p:nvPr>
        </p:nvSpPr>
        <p:spPr/>
        <p:txBody>
          <a:bodyPr/>
          <a:lstStyle/>
          <a:p>
            <a:fld id="{C1DAFE8B-3124-4204-8DB6-AF8B381190BE}" type="slidenum">
              <a:rPr lang="en-US" smtClean="0"/>
              <a:t>9</a:t>
            </a:fld>
            <a:endParaRPr lang="en-US"/>
          </a:p>
        </p:txBody>
      </p:sp>
    </p:spTree>
    <p:extLst>
      <p:ext uri="{BB962C8B-B14F-4D97-AF65-F5344CB8AC3E}">
        <p14:creationId xmlns:p14="http://schemas.microsoft.com/office/powerpoint/2010/main" val="13340635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10/5/2016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10/5/2016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10/5/2016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10/5/2016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10/5/2016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10/5/2016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10/5/2016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10/5/2016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10/5/2016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10/5/2016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10/5/2016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10/5/2016</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Effective Questioning</a:t>
            </a:r>
            <a:endParaRPr lang="en-US" dirty="0"/>
          </a:p>
        </p:txBody>
      </p:sp>
      <p:sp>
        <p:nvSpPr>
          <p:cNvPr id="3" name="Subtitle 2"/>
          <p:cNvSpPr>
            <a:spLocks noGrp="1"/>
          </p:cNvSpPr>
          <p:nvPr>
            <p:ph type="subTitle" idx="1"/>
          </p:nvPr>
        </p:nvSpPr>
        <p:spPr/>
        <p:txBody>
          <a:bodyPr/>
          <a:lstStyle/>
          <a:p>
            <a:r>
              <a:rPr lang="en-US" dirty="0" smtClean="0"/>
              <a:t>Focus on Knowledge, Skill, &amp; BIG Idea</a:t>
            </a:r>
            <a:endParaRPr lang="en-US" dirty="0"/>
          </a:p>
        </p:txBody>
      </p:sp>
    </p:spTree>
    <p:extLst>
      <p:ext uri="{BB962C8B-B14F-4D97-AF65-F5344CB8AC3E}">
        <p14:creationId xmlns:p14="http://schemas.microsoft.com/office/powerpoint/2010/main" val="1854997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TPGES </a:t>
            </a:r>
            <a:r>
              <a:rPr lang="en-US" dirty="0" smtClean="0"/>
              <a:t>Domain 3 </a:t>
            </a:r>
            <a:endParaRPr lang="en-US" dirty="0"/>
          </a:p>
        </p:txBody>
      </p:sp>
      <p:sp>
        <p:nvSpPr>
          <p:cNvPr id="3" name="Content Placeholder 2"/>
          <p:cNvSpPr>
            <a:spLocks noGrp="1"/>
          </p:cNvSpPr>
          <p:nvPr>
            <p:ph idx="1"/>
          </p:nvPr>
        </p:nvSpPr>
        <p:spPr/>
        <p:txBody>
          <a:bodyPr/>
          <a:lstStyle/>
          <a:p>
            <a:r>
              <a:rPr lang="en-US" dirty="0" smtClean="0"/>
              <a:t>3B – Questioning and </a:t>
            </a:r>
            <a:r>
              <a:rPr lang="en-US" smtClean="0"/>
              <a:t>Discussion Techniques</a:t>
            </a:r>
            <a:endParaRPr lang="en-US" dirty="0"/>
          </a:p>
        </p:txBody>
      </p:sp>
    </p:spTree>
    <p:extLst>
      <p:ext uri="{BB962C8B-B14F-4D97-AF65-F5344CB8AC3E}">
        <p14:creationId xmlns:p14="http://schemas.microsoft.com/office/powerpoint/2010/main" val="595587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2712720" y="45720"/>
            <a:ext cx="6766560" cy="6766560"/>
          </a:xfrm>
          <a:prstGeom prst="rect">
            <a:avLst/>
          </a:prstGeom>
        </p:spPr>
      </p:pic>
    </p:spTree>
    <p:extLst>
      <p:ext uri="{BB962C8B-B14F-4D97-AF65-F5344CB8AC3E}">
        <p14:creationId xmlns:p14="http://schemas.microsoft.com/office/powerpoint/2010/main" val="4013460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Knowledge Questions</a:t>
            </a:r>
            <a:endParaRPr lang="en-US" dirty="0"/>
          </a:p>
        </p:txBody>
      </p:sp>
      <p:pic>
        <p:nvPicPr>
          <p:cNvPr id="2050" name="Picture 2" descr="http://edpsychexperience.files.wordpress.com/2013/03/knowledge-transfer.jp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708148" y="1749224"/>
            <a:ext cx="6775704" cy="484088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6274676" y="585216"/>
            <a:ext cx="5486400" cy="954107"/>
          </a:xfrm>
          <a:prstGeom prst="rect">
            <a:avLst/>
          </a:prstGeom>
          <a:noFill/>
        </p:spPr>
        <p:txBody>
          <a:bodyPr wrap="square" rtlCol="0">
            <a:spAutoFit/>
          </a:bodyPr>
          <a:lstStyle/>
          <a:p>
            <a:r>
              <a:rPr lang="en-US" sz="2800" dirty="0" smtClean="0">
                <a:solidFill>
                  <a:schemeClr val="accent1">
                    <a:lumMod val="75000"/>
                  </a:schemeClr>
                </a:solidFill>
              </a:rPr>
              <a:t>Recall of fact, information, or procedure.</a:t>
            </a:r>
            <a:endParaRPr lang="en-US" sz="2800" dirty="0">
              <a:solidFill>
                <a:schemeClr val="accent1">
                  <a:lumMod val="75000"/>
                </a:schemeClr>
              </a:solidFill>
            </a:endParaRPr>
          </a:p>
        </p:txBody>
      </p:sp>
      <p:sp>
        <p:nvSpPr>
          <p:cNvPr id="6" name="TextBox 5"/>
          <p:cNvSpPr txBox="1"/>
          <p:nvPr/>
        </p:nvSpPr>
        <p:spPr>
          <a:xfrm>
            <a:off x="472966" y="6006662"/>
            <a:ext cx="11051627" cy="646331"/>
          </a:xfrm>
          <a:prstGeom prst="rect">
            <a:avLst/>
          </a:prstGeom>
          <a:noFill/>
        </p:spPr>
        <p:txBody>
          <a:bodyPr wrap="square" rtlCol="0">
            <a:spAutoFit/>
          </a:bodyPr>
          <a:lstStyle/>
          <a:p>
            <a:r>
              <a:rPr lang="en-US" dirty="0">
                <a:solidFill>
                  <a:schemeClr val="accent1">
                    <a:lumMod val="75000"/>
                  </a:schemeClr>
                </a:solidFill>
              </a:rPr>
              <a:t>a</a:t>
            </a:r>
            <a:r>
              <a:rPr lang="en-US" dirty="0" smtClean="0">
                <a:solidFill>
                  <a:schemeClr val="accent1">
                    <a:lumMod val="75000"/>
                  </a:schemeClr>
                </a:solidFill>
              </a:rPr>
              <a:t>rrange, calculate, define, draw, identify, list, label, illustrate, match, measure, memorize, quote, recognize, repeat, recall, recite, state, tell-who-what-where-when-why</a:t>
            </a:r>
            <a:endParaRPr lang="en-US" dirty="0">
              <a:solidFill>
                <a:schemeClr val="accent1">
                  <a:lumMod val="75000"/>
                </a:schemeClr>
              </a:solidFill>
            </a:endParaRPr>
          </a:p>
        </p:txBody>
      </p:sp>
    </p:spTree>
    <p:extLst>
      <p:ext uri="{BB962C8B-B14F-4D97-AF65-F5344CB8AC3E}">
        <p14:creationId xmlns:p14="http://schemas.microsoft.com/office/powerpoint/2010/main" val="1957379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Skill Questions</a:t>
            </a:r>
            <a:endParaRPr lang="en-US" dirty="0"/>
          </a:p>
        </p:txBody>
      </p:sp>
      <p:pic>
        <p:nvPicPr>
          <p:cNvPr id="3078" name="Picture 6" descr="http://www.activityvillage.co.uk/sites/default/files/images/learn_to_draw_a_dog.gif"/>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395319" y="2084832"/>
            <a:ext cx="5401362" cy="3722243"/>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5013435" y="411795"/>
            <a:ext cx="6716111" cy="1384995"/>
          </a:xfrm>
          <a:prstGeom prst="rect">
            <a:avLst/>
          </a:prstGeom>
          <a:noFill/>
        </p:spPr>
        <p:txBody>
          <a:bodyPr wrap="square" rtlCol="0">
            <a:spAutoFit/>
          </a:bodyPr>
          <a:lstStyle/>
          <a:p>
            <a:r>
              <a:rPr lang="en-US" sz="2800" dirty="0" smtClean="0">
                <a:solidFill>
                  <a:schemeClr val="accent1">
                    <a:lumMod val="75000"/>
                  </a:schemeClr>
                </a:solidFill>
              </a:rPr>
              <a:t>Engages mental process beyond habitual response using information or conceptual knowledge. Requires 2+ steps</a:t>
            </a:r>
            <a:endParaRPr lang="en-US" sz="2800" dirty="0">
              <a:solidFill>
                <a:schemeClr val="accent1">
                  <a:lumMod val="75000"/>
                </a:schemeClr>
              </a:solidFill>
            </a:endParaRPr>
          </a:p>
        </p:txBody>
      </p:sp>
      <p:sp>
        <p:nvSpPr>
          <p:cNvPr id="7" name="TextBox 6"/>
          <p:cNvSpPr txBox="1"/>
          <p:nvPr/>
        </p:nvSpPr>
        <p:spPr>
          <a:xfrm>
            <a:off x="630621" y="5807075"/>
            <a:ext cx="11098925" cy="923330"/>
          </a:xfrm>
          <a:prstGeom prst="rect">
            <a:avLst/>
          </a:prstGeom>
          <a:noFill/>
        </p:spPr>
        <p:txBody>
          <a:bodyPr wrap="square" rtlCol="0">
            <a:spAutoFit/>
          </a:bodyPr>
          <a:lstStyle/>
          <a:p>
            <a:r>
              <a:rPr lang="en-US" dirty="0" smtClean="0">
                <a:solidFill>
                  <a:schemeClr val="accent1">
                    <a:lumMod val="75000"/>
                  </a:schemeClr>
                </a:solidFill>
              </a:rPr>
              <a:t>Apply, categorize, determine cause-and-effect, classify, collect and display, compare, distinguish, estimate, graph, identify patterns, infer, interpret, make observations, modify, organize, predict, relate, sketch, show, solve, summarize, use context clues</a:t>
            </a:r>
            <a:endParaRPr lang="en-US" dirty="0">
              <a:solidFill>
                <a:schemeClr val="accent1">
                  <a:lumMod val="75000"/>
                </a:schemeClr>
              </a:solidFill>
            </a:endParaRPr>
          </a:p>
        </p:txBody>
      </p:sp>
    </p:spTree>
    <p:extLst>
      <p:ext uri="{BB962C8B-B14F-4D97-AF65-F5344CB8AC3E}">
        <p14:creationId xmlns:p14="http://schemas.microsoft.com/office/powerpoint/2010/main" val="2369905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Skill Question Example</a:t>
            </a:r>
            <a:endParaRPr lang="en-US" dirty="0"/>
          </a:p>
        </p:txBody>
      </p:sp>
      <p:sp>
        <p:nvSpPr>
          <p:cNvPr id="3" name="Content Placeholder 2"/>
          <p:cNvSpPr>
            <a:spLocks noGrp="1"/>
          </p:cNvSpPr>
          <p:nvPr>
            <p:ph idx="1"/>
          </p:nvPr>
        </p:nvSpPr>
        <p:spPr/>
        <p:txBody>
          <a:bodyPr>
            <a:normAutofit/>
          </a:bodyPr>
          <a:lstStyle/>
          <a:p>
            <a:r>
              <a:rPr lang="en-US" sz="5400" dirty="0" smtClean="0"/>
              <a:t>What have you learned about transportation west from old photos and diaries? </a:t>
            </a:r>
            <a:endParaRPr lang="en-US" sz="5400" dirty="0"/>
          </a:p>
        </p:txBody>
      </p:sp>
    </p:spTree>
    <p:extLst>
      <p:ext uri="{BB962C8B-B14F-4D97-AF65-F5344CB8AC3E}">
        <p14:creationId xmlns:p14="http://schemas.microsoft.com/office/powerpoint/2010/main" val="1161451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BIG Idea</a:t>
            </a:r>
            <a:endParaRPr lang="en-US" dirty="0"/>
          </a:p>
        </p:txBody>
      </p:sp>
      <p:pic>
        <p:nvPicPr>
          <p:cNvPr id="4098" name="Picture 2" descr="http://www.improvizations.com/Portals/42614/images/skills.jp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900445" y="2084832"/>
            <a:ext cx="5715000" cy="38989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389587" y="493665"/>
            <a:ext cx="7756634" cy="1384995"/>
          </a:xfrm>
          <a:prstGeom prst="rect">
            <a:avLst/>
          </a:prstGeom>
          <a:noFill/>
        </p:spPr>
        <p:txBody>
          <a:bodyPr wrap="square" rtlCol="0">
            <a:spAutoFit/>
          </a:bodyPr>
          <a:lstStyle/>
          <a:p>
            <a:r>
              <a:rPr lang="en-US" sz="2800" dirty="0" smtClean="0">
                <a:solidFill>
                  <a:schemeClr val="accent1">
                    <a:lumMod val="75000"/>
                  </a:schemeClr>
                </a:solidFill>
              </a:rPr>
              <a:t>Requires reasoning, developing a plan or a sequence of steps, some complexity more than one possible of answer, higher level of thinking than previous 2 levels</a:t>
            </a:r>
            <a:endParaRPr lang="en-US" sz="2800" dirty="0">
              <a:solidFill>
                <a:schemeClr val="accent1">
                  <a:lumMod val="75000"/>
                </a:schemeClr>
              </a:solidFill>
            </a:endParaRPr>
          </a:p>
        </p:txBody>
      </p:sp>
      <p:sp>
        <p:nvSpPr>
          <p:cNvPr id="5" name="TextBox 4"/>
          <p:cNvSpPr txBox="1"/>
          <p:nvPr/>
        </p:nvSpPr>
        <p:spPr>
          <a:xfrm>
            <a:off x="362607" y="6085490"/>
            <a:ext cx="11319641" cy="646331"/>
          </a:xfrm>
          <a:prstGeom prst="rect">
            <a:avLst/>
          </a:prstGeom>
          <a:noFill/>
        </p:spPr>
        <p:txBody>
          <a:bodyPr wrap="square" rtlCol="0">
            <a:spAutoFit/>
          </a:bodyPr>
          <a:lstStyle/>
          <a:p>
            <a:r>
              <a:rPr lang="en-US" dirty="0" smtClean="0">
                <a:solidFill>
                  <a:schemeClr val="accent1">
                    <a:lumMod val="75000"/>
                  </a:schemeClr>
                </a:solidFill>
              </a:rPr>
              <a:t>Apprise, assess, site evidence, critique, develop a logical argument, differentiate, draw conclusions, explain phenomena in terms of concepts, formulate, hypothesize, investigate, revise, use concepts to solve non-routine problems</a:t>
            </a:r>
            <a:endParaRPr lang="en-US" dirty="0">
              <a:solidFill>
                <a:schemeClr val="accent1">
                  <a:lumMod val="75000"/>
                </a:schemeClr>
              </a:solidFill>
            </a:endParaRPr>
          </a:p>
        </p:txBody>
      </p:sp>
    </p:spTree>
    <p:extLst>
      <p:ext uri="{BB962C8B-B14F-4D97-AF65-F5344CB8AC3E}">
        <p14:creationId xmlns:p14="http://schemas.microsoft.com/office/powerpoint/2010/main" val="3011239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Big Idea Question Example</a:t>
            </a:r>
            <a:endParaRPr lang="en-US" dirty="0"/>
          </a:p>
        </p:txBody>
      </p:sp>
      <p:sp>
        <p:nvSpPr>
          <p:cNvPr id="3" name="Content Placeholder 2"/>
          <p:cNvSpPr>
            <a:spLocks noGrp="1"/>
          </p:cNvSpPr>
          <p:nvPr>
            <p:ph idx="1"/>
          </p:nvPr>
        </p:nvSpPr>
        <p:spPr/>
        <p:txBody>
          <a:bodyPr>
            <a:normAutofit/>
          </a:bodyPr>
          <a:lstStyle/>
          <a:p>
            <a:r>
              <a:rPr lang="en-US" sz="5400" dirty="0" smtClean="0"/>
              <a:t>How does weather affect us? </a:t>
            </a:r>
            <a:endParaRPr lang="en-US" sz="5400" dirty="0"/>
          </a:p>
        </p:txBody>
      </p:sp>
    </p:spTree>
    <p:extLst>
      <p:ext uri="{BB962C8B-B14F-4D97-AF65-F5344CB8AC3E}">
        <p14:creationId xmlns:p14="http://schemas.microsoft.com/office/powerpoint/2010/main" val="1007088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Effective Question Should…</a:t>
            </a:r>
            <a:endParaRPr lang="en-US" dirty="0"/>
          </a:p>
        </p:txBody>
      </p:sp>
      <p:sp>
        <p:nvSpPr>
          <p:cNvPr id="3" name="Content Placeholder 2"/>
          <p:cNvSpPr>
            <a:spLocks noGrp="1"/>
          </p:cNvSpPr>
          <p:nvPr>
            <p:ph idx="1"/>
          </p:nvPr>
        </p:nvSpPr>
        <p:spPr>
          <a:xfrm>
            <a:off x="1024127" y="2301766"/>
            <a:ext cx="9720073" cy="4023360"/>
          </a:xfrm>
        </p:spPr>
        <p:txBody>
          <a:bodyPr/>
          <a:lstStyle/>
          <a:p>
            <a:pPr marL="457200" indent="-457200">
              <a:buFont typeface="+mj-lt"/>
              <a:buAutoNum type="arabicPeriod"/>
            </a:pPr>
            <a:r>
              <a:rPr lang="en-US" dirty="0" smtClean="0"/>
              <a:t>Address the Standard</a:t>
            </a:r>
          </a:p>
          <a:p>
            <a:pPr marL="457200" indent="-457200">
              <a:buFont typeface="+mj-lt"/>
              <a:buAutoNum type="arabicPeriod"/>
            </a:pPr>
            <a:r>
              <a:rPr lang="en-US" dirty="0" smtClean="0"/>
              <a:t>Match the purpose of the lesson</a:t>
            </a:r>
          </a:p>
          <a:p>
            <a:pPr marL="457200" indent="-457200">
              <a:buFont typeface="+mj-lt"/>
              <a:buAutoNum type="arabicPeriod"/>
            </a:pPr>
            <a:r>
              <a:rPr lang="en-US" dirty="0" smtClean="0"/>
              <a:t>Begin Unit Planning with Big Ideas (Question Stems)</a:t>
            </a:r>
          </a:p>
          <a:p>
            <a:pPr marL="457200" indent="-457200">
              <a:buFont typeface="+mj-lt"/>
              <a:buAutoNum type="arabicPeriod"/>
            </a:pPr>
            <a:r>
              <a:rPr lang="en-US" dirty="0" smtClean="0"/>
              <a:t>Use the Question Stems to generate Knowledge and Skill Questions </a:t>
            </a:r>
          </a:p>
          <a:p>
            <a:pPr marL="457200" indent="-457200">
              <a:buFont typeface="+mj-lt"/>
              <a:buAutoNum type="arabicPeriod"/>
            </a:pPr>
            <a:r>
              <a:rPr lang="en-US" dirty="0" smtClean="0"/>
              <a:t>Be Intentionally Planned and Readily Available</a:t>
            </a:r>
          </a:p>
          <a:p>
            <a:pPr marL="457200" indent="-457200">
              <a:buFont typeface="+mj-lt"/>
              <a:buAutoNum type="arabicPeriod"/>
            </a:pPr>
            <a:endParaRPr lang="en-US" dirty="0"/>
          </a:p>
        </p:txBody>
      </p:sp>
    </p:spTree>
    <p:extLst>
      <p:ext uri="{BB962C8B-B14F-4D97-AF65-F5344CB8AC3E}">
        <p14:creationId xmlns:p14="http://schemas.microsoft.com/office/powerpoint/2010/main" val="2376663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Lesson Purpose Hints at the type of Questions to use – What kind of learning are you involved in?</a:t>
            </a:r>
            <a:endParaRPr lang="en-US" dirty="0"/>
          </a:p>
        </p:txBody>
      </p:sp>
      <p:sp>
        <p:nvSpPr>
          <p:cNvPr id="3" name="Text Placeholder 2"/>
          <p:cNvSpPr>
            <a:spLocks noGrp="1"/>
          </p:cNvSpPr>
          <p:nvPr>
            <p:ph type="body" idx="1"/>
          </p:nvPr>
        </p:nvSpPr>
        <p:spPr>
          <a:xfrm>
            <a:off x="1024128" y="2270234"/>
            <a:ext cx="4966760" cy="1765738"/>
          </a:xfrm>
        </p:spPr>
        <p:txBody>
          <a:bodyPr>
            <a:normAutofit/>
          </a:bodyPr>
          <a:lstStyle/>
          <a:p>
            <a:r>
              <a:rPr lang="en-US" dirty="0" smtClean="0"/>
              <a:t>Exploratory, Class Discourse/Dialogue, Teacher as Facilitator  	</a:t>
            </a:r>
            <a:endParaRPr lang="en-US" dirty="0"/>
          </a:p>
        </p:txBody>
      </p:sp>
      <p:sp>
        <p:nvSpPr>
          <p:cNvPr id="4" name="Content Placeholder 3"/>
          <p:cNvSpPr>
            <a:spLocks noGrp="1"/>
          </p:cNvSpPr>
          <p:nvPr>
            <p:ph sz="half" idx="2"/>
          </p:nvPr>
        </p:nvSpPr>
        <p:spPr>
          <a:xfrm>
            <a:off x="1024128" y="4335516"/>
            <a:ext cx="4754880" cy="1973843"/>
          </a:xfrm>
        </p:spPr>
        <p:txBody>
          <a:bodyPr/>
          <a:lstStyle/>
          <a:p>
            <a:r>
              <a:rPr lang="en-US" dirty="0" smtClean="0"/>
              <a:t>Question Format: Open</a:t>
            </a:r>
          </a:p>
          <a:p>
            <a:r>
              <a:rPr lang="en-US" dirty="0" smtClean="0"/>
              <a:t>Question Kind: Opinion</a:t>
            </a:r>
          </a:p>
          <a:p>
            <a:r>
              <a:rPr lang="en-US" dirty="0" smtClean="0"/>
              <a:t>Question Level: Big Idea</a:t>
            </a:r>
          </a:p>
          <a:p>
            <a:r>
              <a:rPr lang="en-US" dirty="0" smtClean="0"/>
              <a:t># of Questions: 1 to 5 	</a:t>
            </a:r>
          </a:p>
          <a:p>
            <a:endParaRPr lang="en-US" dirty="0"/>
          </a:p>
        </p:txBody>
      </p:sp>
      <p:sp>
        <p:nvSpPr>
          <p:cNvPr id="5" name="Text Placeholder 4"/>
          <p:cNvSpPr>
            <a:spLocks noGrp="1"/>
          </p:cNvSpPr>
          <p:nvPr>
            <p:ph type="body" sz="quarter" idx="3"/>
          </p:nvPr>
        </p:nvSpPr>
        <p:spPr>
          <a:xfrm>
            <a:off x="5990888" y="2415908"/>
            <a:ext cx="4754880" cy="1493940"/>
          </a:xfrm>
        </p:spPr>
        <p:txBody>
          <a:bodyPr>
            <a:normAutofit/>
          </a:bodyPr>
          <a:lstStyle/>
          <a:p>
            <a:r>
              <a:rPr lang="en-US" dirty="0" smtClean="0"/>
              <a:t>Review, Gauging Prior Knowledge, </a:t>
            </a:r>
            <a:r>
              <a:rPr lang="en-US" dirty="0"/>
              <a:t>Explicit Modeling, Direct Instruction, Strategic </a:t>
            </a:r>
            <a:r>
              <a:rPr lang="en-US" dirty="0" smtClean="0"/>
              <a:t>Instruction</a:t>
            </a:r>
            <a:endParaRPr lang="en-US" dirty="0"/>
          </a:p>
        </p:txBody>
      </p:sp>
      <p:sp>
        <p:nvSpPr>
          <p:cNvPr id="6" name="Content Placeholder 5"/>
          <p:cNvSpPr>
            <a:spLocks noGrp="1"/>
          </p:cNvSpPr>
          <p:nvPr>
            <p:ph sz="quarter" idx="4"/>
          </p:nvPr>
        </p:nvSpPr>
        <p:spPr>
          <a:xfrm>
            <a:off x="5990888" y="4181646"/>
            <a:ext cx="4754880" cy="2127714"/>
          </a:xfrm>
        </p:spPr>
        <p:txBody>
          <a:bodyPr>
            <a:normAutofit lnSpcReduction="10000"/>
          </a:bodyPr>
          <a:lstStyle/>
          <a:p>
            <a:r>
              <a:rPr lang="en-US" dirty="0" smtClean="0"/>
              <a:t>Question Format: Closed</a:t>
            </a:r>
          </a:p>
          <a:p>
            <a:r>
              <a:rPr lang="en-US" dirty="0" smtClean="0"/>
              <a:t>Question Kind: Right or Wrong</a:t>
            </a:r>
          </a:p>
          <a:p>
            <a:r>
              <a:rPr lang="en-US" dirty="0" smtClean="0"/>
              <a:t>Question Level: Knowledge/Skill</a:t>
            </a:r>
          </a:p>
          <a:p>
            <a:r>
              <a:rPr lang="en-US" dirty="0" smtClean="0"/>
              <a:t># of Questions: Up to more than 4 per minute</a:t>
            </a:r>
            <a:endParaRPr lang="en-US" dirty="0"/>
          </a:p>
        </p:txBody>
      </p:sp>
    </p:spTree>
    <p:extLst>
      <p:ext uri="{BB962C8B-B14F-4D97-AF65-F5344CB8AC3E}">
        <p14:creationId xmlns:p14="http://schemas.microsoft.com/office/powerpoint/2010/main" val="13059943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 xmlns:thm15="http://schemas.microsoft.com/office/thememl/2012/main" name="Integral" id="{3577F8C9-A904-41D8-97D2-FD898F53F20E}" vid="{29F68FFC-748B-4FC3-BF39-7F84A6D5840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1756</TotalTime>
  <Words>756</Words>
  <Application>Microsoft Office PowerPoint</Application>
  <PresentationFormat>Custom</PresentationFormat>
  <Paragraphs>60</Paragraphs>
  <Slides>10</Slides>
  <Notes>8</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Integral</vt:lpstr>
      <vt:lpstr>Effective Questioning</vt:lpstr>
      <vt:lpstr>PowerPoint Presentation</vt:lpstr>
      <vt:lpstr>Knowledge Questions</vt:lpstr>
      <vt:lpstr>Skill Questions</vt:lpstr>
      <vt:lpstr>Skill Question Example</vt:lpstr>
      <vt:lpstr>BIG Idea</vt:lpstr>
      <vt:lpstr>Big Idea Question Example</vt:lpstr>
      <vt:lpstr>Effective Question Should…</vt:lpstr>
      <vt:lpstr>Lesson Purpose Hints at the type of Questions to use – What kind of learning are you involved in?</vt:lpstr>
      <vt:lpstr>TPGES Domain 3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Effective Questioning</dc:title>
  <dc:creator>Bobby Fuller</dc:creator>
  <cp:lastModifiedBy>Jefferson, Leah - Principal</cp:lastModifiedBy>
  <cp:revision>21</cp:revision>
  <cp:lastPrinted>2016-01-04T20:55:14Z</cp:lastPrinted>
  <dcterms:created xsi:type="dcterms:W3CDTF">2016-01-03T14:27:35Z</dcterms:created>
  <dcterms:modified xsi:type="dcterms:W3CDTF">2016-10-05T11:55:58Z</dcterms:modified>
</cp:coreProperties>
</file>