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3" r:id="rId4"/>
  </p:sldMasterIdLst>
  <p:handoutMasterIdLst>
    <p:handoutMasterId r:id="rId19"/>
  </p:handoutMasterIdLst>
  <p:sldIdLst>
    <p:sldId id="256" r:id="rId5"/>
    <p:sldId id="274" r:id="rId6"/>
    <p:sldId id="257" r:id="rId7"/>
    <p:sldId id="260" r:id="rId8"/>
    <p:sldId id="303" r:id="rId9"/>
    <p:sldId id="259" r:id="rId10"/>
    <p:sldId id="279" r:id="rId11"/>
    <p:sldId id="304" r:id="rId12"/>
    <p:sldId id="261" r:id="rId13"/>
    <p:sldId id="262" r:id="rId14"/>
    <p:sldId id="277" r:id="rId15"/>
    <p:sldId id="263" r:id="rId16"/>
    <p:sldId id="264" r:id="rId17"/>
    <p:sldId id="30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2DC0CC-074A-2FB8-51A0-7D369B27999B}" v="4" dt="2019-07-24T17:06:48.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47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FDB99687-01E1-49DB-AEF5-D276C4C7884C}" type="datetimeFigureOut">
              <a:rPr lang="en-US" smtClean="0"/>
              <a:pPr/>
              <a:t>8/21/2020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2776F782-D97E-46E0-A97A-2FD8F856F471}" type="slidenum">
              <a:rPr lang="en-US" smtClean="0"/>
              <a:pPr/>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CA79C0DE-F737-4896-9CAC-65E4F7E9108D}" type="datetimeFigureOut">
              <a:rPr lang="en-US" smtClean="0"/>
              <a:pPr/>
              <a:t>8/21/2020</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1683162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9C0DE-F737-4896-9CAC-65E4F7E9108D}" type="datetimeFigureOut">
              <a:rPr lang="en-US" smtClean="0"/>
              <a:pPr/>
              <a:t>8/21/2020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120030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A79C0DE-F737-4896-9CAC-65E4F7E9108D}"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494185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A79C0DE-F737-4896-9CAC-65E4F7E9108D}"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523096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79C0DE-F737-4896-9CAC-65E4F7E9108D}"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2922090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A79C0DE-F737-4896-9CAC-65E4F7E9108D}" type="datetimeFigureOut">
              <a:rPr lang="en-US" smtClean="0"/>
              <a:pPr/>
              <a:t>8/21/2020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1760750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A79C0DE-F737-4896-9CAC-65E4F7E9108D}" type="datetimeFigureOut">
              <a:rPr lang="en-US" smtClean="0"/>
              <a:pPr/>
              <a:t>8/21/2020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714363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621301" y="6387910"/>
            <a:ext cx="990599" cy="228659"/>
          </a:xfrm>
        </p:spPr>
        <p:txBody>
          <a:bodyPr/>
          <a:lstStyle/>
          <a:p>
            <a:fld id="{CA79C0DE-F737-4896-9CAC-65E4F7E9108D}" type="datetimeFigureOut">
              <a:rPr lang="en-US" smtClean="0"/>
              <a:pPr/>
              <a:t>8/21/2020</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36503195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79C0DE-F737-4896-9CAC-65E4F7E9108D}" type="datetimeFigureOut">
              <a:rPr lang="en-US" smtClean="0"/>
              <a:pPr/>
              <a:t>8/21/2020</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8801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79C0DE-F737-4896-9CAC-65E4F7E9108D}"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3928602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79C0DE-F737-4896-9CAC-65E4F7E9108D}"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189362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79C0DE-F737-4896-9CAC-65E4F7E9108D}" type="datetimeFigureOut">
              <a:rPr lang="en-US" smtClean="0"/>
              <a:pPr/>
              <a:t>8/21/2020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932862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79C0DE-F737-4896-9CAC-65E4F7E9108D}" type="datetimeFigureOut">
              <a:rPr lang="en-US" smtClean="0"/>
              <a:pPr/>
              <a:t>8/21/2020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382734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79C0DE-F737-4896-9CAC-65E4F7E9108D}" type="datetimeFigureOut">
              <a:rPr lang="en-US" smtClean="0"/>
              <a:pPr/>
              <a:t>8/21/2020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378467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CA79C0DE-F737-4896-9CAC-65E4F7E9108D}" type="datetimeFigureOut">
              <a:rPr lang="en-US" smtClean="0"/>
              <a:pPr/>
              <a:t>8/21/2020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194849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9C0DE-F737-4896-9CAC-65E4F7E9108D}" type="datetimeFigureOut">
              <a:rPr lang="en-US" smtClean="0"/>
              <a:pPr/>
              <a:t>8/21/2020</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197558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9C0DE-F737-4896-9CAC-65E4F7E9108D}" type="datetimeFigureOut">
              <a:rPr lang="en-US" smtClean="0"/>
              <a:pPr/>
              <a:t>8/21/2020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174321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CA79C0DE-F737-4896-9CAC-65E4F7E9108D}" type="datetimeFigureOut">
              <a:rPr lang="en-US" smtClean="0"/>
              <a:pPr/>
              <a:t>8/21/2020</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55C78094-0070-414F-A56D-329C03836D8F}" type="slidenum">
              <a:rPr lang="en-US" smtClean="0"/>
              <a:pPr/>
              <a:t>‹#›</a:t>
            </a:fld>
            <a:endParaRPr lang="en-US"/>
          </a:p>
        </p:txBody>
      </p:sp>
    </p:spTree>
    <p:extLst>
      <p:ext uri="{BB962C8B-B14F-4D97-AF65-F5344CB8AC3E}">
        <p14:creationId xmlns:p14="http://schemas.microsoft.com/office/powerpoint/2010/main" val="1969190464"/>
      </p:ext>
    </p:extLst>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 id="2147484016" r:id="rId13"/>
    <p:sldLayoutId id="2147484017" r:id="rId14"/>
    <p:sldLayoutId id="2147484018" r:id="rId15"/>
    <p:sldLayoutId id="2147484019" r:id="rId16"/>
    <p:sldLayoutId id="2147484020"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healthteacher.com/news/Article/1196"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Student Discipline, Bullying &amp; Cyber-Bullying</a:t>
            </a:r>
          </a:p>
        </p:txBody>
      </p:sp>
      <p:sp>
        <p:nvSpPr>
          <p:cNvPr id="3" name="Subtitle 2"/>
          <p:cNvSpPr>
            <a:spLocks noGrp="1"/>
          </p:cNvSpPr>
          <p:nvPr>
            <p:ph type="subTitle" idx="1"/>
          </p:nvPr>
        </p:nvSpPr>
        <p:spPr/>
        <p:txBody>
          <a:bodyPr/>
          <a:lstStyle/>
          <a:p>
            <a:r>
              <a:rPr lang="en-US"/>
              <a:t>Houston County BOE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Notice Obligation</a:t>
            </a:r>
          </a:p>
        </p:txBody>
      </p:sp>
      <p:sp>
        <p:nvSpPr>
          <p:cNvPr id="3" name="Content Placeholder 2"/>
          <p:cNvSpPr>
            <a:spLocks noGrp="1"/>
          </p:cNvSpPr>
          <p:nvPr>
            <p:ph idx="1"/>
          </p:nvPr>
        </p:nvSpPr>
        <p:spPr/>
        <p:txBody>
          <a:bodyPr/>
          <a:lstStyle/>
          <a:p>
            <a:r>
              <a:rPr lang="en-US"/>
              <a:t>Each local BOE shall establish and publish in its local board policy a method to notify the parent, guardian, or other person who has control or charge of a student upon a finding by a school administrator that such student has committed an offense of bullying or is a victim of bullying.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696200" cy="762000"/>
          </a:xfrm>
        </p:spPr>
        <p:txBody>
          <a:bodyPr>
            <a:noAutofit/>
          </a:bodyPr>
          <a:lstStyle/>
          <a:p>
            <a:pPr algn="ctr"/>
            <a:r>
              <a:rPr lang="en-US" sz="3500"/>
              <a:t>Responsibility of the Administration</a:t>
            </a:r>
          </a:p>
        </p:txBody>
      </p:sp>
      <p:sp>
        <p:nvSpPr>
          <p:cNvPr id="3" name="Content Placeholder 2"/>
          <p:cNvSpPr>
            <a:spLocks noGrp="1"/>
          </p:cNvSpPr>
          <p:nvPr>
            <p:ph idx="1"/>
          </p:nvPr>
        </p:nvSpPr>
        <p:spPr>
          <a:xfrm>
            <a:off x="446949" y="2159570"/>
            <a:ext cx="8458200" cy="5181599"/>
          </a:xfrm>
        </p:spPr>
        <p:txBody>
          <a:bodyPr vert="horz" lIns="91440" tIns="45720" rIns="91440" bIns="45720" rtlCol="0" anchor="t">
            <a:noAutofit/>
          </a:bodyPr>
          <a:lstStyle/>
          <a:p>
            <a:r>
              <a:rPr lang="en-US" sz="2000" dirty="0"/>
              <a:t>Investigate any report of bullying promptly.</a:t>
            </a:r>
          </a:p>
          <a:p>
            <a:r>
              <a:rPr lang="en-US" sz="2000" dirty="0"/>
              <a:t>Develop a yearly plan for educating staff, students, and parents.</a:t>
            </a:r>
          </a:p>
          <a:p>
            <a:r>
              <a:rPr lang="en-US" sz="2000" dirty="0"/>
              <a:t>Each school will develop a plan for initial and ongoing bullying education that will take place throughout the school year.  This plan will be shared with the Asst. Supt for School Operations.  All students and staff members must be educated on bullying and consequences within the first month of school.  </a:t>
            </a:r>
          </a:p>
          <a:p>
            <a:r>
              <a:rPr lang="en-US" sz="2000" dirty="0"/>
              <a:t>Use provided system-wide Houston County form to document bullying.</a:t>
            </a:r>
          </a:p>
          <a:p>
            <a:r>
              <a:rPr lang="en-US" sz="2000" dirty="0"/>
              <a:t>Notify the parents of both the bully and the victim.</a:t>
            </a:r>
          </a:p>
          <a:p>
            <a:r>
              <a:rPr lang="en-US" sz="2000" dirty="0"/>
              <a:t>Apply necessary interventions and consequences.</a:t>
            </a:r>
          </a:p>
          <a:p>
            <a:endParaRPr lang="en-US"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a:t>Posting &amp; Handbook Requirements</a:t>
            </a:r>
          </a:p>
        </p:txBody>
      </p:sp>
      <p:sp>
        <p:nvSpPr>
          <p:cNvPr id="3" name="Content Placeholder 2"/>
          <p:cNvSpPr>
            <a:spLocks noGrp="1"/>
          </p:cNvSpPr>
          <p:nvPr>
            <p:ph idx="1"/>
          </p:nvPr>
        </p:nvSpPr>
        <p:spPr>
          <a:xfrm>
            <a:off x="864382" y="2489200"/>
            <a:ext cx="7435556" cy="3530600"/>
          </a:xfrm>
        </p:spPr>
        <p:txBody>
          <a:bodyPr>
            <a:normAutofit/>
          </a:bodyPr>
          <a:lstStyle/>
          <a:p>
            <a:r>
              <a:rPr lang="en-US" sz="2000" dirty="0"/>
              <a:t>Each local BOE shall ensure that students and parents of students are notified of the prohibition against bullying and the penalties for violating the prohibition.  This information shall be posted at each school and included in student and parent handbooks.</a:t>
            </a:r>
          </a:p>
          <a:p>
            <a:r>
              <a:rPr lang="en-US" sz="2000" dirty="0"/>
              <a:t>Each school has a standard posting to place in the school in a visible location near the front office.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Mandated Reporting</a:t>
            </a:r>
          </a:p>
        </p:txBody>
      </p:sp>
      <p:sp>
        <p:nvSpPr>
          <p:cNvPr id="3" name="Content Placeholder 2"/>
          <p:cNvSpPr>
            <a:spLocks noGrp="1"/>
          </p:cNvSpPr>
          <p:nvPr>
            <p:ph idx="1"/>
          </p:nvPr>
        </p:nvSpPr>
        <p:spPr>
          <a:xfrm>
            <a:off x="864381" y="2489200"/>
            <a:ext cx="7514687" cy="3530600"/>
          </a:xfrm>
        </p:spPr>
        <p:txBody>
          <a:bodyPr>
            <a:normAutofit/>
          </a:bodyPr>
          <a:lstStyle/>
          <a:p>
            <a:r>
              <a:rPr lang="en-US" sz="2000" dirty="0"/>
              <a:t>Any teacher or other school employee who has reliable information that would lead a reasonable person to suspect that someone is a target of bullying shall immediately report it to the principal.</a:t>
            </a:r>
          </a:p>
          <a:p>
            <a:r>
              <a:rPr lang="en-US" sz="2000" dirty="0"/>
              <a:t>Once trained, teachers and staff members will sign-off that they have received training.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69244" y="685800"/>
            <a:ext cx="7162800" cy="5601533"/>
          </a:xfrm>
          <a:prstGeom prst="rect">
            <a:avLst/>
          </a:prstGeom>
          <a:noFill/>
        </p:spPr>
        <p:txBody>
          <a:bodyPr wrap="square" rtlCol="0">
            <a:spAutoFit/>
          </a:bodyPr>
          <a:lstStyle/>
          <a:p>
            <a:pPr lvl="0" fontAlgn="base">
              <a:spcBef>
                <a:spcPct val="0"/>
              </a:spcBef>
              <a:spcAft>
                <a:spcPct val="0"/>
              </a:spcAft>
            </a:pPr>
            <a:endParaRPr lang="en-US" b="1" dirty="0">
              <a:latin typeface="Calibri" pitchFamily="34" charset="0"/>
              <a:ea typeface="Calibri" pitchFamily="34" charset="0"/>
              <a:cs typeface="Times New Roman" pitchFamily="18" charset="0"/>
            </a:endParaRPr>
          </a:p>
          <a:p>
            <a:pPr lvl="0" fontAlgn="base">
              <a:spcBef>
                <a:spcPct val="0"/>
              </a:spcBef>
              <a:spcAft>
                <a:spcPct val="0"/>
              </a:spcAft>
            </a:pPr>
            <a:r>
              <a:rPr lang="en-US" sz="4400" b="1" dirty="0">
                <a:latin typeface="Calibri" pitchFamily="34" charset="0"/>
                <a:ea typeface="Calibri" pitchFamily="34" charset="0"/>
                <a:cs typeface="Times New Roman" pitchFamily="18" charset="0"/>
              </a:rPr>
              <a:t>Additional Internet-based resources </a:t>
            </a:r>
            <a:endParaRPr lang="en-US" b="1" dirty="0">
              <a:latin typeface="Calibri" pitchFamily="34" charset="0"/>
              <a:ea typeface="Calibri" pitchFamily="34" charset="0"/>
              <a:cs typeface="Times New Roman" pitchFamily="18" charset="0"/>
            </a:endParaRPr>
          </a:p>
          <a:p>
            <a:pPr lvl="0" fontAlgn="base">
              <a:spcBef>
                <a:spcPct val="0"/>
              </a:spcBef>
              <a:spcAft>
                <a:spcPct val="0"/>
              </a:spcAft>
            </a:pPr>
            <a:endParaRPr lang="en-US" b="1" dirty="0">
              <a:latin typeface="Calibri" pitchFamily="34" charset="0"/>
              <a:ea typeface="Calibri" pitchFamily="34" charset="0"/>
              <a:cs typeface="Times New Roman" pitchFamily="18" charset="0"/>
            </a:endParaRPr>
          </a:p>
          <a:p>
            <a:pPr lvl="0" fontAlgn="base">
              <a:spcBef>
                <a:spcPct val="0"/>
              </a:spcBef>
              <a:spcAft>
                <a:spcPct val="0"/>
              </a:spcAft>
            </a:pPr>
            <a:r>
              <a:rPr lang="en-US" b="1" dirty="0">
                <a:latin typeface="Calibri" pitchFamily="34" charset="0"/>
                <a:ea typeface="Calibri" pitchFamily="34" charset="0"/>
                <a:cs typeface="Times New Roman" pitchFamily="18" charset="0"/>
              </a:rPr>
              <a:t>SOURCES OF STRENGTH:</a:t>
            </a:r>
            <a:endParaRPr lang="en-US" sz="1200" dirty="0">
              <a:latin typeface="Arial" pitchFamily="34" charset="0"/>
            </a:endParaRPr>
          </a:p>
          <a:p>
            <a:pPr lvl="0" eaLnBrk="0" fontAlgn="base" hangingPunct="0">
              <a:spcBef>
                <a:spcPct val="0"/>
              </a:spcBef>
              <a:spcAft>
                <a:spcPct val="0"/>
              </a:spcAft>
            </a:pPr>
            <a:r>
              <a:rPr lang="en-US" dirty="0">
                <a:latin typeface="Calibri" pitchFamily="34" charset="0"/>
                <a:ea typeface="Calibri" pitchFamily="34" charset="0"/>
                <a:cs typeface="Times New Roman" pitchFamily="18" charset="0"/>
              </a:rPr>
              <a:t>http://www.sourcesofstrength.org</a:t>
            </a:r>
            <a:endParaRPr lang="en-US" sz="1200" dirty="0">
              <a:latin typeface="Arial" pitchFamily="34" charset="0"/>
            </a:endParaRPr>
          </a:p>
          <a:p>
            <a:pPr lvl="0" eaLnBrk="0" fontAlgn="base" hangingPunct="0">
              <a:spcBef>
                <a:spcPct val="0"/>
              </a:spcBef>
              <a:spcAft>
                <a:spcPct val="0"/>
              </a:spcAft>
            </a:pPr>
            <a:r>
              <a:rPr lang="en-US" b="1" dirty="0">
                <a:latin typeface="Calibri" pitchFamily="34" charset="0"/>
                <a:ea typeface="Calibri" pitchFamily="34" charset="0"/>
                <a:cs typeface="Times New Roman" pitchFamily="18" charset="0"/>
              </a:rPr>
              <a:t>HEALTHTEACHER.COM:</a:t>
            </a:r>
            <a:endParaRPr lang="en-US" sz="1200" dirty="0">
              <a:latin typeface="Arial" pitchFamily="34" charset="0"/>
            </a:endParaRPr>
          </a:p>
          <a:p>
            <a:pPr lvl="0" eaLnBrk="0" fontAlgn="base" hangingPunct="0">
              <a:spcBef>
                <a:spcPct val="0"/>
              </a:spcBef>
              <a:spcAft>
                <a:spcPct val="0"/>
              </a:spcAft>
            </a:pPr>
            <a:r>
              <a:rPr lang="en-US" dirty="0">
                <a:solidFill>
                  <a:schemeClr val="accent6"/>
                </a:solidFill>
                <a:latin typeface="Calibri" pitchFamily="34" charset="0"/>
                <a:ea typeface="Calibri" pitchFamily="34" charset="0"/>
                <a:cs typeface="Times New Roman" pitchFamily="18" charset="0"/>
                <a:hlinkClick r:id="rId2"/>
              </a:rPr>
              <a:t>http://www.healthteacher.com/news/Article/1196</a:t>
            </a:r>
            <a:endParaRPr lang="en-US" sz="1200" dirty="0">
              <a:solidFill>
                <a:schemeClr val="accent6"/>
              </a:solidFill>
              <a:latin typeface="Arial" pitchFamily="34" charset="0"/>
            </a:endParaRPr>
          </a:p>
          <a:p>
            <a:pPr lvl="0" eaLnBrk="0" fontAlgn="base" hangingPunct="0">
              <a:spcBef>
                <a:spcPct val="0"/>
              </a:spcBef>
              <a:spcAft>
                <a:spcPct val="0"/>
              </a:spcAft>
            </a:pPr>
            <a:r>
              <a:rPr lang="en-US" b="1" dirty="0">
                <a:latin typeface="Calibri" pitchFamily="34" charset="0"/>
                <a:ea typeface="Calibri" pitchFamily="34" charset="0"/>
                <a:cs typeface="Times New Roman" pitchFamily="18" charset="0"/>
              </a:rPr>
              <a:t>BULLYING TOOLKIT FROM GADOE:</a:t>
            </a:r>
            <a:endParaRPr lang="en-US" sz="1200" dirty="0">
              <a:latin typeface="Arial" pitchFamily="34" charset="0"/>
            </a:endParaRPr>
          </a:p>
          <a:p>
            <a:pPr lvl="0" eaLnBrk="0" fontAlgn="base" hangingPunct="0">
              <a:spcBef>
                <a:spcPct val="0"/>
              </a:spcBef>
              <a:spcAft>
                <a:spcPct val="0"/>
              </a:spcAft>
            </a:pPr>
            <a:r>
              <a:rPr lang="en-US" u="sng" dirty="0">
                <a:solidFill>
                  <a:schemeClr val="accent6"/>
                </a:solidFill>
                <a:latin typeface="Calibri" pitchFamily="34" charset="0"/>
                <a:ea typeface="Calibri" pitchFamily="34" charset="0"/>
                <a:cs typeface="Times New Roman" pitchFamily="18" charset="0"/>
              </a:rPr>
              <a:t>http://www.gadoe.org/Curriculum-Instruction-and-Assessment/Curriculum-and-Instruction/Pages/Bullying-Prevention-Toolkit.aspx</a:t>
            </a:r>
          </a:p>
          <a:p>
            <a:pPr lvl="0" eaLnBrk="0" fontAlgn="base" hangingPunct="0">
              <a:spcBef>
                <a:spcPct val="0"/>
              </a:spcBef>
              <a:spcAft>
                <a:spcPct val="0"/>
              </a:spcAft>
            </a:pPr>
            <a:r>
              <a:rPr lang="en-US" b="1" dirty="0">
                <a:latin typeface="Calibri" pitchFamily="34" charset="0"/>
                <a:ea typeface="Calibri" pitchFamily="34" charset="0"/>
                <a:cs typeface="Times New Roman" pitchFamily="18" charset="0"/>
              </a:rPr>
              <a:t>NATIONAL ASSOCIATION OF SCHOOL PSYCHOLOGISTS </a:t>
            </a:r>
            <a:endParaRPr lang="en-US" sz="1200" dirty="0">
              <a:latin typeface="Arial" pitchFamily="34" charset="0"/>
            </a:endParaRPr>
          </a:p>
          <a:p>
            <a:pPr lvl="0" eaLnBrk="0" fontAlgn="base" hangingPunct="0">
              <a:spcBef>
                <a:spcPct val="0"/>
              </a:spcBef>
              <a:spcAft>
                <a:spcPct val="0"/>
              </a:spcAft>
            </a:pPr>
            <a:r>
              <a:rPr lang="en-US" b="1" dirty="0">
                <a:latin typeface="Calibri" pitchFamily="34" charset="0"/>
                <a:ea typeface="Calibri" pitchFamily="34" charset="0"/>
                <a:cs typeface="Times New Roman" pitchFamily="18" charset="0"/>
              </a:rPr>
              <a:t>SEE RESOURCE LIBRARY</a:t>
            </a:r>
            <a:endParaRPr lang="en-US" sz="1200" dirty="0">
              <a:latin typeface="Arial" pitchFamily="34" charset="0"/>
            </a:endParaRPr>
          </a:p>
          <a:p>
            <a:pPr lvl="0" eaLnBrk="0" fontAlgn="base" hangingPunct="0">
              <a:spcBef>
                <a:spcPct val="0"/>
              </a:spcBef>
              <a:spcAft>
                <a:spcPct val="0"/>
              </a:spcAft>
            </a:pPr>
            <a:r>
              <a:rPr lang="en-US" u="sng" dirty="0">
                <a:solidFill>
                  <a:schemeClr val="accent6"/>
                </a:solidFill>
                <a:latin typeface="Calibri" pitchFamily="34" charset="0"/>
                <a:ea typeface="Calibri" pitchFamily="34" charset="0"/>
                <a:cs typeface="Times New Roman" pitchFamily="18" charset="0"/>
              </a:rPr>
              <a:t>http://www.nasponline.org</a:t>
            </a:r>
            <a:endParaRPr lang="en-US" sz="1200" u="sng" dirty="0">
              <a:solidFill>
                <a:schemeClr val="accent6"/>
              </a:solidFill>
              <a:latin typeface="Arial" pitchFamily="34" charset="0"/>
            </a:endParaRPr>
          </a:p>
          <a:p>
            <a:pPr lvl="0" eaLnBrk="0" fontAlgn="base" hangingPunct="0">
              <a:spcBef>
                <a:spcPct val="0"/>
              </a:spcBef>
              <a:spcAft>
                <a:spcPct val="0"/>
              </a:spcAft>
            </a:pPr>
            <a:r>
              <a:rPr lang="en-US" b="1" dirty="0">
                <a:latin typeface="Calibri" pitchFamily="34" charset="0"/>
                <a:ea typeface="Calibri" pitchFamily="34" charset="0"/>
                <a:cs typeface="Times New Roman" pitchFamily="18" charset="0"/>
              </a:rPr>
              <a:t>NO NAME CALLING WEEK: </a:t>
            </a:r>
            <a:r>
              <a:rPr lang="en-US" b="1">
                <a:latin typeface="Calibri" pitchFamily="34" charset="0"/>
                <a:ea typeface="Calibri" pitchFamily="34" charset="0"/>
                <a:cs typeface="Times New Roman" pitchFamily="18" charset="0"/>
              </a:rPr>
              <a:t>JANUARY </a:t>
            </a:r>
            <a:r>
              <a:rPr lang="en-US" b="1" smtClean="0">
                <a:latin typeface="Calibri" pitchFamily="34" charset="0"/>
                <a:ea typeface="Calibri" pitchFamily="34" charset="0"/>
                <a:cs typeface="Times New Roman" pitchFamily="18" charset="0"/>
              </a:rPr>
              <a:t>18-21, 2021</a:t>
            </a:r>
            <a:endParaRPr lang="en-US" sz="1200" dirty="0">
              <a:latin typeface="Arial" pitchFamily="34" charset="0"/>
            </a:endParaRPr>
          </a:p>
          <a:p>
            <a:pPr lvl="0" eaLnBrk="0" fontAlgn="base" hangingPunct="0">
              <a:spcBef>
                <a:spcPct val="0"/>
              </a:spcBef>
              <a:spcAft>
                <a:spcPct val="0"/>
              </a:spcAft>
            </a:pPr>
            <a:r>
              <a:rPr lang="en-US" u="sng" dirty="0">
                <a:solidFill>
                  <a:schemeClr val="accent6"/>
                </a:solidFill>
                <a:latin typeface="Calibri" pitchFamily="34" charset="0"/>
                <a:ea typeface="Calibri" pitchFamily="34" charset="0"/>
                <a:cs typeface="Times New Roman" pitchFamily="18" charset="0"/>
              </a:rPr>
              <a:t>http://www.nonamecallingweek.org</a:t>
            </a:r>
            <a:endParaRPr lang="en-US" sz="1200" u="sng" dirty="0">
              <a:solidFill>
                <a:schemeClr val="accent6"/>
              </a:solidFill>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a:t>Local Board Policy:  Requirements</a:t>
            </a:r>
          </a:p>
        </p:txBody>
      </p:sp>
      <p:sp>
        <p:nvSpPr>
          <p:cNvPr id="3" name="Content Placeholder 2"/>
          <p:cNvSpPr>
            <a:spLocks noGrp="1"/>
          </p:cNvSpPr>
          <p:nvPr>
            <p:ph idx="1"/>
          </p:nvPr>
        </p:nvSpPr>
        <p:spPr/>
        <p:txBody>
          <a:bodyPr/>
          <a:lstStyle/>
          <a:p>
            <a:r>
              <a:rPr lang="en-US"/>
              <a:t>House Bill 250 states that each local board of education shall adopt a policy that prohibits bullying of a student and shall require such prohibition to be included in the student code of conduct for schools in that system. </a:t>
            </a:r>
          </a:p>
          <a:p>
            <a:pPr>
              <a:buNone/>
            </a:pPr>
            <a:r>
              <a:rPr lang="en-US"/>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799064"/>
          </a:xfrm>
        </p:spPr>
        <p:txBody>
          <a:bodyPr>
            <a:normAutofit/>
          </a:bodyPr>
          <a:lstStyle/>
          <a:p>
            <a:r>
              <a:rPr lang="en-US"/>
              <a:t>What is Bullying…. in Georgia</a:t>
            </a:r>
          </a:p>
        </p:txBody>
      </p:sp>
      <p:sp>
        <p:nvSpPr>
          <p:cNvPr id="3" name="Content Placeholder 2"/>
          <p:cNvSpPr>
            <a:spLocks noGrp="1"/>
          </p:cNvSpPr>
          <p:nvPr>
            <p:ph idx="1"/>
          </p:nvPr>
        </p:nvSpPr>
        <p:spPr>
          <a:xfrm>
            <a:off x="457200" y="2362200"/>
            <a:ext cx="8229600" cy="4267199"/>
          </a:xfrm>
        </p:spPr>
        <p:txBody>
          <a:bodyPr>
            <a:normAutofit/>
          </a:bodyPr>
          <a:lstStyle/>
          <a:p>
            <a:pPr marL="514350" indent="-514350">
              <a:buFont typeface="+mj-lt"/>
              <a:buAutoNum type="arabicPeriod"/>
            </a:pPr>
            <a:r>
              <a:rPr lang="en-US" sz="2800"/>
              <a:t>Any willful attempt or threat to inflict injury on another person, when accompanied by an apparent present ability to do so.</a:t>
            </a:r>
          </a:p>
          <a:p>
            <a:pPr marL="514350" indent="-514350">
              <a:buFont typeface="+mj-lt"/>
              <a:buAutoNum type="arabicPeriod"/>
            </a:pPr>
            <a:r>
              <a:rPr lang="en-US" sz="2800"/>
              <a:t>Any intentional display of force that would give the victim reason to fear or expect immediate bodily harm.</a:t>
            </a:r>
          </a:p>
          <a:p>
            <a:pPr marL="514350" indent="-514350">
              <a:buFont typeface="+mj-lt"/>
              <a:buAutoNum type="arabicPeriod"/>
            </a:pPr>
            <a:endParaRPr lang="en-US" sz="2800"/>
          </a:p>
          <a:p>
            <a:pPr marL="862330" lvl="1" indent="-514350">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Bullying (continued)</a:t>
            </a:r>
          </a:p>
        </p:txBody>
      </p:sp>
      <p:sp>
        <p:nvSpPr>
          <p:cNvPr id="3" name="Content Placeholder 2"/>
          <p:cNvSpPr>
            <a:spLocks noGrp="1"/>
          </p:cNvSpPr>
          <p:nvPr>
            <p:ph idx="1"/>
          </p:nvPr>
        </p:nvSpPr>
        <p:spPr>
          <a:xfrm>
            <a:off x="864381" y="2489200"/>
            <a:ext cx="7611403" cy="3530600"/>
          </a:xfrm>
        </p:spPr>
        <p:txBody>
          <a:bodyPr>
            <a:normAutofit fontScale="77500" lnSpcReduction="20000"/>
          </a:bodyPr>
          <a:lstStyle/>
          <a:p>
            <a:pPr marL="457200" indent="-457200">
              <a:buNone/>
            </a:pPr>
            <a:r>
              <a:rPr lang="en-US" sz="2800" dirty="0"/>
              <a:t>3.  Any intentional written, verbal or physical act, which a reasonable person would perceive as being intended to threaten, harass, or intimidate.  </a:t>
            </a:r>
          </a:p>
          <a:p>
            <a:pPr marL="0" indent="0">
              <a:buNone/>
            </a:pPr>
            <a:r>
              <a:rPr lang="en-US" sz="2800" dirty="0" smtClean="0"/>
              <a:t>THAT</a:t>
            </a:r>
            <a:r>
              <a:rPr lang="en-US" sz="2800" dirty="0"/>
              <a:t>…</a:t>
            </a:r>
          </a:p>
          <a:p>
            <a:pPr lvl="1"/>
            <a:r>
              <a:rPr lang="en-US" sz="2300" dirty="0"/>
              <a:t>Causes another person substantial physical harm or visible bodily harm.</a:t>
            </a:r>
          </a:p>
          <a:p>
            <a:pPr lvl="1"/>
            <a:r>
              <a:rPr lang="en-US" sz="2300" dirty="0"/>
              <a:t>Affects the student’s education.</a:t>
            </a:r>
          </a:p>
          <a:p>
            <a:pPr lvl="1"/>
            <a:r>
              <a:rPr lang="en-US" sz="2300" dirty="0"/>
              <a:t>Is so severe, </a:t>
            </a:r>
            <a:r>
              <a:rPr lang="en-US" sz="2300" dirty="0">
                <a:solidFill>
                  <a:srgbClr val="FF0000"/>
                </a:solidFill>
              </a:rPr>
              <a:t>persistent</a:t>
            </a:r>
            <a:r>
              <a:rPr lang="en-US" sz="2300" dirty="0"/>
              <a:t>, or pervasive that it creates an intimidating or threatening educational environment.</a:t>
            </a:r>
          </a:p>
          <a:p>
            <a:pPr lvl="1"/>
            <a:r>
              <a:rPr lang="en-US" sz="2300" dirty="0"/>
              <a:t>Has the effect of substantially disrupting the orderly operation of the school.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024744" cy="1143000"/>
          </a:xfrm>
        </p:spPr>
        <p:txBody>
          <a:bodyPr/>
          <a:lstStyle/>
          <a:p>
            <a:r>
              <a:rPr lang="en-US"/>
              <a:t>What is Bullying (continued)</a:t>
            </a:r>
          </a:p>
        </p:txBody>
      </p:sp>
      <p:sp>
        <p:nvSpPr>
          <p:cNvPr id="3" name="Content Placeholder 2"/>
          <p:cNvSpPr>
            <a:spLocks noGrp="1"/>
          </p:cNvSpPr>
          <p:nvPr>
            <p:ph idx="1"/>
          </p:nvPr>
        </p:nvSpPr>
        <p:spPr>
          <a:xfrm>
            <a:off x="1043492" y="2133600"/>
            <a:ext cx="6777317" cy="4267200"/>
          </a:xfrm>
        </p:spPr>
        <p:txBody>
          <a:bodyPr>
            <a:normAutofit fontScale="62500" lnSpcReduction="20000"/>
          </a:bodyPr>
          <a:lstStyle/>
          <a:p>
            <a:pPr marL="68580" indent="0">
              <a:buNone/>
            </a:pPr>
            <a:r>
              <a:rPr lang="en-US" sz="2900" b="1"/>
              <a:t>Bullying also involves acts which occur through the use of electronic communication, whether or not such electronic act originated on school property or with school equipment, if the electronic communication</a:t>
            </a:r>
          </a:p>
          <a:p>
            <a:pPr lvl="0"/>
            <a:r>
              <a:rPr lang="en-US" sz="2900"/>
              <a:t>is directed specifically at students or school personnel,</a:t>
            </a:r>
          </a:p>
          <a:p>
            <a:pPr lvl="0"/>
            <a:r>
              <a:rPr lang="en-US" sz="2900"/>
              <a:t>is maliciously intended for the purpose of threatening the safety of those specified or substantially disrupting the orderly operation of the school, and</a:t>
            </a:r>
          </a:p>
          <a:p>
            <a:pPr lvl="0"/>
            <a:r>
              <a:rPr lang="en-US" sz="2900">
                <a:solidFill>
                  <a:schemeClr val="tx1"/>
                </a:solidFill>
              </a:rPr>
              <a:t>creates a reasonable fear of harm to the student’s or school personnel’s person or property or has a high likelihood of succeeding in that purpose.</a:t>
            </a:r>
          </a:p>
          <a:p>
            <a:pPr marL="68580" indent="0">
              <a:buNone/>
            </a:pPr>
            <a:r>
              <a:rPr lang="en-US" sz="2900" b="1">
                <a:solidFill>
                  <a:schemeClr val="tx1"/>
                </a:solidFill>
              </a:rPr>
              <a:t>Electronic communication includes, but is not limited to, any transfer of signs, signals, writings, images, sounds, data, or intelligence of nature transmitted in whole or in part by a wire, radio, electromagnetic, photo electronic, or photo optical system.</a:t>
            </a:r>
          </a:p>
          <a:p>
            <a:endParaRPr lang="en-US"/>
          </a:p>
        </p:txBody>
      </p:sp>
    </p:spTree>
    <p:extLst>
      <p:ext uri="{BB962C8B-B14F-4D97-AF65-F5344CB8AC3E}">
        <p14:creationId xmlns:p14="http://schemas.microsoft.com/office/powerpoint/2010/main" val="319696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Where may Bullying occur?</a:t>
            </a:r>
          </a:p>
        </p:txBody>
      </p:sp>
      <p:sp>
        <p:nvSpPr>
          <p:cNvPr id="3" name="Content Placeholder 2"/>
          <p:cNvSpPr>
            <a:spLocks noGrp="1"/>
          </p:cNvSpPr>
          <p:nvPr>
            <p:ph idx="1"/>
          </p:nvPr>
        </p:nvSpPr>
        <p:spPr>
          <a:xfrm>
            <a:off x="864382" y="2489200"/>
            <a:ext cx="7593818" cy="3530600"/>
          </a:xfrm>
        </p:spPr>
        <p:txBody>
          <a:bodyPr vert="horz" lIns="91440" tIns="45720" rIns="91440" bIns="45720" rtlCol="0" anchor="t">
            <a:normAutofit/>
          </a:bodyPr>
          <a:lstStyle/>
          <a:p>
            <a:r>
              <a:rPr lang="en-US" dirty="0"/>
              <a:t>Bullying may occur....</a:t>
            </a:r>
          </a:p>
          <a:p>
            <a:pPr marL="68580" indent="0">
              <a:buNone/>
            </a:pPr>
            <a:endParaRPr lang="en-US" dirty="0"/>
          </a:p>
          <a:p>
            <a:r>
              <a:rPr lang="en-US" dirty="0"/>
              <a:t>On school property, school vehicles, designated school bus stops, or at school related </a:t>
            </a:r>
            <a:r>
              <a:rPr lang="en-US" dirty="0" smtClean="0"/>
              <a:t>functions/activities</a:t>
            </a:r>
            <a:r>
              <a:rPr lang="en-US" dirty="0"/>
              <a:t>.</a:t>
            </a:r>
            <a:endParaRPr dirty="0">
              <a:solidFill>
                <a:schemeClr val="tx1"/>
              </a:solidFill>
            </a:endParaRPr>
          </a:p>
          <a:p>
            <a:pPr marL="0" indent="0">
              <a:buNone/>
            </a:pPr>
            <a:endParaRPr lang="en-US" dirty="0"/>
          </a:p>
          <a:p>
            <a:r>
              <a:rPr lang="en-US" dirty="0"/>
              <a:t>By use of data or software that is accessed through a computer, computer system, computer network, or other electronic technology.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a:t>Cyber-Bullying &amp; Bullying Off-Campus</a:t>
            </a:r>
          </a:p>
        </p:txBody>
      </p:sp>
      <p:sp>
        <p:nvSpPr>
          <p:cNvPr id="3" name="Content Placeholder 2"/>
          <p:cNvSpPr>
            <a:spLocks noGrp="1"/>
          </p:cNvSpPr>
          <p:nvPr>
            <p:ph idx="1"/>
          </p:nvPr>
        </p:nvSpPr>
        <p:spPr>
          <a:xfrm>
            <a:off x="865970" y="2744177"/>
            <a:ext cx="7461933" cy="3530600"/>
          </a:xfrm>
        </p:spPr>
        <p:txBody>
          <a:bodyPr/>
          <a:lstStyle/>
          <a:p>
            <a:r>
              <a:rPr lang="en-US" dirty="0"/>
              <a:t>Each Student Code of Conduct shall also contain provisions that address any off-campus behavior.  </a:t>
            </a:r>
          </a:p>
          <a:p>
            <a:r>
              <a:rPr lang="en-US" dirty="0"/>
              <a:t>Cell phones</a:t>
            </a:r>
          </a:p>
          <a:p>
            <a:r>
              <a:rPr lang="en-US" dirty="0"/>
              <a:t>BOE sites and computer communication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Thomson Middle School</a:t>
            </a:r>
            <a:br>
              <a:rPr lang="en-US" dirty="0" smtClean="0"/>
            </a:br>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If you have any questions or concerns regarding bullying, please contact:</a:t>
            </a:r>
          </a:p>
          <a:p>
            <a:endParaRPr lang="en-US" dirty="0"/>
          </a:p>
          <a:p>
            <a:pPr lvl="1"/>
            <a:r>
              <a:rPr lang="en-US" dirty="0" smtClean="0"/>
              <a:t>Mr. </a:t>
            </a:r>
            <a:r>
              <a:rPr lang="en-US" smtClean="0"/>
              <a:t>Fred Thomas </a:t>
            </a:r>
            <a:r>
              <a:rPr lang="en-US" dirty="0" smtClean="0"/>
              <a:t>	478.953.0489, </a:t>
            </a:r>
            <a:r>
              <a:rPr lang="en-US" smtClean="0"/>
              <a:t>extension 3482</a:t>
            </a:r>
            <a:endParaRPr lang="en-US" dirty="0"/>
          </a:p>
        </p:txBody>
      </p:sp>
    </p:spTree>
    <p:extLst>
      <p:ext uri="{BB962C8B-B14F-4D97-AF65-F5344CB8AC3E}">
        <p14:creationId xmlns:p14="http://schemas.microsoft.com/office/powerpoint/2010/main" val="4292449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a:t>Mandatory Consequence</a:t>
            </a:r>
          </a:p>
        </p:txBody>
      </p:sp>
      <p:sp>
        <p:nvSpPr>
          <p:cNvPr id="3" name="Content Placeholder 2"/>
          <p:cNvSpPr>
            <a:spLocks noGrp="1"/>
          </p:cNvSpPr>
          <p:nvPr>
            <p:ph idx="1"/>
          </p:nvPr>
        </p:nvSpPr>
        <p:spPr>
          <a:xfrm>
            <a:off x="446949" y="2673834"/>
            <a:ext cx="8229600" cy="4571999"/>
          </a:xfrm>
        </p:spPr>
        <p:txBody>
          <a:bodyPr>
            <a:normAutofit/>
          </a:bodyPr>
          <a:lstStyle/>
          <a:p>
            <a:r>
              <a:rPr lang="en-US"/>
              <a:t>Acts of bullying shall be punished by a range of consequences through the progressive discipline process.  Such consequences shall include, </a:t>
            </a:r>
            <a:r>
              <a:rPr lang="en-US" b="1" u="sng"/>
              <a:t>at a minimum,</a:t>
            </a:r>
            <a:r>
              <a:rPr lang="en-US"/>
              <a:t> counseling and disciplinary action as appropriate under the circumstances.  However, Georgia law mandates that upon a finding by the disciplinary hearing officer, panel or tribunal that a student in </a:t>
            </a:r>
            <a:r>
              <a:rPr lang="en-US" b="1" u="sng"/>
              <a:t>grades 6-12 </a:t>
            </a:r>
            <a:r>
              <a:rPr lang="en-US"/>
              <a:t>has committed the offense of bullying for the third time in a school year, the student shall be assigned to an alternative school.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2ECDF62609A24D842A6D4E0728134E" ma:contentTypeVersion="10" ma:contentTypeDescription="Create a new document." ma:contentTypeScope="" ma:versionID="4363c87d75d7edf5afa4ee470e6f765e">
  <xsd:schema xmlns:xsd="http://www.w3.org/2001/XMLSchema" xmlns:xs="http://www.w3.org/2001/XMLSchema" xmlns:p="http://schemas.microsoft.com/office/2006/metadata/properties" xmlns:ns3="be50e6c8-4bb3-4991-a075-41ad20edf3d2" targetNamespace="http://schemas.microsoft.com/office/2006/metadata/properties" ma:root="true" ma:fieldsID="c39a8e5ab32dab44ba9c91e721b623c3" ns3:_="">
    <xsd:import namespace="be50e6c8-4bb3-4991-a075-41ad20edf3d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50e6c8-4bb3-4991-a075-41ad20edf3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55F691-E4BA-4268-8EB1-B1B2B88C9098}">
  <ds:schemaRefs>
    <ds:schemaRef ds:uri="http://schemas.microsoft.com/sharepoint/v3/contenttype/forms"/>
  </ds:schemaRefs>
</ds:datastoreItem>
</file>

<file path=customXml/itemProps2.xml><?xml version="1.0" encoding="utf-8"?>
<ds:datastoreItem xmlns:ds="http://schemas.openxmlformats.org/officeDocument/2006/customXml" ds:itemID="{58BDAA5D-4A7B-4359-A83B-C4F1BFBD8CB5}">
  <ds:schemaRefs>
    <ds:schemaRef ds:uri="http://purl.org/dc/elements/1.1/"/>
    <ds:schemaRef ds:uri="be50e6c8-4bb3-4991-a075-41ad20edf3d2"/>
    <ds:schemaRef ds:uri="http://purl.org/dc/term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dcmitype/"/>
    <ds:schemaRef ds:uri="http://schemas.openxmlformats.org/package/2006/metadata/core-properties"/>
  </ds:schemaRefs>
</ds:datastoreItem>
</file>

<file path=customXml/itemProps3.xml><?xml version="1.0" encoding="utf-8"?>
<ds:datastoreItem xmlns:ds="http://schemas.openxmlformats.org/officeDocument/2006/customXml" ds:itemID="{9D28320D-B692-45E8-9567-5E827E3775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50e6c8-4bb3-4991-a075-41ad20edf3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4</TotalTime>
  <Words>857</Words>
  <Application>Microsoft Office PowerPoint</Application>
  <PresentationFormat>On-screen Show (4:3)</PresentationFormat>
  <Paragraphs>66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Ion Boardroom</vt:lpstr>
      <vt:lpstr>Student Discipline, Bullying &amp; Cyber-Bullying</vt:lpstr>
      <vt:lpstr>Local Board Policy:  Requirements</vt:lpstr>
      <vt:lpstr>What is Bullying…. in Georgia</vt:lpstr>
      <vt:lpstr>What is Bullying (continued)</vt:lpstr>
      <vt:lpstr>What is Bullying (continued)</vt:lpstr>
      <vt:lpstr>Where may Bullying occur?</vt:lpstr>
      <vt:lpstr>Cyber-Bullying &amp; Bullying Off-Campus</vt:lpstr>
      <vt:lpstr>Thomson Middle School Contact Information</vt:lpstr>
      <vt:lpstr>Mandatory Consequence</vt:lpstr>
      <vt:lpstr>Notice Obligation</vt:lpstr>
      <vt:lpstr>Responsibility of the Administration</vt:lpstr>
      <vt:lpstr>Posting &amp; Handbook Requirements</vt:lpstr>
      <vt:lpstr>Mandated Reporting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Discipline, Bullying &amp; Cyber-Bullying</dc:title>
  <dc:creator>FRIERSON, LAZUNIA</dc:creator>
  <cp:lastModifiedBy>Thomas, Fredrick</cp:lastModifiedBy>
  <cp:revision>10</cp:revision>
  <dcterms:modified xsi:type="dcterms:W3CDTF">2020-08-21T12:28:03Z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0x010100CD2ECDF62609A24D842A6D4E0728134E</vt:lpwstr>
  </property>
</Properties>
</file>