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 id="2147483694" r:id="rId2"/>
    <p:sldMasterId id="2147483705" r:id="rId3"/>
    <p:sldMasterId id="2147483723" r:id="rId4"/>
    <p:sldMasterId id="2147483734" r:id="rId5"/>
  </p:sldMasterIdLst>
  <p:notesMasterIdLst>
    <p:notesMasterId r:id="rId40"/>
  </p:notesMasterIdLst>
  <p:handoutMasterIdLst>
    <p:handoutMasterId r:id="rId41"/>
  </p:handoutMasterIdLst>
  <p:sldIdLst>
    <p:sldId id="256" r:id="rId6"/>
    <p:sldId id="257" r:id="rId7"/>
    <p:sldId id="258" r:id="rId8"/>
    <p:sldId id="341" r:id="rId9"/>
    <p:sldId id="342" r:id="rId10"/>
    <p:sldId id="344" r:id="rId11"/>
    <p:sldId id="339" r:id="rId12"/>
    <p:sldId id="346" r:id="rId13"/>
    <p:sldId id="265" r:id="rId14"/>
    <p:sldId id="348" r:id="rId15"/>
    <p:sldId id="320" r:id="rId16"/>
    <p:sldId id="315" r:id="rId17"/>
    <p:sldId id="361" r:id="rId18"/>
    <p:sldId id="352" r:id="rId19"/>
    <p:sldId id="367" r:id="rId20"/>
    <p:sldId id="303" r:id="rId21"/>
    <p:sldId id="354" r:id="rId22"/>
    <p:sldId id="362" r:id="rId23"/>
    <p:sldId id="355" r:id="rId24"/>
    <p:sldId id="356" r:id="rId25"/>
    <p:sldId id="267" r:id="rId26"/>
    <p:sldId id="330" r:id="rId27"/>
    <p:sldId id="364" r:id="rId28"/>
    <p:sldId id="366" r:id="rId29"/>
    <p:sldId id="365" r:id="rId30"/>
    <p:sldId id="271" r:id="rId31"/>
    <p:sldId id="268" r:id="rId32"/>
    <p:sldId id="369" r:id="rId33"/>
    <p:sldId id="269" r:id="rId34"/>
    <p:sldId id="270" r:id="rId35"/>
    <p:sldId id="370" r:id="rId36"/>
    <p:sldId id="308" r:id="rId37"/>
    <p:sldId id="368" r:id="rId38"/>
    <p:sldId id="288" r:id="rId39"/>
  </p:sldIdLst>
  <p:sldSz cx="12188825" cy="6858000"/>
  <p:notesSz cx="7010400" cy="9296400"/>
  <p:embeddedFontLst>
    <p:embeddedFont>
      <p:font typeface="Cambria" panose="02040503050406030204" pitchFamily="18" charset="0"/>
      <p:regular r:id="rId42"/>
      <p:bold r:id="rId43"/>
      <p:italic r:id="rId44"/>
      <p:boldItalic r:id="rId45"/>
    </p:embeddedFont>
    <p:embeddedFont>
      <p:font typeface="Arial Narrow" panose="020B060602020203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Bookman Old Style" panose="02050604050505020204" pitchFamily="18" charset="0"/>
      <p:regular r:id="rId56"/>
      <p:bold r:id="rId57"/>
      <p:italic r:id="rId58"/>
      <p:boldItalic r:id="rId59"/>
    </p:embeddedFont>
    <p:embeddedFont>
      <p:font typeface="Rockwell" panose="02060603020205020403"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F0A8A1-A3B1-4860-81B6-3BE3976F4BC3}">
  <a:tblStyle styleId="{A4F0A8A1-A3B1-4860-81B6-3BE3976F4BC3}" styleName="Table_0">
    <a:wholeTbl>
      <a:tcTxStyle b="off" i="off">
        <a:font>
          <a:latin typeface="Cambria"/>
          <a:ea typeface="Cambria"/>
          <a:cs typeface="Cambria"/>
        </a:font>
        <a:schemeClr val="lt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3"/>
          </a:solidFill>
        </a:fill>
      </a:tcStyle>
    </a:wholeTbl>
    <a:band1H>
      <a:tcTxStyle/>
      <a:tcStyle>
        <a:tcBdr/>
        <a:fill>
          <a:solidFill>
            <a:srgbClr val="A73522"/>
          </a:solidFill>
        </a:fill>
      </a:tcStyle>
    </a:band1H>
    <a:band2H>
      <a:tcTxStyle/>
      <a:tcStyle>
        <a:tcBdr/>
      </a:tcStyle>
    </a:band2H>
    <a:band1V>
      <a:tcTxStyle/>
      <a:tcStyle>
        <a:tcBdr/>
        <a:fill>
          <a:solidFill>
            <a:srgbClr val="A73522"/>
          </a:solidFill>
        </a:fill>
      </a:tcStyle>
    </a:band1V>
    <a:band2V>
      <a:tcTxStyle/>
      <a:tcStyle>
        <a:tcBdr/>
      </a:tcStyle>
    </a:band2V>
    <a:lastCol>
      <a:tcTxStyle b="on" i="off"/>
      <a:tcStyle>
        <a:tcBdr>
          <a:left>
            <a:ln w="25400" cap="flat" cmpd="sng">
              <a:solidFill>
                <a:schemeClr val="lt1"/>
              </a:solidFill>
              <a:prstDash val="solid"/>
              <a:round/>
              <a:headEnd type="none" w="med" len="med"/>
              <a:tailEnd type="none" w="med" len="med"/>
            </a:ln>
          </a:left>
        </a:tcBdr>
        <a:fill>
          <a:solidFill>
            <a:srgbClr val="A73522"/>
          </a:solidFill>
        </a:fill>
      </a:tcStyle>
    </a:lastCol>
    <a:firstCol>
      <a:tcTxStyle b="on" i="off"/>
      <a:tcStyle>
        <a:tcBdr>
          <a:right>
            <a:ln w="25400" cap="flat" cmpd="sng">
              <a:solidFill>
                <a:schemeClr val="lt1"/>
              </a:solidFill>
              <a:prstDash val="solid"/>
              <a:round/>
              <a:headEnd type="none" w="med" len="med"/>
              <a:tailEnd type="none" w="med" len="med"/>
            </a:ln>
          </a:right>
        </a:tcBdr>
        <a:fill>
          <a:solidFill>
            <a:srgbClr val="A73522"/>
          </a:solidFill>
        </a:fill>
      </a:tcStyle>
    </a:firstCol>
    <a:lastRow>
      <a:tcTxStyle b="on" i="off"/>
      <a:tcStyle>
        <a:tcBdr>
          <a:top>
            <a:ln w="25400" cap="flat" cmpd="sng">
              <a:solidFill>
                <a:schemeClr val="lt1"/>
              </a:solidFill>
              <a:prstDash val="solid"/>
              <a:round/>
              <a:headEnd type="none" w="med" len="med"/>
              <a:tailEnd type="none" w="med" len="med"/>
            </a:ln>
          </a:top>
        </a:tcBdr>
        <a:fill>
          <a:solidFill>
            <a:srgbClr val="8B2C1C"/>
          </a:solidFill>
        </a:fill>
      </a:tcStyle>
    </a:lastRow>
    <a:seCell>
      <a:tcTxStyle/>
      <a:tcStyle>
        <a:tcBdr>
          <a:left>
            <a:ln w="9525" cap="flat" cmpd="sng">
              <a:solidFill>
                <a:srgbClr val="000000">
                  <a:alpha val="0"/>
                </a:srgbClr>
              </a:solidFill>
              <a:prstDash val="solid"/>
              <a:round/>
              <a:headEnd type="none" w="med" len="med"/>
              <a:tailEnd type="none" w="med" len="med"/>
            </a:ln>
          </a:left>
        </a:tcBdr>
      </a:tcStyle>
    </a:seCell>
    <a:swCell>
      <a:tcTxStyle/>
      <a:tcStyle>
        <a:tcBdr>
          <a:right>
            <a:ln w="9525" cap="flat" cmpd="sng">
              <a:solidFill>
                <a:srgbClr val="000000">
                  <a:alpha val="0"/>
                </a:srgbClr>
              </a:solidFill>
              <a:prstDash val="solid"/>
              <a:round/>
              <a:headEnd type="none" w="med" len="med"/>
              <a:tailEnd type="none" w="med" len="med"/>
            </a:ln>
          </a:right>
        </a:tcBdr>
      </a:tcStyle>
    </a:swCell>
    <a:firstRow>
      <a:tcTxStyle b="on" i="off"/>
      <a:tcStyle>
        <a:tcBdr>
          <a:bottom>
            <a:ln w="25400" cap="flat" cmpd="sng">
              <a:solidFill>
                <a:schemeClr val="lt1"/>
              </a:solidFill>
              <a:prstDash val="solid"/>
              <a:round/>
              <a:headEnd type="none" w="med" len="med"/>
              <a:tailEnd type="none" w="med" len="med"/>
            </a:ln>
          </a:bottom>
        </a:tcBdr>
        <a:fill>
          <a:solidFill>
            <a:schemeClr val="dk1"/>
          </a:solidFill>
        </a:fill>
      </a:tcStyle>
    </a:firstRow>
    <a:neCell>
      <a:tcTxStyle/>
      <a:tcStyle>
        <a:tcBdr>
          <a:left>
            <a:ln w="9525" cap="flat" cmpd="sng">
              <a:solidFill>
                <a:srgbClr val="000000">
                  <a:alpha val="0"/>
                </a:srgbClr>
              </a:solidFill>
              <a:prstDash val="solid"/>
              <a:round/>
              <a:headEnd type="none" w="med" len="med"/>
              <a:tailEnd type="none" w="med" len="med"/>
            </a:ln>
          </a:left>
        </a:tcBdr>
      </a:tcStyle>
    </a:neCell>
    <a:nwCell>
      <a:tcTxStyle/>
      <a:tcStyle>
        <a:tcBdr>
          <a:right>
            <a:ln w="9525" cap="flat" cmpd="sng">
              <a:solidFill>
                <a:srgbClr val="000000">
                  <a:alpha val="0"/>
                </a:srgbClr>
              </a:solidFill>
              <a:prstDash val="solid"/>
              <a:round/>
              <a:headEnd type="none" w="med" len="med"/>
              <a:tailEnd type="none" w="med" len="med"/>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8256" autoAdjust="0"/>
  </p:normalViewPr>
  <p:slideViewPr>
    <p:cSldViewPr snapToGrid="0">
      <p:cViewPr varScale="1">
        <p:scale>
          <a:sx n="90" d="100"/>
          <a:sy n="90" d="100"/>
        </p:scale>
        <p:origin x="1224" y="84"/>
      </p:cViewPr>
      <p:guideLst>
        <p:guide orient="horz" pos="2160"/>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invertIfNegative val="0"/>
          <c:dLbls>
            <c:dLbl>
              <c:idx val="0"/>
              <c:layout/>
              <c:tx>
                <c:rich>
                  <a:bodyPr/>
                  <a:lstStyle/>
                  <a:p>
                    <a:r>
                      <a:rPr lang="en-US" dirty="0" smtClean="0"/>
                      <a:t>272,884,350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0AB-4BB1-9674-1C0A38CB0B97}"/>
                </c:ext>
              </c:extLst>
            </c:dLbl>
            <c:spPr>
              <a:noFill/>
              <a:ln>
                <a:noFill/>
              </a:ln>
              <a:effectLst/>
            </c:spPr>
            <c:txPr>
              <a:bodyPr rot="-5400000"/>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Sheet1!$B$2:$B$16</c:f>
              <c:numCache>
                <c:formatCode>_(* #,##0_);_(* \(#,##0\);_(* "-"_);_(@_)</c:formatCode>
                <c:ptCount val="15"/>
                <c:pt idx="0">
                  <c:v>296920280</c:v>
                </c:pt>
                <c:pt idx="1">
                  <c:v>326471155</c:v>
                </c:pt>
                <c:pt idx="2">
                  <c:v>357249320</c:v>
                </c:pt>
                <c:pt idx="3">
                  <c:v>370671410</c:v>
                </c:pt>
                <c:pt idx="4">
                  <c:v>375102975</c:v>
                </c:pt>
                <c:pt idx="5">
                  <c:v>378648085</c:v>
                </c:pt>
                <c:pt idx="6">
                  <c:v>406168550</c:v>
                </c:pt>
                <c:pt idx="7">
                  <c:v>430650225</c:v>
                </c:pt>
                <c:pt idx="8">
                  <c:v>454325975</c:v>
                </c:pt>
                <c:pt idx="9">
                  <c:v>479421100</c:v>
                </c:pt>
                <c:pt idx="10">
                  <c:v>523340115</c:v>
                </c:pt>
                <c:pt idx="11">
                  <c:v>555671055</c:v>
                </c:pt>
                <c:pt idx="12" formatCode="#,##0">
                  <c:v>575645790</c:v>
                </c:pt>
                <c:pt idx="13" formatCode="#,##0">
                  <c:v>581329640</c:v>
                </c:pt>
                <c:pt idx="14" formatCode="#,##0">
                  <c:v>598614315</c:v>
                </c:pt>
              </c:numCache>
            </c:numRef>
          </c:val>
          <c:extLst>
            <c:ext xmlns:c16="http://schemas.microsoft.com/office/drawing/2014/chart" uri="{C3380CC4-5D6E-409C-BE32-E72D297353CC}">
              <c16:uniqueId val="{00000000-1D4F-4E74-8CC5-872F1E19F9E8}"/>
            </c:ext>
          </c:extLst>
        </c:ser>
        <c:dLbls>
          <c:showLegendKey val="0"/>
          <c:showVal val="0"/>
          <c:showCatName val="0"/>
          <c:showSerName val="0"/>
          <c:showPercent val="0"/>
          <c:showBubbleSize val="0"/>
        </c:dLbls>
        <c:gapWidth val="150"/>
        <c:shape val="cylinder"/>
        <c:axId val="158420352"/>
        <c:axId val="158422144"/>
        <c:axId val="0"/>
      </c:bar3DChart>
      <c:catAx>
        <c:axId val="158420352"/>
        <c:scaling>
          <c:orientation val="minMax"/>
        </c:scaling>
        <c:delete val="0"/>
        <c:axPos val="b"/>
        <c:numFmt formatCode="General" sourceLinked="1"/>
        <c:majorTickMark val="out"/>
        <c:minorTickMark val="none"/>
        <c:tickLblPos val="nextTo"/>
        <c:crossAx val="158422144"/>
        <c:crosses val="autoZero"/>
        <c:auto val="1"/>
        <c:lblAlgn val="ctr"/>
        <c:lblOffset val="100"/>
        <c:noMultiLvlLbl val="0"/>
      </c:catAx>
      <c:valAx>
        <c:axId val="158422144"/>
        <c:scaling>
          <c:orientation val="minMax"/>
        </c:scaling>
        <c:delete val="0"/>
        <c:axPos val="l"/>
        <c:majorGridlines/>
        <c:numFmt formatCode="_(* #,##0_);_(* \(#,##0\);_(* &quot;-&quot;_);_(@_)" sourceLinked="1"/>
        <c:majorTickMark val="out"/>
        <c:minorTickMark val="none"/>
        <c:tickLblPos val="nextTo"/>
        <c:crossAx val="1584203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1"/>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'[Chart in Microsoft PowerPoint]Sheet1'!$B$1</c:f>
              <c:strCache>
                <c:ptCount val="1"/>
                <c:pt idx="0">
                  <c:v>2022-2023 Revenue by Source</c:v>
                </c:pt>
              </c:strCache>
            </c:strRef>
          </c:tx>
          <c:explosion val="15"/>
          <c:dPt>
            <c:idx val="0"/>
            <c:bubble3D val="0"/>
            <c:explosion val="8"/>
            <c:spPr>
              <a:gradFill rotWithShape="1">
                <a:gsLst>
                  <a:gs pos="0">
                    <a:schemeClr val="accent1">
                      <a:tint val="94000"/>
                      <a:satMod val="100000"/>
                      <a:lumMod val="104000"/>
                    </a:schemeClr>
                  </a:gs>
                  <a:gs pos="69000">
                    <a:schemeClr val="accent1">
                      <a:shade val="86000"/>
                      <a:satMod val="130000"/>
                      <a:lumMod val="102000"/>
                    </a:schemeClr>
                  </a:gs>
                  <a:gs pos="100000">
                    <a:schemeClr val="accent1">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c:spPr>
            <c:extLst>
              <c:ext xmlns:c16="http://schemas.microsoft.com/office/drawing/2014/chart" uri="{C3380CC4-5D6E-409C-BE32-E72D297353CC}">
                <c16:uniqueId val="{00000001-0108-42DF-896F-92531376D260}"/>
              </c:ext>
            </c:extLst>
          </c:dPt>
          <c:dPt>
            <c:idx val="1"/>
            <c:bubble3D val="0"/>
            <c:explosion val="5"/>
            <c:spPr>
              <a:gradFill rotWithShape="1">
                <a:gsLst>
                  <a:gs pos="0">
                    <a:schemeClr val="accent2">
                      <a:tint val="94000"/>
                      <a:satMod val="100000"/>
                      <a:lumMod val="104000"/>
                    </a:schemeClr>
                  </a:gs>
                  <a:gs pos="69000">
                    <a:schemeClr val="accent2">
                      <a:shade val="86000"/>
                      <a:satMod val="130000"/>
                      <a:lumMod val="102000"/>
                    </a:schemeClr>
                  </a:gs>
                  <a:gs pos="100000">
                    <a:schemeClr val="accent2">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c:spPr>
            <c:extLst>
              <c:ext xmlns:c16="http://schemas.microsoft.com/office/drawing/2014/chart" uri="{C3380CC4-5D6E-409C-BE32-E72D297353CC}">
                <c16:uniqueId val="{00000003-0108-42DF-896F-92531376D260}"/>
              </c:ext>
            </c:extLst>
          </c:dPt>
          <c:dPt>
            <c:idx val="2"/>
            <c:bubble3D val="0"/>
            <c:explosion val="6"/>
            <c:spPr>
              <a:gradFill rotWithShape="1">
                <a:gsLst>
                  <a:gs pos="0">
                    <a:schemeClr val="accent3">
                      <a:tint val="94000"/>
                      <a:satMod val="100000"/>
                      <a:lumMod val="104000"/>
                    </a:schemeClr>
                  </a:gs>
                  <a:gs pos="69000">
                    <a:schemeClr val="accent3">
                      <a:shade val="86000"/>
                      <a:satMod val="130000"/>
                      <a:lumMod val="102000"/>
                    </a:schemeClr>
                  </a:gs>
                  <a:gs pos="100000">
                    <a:schemeClr val="accent3">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c:spPr>
            <c:extLst>
              <c:ext xmlns:c16="http://schemas.microsoft.com/office/drawing/2014/chart" uri="{C3380CC4-5D6E-409C-BE32-E72D297353CC}">
                <c16:uniqueId val="{00000005-0108-42DF-896F-92531376D260}"/>
              </c:ext>
            </c:extLst>
          </c:dPt>
          <c:dPt>
            <c:idx val="3"/>
            <c:bubble3D val="0"/>
            <c:explosion val="4"/>
            <c:spPr>
              <a:gradFill rotWithShape="1">
                <a:gsLst>
                  <a:gs pos="0">
                    <a:schemeClr val="accent4">
                      <a:tint val="94000"/>
                      <a:satMod val="100000"/>
                      <a:lumMod val="104000"/>
                    </a:schemeClr>
                  </a:gs>
                  <a:gs pos="69000">
                    <a:schemeClr val="accent4">
                      <a:shade val="86000"/>
                      <a:satMod val="130000"/>
                      <a:lumMod val="102000"/>
                    </a:schemeClr>
                  </a:gs>
                  <a:gs pos="100000">
                    <a:schemeClr val="accent4">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c:spPr>
            <c:extLst>
              <c:ext xmlns:c16="http://schemas.microsoft.com/office/drawing/2014/chart" uri="{C3380CC4-5D6E-409C-BE32-E72D297353CC}">
                <c16:uniqueId val="{00000007-0108-42DF-896F-92531376D260}"/>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'[Chart in Microsoft PowerPoint]Sheet1'!$A$2:$A$5</c:f>
              <c:strCache>
                <c:ptCount val="4"/>
                <c:pt idx="0">
                  <c:v>State</c:v>
                </c:pt>
                <c:pt idx="1">
                  <c:v>Federal</c:v>
                </c:pt>
                <c:pt idx="2">
                  <c:v>Levy</c:v>
                </c:pt>
                <c:pt idx="3">
                  <c:v>Other</c:v>
                </c:pt>
              </c:strCache>
            </c:strRef>
          </c:cat>
          <c:val>
            <c:numRef>
              <c:f>'[Chart in Microsoft PowerPoint]Sheet1'!$B$2:$B$5</c:f>
              <c:numCache>
                <c:formatCode>_("$"* #,##0_);_("$"* \(#,##0\);_("$"* "-"_);_(@_)</c:formatCode>
                <c:ptCount val="4"/>
                <c:pt idx="0">
                  <c:v>12417110</c:v>
                </c:pt>
                <c:pt idx="1">
                  <c:v>1873064</c:v>
                </c:pt>
                <c:pt idx="2">
                  <c:v>3500569</c:v>
                </c:pt>
                <c:pt idx="3">
                  <c:v>1948973</c:v>
                </c:pt>
              </c:numCache>
            </c:numRef>
          </c:val>
          <c:extLst>
            <c:ext xmlns:c16="http://schemas.microsoft.com/office/drawing/2014/chart" uri="{C3380CC4-5D6E-409C-BE32-E72D297353CC}">
              <c16:uniqueId val="{00000008-0108-42DF-896F-92531376D260}"/>
            </c:ext>
          </c:extLst>
        </c:ser>
        <c:dLbls>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1"/>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1"/>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'[Chart in Microsoft PowerPoint]Sheet1'!$B$1</c:f>
              <c:strCache>
                <c:ptCount val="1"/>
                <c:pt idx="0">
                  <c:v>2018-2019 Revenue by Fund</c:v>
                </c:pt>
              </c:strCache>
            </c:strRef>
          </c:tx>
          <c:dPt>
            <c:idx val="0"/>
            <c:bubble3D val="0"/>
            <c:explosion val="16"/>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019-4034-A06D-8AA2CB292CFC}"/>
              </c:ext>
            </c:extLst>
          </c:dPt>
          <c:dPt>
            <c:idx val="1"/>
            <c:bubble3D val="0"/>
            <c:explosion val="8"/>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019-4034-A06D-8AA2CB292CFC}"/>
              </c:ext>
            </c:extLst>
          </c:dPt>
          <c:dPt>
            <c:idx val="2"/>
            <c:bubble3D val="0"/>
            <c:explosion val="8"/>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019-4034-A06D-8AA2CB292CFC}"/>
              </c:ext>
            </c:extLst>
          </c:dPt>
          <c:dPt>
            <c:idx val="3"/>
            <c:bubble3D val="0"/>
            <c:explosion val="13"/>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019-4034-A06D-8AA2CB292CF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019-4034-A06D-8AA2CB292C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'[Chart in Microsoft PowerPoint]Sheet1'!$A$2:$A$6</c:f>
              <c:strCache>
                <c:ptCount val="5"/>
                <c:pt idx="0">
                  <c:v>General Fund</c:v>
                </c:pt>
                <c:pt idx="1">
                  <c:v>Food Service</c:v>
                </c:pt>
                <c:pt idx="2">
                  <c:v>Community Ed</c:v>
                </c:pt>
                <c:pt idx="3">
                  <c:v>Debt Service</c:v>
                </c:pt>
                <c:pt idx="4">
                  <c:v>Trust Fund</c:v>
                </c:pt>
              </c:strCache>
            </c:strRef>
          </c:cat>
          <c:val>
            <c:numRef>
              <c:f>'[Chart in Microsoft PowerPoint]Sheet1'!$B$2:$B$6</c:f>
              <c:numCache>
                <c:formatCode>_("$"* #,##0_);_("$"* \(#,##0\);_("$"* "-"_);_(@_)</c:formatCode>
                <c:ptCount val="5"/>
                <c:pt idx="0">
                  <c:v>15505671</c:v>
                </c:pt>
                <c:pt idx="1">
                  <c:v>775610</c:v>
                </c:pt>
                <c:pt idx="2">
                  <c:v>887379</c:v>
                </c:pt>
                <c:pt idx="3">
                  <c:v>2156941</c:v>
                </c:pt>
              </c:numCache>
            </c:numRef>
          </c:val>
          <c:extLst>
            <c:ext xmlns:c16="http://schemas.microsoft.com/office/drawing/2014/chart" uri="{C3380CC4-5D6E-409C-BE32-E72D297353CC}">
              <c16:uniqueId val="{0000000A-6019-4034-A06D-8AA2CB292CFC}"/>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9.2195149745572261E-2"/>
          <c:y val="0.20257582573677679"/>
          <c:w val="0.81404679343771014"/>
          <c:h val="0.79692494958933735"/>
        </c:manualLayout>
      </c:layout>
      <c:pie3DChart>
        <c:varyColors val="1"/>
        <c:ser>
          <c:idx val="0"/>
          <c:order val="0"/>
          <c:tx>
            <c:strRef>
              <c:f>Sheet1!$B$1</c:f>
              <c:strCache>
                <c:ptCount val="1"/>
                <c:pt idx="0">
                  <c:v>Column1</c:v>
                </c:pt>
              </c:strCache>
            </c:strRef>
          </c:tx>
          <c:explosion val="26"/>
          <c:dLbls>
            <c:dLbl>
              <c:idx val="0"/>
              <c:layout>
                <c:manualLayout>
                  <c:x val="-4.5700756459328792E-2"/>
                  <c:y val="-6.3550704302770628E-2"/>
                </c:manualLayout>
              </c:layout>
              <c:tx>
                <c:rich>
                  <a:bodyPr/>
                  <a:lstStyle/>
                  <a:p>
                    <a:r>
                      <a:rPr lang="en-US" sz="1400" dirty="0" smtClean="0"/>
                      <a:t>Admin</a:t>
                    </a:r>
                  </a:p>
                  <a:p>
                    <a:r>
                      <a:rPr lang="en-US" sz="1400" dirty="0" smtClean="0"/>
                      <a:t>5.82%</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18B-4458-9D89-596B4F9F5E9D}"/>
                </c:ext>
              </c:extLst>
            </c:dLbl>
            <c:dLbl>
              <c:idx val="1"/>
              <c:layout>
                <c:manualLayout>
                  <c:x val="-1.879161932309387E-2"/>
                  <c:y val="-3.9685589900126557E-2"/>
                </c:manualLayout>
              </c:layout>
              <c:tx>
                <c:rich>
                  <a:bodyPr/>
                  <a:lstStyle/>
                  <a:p>
                    <a:r>
                      <a:rPr lang="en-US" sz="1400" dirty="0" smtClean="0"/>
                      <a:t>District Support</a:t>
                    </a:r>
                  </a:p>
                  <a:p>
                    <a:r>
                      <a:rPr lang="en-US" sz="1400" dirty="0" smtClean="0"/>
                      <a:t>2.69%</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18B-4458-9D89-596B4F9F5E9D}"/>
                </c:ext>
              </c:extLst>
            </c:dLbl>
            <c:dLbl>
              <c:idx val="2"/>
              <c:layout>
                <c:manualLayout>
                  <c:x val="5.3901834422179103E-5"/>
                  <c:y val="-6.8336281790540465E-2"/>
                </c:manualLayout>
              </c:layout>
              <c:tx>
                <c:rich>
                  <a:bodyPr/>
                  <a:lstStyle/>
                  <a:p>
                    <a:r>
                      <a:rPr lang="en-US" sz="1400" dirty="0" smtClean="0"/>
                      <a:t>Regular Instruction </a:t>
                    </a:r>
                  </a:p>
                  <a:p>
                    <a:r>
                      <a:rPr lang="en-US" sz="1400" dirty="0" smtClean="0"/>
                      <a:t>40.46%</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18B-4458-9D89-596B4F9F5E9D}"/>
                </c:ext>
              </c:extLst>
            </c:dLbl>
            <c:dLbl>
              <c:idx val="3"/>
              <c:layout>
                <c:manualLayout>
                  <c:x val="3.5914681518303918E-2"/>
                  <c:y val="4.7187358323106755E-2"/>
                </c:manualLayout>
              </c:layout>
              <c:tx>
                <c:rich>
                  <a:bodyPr/>
                  <a:lstStyle/>
                  <a:p>
                    <a:r>
                      <a:rPr lang="en-US" sz="1400" dirty="0" smtClean="0"/>
                      <a:t>Vocational Inst.</a:t>
                    </a:r>
                  </a:p>
                  <a:p>
                    <a:r>
                      <a:rPr lang="en-US" sz="1400" dirty="0" smtClean="0"/>
                      <a:t>1.53%</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18B-4458-9D89-596B4F9F5E9D}"/>
                </c:ext>
              </c:extLst>
            </c:dLbl>
            <c:dLbl>
              <c:idx val="4"/>
              <c:layout>
                <c:manualLayout>
                  <c:x val="-3.3411015147523045E-2"/>
                  <c:y val="5.7255338322807603E-2"/>
                </c:manualLayout>
              </c:layout>
              <c:tx>
                <c:rich>
                  <a:bodyPr/>
                  <a:lstStyle/>
                  <a:p>
                    <a:r>
                      <a:rPr lang="en-US" dirty="0" smtClean="0"/>
                      <a:t>Exceptional</a:t>
                    </a:r>
                    <a:r>
                      <a:rPr lang="en-US" baseline="0" dirty="0" smtClean="0"/>
                      <a:t> Instruction</a:t>
                    </a:r>
                  </a:p>
                  <a:p>
                    <a:r>
                      <a:rPr lang="en-US" dirty="0" smtClean="0"/>
                      <a:t>13.52%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18B-4458-9D89-596B4F9F5E9D}"/>
                </c:ext>
              </c:extLst>
            </c:dLbl>
            <c:dLbl>
              <c:idx val="5"/>
              <c:layout>
                <c:manualLayout>
                  <c:x val="2.0070434191582624E-3"/>
                  <c:y val="4.6127021850888586E-2"/>
                </c:manualLayout>
              </c:layout>
              <c:tx>
                <c:rich>
                  <a:bodyPr/>
                  <a:lstStyle/>
                  <a:p>
                    <a:r>
                      <a:rPr lang="en-US" dirty="0" err="1" smtClean="0"/>
                      <a:t>Comm</a:t>
                    </a:r>
                    <a:r>
                      <a:rPr lang="en-US" dirty="0" smtClean="0"/>
                      <a:t> Ed</a:t>
                    </a:r>
                  </a:p>
                  <a:p>
                    <a:r>
                      <a:rPr lang="en-US" dirty="0" smtClean="0"/>
                      <a:t>4.90%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18B-4458-9D89-596B4F9F5E9D}"/>
                </c:ext>
              </c:extLst>
            </c:dLbl>
            <c:dLbl>
              <c:idx val="6"/>
              <c:layout>
                <c:manualLayout>
                  <c:x val="6.153177445454235E-8"/>
                  <c:y val="-6.969717078293472E-2"/>
                </c:manualLayout>
              </c:layout>
              <c:tx>
                <c:rich>
                  <a:bodyPr/>
                  <a:lstStyle/>
                  <a:p>
                    <a:r>
                      <a:rPr lang="en-US" dirty="0" smtClean="0"/>
                      <a:t>Instructional Support</a:t>
                    </a:r>
                  </a:p>
                  <a:p>
                    <a:r>
                      <a:rPr lang="en-US" dirty="0" smtClean="0"/>
                      <a:t>3.43%</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3464444417917409"/>
                      <c:h val="0.12734565248531729"/>
                    </c:manualLayout>
                  </c15:layout>
                </c:ext>
                <c:ext xmlns:c16="http://schemas.microsoft.com/office/drawing/2014/chart" uri="{C3380CC4-5D6E-409C-BE32-E72D297353CC}">
                  <c16:uniqueId val="{00000006-418B-4458-9D89-596B4F9F5E9D}"/>
                </c:ext>
              </c:extLst>
            </c:dLbl>
            <c:dLbl>
              <c:idx val="7"/>
              <c:layout>
                <c:manualLayout>
                  <c:x val="1.8325146940953985E-2"/>
                  <c:y val="-1.7673023569335273E-2"/>
                </c:manualLayout>
              </c:layout>
              <c:tx>
                <c:rich>
                  <a:bodyPr/>
                  <a:lstStyle/>
                  <a:p>
                    <a:r>
                      <a:rPr lang="en-US" dirty="0" smtClean="0"/>
                      <a:t>Pupil Support Services</a:t>
                    </a:r>
                  </a:p>
                  <a:p>
                    <a:r>
                      <a:rPr lang="en-US" dirty="0" smtClean="0"/>
                      <a:t>14.96%</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18B-4458-9D89-596B4F9F5E9D}"/>
                </c:ext>
              </c:extLst>
            </c:dLbl>
            <c:dLbl>
              <c:idx val="8"/>
              <c:layout>
                <c:manualLayout>
                  <c:x val="2.1291224596760746E-2"/>
                  <c:y val="5.6323428156488539E-2"/>
                </c:manualLayout>
              </c:layout>
              <c:tx>
                <c:rich>
                  <a:bodyPr/>
                  <a:lstStyle/>
                  <a:p>
                    <a:r>
                      <a:rPr lang="en-US" dirty="0" smtClean="0"/>
                      <a:t>Sites &amp; </a:t>
                    </a:r>
                    <a:r>
                      <a:rPr lang="en-US" dirty="0" err="1" smtClean="0"/>
                      <a:t>Bldgs</a:t>
                    </a:r>
                    <a:r>
                      <a:rPr lang="en-US" baseline="0" dirty="0" smtClean="0"/>
                      <a:t> </a:t>
                    </a:r>
                    <a:r>
                      <a:rPr lang="en-US" baseline="0" dirty="0" smtClean="0"/>
                      <a:t>8.92</a:t>
                    </a:r>
                    <a:r>
                      <a:rPr lang="en-US"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418B-4458-9D89-596B4F9F5E9D}"/>
                </c:ext>
              </c:extLst>
            </c:dLbl>
            <c:dLbl>
              <c:idx val="9"/>
              <c:layout>
                <c:manualLayout>
                  <c:x val="-0.10860345884871835"/>
                  <c:y val="-4.7079923858130389E-2"/>
                </c:manualLayout>
              </c:layout>
              <c:tx>
                <c:rich>
                  <a:bodyPr/>
                  <a:lstStyle/>
                  <a:p>
                    <a:r>
                      <a:rPr lang="en-US" dirty="0" smtClean="0"/>
                      <a:t>Fiscal &amp; Other</a:t>
                    </a:r>
                  </a:p>
                  <a:p>
                    <a:r>
                      <a:rPr lang="en-US" dirty="0" smtClean="0"/>
                      <a:t>Fixed</a:t>
                    </a:r>
                    <a:r>
                      <a:rPr lang="en-US" baseline="0" dirty="0" smtClean="0"/>
                      <a:t> Costs</a:t>
                    </a:r>
                  </a:p>
                  <a:p>
                    <a:r>
                      <a:rPr lang="en-US" dirty="0" smtClean="0"/>
                      <a:t>.59%</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18B-4458-9D89-596B4F9F5E9D}"/>
                </c:ext>
              </c:extLst>
            </c:dLbl>
            <c:dLbl>
              <c:idx val="10"/>
              <c:layout>
                <c:manualLayout>
                  <c:x val="-1.9054729190661496E-2"/>
                  <c:y val="-3.2860501329337148E-2"/>
                </c:manualLayout>
              </c:layout>
              <c:tx>
                <c:rich>
                  <a:bodyPr/>
                  <a:lstStyle/>
                  <a:p>
                    <a:r>
                      <a:rPr lang="en-US" dirty="0" smtClean="0"/>
                      <a:t>Capital Outlay </a:t>
                    </a:r>
                    <a:r>
                      <a:rPr lang="en-US" dirty="0" smtClean="0"/>
                      <a:t>3.18%</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5539985008398469"/>
                      <c:h val="9.2461570950311364E-2"/>
                    </c:manualLayout>
                  </c15:layout>
                </c:ext>
                <c:ext xmlns:c16="http://schemas.microsoft.com/office/drawing/2014/chart" uri="{C3380CC4-5D6E-409C-BE32-E72D297353CC}">
                  <c16:uniqueId val="{00000000-44AF-413F-B73B-E8BF5B66C252}"/>
                </c:ext>
              </c:extLst>
            </c:dLbl>
            <c:spPr>
              <a:noFill/>
              <a:ln>
                <a:noFill/>
              </a:ln>
              <a:effectLst/>
            </c:spPr>
            <c:txPr>
              <a:bodyPr/>
              <a:lstStyle/>
              <a:p>
                <a:pPr>
                  <a:defRPr sz="14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Sheet1!$A$2:$A$12</c:f>
              <c:strCache>
                <c:ptCount val="11"/>
                <c:pt idx="0">
                  <c:v>Admin</c:v>
                </c:pt>
                <c:pt idx="1">
                  <c:v>District Support</c:v>
                </c:pt>
                <c:pt idx="2">
                  <c:v>Regular Inst.</c:v>
                </c:pt>
                <c:pt idx="3">
                  <c:v>Vocational Inst.</c:v>
                </c:pt>
                <c:pt idx="4">
                  <c:v>Exceptional Inst</c:v>
                </c:pt>
                <c:pt idx="5">
                  <c:v>Comm. Ed</c:v>
                </c:pt>
                <c:pt idx="6">
                  <c:v>Instr. Support</c:v>
                </c:pt>
                <c:pt idx="7">
                  <c:v>Pupil Support</c:v>
                </c:pt>
                <c:pt idx="8">
                  <c:v>Sites &amp; Buildings</c:v>
                </c:pt>
                <c:pt idx="9">
                  <c:v>Fiscal &amp; Other Fixed Costs</c:v>
                </c:pt>
                <c:pt idx="10">
                  <c:v>Capital Outlay</c:v>
                </c:pt>
              </c:strCache>
            </c:strRef>
          </c:cat>
          <c:val>
            <c:numRef>
              <c:f>Sheet1!$B$2:$B$12</c:f>
              <c:numCache>
                <c:formatCode>0.00%</c:formatCode>
                <c:ptCount val="11"/>
                <c:pt idx="0">
                  <c:v>5.8237724783504051E-2</c:v>
                </c:pt>
                <c:pt idx="1">
                  <c:v>2.6943779490355649E-2</c:v>
                </c:pt>
                <c:pt idx="2">
                  <c:v>0.4045643857795293</c:v>
                </c:pt>
                <c:pt idx="3">
                  <c:v>1.5333534633636799E-2</c:v>
                </c:pt>
                <c:pt idx="4">
                  <c:v>0.13519189764172501</c:v>
                </c:pt>
                <c:pt idx="5">
                  <c:v>4.8960832654945184E-2</c:v>
                </c:pt>
                <c:pt idx="6">
                  <c:v>3.4298803209003303E-2</c:v>
                </c:pt>
                <c:pt idx="7">
                  <c:v>0.14958385460519821</c:v>
                </c:pt>
                <c:pt idx="8">
                  <c:v>8.9230638626074305E-2</c:v>
                </c:pt>
                <c:pt idx="9">
                  <c:v>5.8734733969127532E-3</c:v>
                </c:pt>
                <c:pt idx="10">
                  <c:v>3.1781075179115437E-2</c:v>
                </c:pt>
              </c:numCache>
            </c:numRef>
          </c:val>
          <c:extLst>
            <c:ext xmlns:c16="http://schemas.microsoft.com/office/drawing/2014/chart" uri="{C3380CC4-5D6E-409C-BE32-E72D297353CC}">
              <c16:uniqueId val="{0000000A-418B-4458-9D89-596B4F9F5E9D}"/>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1E4088C-E7C7-4FB9-B549-E3CD3E96D3AB}" type="datetimeFigureOut">
              <a:rPr lang="en-US" smtClean="0"/>
              <a:t>11/28/2023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BFEB1FB-5A37-40AE-83D2-AD11715543FB}" type="slidenum">
              <a:rPr lang="en-US" smtClean="0"/>
              <a:t>‹#›</a:t>
            </a:fld>
            <a:endParaRPr lang="en-US"/>
          </a:p>
        </p:txBody>
      </p:sp>
    </p:spTree>
    <p:extLst>
      <p:ext uri="{BB962C8B-B14F-4D97-AF65-F5344CB8AC3E}">
        <p14:creationId xmlns:p14="http://schemas.microsoft.com/office/powerpoint/2010/main" val="777903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wrap="square" lIns="93162" tIns="93162" rIns="93162" bIns="93162" anchor="t" anchorCtr="0"/>
          <a:lstStyle>
            <a:lvl1pPr marL="0" marR="0" lvl="0" indent="0" algn="l" rtl="0">
              <a:spcBef>
                <a:spcPts val="0"/>
              </a:spcBef>
              <a:buSzPts val="1400"/>
              <a:buNone/>
              <a:defRPr sz="1200" b="0" i="0" u="none" strike="noStrike" cap="none">
                <a:solidFill>
                  <a:schemeClr val="dk1"/>
                </a:solidFill>
                <a:latin typeface="Cambria"/>
                <a:ea typeface="Cambria"/>
                <a:cs typeface="Cambria"/>
                <a:sym typeface="Cambria"/>
              </a:defRPr>
            </a:lvl1pPr>
            <a:lvl2pPr marL="621073" marR="0" lvl="1" indent="-12831" algn="l" rtl="0">
              <a:spcBef>
                <a:spcPts val="0"/>
              </a:spcBef>
              <a:buSzPts val="1400"/>
              <a:buNone/>
              <a:defRPr sz="2400" b="0" i="0" u="none" strike="noStrike" cap="none">
                <a:solidFill>
                  <a:schemeClr val="dk1"/>
                </a:solidFill>
                <a:latin typeface="Cambria"/>
                <a:ea typeface="Cambria"/>
                <a:cs typeface="Cambria"/>
                <a:sym typeface="Cambria"/>
              </a:defRPr>
            </a:lvl2pPr>
            <a:lvl3pPr marL="1242148" marR="0" lvl="2" indent="-12724" algn="l" rtl="0">
              <a:spcBef>
                <a:spcPts val="0"/>
              </a:spcBef>
              <a:buSzPts val="1400"/>
              <a:buNone/>
              <a:defRPr sz="2400" b="0" i="0" u="none" strike="noStrike" cap="none">
                <a:solidFill>
                  <a:schemeClr val="dk1"/>
                </a:solidFill>
                <a:latin typeface="Cambria"/>
                <a:ea typeface="Cambria"/>
                <a:cs typeface="Cambria"/>
                <a:sym typeface="Cambria"/>
              </a:defRPr>
            </a:lvl3pPr>
            <a:lvl4pPr marL="1863221" marR="0" lvl="3" indent="-12615" algn="l" rtl="0">
              <a:spcBef>
                <a:spcPts val="0"/>
              </a:spcBef>
              <a:buSzPts val="1400"/>
              <a:buNone/>
              <a:defRPr sz="2400" b="0" i="0" u="none" strike="noStrike" cap="none">
                <a:solidFill>
                  <a:schemeClr val="dk1"/>
                </a:solidFill>
                <a:latin typeface="Cambria"/>
                <a:ea typeface="Cambria"/>
                <a:cs typeface="Cambria"/>
                <a:sym typeface="Cambria"/>
              </a:defRPr>
            </a:lvl4pPr>
            <a:lvl5pPr marL="2484294" marR="0" lvl="4" indent="-12506" algn="l" rtl="0">
              <a:spcBef>
                <a:spcPts val="0"/>
              </a:spcBef>
              <a:buSzPts val="1400"/>
              <a:buNone/>
              <a:defRPr sz="2400" b="0" i="0" u="none" strike="noStrike" cap="none">
                <a:solidFill>
                  <a:schemeClr val="dk1"/>
                </a:solidFill>
                <a:latin typeface="Cambria"/>
                <a:ea typeface="Cambria"/>
                <a:cs typeface="Cambria"/>
                <a:sym typeface="Cambria"/>
              </a:defRPr>
            </a:lvl5pPr>
            <a:lvl6pPr marL="3105369" marR="0" lvl="5" indent="-12398" algn="l" rtl="0">
              <a:spcBef>
                <a:spcPts val="0"/>
              </a:spcBef>
              <a:buSzPts val="1400"/>
              <a:buNone/>
              <a:defRPr sz="2400" b="0" i="0" u="none" strike="noStrike" cap="none">
                <a:solidFill>
                  <a:schemeClr val="dk1"/>
                </a:solidFill>
                <a:latin typeface="Cambria"/>
                <a:ea typeface="Cambria"/>
                <a:cs typeface="Cambria"/>
                <a:sym typeface="Cambria"/>
              </a:defRPr>
            </a:lvl6pPr>
            <a:lvl7pPr marL="3726442" marR="0" lvl="6" indent="-12289" algn="l" rtl="0">
              <a:spcBef>
                <a:spcPts val="0"/>
              </a:spcBef>
              <a:buSzPts val="1400"/>
              <a:buNone/>
              <a:defRPr sz="2400" b="0" i="0" u="none" strike="noStrike" cap="none">
                <a:solidFill>
                  <a:schemeClr val="dk1"/>
                </a:solidFill>
                <a:latin typeface="Cambria"/>
                <a:ea typeface="Cambria"/>
                <a:cs typeface="Cambria"/>
                <a:sym typeface="Cambria"/>
              </a:defRPr>
            </a:lvl7pPr>
            <a:lvl8pPr marL="4347516" marR="0" lvl="7" indent="-12180" algn="l" rtl="0">
              <a:spcBef>
                <a:spcPts val="0"/>
              </a:spcBef>
              <a:buSzPts val="1400"/>
              <a:buNone/>
              <a:defRPr sz="2400" b="0" i="0" u="none" strike="noStrike" cap="none">
                <a:solidFill>
                  <a:schemeClr val="dk1"/>
                </a:solidFill>
                <a:latin typeface="Cambria"/>
                <a:ea typeface="Cambria"/>
                <a:cs typeface="Cambria"/>
                <a:sym typeface="Cambria"/>
              </a:defRPr>
            </a:lvl8pPr>
            <a:lvl9pPr marL="4968590" marR="0" lvl="8" indent="-12071" algn="l" rtl="0">
              <a:spcBef>
                <a:spcPts val="0"/>
              </a:spcBef>
              <a:buSzPts val="1400"/>
              <a:buNone/>
              <a:defRPr sz="2400" b="0" i="0" u="none" strike="noStrike" cap="none">
                <a:solidFill>
                  <a:schemeClr val="dk1"/>
                </a:solidFill>
                <a:latin typeface="Cambria"/>
                <a:ea typeface="Cambria"/>
                <a:cs typeface="Cambria"/>
                <a:sym typeface="Cambria"/>
              </a:defRPr>
            </a:lvl9pPr>
          </a:lstStyle>
          <a:p>
            <a:endParaRPr/>
          </a:p>
        </p:txBody>
      </p:sp>
      <p:sp>
        <p:nvSpPr>
          <p:cNvPr id="4" name="Shape 4"/>
          <p:cNvSpPr txBox="1">
            <a:spLocks noGrp="1"/>
          </p:cNvSpPr>
          <p:nvPr>
            <p:ph type="dt" idx="10"/>
          </p:nvPr>
        </p:nvSpPr>
        <p:spPr>
          <a:xfrm>
            <a:off x="3970938" y="0"/>
            <a:ext cx="3037840" cy="464820"/>
          </a:xfrm>
          <a:prstGeom prst="rect">
            <a:avLst/>
          </a:prstGeom>
          <a:noFill/>
          <a:ln>
            <a:noFill/>
          </a:ln>
        </p:spPr>
        <p:txBody>
          <a:bodyPr wrap="square" lIns="93162" tIns="93162" rIns="93162" bIns="93162" anchor="t" anchorCtr="0"/>
          <a:lstStyle>
            <a:lvl1pPr marL="0" marR="0" lvl="0" indent="0" algn="r" rtl="0">
              <a:spcBef>
                <a:spcPts val="0"/>
              </a:spcBef>
              <a:buSzPts val="1400"/>
              <a:buNone/>
              <a:defRPr sz="1200" b="0" i="0" u="none" strike="noStrike" cap="none">
                <a:solidFill>
                  <a:schemeClr val="dk1"/>
                </a:solidFill>
                <a:latin typeface="Cambria"/>
                <a:ea typeface="Cambria"/>
                <a:cs typeface="Cambria"/>
                <a:sym typeface="Cambria"/>
              </a:defRPr>
            </a:lvl1pPr>
            <a:lvl2pPr marL="621073" marR="0" lvl="1" indent="-12831" algn="l" rtl="0">
              <a:spcBef>
                <a:spcPts val="0"/>
              </a:spcBef>
              <a:buSzPts val="1400"/>
              <a:buNone/>
              <a:defRPr sz="2400" b="0" i="0" u="none" strike="noStrike" cap="none">
                <a:solidFill>
                  <a:schemeClr val="dk1"/>
                </a:solidFill>
                <a:latin typeface="Cambria"/>
                <a:ea typeface="Cambria"/>
                <a:cs typeface="Cambria"/>
                <a:sym typeface="Cambria"/>
              </a:defRPr>
            </a:lvl2pPr>
            <a:lvl3pPr marL="1242148" marR="0" lvl="2" indent="-12724" algn="l" rtl="0">
              <a:spcBef>
                <a:spcPts val="0"/>
              </a:spcBef>
              <a:buSzPts val="1400"/>
              <a:buNone/>
              <a:defRPr sz="2400" b="0" i="0" u="none" strike="noStrike" cap="none">
                <a:solidFill>
                  <a:schemeClr val="dk1"/>
                </a:solidFill>
                <a:latin typeface="Cambria"/>
                <a:ea typeface="Cambria"/>
                <a:cs typeface="Cambria"/>
                <a:sym typeface="Cambria"/>
              </a:defRPr>
            </a:lvl3pPr>
            <a:lvl4pPr marL="1863221" marR="0" lvl="3" indent="-12615" algn="l" rtl="0">
              <a:spcBef>
                <a:spcPts val="0"/>
              </a:spcBef>
              <a:buSzPts val="1400"/>
              <a:buNone/>
              <a:defRPr sz="2400" b="0" i="0" u="none" strike="noStrike" cap="none">
                <a:solidFill>
                  <a:schemeClr val="dk1"/>
                </a:solidFill>
                <a:latin typeface="Cambria"/>
                <a:ea typeface="Cambria"/>
                <a:cs typeface="Cambria"/>
                <a:sym typeface="Cambria"/>
              </a:defRPr>
            </a:lvl4pPr>
            <a:lvl5pPr marL="2484294" marR="0" lvl="4" indent="-12506" algn="l" rtl="0">
              <a:spcBef>
                <a:spcPts val="0"/>
              </a:spcBef>
              <a:buSzPts val="1400"/>
              <a:buNone/>
              <a:defRPr sz="2400" b="0" i="0" u="none" strike="noStrike" cap="none">
                <a:solidFill>
                  <a:schemeClr val="dk1"/>
                </a:solidFill>
                <a:latin typeface="Cambria"/>
                <a:ea typeface="Cambria"/>
                <a:cs typeface="Cambria"/>
                <a:sym typeface="Cambria"/>
              </a:defRPr>
            </a:lvl5pPr>
            <a:lvl6pPr marL="3105369" marR="0" lvl="5" indent="-12398" algn="l" rtl="0">
              <a:spcBef>
                <a:spcPts val="0"/>
              </a:spcBef>
              <a:buSzPts val="1400"/>
              <a:buNone/>
              <a:defRPr sz="2400" b="0" i="0" u="none" strike="noStrike" cap="none">
                <a:solidFill>
                  <a:schemeClr val="dk1"/>
                </a:solidFill>
                <a:latin typeface="Cambria"/>
                <a:ea typeface="Cambria"/>
                <a:cs typeface="Cambria"/>
                <a:sym typeface="Cambria"/>
              </a:defRPr>
            </a:lvl6pPr>
            <a:lvl7pPr marL="3726442" marR="0" lvl="6" indent="-12289" algn="l" rtl="0">
              <a:spcBef>
                <a:spcPts val="0"/>
              </a:spcBef>
              <a:buSzPts val="1400"/>
              <a:buNone/>
              <a:defRPr sz="2400" b="0" i="0" u="none" strike="noStrike" cap="none">
                <a:solidFill>
                  <a:schemeClr val="dk1"/>
                </a:solidFill>
                <a:latin typeface="Cambria"/>
                <a:ea typeface="Cambria"/>
                <a:cs typeface="Cambria"/>
                <a:sym typeface="Cambria"/>
              </a:defRPr>
            </a:lvl7pPr>
            <a:lvl8pPr marL="4347516" marR="0" lvl="7" indent="-12180" algn="l" rtl="0">
              <a:spcBef>
                <a:spcPts val="0"/>
              </a:spcBef>
              <a:buSzPts val="1400"/>
              <a:buNone/>
              <a:defRPr sz="2400" b="0" i="0" u="none" strike="noStrike" cap="none">
                <a:solidFill>
                  <a:schemeClr val="dk1"/>
                </a:solidFill>
                <a:latin typeface="Cambria"/>
                <a:ea typeface="Cambria"/>
                <a:cs typeface="Cambria"/>
                <a:sym typeface="Cambria"/>
              </a:defRPr>
            </a:lvl8pPr>
            <a:lvl9pPr marL="4968590" marR="0" lvl="8" indent="-12071" algn="l" rtl="0">
              <a:spcBef>
                <a:spcPts val="0"/>
              </a:spcBef>
              <a:buSzPts val="1400"/>
              <a:buNone/>
              <a:defRPr sz="2400" b="0" i="0" u="none" strike="noStrike" cap="none">
                <a:solidFill>
                  <a:schemeClr val="dk1"/>
                </a:solidFill>
                <a:latin typeface="Cambria"/>
                <a:ea typeface="Cambria"/>
                <a:cs typeface="Cambria"/>
                <a:sym typeface="Cambria"/>
              </a:defRPr>
            </a:lvl9pPr>
          </a:lstStyle>
          <a:p>
            <a:endParaRPr/>
          </a:p>
        </p:txBody>
      </p:sp>
      <p:sp>
        <p:nvSpPr>
          <p:cNvPr id="5" name="Shape 5"/>
          <p:cNvSpPr>
            <a:spLocks noGrp="1" noRot="1" noChangeAspect="1"/>
          </p:cNvSpPr>
          <p:nvPr>
            <p:ph type="sldImg" idx="3"/>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marL="0" marR="0" lvl="0" indent="0" algn="l" rtl="0">
              <a:spcBef>
                <a:spcPts val="0"/>
              </a:spcBef>
              <a:buSzPts val="1400"/>
              <a:buNone/>
              <a:defRPr sz="1600" b="0" i="0" u="none" strike="noStrike" cap="none">
                <a:solidFill>
                  <a:schemeClr val="dk1"/>
                </a:solidFill>
                <a:latin typeface="Cambria"/>
                <a:ea typeface="Cambria"/>
                <a:cs typeface="Cambria"/>
                <a:sym typeface="Cambria"/>
              </a:defRPr>
            </a:lvl1pPr>
            <a:lvl2pPr marL="609493" marR="0" lvl="1" indent="-12592" algn="l" rtl="0">
              <a:spcBef>
                <a:spcPts val="0"/>
              </a:spcBef>
              <a:buSzPts val="1400"/>
              <a:buNone/>
              <a:defRPr sz="1600" b="0" i="0" u="none" strike="noStrike" cap="none">
                <a:solidFill>
                  <a:schemeClr val="dk1"/>
                </a:solidFill>
                <a:latin typeface="Cambria"/>
                <a:ea typeface="Cambria"/>
                <a:cs typeface="Cambria"/>
                <a:sym typeface="Cambria"/>
              </a:defRPr>
            </a:lvl2pPr>
            <a:lvl3pPr marL="1218987" marR="0" lvl="2" indent="-12487" algn="l" rtl="0">
              <a:spcBef>
                <a:spcPts val="0"/>
              </a:spcBef>
              <a:buSzPts val="1400"/>
              <a:buNone/>
              <a:defRPr sz="1600" b="0" i="0" u="none" strike="noStrike" cap="none">
                <a:solidFill>
                  <a:schemeClr val="dk1"/>
                </a:solidFill>
                <a:latin typeface="Cambria"/>
                <a:ea typeface="Cambria"/>
                <a:cs typeface="Cambria"/>
                <a:sym typeface="Cambria"/>
              </a:defRPr>
            </a:lvl3pPr>
            <a:lvl4pPr marL="1828480" marR="0" lvl="3" indent="-12380" algn="l" rtl="0">
              <a:spcBef>
                <a:spcPts val="0"/>
              </a:spcBef>
              <a:buSzPts val="1400"/>
              <a:buNone/>
              <a:defRPr sz="1600" b="0" i="0" u="none" strike="noStrike" cap="none">
                <a:solidFill>
                  <a:schemeClr val="dk1"/>
                </a:solidFill>
                <a:latin typeface="Cambria"/>
                <a:ea typeface="Cambria"/>
                <a:cs typeface="Cambria"/>
                <a:sym typeface="Cambria"/>
              </a:defRPr>
            </a:lvl4pPr>
            <a:lvl5pPr marL="2437973" marR="0" lvl="4" indent="-12273" algn="l" rtl="0">
              <a:spcBef>
                <a:spcPts val="0"/>
              </a:spcBef>
              <a:buSzPts val="1400"/>
              <a:buNone/>
              <a:defRPr sz="1600" b="0" i="0" u="none" strike="noStrike" cap="none">
                <a:solidFill>
                  <a:schemeClr val="dk1"/>
                </a:solidFill>
                <a:latin typeface="Cambria"/>
                <a:ea typeface="Cambria"/>
                <a:cs typeface="Cambria"/>
                <a:sym typeface="Cambria"/>
              </a:defRPr>
            </a:lvl5pPr>
            <a:lvl6pPr marL="3047467" marR="0" lvl="5" indent="-12167" algn="l" rtl="0">
              <a:spcBef>
                <a:spcPts val="0"/>
              </a:spcBef>
              <a:buSzPts val="1400"/>
              <a:buNone/>
              <a:defRPr sz="1600" b="0" i="0" u="none" strike="noStrike" cap="none">
                <a:solidFill>
                  <a:schemeClr val="dk1"/>
                </a:solidFill>
                <a:latin typeface="Cambria"/>
                <a:ea typeface="Cambria"/>
                <a:cs typeface="Cambria"/>
                <a:sym typeface="Cambria"/>
              </a:defRPr>
            </a:lvl6pPr>
            <a:lvl7pPr marL="3656960" marR="0" lvl="6" indent="-12060" algn="l" rtl="0">
              <a:spcBef>
                <a:spcPts val="0"/>
              </a:spcBef>
              <a:buSzPts val="1400"/>
              <a:buNone/>
              <a:defRPr sz="1600" b="0" i="0" u="none" strike="noStrike" cap="none">
                <a:solidFill>
                  <a:schemeClr val="dk1"/>
                </a:solidFill>
                <a:latin typeface="Cambria"/>
                <a:ea typeface="Cambria"/>
                <a:cs typeface="Cambria"/>
                <a:sym typeface="Cambria"/>
              </a:defRPr>
            </a:lvl7pPr>
            <a:lvl8pPr marL="4266453" marR="0" lvl="7" indent="-11953" algn="l" rtl="0">
              <a:spcBef>
                <a:spcPts val="0"/>
              </a:spcBef>
              <a:buSzPts val="1400"/>
              <a:buNone/>
              <a:defRPr sz="1600" b="0" i="0" u="none" strike="noStrike" cap="none">
                <a:solidFill>
                  <a:schemeClr val="dk1"/>
                </a:solidFill>
                <a:latin typeface="Cambria"/>
                <a:ea typeface="Cambria"/>
                <a:cs typeface="Cambria"/>
                <a:sym typeface="Cambria"/>
              </a:defRPr>
            </a:lvl8pPr>
            <a:lvl9pPr marL="4875947" marR="0" lvl="8" indent="-11846" algn="l" rtl="0">
              <a:spcBef>
                <a:spcPts val="0"/>
              </a:spcBef>
              <a:buSzPts val="1400"/>
              <a:buNone/>
              <a:defRPr sz="1600" b="0" i="0" u="none" strike="noStrike" cap="none">
                <a:solidFill>
                  <a:schemeClr val="dk1"/>
                </a:solidFill>
                <a:latin typeface="Cambria"/>
                <a:ea typeface="Cambria"/>
                <a:cs typeface="Cambria"/>
                <a:sym typeface="Cambria"/>
              </a:defRPr>
            </a:lvl9pPr>
          </a:lstStyle>
          <a:p>
            <a:endParaRPr/>
          </a:p>
        </p:txBody>
      </p:sp>
      <p:sp>
        <p:nvSpPr>
          <p:cNvPr id="7" name="Shape 7"/>
          <p:cNvSpPr txBox="1">
            <a:spLocks noGrp="1"/>
          </p:cNvSpPr>
          <p:nvPr>
            <p:ph type="ftr" idx="11"/>
          </p:nvPr>
        </p:nvSpPr>
        <p:spPr>
          <a:xfrm>
            <a:off x="0" y="8829967"/>
            <a:ext cx="3037840" cy="464820"/>
          </a:xfrm>
          <a:prstGeom prst="rect">
            <a:avLst/>
          </a:prstGeom>
          <a:noFill/>
          <a:ln>
            <a:noFill/>
          </a:ln>
        </p:spPr>
        <p:txBody>
          <a:bodyPr wrap="square" lIns="93162" tIns="93162" rIns="93162" bIns="93162" anchor="b" anchorCtr="0"/>
          <a:lstStyle>
            <a:lvl1pPr marL="0" marR="0" lvl="0" indent="0" algn="l" rtl="0">
              <a:spcBef>
                <a:spcPts val="0"/>
              </a:spcBef>
              <a:buSzPts val="1400"/>
              <a:buNone/>
              <a:defRPr sz="1200" b="0" i="0" u="none" strike="noStrike" cap="none">
                <a:solidFill>
                  <a:schemeClr val="dk1"/>
                </a:solidFill>
                <a:latin typeface="Cambria"/>
                <a:ea typeface="Cambria"/>
                <a:cs typeface="Cambria"/>
                <a:sym typeface="Cambria"/>
              </a:defRPr>
            </a:lvl1pPr>
            <a:lvl2pPr marL="621073" marR="0" lvl="1" indent="-12831" algn="l" rtl="0">
              <a:spcBef>
                <a:spcPts val="0"/>
              </a:spcBef>
              <a:buSzPts val="1400"/>
              <a:buNone/>
              <a:defRPr sz="2400" b="0" i="0" u="none" strike="noStrike" cap="none">
                <a:solidFill>
                  <a:schemeClr val="dk1"/>
                </a:solidFill>
                <a:latin typeface="Cambria"/>
                <a:ea typeface="Cambria"/>
                <a:cs typeface="Cambria"/>
                <a:sym typeface="Cambria"/>
              </a:defRPr>
            </a:lvl2pPr>
            <a:lvl3pPr marL="1242148" marR="0" lvl="2" indent="-12724" algn="l" rtl="0">
              <a:spcBef>
                <a:spcPts val="0"/>
              </a:spcBef>
              <a:buSzPts val="1400"/>
              <a:buNone/>
              <a:defRPr sz="2400" b="0" i="0" u="none" strike="noStrike" cap="none">
                <a:solidFill>
                  <a:schemeClr val="dk1"/>
                </a:solidFill>
                <a:latin typeface="Cambria"/>
                <a:ea typeface="Cambria"/>
                <a:cs typeface="Cambria"/>
                <a:sym typeface="Cambria"/>
              </a:defRPr>
            </a:lvl3pPr>
            <a:lvl4pPr marL="1863221" marR="0" lvl="3" indent="-12615" algn="l" rtl="0">
              <a:spcBef>
                <a:spcPts val="0"/>
              </a:spcBef>
              <a:buSzPts val="1400"/>
              <a:buNone/>
              <a:defRPr sz="2400" b="0" i="0" u="none" strike="noStrike" cap="none">
                <a:solidFill>
                  <a:schemeClr val="dk1"/>
                </a:solidFill>
                <a:latin typeface="Cambria"/>
                <a:ea typeface="Cambria"/>
                <a:cs typeface="Cambria"/>
                <a:sym typeface="Cambria"/>
              </a:defRPr>
            </a:lvl4pPr>
            <a:lvl5pPr marL="2484294" marR="0" lvl="4" indent="-12506" algn="l" rtl="0">
              <a:spcBef>
                <a:spcPts val="0"/>
              </a:spcBef>
              <a:buSzPts val="1400"/>
              <a:buNone/>
              <a:defRPr sz="2400" b="0" i="0" u="none" strike="noStrike" cap="none">
                <a:solidFill>
                  <a:schemeClr val="dk1"/>
                </a:solidFill>
                <a:latin typeface="Cambria"/>
                <a:ea typeface="Cambria"/>
                <a:cs typeface="Cambria"/>
                <a:sym typeface="Cambria"/>
              </a:defRPr>
            </a:lvl5pPr>
            <a:lvl6pPr marL="3105369" marR="0" lvl="5" indent="-12398" algn="l" rtl="0">
              <a:spcBef>
                <a:spcPts val="0"/>
              </a:spcBef>
              <a:buSzPts val="1400"/>
              <a:buNone/>
              <a:defRPr sz="2400" b="0" i="0" u="none" strike="noStrike" cap="none">
                <a:solidFill>
                  <a:schemeClr val="dk1"/>
                </a:solidFill>
                <a:latin typeface="Cambria"/>
                <a:ea typeface="Cambria"/>
                <a:cs typeface="Cambria"/>
                <a:sym typeface="Cambria"/>
              </a:defRPr>
            </a:lvl6pPr>
            <a:lvl7pPr marL="3726442" marR="0" lvl="6" indent="-12289" algn="l" rtl="0">
              <a:spcBef>
                <a:spcPts val="0"/>
              </a:spcBef>
              <a:buSzPts val="1400"/>
              <a:buNone/>
              <a:defRPr sz="2400" b="0" i="0" u="none" strike="noStrike" cap="none">
                <a:solidFill>
                  <a:schemeClr val="dk1"/>
                </a:solidFill>
                <a:latin typeface="Cambria"/>
                <a:ea typeface="Cambria"/>
                <a:cs typeface="Cambria"/>
                <a:sym typeface="Cambria"/>
              </a:defRPr>
            </a:lvl7pPr>
            <a:lvl8pPr marL="4347516" marR="0" lvl="7" indent="-12180" algn="l" rtl="0">
              <a:spcBef>
                <a:spcPts val="0"/>
              </a:spcBef>
              <a:buSzPts val="1400"/>
              <a:buNone/>
              <a:defRPr sz="2400" b="0" i="0" u="none" strike="noStrike" cap="none">
                <a:solidFill>
                  <a:schemeClr val="dk1"/>
                </a:solidFill>
                <a:latin typeface="Cambria"/>
                <a:ea typeface="Cambria"/>
                <a:cs typeface="Cambria"/>
                <a:sym typeface="Cambria"/>
              </a:defRPr>
            </a:lvl8pPr>
            <a:lvl9pPr marL="4968590" marR="0" lvl="8" indent="-12071" algn="l" rtl="0">
              <a:spcBef>
                <a:spcPts val="0"/>
              </a:spcBef>
              <a:buSzPts val="1400"/>
              <a:buNone/>
              <a:defRPr sz="2400" b="0" i="0" u="none" strike="noStrike" cap="none">
                <a:solidFill>
                  <a:schemeClr val="dk1"/>
                </a:solidFill>
                <a:latin typeface="Cambria"/>
                <a:ea typeface="Cambria"/>
                <a:cs typeface="Cambria"/>
                <a:sym typeface="Cambria"/>
              </a:defRPr>
            </a:lvl9pPr>
          </a:lstStyle>
          <a:p>
            <a:endParaRPr/>
          </a:p>
        </p:txBody>
      </p:sp>
      <p:sp>
        <p:nvSpPr>
          <p:cNvPr id="8" name="Shape 8"/>
          <p:cNvSpPr txBox="1">
            <a:spLocks noGrp="1"/>
          </p:cNvSpPr>
          <p:nvPr>
            <p:ph type="sldNum" idx="12"/>
          </p:nvPr>
        </p:nvSpPr>
        <p:spPr>
          <a:xfrm>
            <a:off x="3970938" y="8829967"/>
            <a:ext cx="3037840" cy="464820"/>
          </a:xfrm>
          <a:prstGeom prst="rect">
            <a:avLst/>
          </a:prstGeom>
          <a:noFill/>
          <a:ln>
            <a:noFill/>
          </a:ln>
        </p:spPr>
        <p:txBody>
          <a:bodyPr wrap="square" lIns="93162" tIns="46568" rIns="93162" bIns="46568" anchor="b" anchorCtr="0">
            <a:noAutofit/>
          </a:bodyPr>
          <a:lstStyle/>
          <a:p>
            <a:pPr algn="r"/>
            <a:fld id="{00000000-1234-1234-1234-123412341234}" type="slidenum">
              <a:rPr lang="en-US" sz="1200" smtClean="0">
                <a:solidFill>
                  <a:schemeClr val="dk1"/>
                </a:solidFill>
                <a:latin typeface="Cambria"/>
                <a:ea typeface="Cambria"/>
                <a:cs typeface="Cambria"/>
                <a:sym typeface="Cambria"/>
              </a:rPr>
              <a:pPr algn="r"/>
              <a:t>‹#›</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106603204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venue.state.mn.us/truth-tax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r>
              <a:rPr lang="en-US" dirty="0" smtClean="0"/>
              <a:t>Certified in December 2023 for payment by taxpayers in CY24, money to be used in FY25</a:t>
            </a:r>
            <a:endParaRPr dirty="0"/>
          </a:p>
        </p:txBody>
      </p:sp>
      <p:sp>
        <p:nvSpPr>
          <p:cNvPr id="85" name="Shape 85"/>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mbria"/>
                <a:ea typeface="Cambria"/>
                <a:cs typeface="Cambria"/>
                <a:sym typeface="Cambria"/>
              </a:rPr>
              <a:pPr algn="r"/>
              <a:t>11</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52375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mbria"/>
                <a:ea typeface="Cambria"/>
                <a:cs typeface="Cambria"/>
                <a:sym typeface="Cambria"/>
              </a:rPr>
              <a:pPr algn="r"/>
              <a:t>12</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138810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Step 1 happened last spring, Step 2 is what is happening now, and Step three will happen next spring</a:t>
            </a:r>
          </a:p>
          <a:p>
            <a:endParaRPr lang="en-US" baseline="0" dirty="0"/>
          </a:p>
          <a:p>
            <a:r>
              <a:rPr lang="en-US" baseline="0" dirty="0"/>
              <a:t>Taxpayers may come to the meeting and want to have a change in their taxes this year.  This slide shows the process.  To change valuation, they need to do it in the spring of the year when the valuation notice comes out. Most local and county appeals take place in April, May, June after the notice is given out.  </a:t>
            </a:r>
          </a:p>
          <a:p>
            <a:endParaRPr lang="en-US" baseline="0" dirty="0"/>
          </a:p>
          <a:p>
            <a:r>
              <a:rPr lang="en-US" baseline="0" dirty="0"/>
              <a:t>Updated by mid October- Property tax statement instructions for county treasurers- property tax statement sample </a:t>
            </a:r>
          </a:p>
          <a:p>
            <a:endParaRPr lang="en-US" dirty="0">
              <a:cs typeface="Calibri"/>
            </a:endParaRPr>
          </a:p>
          <a:p>
            <a:r>
              <a:rPr lang="en-US" dirty="0">
                <a:cs typeface="Calibri"/>
              </a:rPr>
              <a:t>Taken from </a:t>
            </a:r>
            <a:r>
              <a:rPr lang="en-US" dirty="0">
                <a:hlinkClick r:id="rId3"/>
              </a:rPr>
              <a:t>Truth in Taxation | Minnesota Department of Revenue (state.mn.us)</a:t>
            </a:r>
            <a:r>
              <a:rPr lang="en-US" dirty="0">
                <a:cs typeface="Calibri"/>
              </a:rPr>
              <a:t>  </a:t>
            </a:r>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13</a:t>
            </a:fld>
            <a:endParaRPr lang="en-US"/>
          </a:p>
        </p:txBody>
      </p:sp>
    </p:spTree>
    <p:extLst>
      <p:ext uri="{BB962C8B-B14F-4D97-AF65-F5344CB8AC3E}">
        <p14:creationId xmlns:p14="http://schemas.microsoft.com/office/powerpoint/2010/main" val="307077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The Effective Tax Rates are statewide averages of the property classification.</a:t>
            </a:r>
            <a:r>
              <a:rPr lang="en-US" dirty="0"/>
              <a:t> </a:t>
            </a:r>
            <a:r>
              <a:rPr lang="en-US" baseline="0" dirty="0"/>
              <a:t> Note that Farm is among the lowest, and Commercial Industrial is the highest rate.</a:t>
            </a:r>
            <a:r>
              <a:rPr lang="en-US" dirty="0"/>
              <a:t> </a:t>
            </a:r>
            <a:r>
              <a:rPr lang="en-US" baseline="0" dirty="0"/>
              <a:t> So, in general farmers are getting a break relative to the value of their property.</a:t>
            </a:r>
            <a:r>
              <a:rPr lang="en-US" dirty="0"/>
              <a:t>  </a:t>
            </a:r>
            <a:endParaRPr lang="en-US" baseline="0" dirty="0"/>
          </a:p>
          <a:p>
            <a:endParaRPr lang="en-US" baseline="0" dirty="0"/>
          </a:p>
          <a:p>
            <a:endParaRPr lang="en-US" baseline="0" dirty="0"/>
          </a:p>
          <a:p>
            <a:r>
              <a:rPr lang="en-US" dirty="0"/>
              <a:t> </a:t>
            </a:r>
            <a:r>
              <a:rPr lang="en-US" baseline="0" dirty="0"/>
              <a:t>Even at a lower rate, increases in value translates to higher property taxes.</a:t>
            </a:r>
            <a:r>
              <a:rPr lang="en-US" dirty="0"/>
              <a:t> </a:t>
            </a:r>
            <a:r>
              <a:rPr lang="en-US" baseline="0" dirty="0"/>
              <a:t> You multiply the Market Value of a property by its Effective Tax Rate you get an estimate of net taxes  paid on a property.  </a:t>
            </a:r>
          </a:p>
          <a:p>
            <a:endParaRPr lang="en-US" baseline="0" dirty="0"/>
          </a:p>
          <a:p>
            <a:r>
              <a:rPr lang="en-US" baseline="0" dirty="0"/>
              <a:t>Example:</a:t>
            </a:r>
            <a:r>
              <a:rPr lang="en-US" dirty="0"/>
              <a:t> 	</a:t>
            </a:r>
            <a:r>
              <a:rPr lang="en-US" baseline="0" dirty="0"/>
              <a:t> $1,000,000 * .</a:t>
            </a:r>
            <a:r>
              <a:rPr lang="en-US" dirty="0"/>
              <a:t>0259</a:t>
            </a:r>
            <a:r>
              <a:rPr lang="en-US" baseline="0" dirty="0"/>
              <a:t> = $</a:t>
            </a:r>
            <a:r>
              <a:rPr lang="en-US" dirty="0"/>
              <a:t>25,900</a:t>
            </a:r>
            <a:r>
              <a:rPr lang="en-US" baseline="0" dirty="0"/>
              <a:t> for Commercial vs. </a:t>
            </a:r>
            <a:r>
              <a:rPr lang="en-US" dirty="0"/>
              <a:t> </a:t>
            </a:r>
          </a:p>
          <a:p>
            <a:r>
              <a:rPr lang="en-US" baseline="0" dirty="0"/>
              <a:t>	$1,000,000 * .</a:t>
            </a:r>
            <a:r>
              <a:rPr lang="en-US" dirty="0"/>
              <a:t>0114</a:t>
            </a:r>
            <a:r>
              <a:rPr lang="en-US" baseline="0" dirty="0"/>
              <a:t> = $</a:t>
            </a:r>
            <a:r>
              <a:rPr lang="en-US" dirty="0"/>
              <a:t>11,400</a:t>
            </a:r>
            <a:r>
              <a:rPr lang="en-US" baseline="0" dirty="0"/>
              <a:t> for Residential</a:t>
            </a:r>
            <a:endParaRPr lang="en-US" baseline="0" dirty="0">
              <a:cs typeface="Calibri" panose="020F0502020204030204"/>
            </a:endParaRPr>
          </a:p>
          <a:p>
            <a:endParaRPr lang="en-US" baseline="0" dirty="0">
              <a:cs typeface="Calibri" panose="020F0502020204030204"/>
            </a:endParaRPr>
          </a:p>
          <a:p>
            <a:endParaRPr lang="en-US" dirty="0">
              <a:cs typeface="Calibri" panose="020F0502020204030204"/>
            </a:endParaRPr>
          </a:p>
          <a:p>
            <a:endParaRPr lang="en-US" dirty="0"/>
          </a:p>
          <a:p>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3C0F4D08-35F3-4976-9E17-69370BCEBA84}" type="slidenum">
              <a:rPr lang="en-US" smtClean="0"/>
              <a:pPr/>
              <a:t>14</a:t>
            </a:fld>
            <a:endParaRPr lang="en-US"/>
          </a:p>
        </p:txBody>
      </p:sp>
    </p:spTree>
    <p:extLst>
      <p:ext uri="{BB962C8B-B14F-4D97-AF65-F5344CB8AC3E}">
        <p14:creationId xmlns:p14="http://schemas.microsoft.com/office/powerpoint/2010/main" val="2070331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see the dramatic difference classification make.</a:t>
            </a:r>
            <a:r>
              <a:rPr lang="en-US" dirty="0" smtClean="0"/>
              <a:t> </a:t>
            </a:r>
            <a:r>
              <a:rPr lang="en-US" baseline="0" dirty="0" smtClean="0"/>
              <a:t> The two biggest disparities are Farms(farms are productive ag land) and Commercial and Industrial.</a:t>
            </a:r>
            <a:r>
              <a:rPr lang="en-US" dirty="0" smtClean="0"/>
              <a:t> </a:t>
            </a:r>
            <a:r>
              <a:rPr lang="en-US" baseline="0" dirty="0" smtClean="0"/>
              <a:t> Commercial has a </a:t>
            </a:r>
            <a:r>
              <a:rPr lang="en-US" dirty="0" smtClean="0"/>
              <a:t>12.8%</a:t>
            </a:r>
            <a:r>
              <a:rPr lang="en-US" baseline="0" dirty="0" smtClean="0"/>
              <a:t> of the market share but pays </a:t>
            </a:r>
            <a:r>
              <a:rPr lang="en-US" dirty="0" smtClean="0"/>
              <a:t>29.4%</a:t>
            </a:r>
            <a:r>
              <a:rPr lang="en-US" baseline="0" dirty="0" smtClean="0"/>
              <a:t> of the</a:t>
            </a:r>
            <a:r>
              <a:rPr lang="en-US" dirty="0" smtClean="0"/>
              <a:t> </a:t>
            </a:r>
            <a:r>
              <a:rPr lang="en-US" baseline="0" dirty="0" smtClean="0"/>
              <a:t> taxes.</a:t>
            </a:r>
            <a:r>
              <a:rPr lang="en-US" dirty="0" smtClean="0"/>
              <a:t> </a:t>
            </a:r>
            <a:r>
              <a:rPr lang="en-US" baseline="0" dirty="0" smtClean="0"/>
              <a:t> On the flip side Farms have </a:t>
            </a:r>
            <a:r>
              <a:rPr lang="en-US" dirty="0" smtClean="0"/>
              <a:t>16.7</a:t>
            </a:r>
            <a:r>
              <a:rPr lang="en-US" baseline="0" dirty="0" smtClean="0"/>
              <a:t>% of the market value but pay only </a:t>
            </a:r>
            <a:r>
              <a:rPr lang="en-US" dirty="0" smtClean="0"/>
              <a:t>6.4</a:t>
            </a:r>
            <a:r>
              <a:rPr lang="en-US" baseline="0" dirty="0" smtClean="0"/>
              <a:t>% of the taxes.</a:t>
            </a:r>
            <a:endParaRPr lang="en-US" baseline="0" dirty="0" smtClean="0">
              <a:cs typeface="Calibri"/>
            </a:endParaRPr>
          </a:p>
          <a:p>
            <a:endParaRPr lang="en-US" baseline="0" dirty="0" smtClean="0"/>
          </a:p>
          <a:p>
            <a:r>
              <a:rPr lang="en-US" baseline="0" dirty="0" smtClean="0"/>
              <a:t>This slide shows net property taxes paid to all jurisdictions- city, county, schools, townships.</a:t>
            </a:r>
          </a:p>
          <a:p>
            <a:endParaRPr lang="en-US" baseline="0" dirty="0" smtClean="0"/>
          </a:p>
          <a:p>
            <a:r>
              <a:rPr lang="en-US" sz="2400" dirty="0" smtClean="0">
                <a:latin typeface="Calibri"/>
                <a:ea typeface="Calibri" panose="020F0502020204030204" pitchFamily="34" charset="0"/>
                <a:cs typeface="Calibri"/>
              </a:rPr>
              <a:t>Just incase someone asks :)</a:t>
            </a:r>
          </a:p>
          <a:p>
            <a:r>
              <a:rPr lang="en-US" sz="2400" dirty="0" smtClean="0">
                <a:latin typeface="Calibri"/>
                <a:ea typeface="Calibri" panose="020F0502020204030204" pitchFamily="34" charset="0"/>
                <a:cs typeface="Calibri"/>
              </a:rPr>
              <a:t>Farms include Ag HGA, Ag </a:t>
            </a:r>
            <a:r>
              <a:rPr lang="en-US" sz="2400" dirty="0" err="1" smtClean="0">
                <a:latin typeface="Calibri"/>
                <a:ea typeface="Calibri" panose="020F0502020204030204" pitchFamily="34" charset="0"/>
                <a:cs typeface="Calibri"/>
              </a:rPr>
              <a:t>Hmstd</a:t>
            </a:r>
            <a:r>
              <a:rPr lang="en-US" sz="2400" dirty="0" smtClean="0">
                <a:latin typeface="Calibri"/>
                <a:ea typeface="Calibri" panose="020F0502020204030204" pitchFamily="34" charset="0"/>
                <a:cs typeface="Calibri"/>
              </a:rPr>
              <a:t>. land, Ag Non-</a:t>
            </a:r>
            <a:r>
              <a:rPr lang="en-US" sz="2400" dirty="0" err="1" smtClean="0">
                <a:latin typeface="Calibri"/>
                <a:ea typeface="Calibri" panose="020F0502020204030204" pitchFamily="34" charset="0"/>
                <a:cs typeface="Calibri"/>
              </a:rPr>
              <a:t>Hmstd</a:t>
            </a:r>
            <a:r>
              <a:rPr lang="en-US" sz="2400" dirty="0" smtClean="0">
                <a:latin typeface="Calibri"/>
                <a:ea typeface="Calibri" panose="020F0502020204030204" pitchFamily="34" charset="0"/>
                <a:cs typeface="Calibri"/>
              </a:rPr>
              <a:t>.  </a:t>
            </a:r>
            <a:endParaRPr lang="en-US" dirty="0" smtClean="0"/>
          </a:p>
          <a:p>
            <a:r>
              <a:rPr lang="en-US" sz="2400" dirty="0" smtClean="0">
                <a:latin typeface="Calibri"/>
                <a:ea typeface="Calibri" panose="020F0502020204030204" pitchFamily="34" charset="0"/>
                <a:cs typeface="Calibri"/>
              </a:rPr>
              <a:t>Commercial Industrial includes Com/</a:t>
            </a:r>
            <a:r>
              <a:rPr lang="en-US" sz="2400" dirty="0" err="1" smtClean="0">
                <a:latin typeface="Calibri"/>
                <a:ea typeface="Calibri" panose="020F0502020204030204" pitchFamily="34" charset="0"/>
                <a:cs typeface="Calibri"/>
              </a:rPr>
              <a:t>Ind</a:t>
            </a:r>
            <a:r>
              <a:rPr lang="en-US" sz="2400" dirty="0" smtClean="0">
                <a:latin typeface="Calibri"/>
                <a:ea typeface="Calibri" panose="020F0502020204030204" pitchFamily="34" charset="0"/>
                <a:cs typeface="Calibri"/>
              </a:rPr>
              <a:t> hi tier, Com/</a:t>
            </a:r>
            <a:r>
              <a:rPr lang="en-US" sz="2400" dirty="0" err="1" smtClean="0">
                <a:latin typeface="Calibri"/>
                <a:ea typeface="Calibri" panose="020F0502020204030204" pitchFamily="34" charset="0"/>
                <a:cs typeface="Calibri"/>
              </a:rPr>
              <a:t>Ind</a:t>
            </a:r>
            <a:r>
              <a:rPr lang="en-US" sz="2400" dirty="0" smtClean="0">
                <a:latin typeface="Calibri"/>
                <a:ea typeface="Calibri" panose="020F0502020204030204" pitchFamily="34" charset="0"/>
                <a:cs typeface="Calibri"/>
              </a:rPr>
              <a:t> Lo tier, </a:t>
            </a:r>
            <a:r>
              <a:rPr lang="en-US" sz="2400" dirty="0" err="1" smtClean="0">
                <a:latin typeface="Calibri"/>
                <a:ea typeface="Calibri" panose="020F0502020204030204" pitchFamily="34" charset="0"/>
                <a:cs typeface="Calibri"/>
              </a:rPr>
              <a:t>Publ</a:t>
            </a:r>
            <a:r>
              <a:rPr lang="en-US" sz="2400" dirty="0" smtClean="0">
                <a:latin typeface="Calibri"/>
                <a:ea typeface="Calibri" panose="020F0502020204030204" pitchFamily="34" charset="0"/>
                <a:cs typeface="Calibri"/>
              </a:rPr>
              <a:t> U: Elec Gen, </a:t>
            </a:r>
            <a:r>
              <a:rPr lang="en-US" sz="2400" dirty="0" err="1" smtClean="0">
                <a:latin typeface="Calibri"/>
                <a:ea typeface="Calibri" panose="020F0502020204030204" pitchFamily="34" charset="0"/>
                <a:cs typeface="Calibri"/>
              </a:rPr>
              <a:t>Publ</a:t>
            </a:r>
            <a:r>
              <a:rPr lang="en-US" sz="2400" dirty="0" smtClean="0">
                <a:latin typeface="Calibri"/>
                <a:ea typeface="Calibri" panose="020F0502020204030204" pitchFamily="34" charset="0"/>
                <a:cs typeface="Calibri"/>
              </a:rPr>
              <a:t> U:Other and Miscellaneous.  </a:t>
            </a:r>
          </a:p>
          <a:p>
            <a:r>
              <a:rPr lang="en-US" sz="2400" dirty="0" smtClean="0">
                <a:latin typeface="Calibri"/>
                <a:ea typeface="Calibri" panose="020F0502020204030204" pitchFamily="34" charset="0"/>
                <a:cs typeface="Calibri"/>
              </a:rPr>
              <a:t>Residential includes Res Homestead and Res Non-</a:t>
            </a:r>
            <a:r>
              <a:rPr lang="en-US" sz="2400" dirty="0" err="1" smtClean="0">
                <a:latin typeface="Calibri"/>
                <a:ea typeface="Calibri" panose="020F0502020204030204" pitchFamily="34" charset="0"/>
                <a:cs typeface="Calibri"/>
              </a:rPr>
              <a:t>Hmstd</a:t>
            </a:r>
            <a:r>
              <a:rPr lang="en-US" sz="2400" dirty="0" smtClean="0">
                <a:latin typeface="Calibri"/>
                <a:ea typeface="Calibri" panose="020F0502020204030204" pitchFamily="34" charset="0"/>
                <a:cs typeface="Calibri"/>
              </a:rPr>
              <a:t>.</a:t>
            </a:r>
          </a:p>
          <a:p>
            <a:r>
              <a:rPr lang="en-US" sz="2400" dirty="0" smtClean="0">
                <a:latin typeface="Calibri"/>
                <a:ea typeface="Calibri" panose="020F0502020204030204" pitchFamily="34" charset="0"/>
                <a:cs typeface="Calibri"/>
              </a:rPr>
              <a:t>Other Residential includes Apartments and Low-income apartments</a:t>
            </a:r>
          </a:p>
          <a:p>
            <a:r>
              <a:rPr lang="en-US" sz="2400" dirty="0" smtClean="0">
                <a:cs typeface="Calibri"/>
              </a:rPr>
              <a:t>Seasonal Rec-Seasonal Rec</a:t>
            </a:r>
          </a:p>
          <a:p>
            <a:endParaRPr lang="en-US" sz="2400" dirty="0" smtClean="0">
              <a:cs typeface="Calibri"/>
            </a:endParaRPr>
          </a:p>
          <a:p>
            <a:endParaRPr lang="en-US" baseline="0" dirty="0"/>
          </a:p>
          <a:p>
            <a:r>
              <a:rPr lang="en-US" baseline="0" dirty="0"/>
              <a:t>You can see the dramatic difference classification make.</a:t>
            </a:r>
            <a:r>
              <a:rPr lang="en-US" dirty="0"/>
              <a:t> </a:t>
            </a:r>
            <a:r>
              <a:rPr lang="en-US" baseline="0" dirty="0"/>
              <a:t> The two biggest disparities are Farms(farms are productive ag land) and Commercial and Industrial.</a:t>
            </a:r>
            <a:r>
              <a:rPr lang="en-US" dirty="0"/>
              <a:t> </a:t>
            </a:r>
            <a:r>
              <a:rPr lang="en-US" baseline="0" dirty="0"/>
              <a:t> Commercial has a </a:t>
            </a:r>
            <a:r>
              <a:rPr lang="en-US" dirty="0"/>
              <a:t>12.8%</a:t>
            </a:r>
            <a:r>
              <a:rPr lang="en-US" baseline="0" dirty="0"/>
              <a:t> of the market share but pays </a:t>
            </a:r>
            <a:r>
              <a:rPr lang="en-US" dirty="0"/>
              <a:t>29.4%</a:t>
            </a:r>
            <a:r>
              <a:rPr lang="en-US" baseline="0" dirty="0"/>
              <a:t> of the</a:t>
            </a:r>
            <a:r>
              <a:rPr lang="en-US" dirty="0"/>
              <a:t> </a:t>
            </a:r>
            <a:r>
              <a:rPr lang="en-US" baseline="0" dirty="0"/>
              <a:t> taxes.</a:t>
            </a:r>
            <a:r>
              <a:rPr lang="en-US" dirty="0"/>
              <a:t> </a:t>
            </a:r>
            <a:r>
              <a:rPr lang="en-US" baseline="0" dirty="0"/>
              <a:t> On the flip side Farms have </a:t>
            </a:r>
            <a:r>
              <a:rPr lang="en-US" dirty="0"/>
              <a:t>16.7</a:t>
            </a:r>
            <a:r>
              <a:rPr lang="en-US" baseline="0" dirty="0"/>
              <a:t>% of the market value but pay only </a:t>
            </a:r>
            <a:r>
              <a:rPr lang="en-US" dirty="0"/>
              <a:t>6.4</a:t>
            </a:r>
            <a:r>
              <a:rPr lang="en-US" baseline="0" dirty="0"/>
              <a:t>% of the taxes.</a:t>
            </a:r>
            <a:endParaRPr lang="en-US" baseline="0" dirty="0">
              <a:cs typeface="Calibri"/>
            </a:endParaRPr>
          </a:p>
          <a:p>
            <a:endParaRPr lang="en-US" baseline="0" dirty="0"/>
          </a:p>
          <a:p>
            <a:r>
              <a:rPr lang="en-US" baseline="0" dirty="0"/>
              <a:t>This slide shows net property taxes paid to all jurisdictions- city, county, schools, townships.</a:t>
            </a:r>
          </a:p>
          <a:p>
            <a:endParaRPr lang="en-US" baseline="0" dirty="0"/>
          </a:p>
          <a:p>
            <a:r>
              <a:rPr lang="en-US" sz="1800" dirty="0">
                <a:latin typeface="Calibri"/>
                <a:ea typeface="Calibri" panose="020F0502020204030204" pitchFamily="34" charset="0"/>
                <a:cs typeface="Calibri"/>
              </a:rPr>
              <a:t>Just incase someone asks :)</a:t>
            </a:r>
          </a:p>
          <a:p>
            <a:r>
              <a:rPr lang="en-US" sz="1800" dirty="0">
                <a:latin typeface="Calibri"/>
                <a:ea typeface="Calibri" panose="020F0502020204030204" pitchFamily="34" charset="0"/>
                <a:cs typeface="Calibri"/>
              </a:rPr>
              <a:t>Farms include Ag HGA, Ag </a:t>
            </a:r>
            <a:r>
              <a:rPr lang="en-US" sz="1800" dirty="0" err="1">
                <a:latin typeface="Calibri"/>
                <a:ea typeface="Calibri" panose="020F0502020204030204" pitchFamily="34" charset="0"/>
                <a:cs typeface="Calibri"/>
              </a:rPr>
              <a:t>Hmstd</a:t>
            </a:r>
            <a:r>
              <a:rPr lang="en-US" sz="1800" dirty="0">
                <a:latin typeface="Calibri"/>
                <a:ea typeface="Calibri" panose="020F0502020204030204" pitchFamily="34" charset="0"/>
                <a:cs typeface="Calibri"/>
              </a:rPr>
              <a:t>. land, Ag Non-</a:t>
            </a:r>
            <a:r>
              <a:rPr lang="en-US" sz="1800" dirty="0" err="1">
                <a:latin typeface="Calibri"/>
                <a:ea typeface="Calibri" panose="020F0502020204030204" pitchFamily="34" charset="0"/>
                <a:cs typeface="Calibri"/>
              </a:rPr>
              <a:t>Hmstd</a:t>
            </a:r>
            <a:r>
              <a:rPr lang="en-US" sz="1800" dirty="0">
                <a:latin typeface="Calibri"/>
                <a:ea typeface="Calibri" panose="020F0502020204030204" pitchFamily="34" charset="0"/>
                <a:cs typeface="Calibri"/>
              </a:rPr>
              <a:t>.  </a:t>
            </a:r>
            <a:endParaRPr lang="en-US" dirty="0"/>
          </a:p>
          <a:p>
            <a:r>
              <a:rPr lang="en-US" sz="1800" dirty="0">
                <a:latin typeface="Calibri"/>
                <a:ea typeface="Calibri" panose="020F0502020204030204" pitchFamily="34" charset="0"/>
                <a:cs typeface="Calibri"/>
              </a:rPr>
              <a:t>Commercial Industrial includes Com/</a:t>
            </a:r>
            <a:r>
              <a:rPr lang="en-US" sz="1800" dirty="0" err="1">
                <a:latin typeface="Calibri"/>
                <a:ea typeface="Calibri" panose="020F0502020204030204" pitchFamily="34" charset="0"/>
                <a:cs typeface="Calibri"/>
              </a:rPr>
              <a:t>Ind</a:t>
            </a:r>
            <a:r>
              <a:rPr lang="en-US" sz="1800" dirty="0">
                <a:latin typeface="Calibri"/>
                <a:ea typeface="Calibri" panose="020F0502020204030204" pitchFamily="34" charset="0"/>
                <a:cs typeface="Calibri"/>
              </a:rPr>
              <a:t> hi tier, Com/</a:t>
            </a:r>
            <a:r>
              <a:rPr lang="en-US" sz="1800" dirty="0" err="1">
                <a:latin typeface="Calibri"/>
                <a:ea typeface="Calibri" panose="020F0502020204030204" pitchFamily="34" charset="0"/>
                <a:cs typeface="Calibri"/>
              </a:rPr>
              <a:t>Ind</a:t>
            </a:r>
            <a:r>
              <a:rPr lang="en-US" sz="1800" dirty="0">
                <a:latin typeface="Calibri"/>
                <a:ea typeface="Calibri" panose="020F0502020204030204" pitchFamily="34" charset="0"/>
                <a:cs typeface="Calibri"/>
              </a:rPr>
              <a:t> Lo tier, </a:t>
            </a:r>
            <a:r>
              <a:rPr lang="en-US" sz="1800" dirty="0" err="1">
                <a:latin typeface="Calibri"/>
                <a:ea typeface="Calibri" panose="020F0502020204030204" pitchFamily="34" charset="0"/>
                <a:cs typeface="Calibri"/>
              </a:rPr>
              <a:t>Publ</a:t>
            </a:r>
            <a:r>
              <a:rPr lang="en-US" sz="1800" dirty="0">
                <a:latin typeface="Calibri"/>
                <a:ea typeface="Calibri" panose="020F0502020204030204" pitchFamily="34" charset="0"/>
                <a:cs typeface="Calibri"/>
              </a:rPr>
              <a:t> U: Elec Gen, </a:t>
            </a:r>
            <a:r>
              <a:rPr lang="en-US" sz="1800" dirty="0" err="1">
                <a:latin typeface="Calibri"/>
                <a:ea typeface="Calibri" panose="020F0502020204030204" pitchFamily="34" charset="0"/>
                <a:cs typeface="Calibri"/>
              </a:rPr>
              <a:t>Publ</a:t>
            </a:r>
            <a:r>
              <a:rPr lang="en-US" sz="1800" dirty="0">
                <a:latin typeface="Calibri"/>
                <a:ea typeface="Calibri" panose="020F0502020204030204" pitchFamily="34" charset="0"/>
                <a:cs typeface="Calibri"/>
              </a:rPr>
              <a:t> U:Other and Miscellaneous.  </a:t>
            </a:r>
          </a:p>
          <a:p>
            <a:r>
              <a:rPr lang="en-US" sz="1800" dirty="0">
                <a:latin typeface="Calibri"/>
                <a:ea typeface="Calibri" panose="020F0502020204030204" pitchFamily="34" charset="0"/>
                <a:cs typeface="Calibri"/>
              </a:rPr>
              <a:t>Residential includes Res Homestead and Res Non-</a:t>
            </a:r>
            <a:r>
              <a:rPr lang="en-US" sz="1800" dirty="0" err="1">
                <a:latin typeface="Calibri"/>
                <a:ea typeface="Calibri" panose="020F0502020204030204" pitchFamily="34" charset="0"/>
                <a:cs typeface="Calibri"/>
              </a:rPr>
              <a:t>Hmstd</a:t>
            </a:r>
            <a:r>
              <a:rPr lang="en-US" sz="1800" dirty="0">
                <a:latin typeface="Calibri"/>
                <a:ea typeface="Calibri" panose="020F0502020204030204" pitchFamily="34" charset="0"/>
                <a:cs typeface="Calibri"/>
              </a:rPr>
              <a:t>.</a:t>
            </a:r>
          </a:p>
          <a:p>
            <a:r>
              <a:rPr lang="en-US" sz="1800" dirty="0">
                <a:latin typeface="Calibri"/>
                <a:ea typeface="Calibri" panose="020F0502020204030204" pitchFamily="34" charset="0"/>
                <a:cs typeface="Calibri"/>
              </a:rPr>
              <a:t>Other Residential includes Apartments and Low-income apartments</a:t>
            </a:r>
          </a:p>
          <a:p>
            <a:r>
              <a:rPr lang="en-US" sz="1800" dirty="0">
                <a:cs typeface="Calibri"/>
              </a:rPr>
              <a:t>Seasonal Rec-Seasonal Rec</a:t>
            </a:r>
          </a:p>
          <a:p>
            <a:endParaRPr lang="en-US" sz="1800" dirty="0">
              <a:cs typeface="Calibri"/>
            </a:endParaRPr>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15</a:t>
            </a:fld>
            <a:endParaRPr lang="en-US"/>
          </a:p>
        </p:txBody>
      </p:sp>
    </p:spTree>
    <p:extLst>
      <p:ext uri="{BB962C8B-B14F-4D97-AF65-F5344CB8AC3E}">
        <p14:creationId xmlns:p14="http://schemas.microsoft.com/office/powerpoint/2010/main" val="46108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 This is one reason why bonds and capital projects have been passing in Rural Minnesota at a higher rate lately.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The credit that goes directly to farmers and timber owners which reduces their taxes by 70% for the building bond.  The school district receives payment from the state in the form of School Building Bond Agricultural Credit Aid.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This was an MREA initiative.</a:t>
            </a:r>
          </a:p>
          <a:p>
            <a:endParaRPr lang="en-US" dirty="0"/>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16</a:t>
            </a:fld>
            <a:endParaRPr lang="en-US"/>
          </a:p>
        </p:txBody>
      </p:sp>
    </p:spTree>
    <p:extLst>
      <p:ext uri="{BB962C8B-B14F-4D97-AF65-F5344CB8AC3E}">
        <p14:creationId xmlns:p14="http://schemas.microsoft.com/office/powerpoint/2010/main" val="1766354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find your LOR revenue look at line 172 of Levy</a:t>
            </a:r>
            <a:r>
              <a:rPr lang="en-US" dirty="0" smtClean="0"/>
              <a:t> limitation</a:t>
            </a:r>
            <a:r>
              <a:rPr lang="en-US" baseline="0" dirty="0" smtClean="0"/>
              <a:t> </a:t>
            </a:r>
            <a:r>
              <a:rPr lang="en-US" dirty="0" smtClean="0"/>
              <a:t>and Certification Reports </a:t>
            </a:r>
            <a:r>
              <a:rPr lang="en-US" baseline="0" dirty="0" smtClean="0"/>
              <a:t>worksheet</a:t>
            </a:r>
            <a:r>
              <a:rPr lang="en-US" dirty="0" smtClean="0"/>
              <a:t> on MDE's Data Reports and Analysis then Click Minnesota Funding Reports (MFR) . </a:t>
            </a:r>
            <a:r>
              <a:rPr lang="en-US" baseline="0" dirty="0" smtClean="0"/>
              <a:t> Line 240 and 241 shows state aid that a district receives in each tier for LOR</a:t>
            </a:r>
          </a:p>
          <a:p>
            <a:endParaRPr lang="en-US" baseline="0" dirty="0" smtClean="0"/>
          </a:p>
          <a:p>
            <a:pPr>
              <a:defRPr/>
            </a:pPr>
            <a:r>
              <a:rPr lang="en-US" baseline="0" dirty="0" smtClean="0"/>
              <a:t>To find Operating Referendum revenue look at line </a:t>
            </a:r>
            <a:r>
              <a:rPr lang="en-US" dirty="0" smtClean="0"/>
              <a:t>204</a:t>
            </a:r>
            <a:r>
              <a:rPr lang="en-US" baseline="0" dirty="0" smtClean="0"/>
              <a:t> of Levy worksheet. .</a:t>
            </a:r>
            <a:r>
              <a:rPr lang="en-US" dirty="0" smtClean="0"/>
              <a:t> </a:t>
            </a:r>
            <a:r>
              <a:rPr lang="en-US" baseline="0" dirty="0" smtClean="0"/>
              <a:t> Line </a:t>
            </a:r>
            <a:r>
              <a:rPr lang="en-US" dirty="0" smtClean="0"/>
              <a:t>262</a:t>
            </a:r>
            <a:r>
              <a:rPr lang="en-US" baseline="0" dirty="0" smtClean="0"/>
              <a:t> and </a:t>
            </a:r>
            <a:r>
              <a:rPr lang="en-US" dirty="0" smtClean="0"/>
              <a:t>263 shows state aid that a district receives in each</a:t>
            </a:r>
            <a:r>
              <a:rPr lang="en-US" baseline="0" dirty="0" smtClean="0"/>
              <a:t> Tier 2 for an Operating referendum.</a:t>
            </a:r>
            <a:endParaRPr lang="en-US" baseline="0" dirty="0" smtClean="0">
              <a:cs typeface="Calibri"/>
            </a:endParaRPr>
          </a:p>
          <a:p>
            <a:endParaRPr lang="en-US" baseline="0" dirty="0" smtClean="0">
              <a:cs typeface="Calibri"/>
            </a:endParaRPr>
          </a:p>
          <a:p>
            <a:endParaRPr lang="en-US" dirty="0" smtClean="0"/>
          </a:p>
          <a:p>
            <a:endParaRPr lang="en-US" dirty="0" smtClean="0"/>
          </a:p>
          <a:p>
            <a:r>
              <a:rPr lang="en-US" baseline="0" dirty="0" smtClean="0"/>
              <a:t>This is where property value increases because of inflation have been hurting districts.</a:t>
            </a:r>
            <a:r>
              <a:rPr lang="en-US" dirty="0" smtClean="0"/>
              <a:t> </a:t>
            </a:r>
            <a:r>
              <a:rPr lang="en-US" baseline="0" dirty="0" smtClean="0"/>
              <a:t> As property values are increasing districts are not seeing as much state aid.</a:t>
            </a:r>
            <a:endParaRPr lang="en-US" baseline="0" dirty="0" smtClean="0">
              <a:cs typeface="Calibri"/>
            </a:endParaRPr>
          </a:p>
          <a:p>
            <a:endParaRPr lang="en-US" baseline="0" dirty="0" smtClean="0"/>
          </a:p>
          <a:p>
            <a:r>
              <a:rPr lang="en-US" b="1" dirty="0" smtClean="0">
                <a:cs typeface="Calibri"/>
              </a:rPr>
              <a:t>Need to contact Jen for update</a:t>
            </a:r>
            <a:endParaRPr lang="en-US" b="1" baseline="0" dirty="0" smtClean="0"/>
          </a:p>
          <a:p>
            <a:endParaRPr lang="en-US" b="1" dirty="0">
              <a:solidFill>
                <a:srgbClr val="000000"/>
              </a:solidFill>
              <a:cs typeface="Calibri"/>
            </a:endParaRPr>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17</a:t>
            </a:fld>
            <a:endParaRPr lang="en-US"/>
          </a:p>
        </p:txBody>
      </p:sp>
    </p:spTree>
    <p:extLst>
      <p:ext uri="{BB962C8B-B14F-4D97-AF65-F5344CB8AC3E}">
        <p14:creationId xmlns:p14="http://schemas.microsoft.com/office/powerpoint/2010/main" val="38521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credit is a replacement</a:t>
            </a:r>
            <a:r>
              <a:rPr lang="en-US" baseline="0"/>
              <a:t> of locally collected taxes paid by farm and timber landowners with payments from the State General Fund.  The state’s general fund revenues come primarily from income and sales tax collections.  This is NOT a shift from any other local property taxpayers.  </a:t>
            </a:r>
          </a:p>
          <a:p>
            <a:endParaRPr lang="en-US" baseline="0">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18</a:t>
            </a:fld>
            <a:endParaRPr lang="en-US"/>
          </a:p>
        </p:txBody>
      </p:sp>
    </p:spTree>
    <p:extLst>
      <p:ext uri="{BB962C8B-B14F-4D97-AF65-F5344CB8AC3E}">
        <p14:creationId xmlns:p14="http://schemas.microsoft.com/office/powerpoint/2010/main" val="4130434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0" hangingPunct="0">
              <a:defRPr/>
            </a:pPr>
            <a:r>
              <a:rPr lang="en-US"/>
              <a:t>- Since it is a credit to individual taxpayers it will not show up on your levy reports. </a:t>
            </a:r>
            <a:r>
              <a:rPr lang="en-US" baseline="0"/>
              <a:t> Check on your neighbors by clicking on the link in the slide.</a:t>
            </a:r>
            <a:r>
              <a:rPr lang="en-US"/>
              <a:t>  </a:t>
            </a:r>
            <a:endParaRPr lang="en-US" baseline="0"/>
          </a:p>
          <a:p>
            <a:pPr defTabSz="457200" eaLnBrk="0" hangingPunct="0">
              <a:defRPr/>
            </a:pPr>
            <a:r>
              <a:rPr lang="en-US"/>
              <a:t>- These are finalized numbers from FY2023.  The projected numbers for FY24 were incomplete.  This is one of the few maps we do with total dollars because it may be good to show tax payers how much they saved with this credit.</a:t>
            </a:r>
            <a:endParaRPr lang="en-US">
              <a:cs typeface="Calibri"/>
            </a:endParaRPr>
          </a:p>
          <a:p>
            <a:pPr defTabSz="457200" eaLnBrk="0" hangingPunct="0">
              <a:defRPr/>
            </a:pPr>
            <a:r>
              <a:rPr lang="en-US"/>
              <a:t>-When you click on your district the number on the left side is that number that farmers in your district saved as a tax credit</a:t>
            </a:r>
          </a:p>
          <a:p>
            <a:pPr defTabSz="457200" eaLnBrk="0" hangingPunct="0">
              <a:defRPr/>
            </a:pPr>
            <a:endParaRPr lang="en-US">
              <a:cs typeface="Calibri"/>
            </a:endParaRPr>
          </a:p>
          <a:p>
            <a:pPr defTabSz="457200" eaLnBrk="0" hangingPunct="0">
              <a:defRPr/>
            </a:pPr>
            <a:r>
              <a:rPr lang="en-US">
                <a:cs typeface="Calibri"/>
              </a:rPr>
              <a:t>From Whitney Somers Revenue Tax Research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19</a:t>
            </a:fld>
            <a:endParaRPr lang="en-US"/>
          </a:p>
        </p:txBody>
      </p:sp>
    </p:spTree>
    <p:extLst>
      <p:ext uri="{BB962C8B-B14F-4D97-AF65-F5344CB8AC3E}">
        <p14:creationId xmlns:p14="http://schemas.microsoft.com/office/powerpoint/2010/main" val="944709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901DE-6582-4857-9CDE-25E633287FD4}" type="slidenum">
              <a:rPr lang="en-US"/>
              <a:pPr/>
              <a:t>20</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baseline="0" dirty="0"/>
              <a:t>To find your LOR revenue look at line 172 of Levy</a:t>
            </a:r>
            <a:r>
              <a:rPr lang="en-US" dirty="0"/>
              <a:t> limitation</a:t>
            </a:r>
            <a:r>
              <a:rPr lang="en-US" baseline="0" dirty="0"/>
              <a:t> </a:t>
            </a:r>
            <a:r>
              <a:rPr lang="en-US" dirty="0"/>
              <a:t>and Certification Reports </a:t>
            </a:r>
            <a:r>
              <a:rPr lang="en-US" baseline="0" dirty="0"/>
              <a:t>worksheet</a:t>
            </a:r>
            <a:r>
              <a:rPr lang="en-US" dirty="0"/>
              <a:t> on MDE's Data Reports and Analysis then Click Minnesota Funding Reports (MFR) . </a:t>
            </a:r>
            <a:r>
              <a:rPr lang="en-US" baseline="0" dirty="0"/>
              <a:t> Line 240 and 241 shows state aid that a district receives in each tier for LOR</a:t>
            </a:r>
          </a:p>
          <a:p>
            <a:endParaRPr lang="en-US" baseline="0" dirty="0"/>
          </a:p>
          <a:p>
            <a:pPr>
              <a:defRPr/>
            </a:pPr>
            <a:r>
              <a:rPr lang="en-US" baseline="0" dirty="0"/>
              <a:t>To find Operating Referendum revenue look at line </a:t>
            </a:r>
            <a:r>
              <a:rPr lang="en-US" dirty="0"/>
              <a:t>204</a:t>
            </a:r>
            <a:r>
              <a:rPr lang="en-US" baseline="0" dirty="0"/>
              <a:t> of Levy worksheet. .</a:t>
            </a:r>
            <a:r>
              <a:rPr lang="en-US" dirty="0"/>
              <a:t> </a:t>
            </a:r>
            <a:r>
              <a:rPr lang="en-US" baseline="0" dirty="0"/>
              <a:t> Line </a:t>
            </a:r>
            <a:r>
              <a:rPr lang="en-US" dirty="0"/>
              <a:t>262</a:t>
            </a:r>
            <a:r>
              <a:rPr lang="en-US" baseline="0" dirty="0"/>
              <a:t> and </a:t>
            </a:r>
            <a:r>
              <a:rPr lang="en-US" dirty="0"/>
              <a:t>263 shows state aid that a district receives in each</a:t>
            </a:r>
            <a:r>
              <a:rPr lang="en-US" baseline="0" dirty="0"/>
              <a:t> Tier 2 for an Operating referendum.</a:t>
            </a:r>
            <a:endParaRPr lang="en-US" baseline="0" dirty="0">
              <a:cs typeface="Calibri"/>
            </a:endParaRPr>
          </a:p>
          <a:p>
            <a:endParaRPr lang="en-US" baseline="0" dirty="0">
              <a:cs typeface="Calibri"/>
            </a:endParaRPr>
          </a:p>
          <a:p>
            <a:endParaRPr lang="en-US" dirty="0"/>
          </a:p>
          <a:p>
            <a:endParaRPr lang="en-US" dirty="0"/>
          </a:p>
          <a:p>
            <a:r>
              <a:rPr lang="en-US" baseline="0" dirty="0"/>
              <a:t>This is where property value increases because of inflation have been hurting districts.</a:t>
            </a:r>
            <a:r>
              <a:rPr lang="en-US" dirty="0"/>
              <a:t> </a:t>
            </a:r>
            <a:r>
              <a:rPr lang="en-US" baseline="0" dirty="0"/>
              <a:t> As property values are increasing districts are not seeing as much state aid.</a:t>
            </a:r>
            <a:endParaRPr lang="en-US" baseline="0" dirty="0">
              <a:cs typeface="Calibri"/>
            </a:endParaRPr>
          </a:p>
          <a:p>
            <a:endParaRPr lang="en-US" baseline="0" dirty="0"/>
          </a:p>
          <a:p>
            <a:r>
              <a:rPr lang="en-US" b="1" dirty="0">
                <a:cs typeface="Calibri"/>
              </a:rPr>
              <a:t>Need to contact Jen for update</a:t>
            </a:r>
            <a:endParaRPr lang="en-US" b="1" baseline="0" dirty="0"/>
          </a:p>
        </p:txBody>
      </p:sp>
    </p:spTree>
    <p:extLst>
      <p:ext uri="{BB962C8B-B14F-4D97-AF65-F5344CB8AC3E}">
        <p14:creationId xmlns:p14="http://schemas.microsoft.com/office/powerpoint/2010/main" val="123325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smtClean="0"/>
              <a:t>These are the factors</a:t>
            </a:r>
            <a:r>
              <a:rPr lang="en-US" baseline="0" dirty="0" smtClean="0"/>
              <a:t> affecting property owners proposed property taxes which are addressed in this PowerPoint presentation</a:t>
            </a:r>
          </a:p>
          <a:p>
            <a:endParaRPr dirty="0"/>
          </a:p>
        </p:txBody>
      </p:sp>
      <p:sp>
        <p:nvSpPr>
          <p:cNvPr id="91" name="Shape 91"/>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63" name="Shape 163"/>
          <p:cNvSpPr txBox="1">
            <a:spLocks noGrp="1"/>
          </p:cNvSpPr>
          <p:nvPr>
            <p:ph type="sldNum" idx="12"/>
          </p:nvPr>
        </p:nvSpPr>
        <p:spPr>
          <a:xfrm>
            <a:off x="3970938" y="8829967"/>
            <a:ext cx="3037840" cy="464820"/>
          </a:xfrm>
          <a:prstGeom prst="rect">
            <a:avLst/>
          </a:prstGeom>
        </p:spPr>
        <p:txBody>
          <a:bodyPr wrap="square" lIns="93162" tIns="46568" rIns="93162" bIns="46568" anchor="b" anchorCtr="0">
            <a:noAutofit/>
          </a:bodyPr>
          <a:lstStyle/>
          <a:p>
            <a:pPr>
              <a:buClr>
                <a:srgbClr val="000000"/>
              </a:buClr>
            </a:pPr>
            <a:fld id="{00000000-1234-1234-1234-123412341234}" type="slidenum">
              <a:rPr lang="en-US"/>
              <a:pPr>
                <a:buClr>
                  <a:srgbClr val="000000"/>
                </a:buCl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Calibri"/>
            </a:endParaRPr>
          </a:p>
          <a:p>
            <a:r>
              <a:rPr lang="en-US" dirty="0" smtClean="0">
                <a:cs typeface="Calibri"/>
              </a:rPr>
              <a:t>Show your own data on this slide</a:t>
            </a:r>
          </a:p>
          <a:p>
            <a:endParaRPr lang="en-US" dirty="0" smtClean="0">
              <a:cs typeface="Calibri"/>
            </a:endParaRPr>
          </a:p>
          <a:p>
            <a:r>
              <a:rPr lang="en-US" dirty="0" smtClean="0">
                <a:cs typeface="Calibri"/>
              </a:rPr>
              <a:t>One point you want to make is that Levies are only one part of your overall revenue.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mbria"/>
                <a:ea typeface="Cambria"/>
                <a:cs typeface="Cambria"/>
                <a:sym typeface="Cambria"/>
              </a:rPr>
              <a:pPr algn="r"/>
              <a:t>22</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637347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CF5C6B56-4A99-6D40-8E1C-072BFF2BBCDE}" type="slidenum">
              <a:rPr lang="en-US" smtClean="0"/>
              <a:pPr>
                <a:defRPr/>
              </a:pPr>
              <a:t>23</a:t>
            </a:fld>
            <a:endParaRPr lang="en-US"/>
          </a:p>
        </p:txBody>
      </p:sp>
    </p:spTree>
    <p:extLst>
      <p:ext uri="{BB962C8B-B14F-4D97-AF65-F5344CB8AC3E}">
        <p14:creationId xmlns:p14="http://schemas.microsoft.com/office/powerpoint/2010/main" val="1541828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data does not reflect the</a:t>
            </a:r>
            <a:r>
              <a:rPr lang="en-US" baseline="0" dirty="0"/>
              <a:t> referendums elections passed this November</a:t>
            </a:r>
            <a:r>
              <a:rPr lang="en-US" baseline="30000" dirty="0"/>
              <a:t> </a:t>
            </a:r>
            <a:r>
              <a:rPr lang="en-US" dirty="0"/>
              <a:t>2023</a:t>
            </a:r>
            <a:r>
              <a:rPr lang="en-US" baseline="0" dirty="0"/>
              <a:t>.</a:t>
            </a:r>
            <a:endParaRPr lang="en-US" dirty="0">
              <a:cs typeface="Calibri"/>
            </a:endParaRPr>
          </a:p>
          <a:p>
            <a:pPr>
              <a:defRPr/>
            </a:pPr>
            <a:r>
              <a:rPr lang="en-US" dirty="0"/>
              <a:t>-</a:t>
            </a:r>
            <a:r>
              <a:rPr lang="en-US" baseline="0" dirty="0"/>
              <a:t>For interactive maps to look up your district open the link on the slide.</a:t>
            </a:r>
            <a:r>
              <a:rPr lang="en-US" dirty="0"/>
              <a:t> </a:t>
            </a:r>
            <a:r>
              <a:rPr lang="en-US" baseline="0" dirty="0"/>
              <a:t> The number on the left after you click on your district is you amount per pupil</a:t>
            </a:r>
            <a:endParaRPr lang="en-US" baseline="0" dirty="0">
              <a:cs typeface="Calibri"/>
            </a:endParaRPr>
          </a:p>
          <a:p>
            <a:pPr>
              <a:defRPr/>
            </a:pPr>
            <a:r>
              <a:rPr lang="en-US" dirty="0">
                <a:latin typeface="Calibri"/>
                <a:cs typeface="Calibri"/>
              </a:rPr>
              <a:t>-Median is based on all districts including ones with no operating referendum.  If we looked at only the districts who passed operating referendums the median would be $739/Pupil</a:t>
            </a:r>
            <a:endParaRPr lang="en-US" baseline="0" dirty="0">
              <a:effectLst/>
              <a:latin typeface="Calibri" panose="020F0502020204030204" pitchFamily="34" charset="0"/>
              <a:cs typeface="Calibri"/>
            </a:endParaRPr>
          </a:p>
          <a:p>
            <a:endParaRPr lang="en-US" b="1" dirty="0"/>
          </a:p>
          <a:p>
            <a:r>
              <a:rPr lang="en-US" b="1" baseline="0" dirty="0"/>
              <a:t>For your Referendum authority look at line </a:t>
            </a:r>
            <a:r>
              <a:rPr lang="en-US" b="1" dirty="0"/>
              <a:t>203 </a:t>
            </a:r>
            <a:r>
              <a:rPr lang="en-US" b="1" baseline="0" dirty="0"/>
              <a:t>for per pupil.</a:t>
            </a:r>
            <a:r>
              <a:rPr lang="en-US" b="1" dirty="0"/>
              <a:t> </a:t>
            </a:r>
            <a:r>
              <a:rPr lang="en-US" b="1" baseline="0" dirty="0"/>
              <a:t> Your total projected revenue would be line </a:t>
            </a:r>
            <a:r>
              <a:rPr lang="en-US" b="1" dirty="0"/>
              <a:t>204</a:t>
            </a:r>
            <a:r>
              <a:rPr lang="en-US" b="1" baseline="0" dirty="0"/>
              <a:t> on Page 4</a:t>
            </a:r>
            <a:endParaRPr lang="en-US" b="1" baseline="0" dirty="0">
              <a:cs typeface="Calibri"/>
            </a:endParaRPr>
          </a:p>
          <a:p>
            <a:endParaRPr lang="en-US" b="1" baseline="0" dirty="0">
              <a:cs typeface="Calibri"/>
            </a:endParaRPr>
          </a:p>
          <a:p>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24</a:t>
            </a:fld>
            <a:endParaRPr lang="en-US"/>
          </a:p>
        </p:txBody>
      </p:sp>
    </p:spTree>
    <p:extLst>
      <p:ext uri="{BB962C8B-B14F-4D97-AF65-F5344CB8AC3E}">
        <p14:creationId xmlns:p14="http://schemas.microsoft.com/office/powerpoint/2010/main" val="4151048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0" hangingPunct="0">
              <a:defRPr/>
            </a:pPr>
            <a:r>
              <a:rPr lang="en-US" dirty="0"/>
              <a:t>Go to</a:t>
            </a:r>
            <a:r>
              <a:rPr lang="en-US" baseline="0" dirty="0"/>
              <a:t> interactive maps to look up your district and others.</a:t>
            </a:r>
            <a:r>
              <a:rPr lang="en-US" dirty="0"/>
              <a:t>  Click on the Blue link in this slide</a:t>
            </a:r>
            <a:endParaRPr lang="en-US" b="1"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baseline="0" dirty="0"/>
          </a:p>
          <a:p>
            <a:pPr defTabSz="457200" eaLnBrk="0" hangingPunct="0">
              <a:defRPr/>
            </a:pPr>
            <a:r>
              <a:rPr lang="en-US" b="1" baseline="0" dirty="0"/>
              <a:t>For your RMV/RPU:</a:t>
            </a:r>
            <a:r>
              <a:rPr lang="en-US" b="1" dirty="0"/>
              <a:t> </a:t>
            </a:r>
            <a:r>
              <a:rPr lang="en-US" b="1" baseline="0" dirty="0"/>
              <a:t> Levy report line </a:t>
            </a:r>
            <a:r>
              <a:rPr lang="en-US" b="1" dirty="0"/>
              <a:t>235</a:t>
            </a:r>
            <a:r>
              <a:rPr lang="en-US" b="1" baseline="0" dirty="0"/>
              <a:t> p </a:t>
            </a:r>
            <a:r>
              <a:rPr lang="en-US" b="1" dirty="0"/>
              <a:t>5.  MDE</a:t>
            </a:r>
            <a:r>
              <a:rPr lang="en-US" b="1" dirty="0">
                <a:cs typeface="Calibri"/>
              </a:rPr>
              <a:t> calculates  RMV/RPU for FY25  by taking RMV from 2022 and dividing by RPU in FY25.</a:t>
            </a:r>
            <a:endParaRPr lang="en-US" b="1" baseline="0" dirty="0">
              <a:cs typeface="Calibri"/>
            </a:endParaRPr>
          </a:p>
          <a:p>
            <a:pPr defTabSz="457200" eaLnBrk="0" hangingPunct="0">
              <a:defRPr/>
            </a:pPr>
            <a:endParaRPr lang="en-US" b="1" dirty="0"/>
          </a:p>
          <a:p>
            <a:pPr defTabSz="457200" eaLnBrk="0" hangingPunct="0">
              <a:defRPr/>
            </a:pPr>
            <a:r>
              <a:rPr lang="en-US" b="1" dirty="0"/>
              <a:t> </a:t>
            </a:r>
            <a:r>
              <a:rPr lang="en-US" b="1" baseline="0" dirty="0"/>
              <a:t>Levy ratios for Operating Referendum Tier 1 line </a:t>
            </a:r>
            <a:r>
              <a:rPr lang="en-US" b="1" dirty="0"/>
              <a:t>257</a:t>
            </a:r>
            <a:r>
              <a:rPr lang="en-US" b="1" baseline="0" dirty="0"/>
              <a:t>, Tier 2</a:t>
            </a:r>
            <a:r>
              <a:rPr lang="en-US" b="1" dirty="0"/>
              <a:t> </a:t>
            </a:r>
            <a:r>
              <a:rPr lang="en-US" b="1" baseline="0" dirty="0"/>
              <a:t> line </a:t>
            </a:r>
            <a:r>
              <a:rPr lang="en-US" b="1" dirty="0"/>
              <a:t>258</a:t>
            </a:r>
            <a:r>
              <a:rPr lang="en-US" b="1" baseline="0" dirty="0"/>
              <a:t> </a:t>
            </a:r>
            <a:r>
              <a:rPr lang="en-US" b="1" baseline="0" dirty="0" err="1"/>
              <a:t>Pg</a:t>
            </a:r>
            <a:r>
              <a:rPr lang="en-US" b="1" baseline="0" dirty="0"/>
              <a:t> 6.</a:t>
            </a:r>
            <a:r>
              <a:rPr lang="en-US" b="1" dirty="0"/>
              <a:t>  </a:t>
            </a:r>
            <a:r>
              <a:rPr lang="en-US" b="1" baseline="0" dirty="0"/>
              <a:t> The aid is the inverse of the levy ratios.</a:t>
            </a:r>
            <a:r>
              <a:rPr lang="en-US" b="1" dirty="0"/>
              <a:t> </a:t>
            </a:r>
            <a:r>
              <a:rPr lang="en-US" b="1" baseline="0" dirty="0"/>
              <a:t> If tier 1 ratio is .91000, then your</a:t>
            </a:r>
            <a:r>
              <a:rPr lang="en-US" b="1" dirty="0"/>
              <a:t> </a:t>
            </a:r>
            <a:r>
              <a:rPr lang="en-US" b="1" baseline="0" dirty="0"/>
              <a:t> levy is 91% and aid portion is 9%.</a:t>
            </a:r>
            <a:endParaRPr lang="en-US" b="1" dirty="0">
              <a:cs typeface="Calibri"/>
            </a:endParaRPr>
          </a:p>
          <a:p>
            <a:endParaRPr lang="en-US" b="1" dirty="0">
              <a:cs typeface="Calibri"/>
            </a:endParaRPr>
          </a:p>
          <a:p>
            <a:pPr>
              <a:defRPr/>
            </a:pPr>
            <a:r>
              <a:rPr lang="en-US" b="1" dirty="0">
                <a:cs typeface="Calibri"/>
              </a:rPr>
              <a:t>The Median RMV/RPU continues to rise throughout the state. This year it rose over $93,000/RPU from last year.  This reduces the amount of equalization dollars a district receives.</a:t>
            </a:r>
          </a:p>
          <a:p>
            <a:pPr>
              <a:defRPr/>
            </a:pPr>
            <a:endParaRPr lang="en-US" dirty="0">
              <a:cs typeface="Calibri"/>
            </a:endParaRPr>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25</a:t>
            </a:fld>
            <a:endParaRPr lang="en-US"/>
          </a:p>
        </p:txBody>
      </p:sp>
    </p:spTree>
    <p:extLst>
      <p:ext uri="{BB962C8B-B14F-4D97-AF65-F5344CB8AC3E}">
        <p14:creationId xmlns:p14="http://schemas.microsoft.com/office/powerpoint/2010/main" val="3541627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r>
              <a:rPr lang="en-US" dirty="0" smtClean="0"/>
              <a:t>This information is provided by the MN </a:t>
            </a:r>
            <a:r>
              <a:rPr lang="en-US" dirty="0" err="1" smtClean="0"/>
              <a:t>Dept</a:t>
            </a:r>
            <a:r>
              <a:rPr lang="en-US" dirty="0" smtClean="0"/>
              <a:t> of Revenue</a:t>
            </a:r>
          </a:p>
          <a:p>
            <a:endParaRPr lang="en-US" dirty="0" smtClean="0"/>
          </a:p>
          <a:p>
            <a:r>
              <a:rPr lang="en-US" dirty="0" smtClean="0"/>
              <a:t>Referendum Market Value</a:t>
            </a:r>
            <a:r>
              <a:rPr lang="en-US" baseline="0" dirty="0" smtClean="0"/>
              <a:t> means-the market value of all taxable property except seasonal rec and ag (except for ag homestead-house, garage and 1 acre)-MN Statute 126C.01</a:t>
            </a:r>
            <a:endParaRPr lang="en-US" dirty="0" smtClean="0"/>
          </a:p>
          <a:p>
            <a:endParaRPr lang="en-US" dirty="0" smtClean="0"/>
          </a:p>
          <a:p>
            <a:r>
              <a:rPr lang="en-US" dirty="0" smtClean="0"/>
              <a:t>Referendum aid/levy breakdown is based on referendum market value, so a high</a:t>
            </a:r>
            <a:r>
              <a:rPr lang="en-US" baseline="0" dirty="0" smtClean="0"/>
              <a:t>er amount means more levy and less state aid.</a:t>
            </a:r>
          </a:p>
          <a:p>
            <a:endParaRPr lang="en-US" baseline="0" dirty="0" smtClean="0"/>
          </a:p>
          <a:p>
            <a:r>
              <a:rPr lang="en-US" baseline="0" dirty="0" smtClean="0"/>
              <a:t>The referendum market values for the JCC district as has gone from </a:t>
            </a:r>
          </a:p>
          <a:p>
            <a:endParaRPr lang="en-US" baseline="0" dirty="0" smtClean="0"/>
          </a:p>
          <a:p>
            <a:r>
              <a:rPr lang="en-US" baseline="0" dirty="0" smtClean="0"/>
              <a:t>272,884,350 in 2005 to $581,329,640  in 2019</a:t>
            </a:r>
          </a:p>
          <a:p>
            <a:endParaRPr lang="en-US" baseline="0" dirty="0" smtClean="0"/>
          </a:p>
          <a:p>
            <a:r>
              <a:rPr lang="en-US" baseline="0" dirty="0" smtClean="0"/>
              <a:t>This is an increase of $308,445,290   45%</a:t>
            </a:r>
            <a:endParaRPr lang="en-US" dirty="0" smtClean="0"/>
          </a:p>
          <a:p>
            <a:endParaRPr dirty="0"/>
          </a:p>
        </p:txBody>
      </p:sp>
      <p:sp>
        <p:nvSpPr>
          <p:cNvPr id="190" name="Shape 190"/>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69" name="Shape 169"/>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Calibri"/>
            </a:endParaRPr>
          </a:p>
          <a:p>
            <a:r>
              <a:rPr lang="en-US" dirty="0" smtClean="0">
                <a:cs typeface="Calibri"/>
              </a:rPr>
              <a:t>Show your own data on this slide</a:t>
            </a:r>
          </a:p>
          <a:p>
            <a:endParaRPr lang="en-US" dirty="0" smtClean="0">
              <a:cs typeface="Calibri"/>
            </a:endParaRPr>
          </a:p>
          <a:p>
            <a:r>
              <a:rPr lang="en-US" dirty="0" smtClean="0">
                <a:cs typeface="Calibri"/>
              </a:rPr>
              <a:t>One point you want to make is that Levies are only one part of your overall revenue.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mbria"/>
                <a:ea typeface="Cambria"/>
                <a:cs typeface="Cambria"/>
                <a:sym typeface="Cambria"/>
              </a:rPr>
              <a:pPr algn="r"/>
              <a:t>28</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132675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76" name="Shape 176"/>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183" name="Shape 183"/>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98" name="Shape 98"/>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183" name="Shape 183"/>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5012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203" name="Shape 203"/>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729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a:defRPr/>
            </a:pPr>
            <a:fld id="{CF5C6B56-4A99-6D40-8E1C-072BFF2BBCDE}" type="slidenum">
              <a:rPr lang="en-US" smtClean="0"/>
              <a:pPr>
                <a:defRPr/>
              </a:pPr>
              <a:t>33</a:t>
            </a:fld>
            <a:endParaRPr lang="en-US"/>
          </a:p>
        </p:txBody>
      </p:sp>
    </p:spTree>
    <p:extLst>
      <p:ext uri="{BB962C8B-B14F-4D97-AF65-F5344CB8AC3E}">
        <p14:creationId xmlns:p14="http://schemas.microsoft.com/office/powerpoint/2010/main" val="3061324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308" name="Shape 308"/>
          <p:cNvSpPr txBox="1">
            <a:spLocks noGrp="1"/>
          </p:cNvSpPr>
          <p:nvPr>
            <p:ph type="sldNum" idx="12"/>
          </p:nvPr>
        </p:nvSpPr>
        <p:spPr>
          <a:xfrm>
            <a:off x="3970938" y="8829967"/>
            <a:ext cx="3037840" cy="464820"/>
          </a:xfrm>
          <a:prstGeom prst="rect">
            <a:avLst/>
          </a:prstGeom>
        </p:spPr>
        <p:txBody>
          <a:bodyPr wrap="square" lIns="93162" tIns="46568" rIns="93162" bIns="46568" anchor="b" anchorCtr="0">
            <a:noAutofit/>
          </a:bodyPr>
          <a:lstStyle/>
          <a:p>
            <a:pPr>
              <a:buClr>
                <a:srgbClr val="000000"/>
              </a:buClr>
            </a:pPr>
            <a:fld id="{00000000-1234-1234-1234-123412341234}" type="slidenum">
              <a:rPr lang="en-US"/>
              <a:pPr>
                <a:buClr>
                  <a:srgbClr val="000000"/>
                </a:buClr>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smtClean="0"/>
              <a:t>A district could literally have two slides to fulfill the TNT requirements.  One showing the Pay 24 levies and one showing the FY24 budget.  However, this is a chance to tell the story of your district and educate your citizens in a public meeting.  Take advantage of that!</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mbria"/>
                <a:ea typeface="Cambria"/>
                <a:cs typeface="Cambria"/>
                <a:sym typeface="Cambria"/>
              </a:rPr>
              <a:pPr algn="r"/>
              <a:t>4</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380029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Referendum and LOR is based on Referendum Market Value</a:t>
            </a:r>
          </a:p>
          <a:p>
            <a:r>
              <a:rPr lang="en-US" dirty="0" smtClean="0"/>
              <a:t>School Bonds, Capital Project Levy, and Long-term Facilities Maintenance Revenue are based off Net Tax Capacity</a:t>
            </a:r>
            <a:endParaRPr lang="en-US" dirty="0" smtClean="0">
              <a:cs typeface="Calibri"/>
            </a:endParaRPr>
          </a:p>
          <a:p>
            <a:endParaRPr lang="en-US" dirty="0" smtClean="0"/>
          </a:p>
          <a:p>
            <a:r>
              <a:rPr lang="en-US" dirty="0" smtClean="0"/>
              <a:t>Net Tax Capacity affects all parcels of property in the district.  Commercial Industrial has higher tax burden than Homesteaded properties.</a:t>
            </a:r>
            <a:endParaRPr lang="en-US" dirty="0" smtClean="0">
              <a:cs typeface="Calibri"/>
            </a:endParaRPr>
          </a:p>
          <a:p>
            <a:r>
              <a:rPr lang="en-US" dirty="0" smtClean="0"/>
              <a:t>Referendum Market Value not all properties pay.  Properties valued the same would pay the same rates.  Agriculture properties (excluding house, garage, and one acre) and seasonal rec properties are not included.</a:t>
            </a:r>
            <a:endParaRPr lang="en-US" dirty="0" smtClean="0">
              <a:cs typeface="Calibri"/>
            </a:endParaRPr>
          </a:p>
          <a:p>
            <a:endParaRPr lang="en-US" dirty="0" smtClean="0"/>
          </a:p>
          <a:p>
            <a:r>
              <a:rPr lang="en-US" dirty="0" smtClean="0"/>
              <a:t>The county collects the money and distributes it to the schools.</a:t>
            </a:r>
            <a:endParaRPr lang="en-US" dirty="0" smtClean="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C6B56-4A99-6D40-8E1C-072BFF2BB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17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FY 2023, of all payments Minnesotans will make in taxes, fees and charges, the state will collect 63 percent. Counties, cities, and townships will collect about 30 percent, while school districts will collect about 7 percent. However, once intergovernmental aids are considered, the state will spend only 40 percent of the total, while non-school local governments will spend 36 percent, and school districts will spend 24 percent.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3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that your General Education Formula Allowance has been increasing but is not keeping up with inflation.  Remember that starting in FY26 that there is an automatic inflationary increase of between 2% and 3% on the Basic Formula Allowance.  This should help districts keep up with inflation as long as it is between 2 and 3%.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F5C6B56-4A99-6D40-8E1C-072BFF2BBCDE}" type="slidenum">
              <a:rPr lang="en-US" smtClean="0"/>
              <a:pPr>
                <a:defRPr/>
              </a:pPr>
              <a:t>8</a:t>
            </a:fld>
            <a:endParaRPr lang="en-US"/>
          </a:p>
        </p:txBody>
      </p:sp>
    </p:spTree>
    <p:extLst>
      <p:ext uri="{BB962C8B-B14F-4D97-AF65-F5344CB8AC3E}">
        <p14:creationId xmlns:p14="http://schemas.microsoft.com/office/powerpoint/2010/main" val="421332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147" name="Shape 147"/>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School districts account for a significant portion of overall property tax levies in Minnesota(blue line), but the school share of levies has decreased significantly since the late 1990s.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Notice that school taxes have approximately doubled while non-school Local Govt. (red line)taxes have risen close to 4 times during this period.</a:t>
            </a:r>
            <a:endParaRPr lang="en-US" dirty="0">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a:defRPr/>
            </a:pPr>
            <a:r>
              <a:rPr lang="en-US" dirty="0"/>
              <a:t>The green statewide property tax is on Commercial/Industrial property and seasonal residential recreational property.  </a:t>
            </a:r>
            <a:endParaRPr lang="en-US" dirty="0">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a:defRPr/>
            </a:pPr>
            <a:r>
              <a:rPr lang="en-US" dirty="0"/>
              <a:t>Two stories could be told here: </a:t>
            </a:r>
          </a:p>
          <a:p>
            <a:pPr>
              <a:defRPr/>
            </a:pPr>
            <a:r>
              <a:rPr lang="en-US" dirty="0"/>
              <a:t>1.  School Levies have not been rising as fast as county or township levies.  Remember they do not need to go to the public for a vote on their levies, where you in many instances may need to.  You may 			have citizens coming to your meeting to complain about how their taxes were increase greatly only to find out that it wasn’t the school portion that increased.</a:t>
            </a:r>
            <a:endParaRPr lang="en-US" dirty="0">
              <a:cs typeface="Calibri" panose="020F0502020204030204"/>
            </a:endParaRPr>
          </a:p>
          <a:p>
            <a:pPr>
              <a:defRPr/>
            </a:pPr>
            <a:r>
              <a:rPr lang="en-US" dirty="0"/>
              <a:t>2.  Because you have not been keeping up with inflation on Basic Formula Allowance it has forced districts to rely more on referendums or levies to continue to educate students at a high          			level.</a:t>
            </a:r>
            <a:endParaRPr lang="en-US" dirty="0">
              <a:cs typeface="Calibri"/>
            </a:endParaRPr>
          </a:p>
          <a:p>
            <a:pPr marL="0" marR="0" lvl="0" indent="0" algn="l" defTabSz="914400">
              <a:lnSpc>
                <a:spcPct val="100000"/>
              </a:lnSpc>
              <a:spcBef>
                <a:spcPct val="30000"/>
              </a:spcBef>
              <a:spcAft>
                <a:spcPct val="0"/>
              </a:spcAft>
              <a:buClrTx/>
              <a:buSzTx/>
              <a:buFontTx/>
              <a:buNone/>
              <a:tabLst/>
              <a:defRPr/>
            </a:pPr>
            <a:endParaRPr lang="en-US" dirty="0">
              <a:cs typeface="Calibri"/>
            </a:endParaRPr>
          </a:p>
          <a:p>
            <a:r>
              <a:rPr lang="en-US" dirty="0">
                <a:cs typeface="Calibri"/>
              </a:rPr>
              <a:t>Taken from Daley Lehmann at MDE</a:t>
            </a:r>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CF5C6B56-4A99-6D40-8E1C-072BFF2BBCDE}" type="slidenum">
              <a:rPr lang="en-US" smtClean="0"/>
              <a:pPr>
                <a:defRPr/>
              </a:pPr>
              <a:t>10</a:t>
            </a:fld>
            <a:endParaRPr lang="en-US"/>
          </a:p>
        </p:txBody>
      </p:sp>
    </p:spTree>
    <p:extLst>
      <p:ext uri="{BB962C8B-B14F-4D97-AF65-F5344CB8AC3E}">
        <p14:creationId xmlns:p14="http://schemas.microsoft.com/office/powerpoint/2010/main" val="2223912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37" t="9210" b="6870"/>
          <a:stretch/>
        </p:blipFill>
        <p:spPr>
          <a:xfrm>
            <a:off x="0" y="0"/>
            <a:ext cx="12188825" cy="6858000"/>
          </a:xfrm>
          <a:prstGeom prst="rect">
            <a:avLst/>
          </a:prstGeom>
          <a:solidFill>
            <a:schemeClr val="bg1">
              <a:lumMod val="95000"/>
            </a:schemeClr>
          </a:solidFill>
        </p:spPr>
      </p:pic>
      <p:pic>
        <p:nvPicPr>
          <p:cNvPr id="3" name="Picture 7"/>
          <p:cNvPicPr>
            <a:picLocks noChangeAspect="1"/>
          </p:cNvPicPr>
          <p:nvPr userDrawn="1"/>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 r="-2618" b="16592"/>
          <a:stretch>
            <a:fillRect/>
          </a:stretch>
        </p:blipFill>
        <p:spPr bwMode="auto">
          <a:xfrm>
            <a:off x="4090453" y="2578101"/>
            <a:ext cx="4708356"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B69C4E6B-EA9E-3546-BA58-B5A0AFA33193}"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sz="1050" smtClean="0">
                <a:solidFill>
                  <a:schemeClr val="bg1"/>
                </a:solidFill>
              </a:defRPr>
            </a:lvl1pPr>
          </a:lstStyle>
          <a:p>
            <a:pPr>
              <a:defRPr/>
            </a:pPr>
            <a:fld id="{A63D4FDB-731B-0440-A78A-B2ADDBB7EB9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95937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983" y="1835948"/>
            <a:ext cx="8696388"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7985" y="363540"/>
            <a:ext cx="8696387" cy="1325563"/>
          </a:xfrm>
        </p:spPr>
        <p:txBody>
          <a:bodyPr>
            <a:normAutofit/>
          </a:bodyPr>
          <a:lstStyle>
            <a:lvl1pPr>
              <a:defRPr sz="4400"/>
            </a:lvl1pPr>
          </a:lstStyle>
          <a:p>
            <a:r>
              <a:rPr lang="en-US" dirty="0"/>
              <a:t>Click to edit Master title</a:t>
            </a:r>
          </a:p>
        </p:txBody>
      </p:sp>
      <p:sp>
        <p:nvSpPr>
          <p:cNvPr id="5" name="Date Placeholder 3"/>
          <p:cNvSpPr>
            <a:spLocks noGrp="1"/>
          </p:cNvSpPr>
          <p:nvPr>
            <p:ph type="dt" sz="half" idx="10"/>
          </p:nvPr>
        </p:nvSpPr>
        <p:spPr/>
        <p:txBody>
          <a:bodyPr/>
          <a:lstStyle>
            <a:lvl1pPr>
              <a:defRPr/>
            </a:lvl1pPr>
          </a:lstStyle>
          <a:p>
            <a:pPr>
              <a:defRPr/>
            </a:pPr>
            <a:fld id="{11E083D7-A29D-AE41-A4C1-F63F5EE90D0F}"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a:xfrm>
            <a:off x="8303638" y="6410325"/>
            <a:ext cx="2882149" cy="311150"/>
          </a:xfrm>
        </p:spPr>
        <p:txBody>
          <a:bodyPr/>
          <a:lstStyle>
            <a:lvl1pPr>
              <a:defRPr sz="1050" smtClean="0">
                <a:solidFill>
                  <a:schemeClr val="bg1"/>
                </a:solidFill>
              </a:defRPr>
            </a:lvl1pPr>
          </a:lstStyle>
          <a:p>
            <a:pPr>
              <a:defRPr/>
            </a:pPr>
            <a:fld id="{26065B64-C62D-E645-B1AE-65D126E5E496}"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64972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t="24101"/>
          <a:stretch>
            <a:fillRect/>
          </a:stretch>
        </p:blipFill>
        <p:spPr bwMode="auto">
          <a:xfrm>
            <a:off x="0" y="-82550"/>
            <a:ext cx="121888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634" y="1709744"/>
            <a:ext cx="10512862" cy="2852737"/>
          </a:xfrm>
        </p:spPr>
        <p:txBody>
          <a:bodyPr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634" y="4589469"/>
            <a:ext cx="10512862" cy="1500187"/>
          </a:xfrm>
        </p:spPr>
        <p:txBody>
          <a:bodyPr/>
          <a:lstStyle>
            <a:lvl1pPr marL="0" indent="0">
              <a:buNone/>
              <a:defRPr sz="2625">
                <a:solidFill>
                  <a:schemeClr val="bg1">
                    <a:lumMod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75145BCF-EB61-AE4F-86DF-E3C572830FD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a:defRPr/>
            </a:pPr>
            <a:fld id="{5CDC4E2B-8A35-7A42-A8A3-1E6182E8E6A5}"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1711154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3540"/>
            <a:ext cx="8831819" cy="1325563"/>
          </a:xfrm>
        </p:spPr>
        <p:txBody>
          <a:bodyPr>
            <a:normAutofit/>
          </a:bodyPr>
          <a:lstStyle>
            <a:lvl1pPr>
              <a:defRPr sz="4400"/>
            </a:lvl1pPr>
          </a:lstStyle>
          <a:p>
            <a:r>
              <a:rPr lang="en-US" dirty="0"/>
              <a:t>Click to edit Master title</a:t>
            </a:r>
          </a:p>
        </p:txBody>
      </p:sp>
      <p:sp>
        <p:nvSpPr>
          <p:cNvPr id="3" name="Content Placeholder 2"/>
          <p:cNvSpPr>
            <a:spLocks noGrp="1"/>
          </p:cNvSpPr>
          <p:nvPr>
            <p:ph sz="half" idx="1"/>
          </p:nvPr>
        </p:nvSpPr>
        <p:spPr>
          <a:xfrm>
            <a:off x="837983" y="1825625"/>
            <a:ext cx="42602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5393623" y="1847060"/>
            <a:ext cx="42309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6" name="Date Placeholder 4"/>
          <p:cNvSpPr>
            <a:spLocks noGrp="1"/>
          </p:cNvSpPr>
          <p:nvPr>
            <p:ph type="dt" sz="half" idx="10"/>
          </p:nvPr>
        </p:nvSpPr>
        <p:spPr/>
        <p:txBody>
          <a:bodyPr/>
          <a:lstStyle>
            <a:lvl1pPr>
              <a:defRPr/>
            </a:lvl1pPr>
          </a:lstStyle>
          <a:p>
            <a:pPr>
              <a:defRPr/>
            </a:pPr>
            <a:fld id="{E074218D-2F66-5A4C-A41D-158128B538B5}"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699351" y="6389689"/>
            <a:ext cx="2742486" cy="365125"/>
          </a:xfrm>
        </p:spPr>
        <p:txBody>
          <a:bodyPr/>
          <a:lstStyle>
            <a:lvl1pPr>
              <a:defRPr sz="1050" smtClean="0">
                <a:solidFill>
                  <a:schemeClr val="bg1"/>
                </a:solidFill>
              </a:defRPr>
            </a:lvl1pPr>
          </a:lstStyle>
          <a:p>
            <a:pPr>
              <a:defRPr/>
            </a:pPr>
            <a:fld id="{8027C969-61F2-2544-8997-ABA54ABCA9CE}"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3486728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39571" y="2505075"/>
            <a:ext cx="8901500" cy="368458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9571" y="365129"/>
            <a:ext cx="8901500" cy="1325563"/>
          </a:xfrm>
        </p:spPr>
        <p:txBody>
          <a:bodyPr>
            <a:normAutofit/>
          </a:bodyPr>
          <a:lstStyle>
            <a:lvl1pPr>
              <a:defRPr sz="4400"/>
            </a:lvl1pPr>
          </a:lstStyle>
          <a:p>
            <a:r>
              <a:rPr lang="en-US" dirty="0"/>
              <a:t>Click to edit Master title </a:t>
            </a:r>
          </a:p>
        </p:txBody>
      </p:sp>
      <p:sp>
        <p:nvSpPr>
          <p:cNvPr id="3" name="Text Placeholder 2"/>
          <p:cNvSpPr>
            <a:spLocks noGrp="1"/>
          </p:cNvSpPr>
          <p:nvPr>
            <p:ph type="body" idx="1"/>
          </p:nvPr>
        </p:nvSpPr>
        <p:spPr>
          <a:xfrm>
            <a:off x="839571" y="1681163"/>
            <a:ext cx="8901500" cy="823912"/>
          </a:xfrm>
        </p:spPr>
        <p:txBody>
          <a:bodyPr anchor="b"/>
          <a:lstStyle>
            <a:lvl1pPr marL="0" indent="0">
              <a:buNone/>
              <a:defRPr sz="2500" b="1">
                <a:solidFill>
                  <a:srgbClr val="C00000"/>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Date Placeholder 6"/>
          <p:cNvSpPr>
            <a:spLocks noGrp="1"/>
          </p:cNvSpPr>
          <p:nvPr>
            <p:ph type="dt" sz="half" idx="10"/>
          </p:nvPr>
        </p:nvSpPr>
        <p:spPr/>
        <p:txBody>
          <a:bodyPr/>
          <a:lstStyle>
            <a:lvl1pPr>
              <a:defRPr/>
            </a:lvl1pPr>
          </a:lstStyle>
          <a:p>
            <a:pPr>
              <a:defRPr/>
            </a:pPr>
            <a:fld id="{BC6CBC8C-8772-DA41-895C-620C9CBA0A90}"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7"/>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8"/>
          <p:cNvSpPr>
            <a:spLocks noGrp="1"/>
          </p:cNvSpPr>
          <p:nvPr>
            <p:ph type="sldNum" sz="quarter" idx="12"/>
          </p:nvPr>
        </p:nvSpPr>
        <p:spPr>
          <a:xfrm>
            <a:off x="8862291" y="6429376"/>
            <a:ext cx="2742486" cy="365125"/>
          </a:xfrm>
        </p:spPr>
        <p:txBody>
          <a:bodyPr/>
          <a:lstStyle>
            <a:lvl1pPr>
              <a:defRPr sz="1050" smtClean="0">
                <a:solidFill>
                  <a:schemeClr val="bg1"/>
                </a:solidFill>
              </a:defRPr>
            </a:lvl1pPr>
          </a:lstStyle>
          <a:p>
            <a:pPr>
              <a:defRPr/>
            </a:pPr>
            <a:fld id="{AA0DB23F-BEC4-6740-9C86-4C9ACE48961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97611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5129"/>
            <a:ext cx="9217799" cy="1325563"/>
          </a:xfrm>
        </p:spPr>
        <p:txBody>
          <a:bodyPr>
            <a:normAutofit/>
          </a:bodyPr>
          <a:lstStyle>
            <a:lvl1pPr>
              <a:defRPr sz="4400"/>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fld id="{B809C088-E841-244F-9148-05FA4A501EF4}"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3"/>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4"/>
          <p:cNvSpPr>
            <a:spLocks noGrp="1"/>
          </p:cNvSpPr>
          <p:nvPr>
            <p:ph type="sldNum" sz="quarter" idx="12"/>
          </p:nvPr>
        </p:nvSpPr>
        <p:spPr>
          <a:xfrm>
            <a:off x="8608357" y="6356351"/>
            <a:ext cx="2742486" cy="365125"/>
          </a:xfrm>
        </p:spPr>
        <p:txBody>
          <a:bodyPr/>
          <a:lstStyle>
            <a:lvl1pPr>
              <a:defRPr sz="1050" smtClean="0">
                <a:solidFill>
                  <a:schemeClr val="bg1"/>
                </a:solidFill>
              </a:defRPr>
            </a:lvl1pPr>
          </a:lstStyle>
          <a:p>
            <a:pPr>
              <a:defRPr/>
            </a:pPr>
            <a:fld id="{5F760C58-2486-C245-8D0C-2090321975A1}"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863677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0223E6-CB31-FA4F-9F08-C6EF42DE0E94}"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3"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4" name="Slide Number Placeholder 5"/>
          <p:cNvSpPr>
            <a:spLocks noGrp="1"/>
          </p:cNvSpPr>
          <p:nvPr>
            <p:ph type="sldNum" sz="quarter" idx="12"/>
          </p:nvPr>
        </p:nvSpPr>
        <p:spPr/>
        <p:txBody>
          <a:bodyPr/>
          <a:lstStyle>
            <a:lvl1pPr>
              <a:defRPr/>
            </a:lvl1pPr>
          </a:lstStyle>
          <a:p>
            <a:pPr>
              <a:defRPr/>
            </a:pPr>
            <a:fld id="{4CB5A1B8-FBEA-D449-9F44-6CCAD03C4704}"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31796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15008" y="457200"/>
            <a:ext cx="3931213" cy="1600200"/>
          </a:xfrm>
        </p:spPr>
        <p:txBody>
          <a:bodyPr anchor="b">
            <a:noAutofit/>
          </a:bodyPr>
          <a:lstStyle>
            <a:lvl1pPr>
              <a:defRPr sz="4000"/>
            </a:lvl1pPr>
          </a:lstStyle>
          <a:p>
            <a:r>
              <a:rPr lang="en-US" dirty="0"/>
              <a:t>Click to edit Master title style</a:t>
            </a:r>
          </a:p>
        </p:txBody>
      </p:sp>
      <p:sp>
        <p:nvSpPr>
          <p:cNvPr id="3" name="Picture Placeholder 2"/>
          <p:cNvSpPr>
            <a:spLocks noGrp="1"/>
          </p:cNvSpPr>
          <p:nvPr>
            <p:ph type="pic" idx="1"/>
          </p:nvPr>
        </p:nvSpPr>
        <p:spPr>
          <a:xfrm>
            <a:off x="626014" y="687627"/>
            <a:ext cx="4634164" cy="518136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5615008" y="2057400"/>
            <a:ext cx="3931213" cy="3811588"/>
          </a:xfrm>
        </p:spPr>
        <p:txBody>
          <a:bodyPr/>
          <a:lstStyle>
            <a:lvl1pPr marL="0" indent="0">
              <a:buNone/>
              <a:defRPr sz="1875"/>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fld id="{E10B3314-B294-9045-9969-8528BD2D828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798808" y="6376989"/>
            <a:ext cx="2742486" cy="365125"/>
          </a:xfrm>
        </p:spPr>
        <p:txBody>
          <a:bodyPr/>
          <a:lstStyle>
            <a:lvl1pPr>
              <a:defRPr smtClean="0">
                <a:solidFill>
                  <a:schemeClr val="bg1"/>
                </a:solidFill>
              </a:defRPr>
            </a:lvl1pPr>
          </a:lstStyle>
          <a:p>
            <a:pPr>
              <a:defRPr/>
            </a:pPr>
            <a:fld id="{DDFB5AA5-D146-1845-9FDA-A51CDF7215DA}"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384083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792080"/>
            <a:ext cx="2852185"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1368" y="792080"/>
            <a:ext cx="761801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443" y="2130553"/>
            <a:ext cx="2852185"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s-ES" kern="1200" smtClean="0">
                <a:solidFill>
                  <a:prstClr val="black">
                    <a:tint val="75000"/>
                  </a:prstClr>
                </a:solidFill>
                <a:ea typeface="+mn-ea"/>
                <a:cs typeface="+mn-cs"/>
              </a:rPr>
              <a:t>December 2013</a:t>
            </a:r>
            <a:endParaRPr lang="es-ES" kern="1200" dirty="0">
              <a:solidFill>
                <a:prstClr val="black">
                  <a:tint val="75000"/>
                </a:prstClr>
              </a:solidFill>
              <a:ea typeface="+mn-ea"/>
              <a:cs typeface="+mn-cs"/>
            </a:endParaRPr>
          </a:p>
        </p:txBody>
      </p:sp>
      <p:sp>
        <p:nvSpPr>
          <p:cNvPr id="6" name="Footer Placeholder 5"/>
          <p:cNvSpPr>
            <a:spLocks noGrp="1"/>
          </p:cNvSpPr>
          <p:nvPr>
            <p:ph type="ftr" sz="quarter" idx="11"/>
          </p:nvPr>
        </p:nvSpPr>
        <p:spPr/>
        <p:txBody>
          <a:bodyPr/>
          <a:lstStyle/>
          <a:p>
            <a:pPr>
              <a:defRPr/>
            </a:pPr>
            <a:endParaRPr lang="es-ES" kern="1200">
              <a:solidFill>
                <a:prstClr val="black">
                  <a:tint val="75000"/>
                </a:prstClr>
              </a:solidFill>
              <a:ea typeface="+mn-ea"/>
              <a:cs typeface="+mn-cs"/>
            </a:endParaRPr>
          </a:p>
        </p:txBody>
      </p:sp>
      <p:sp>
        <p:nvSpPr>
          <p:cNvPr id="7" name="Slide Number Placeholder 6"/>
          <p:cNvSpPr>
            <a:spLocks noGrp="1"/>
          </p:cNvSpPr>
          <p:nvPr>
            <p:ph type="sldNum" sz="quarter" idx="12"/>
          </p:nvPr>
        </p:nvSpPr>
        <p:spPr/>
        <p:txBody>
          <a:bodyPr/>
          <a:lstStyle/>
          <a:p>
            <a:pPr>
              <a:defRPr/>
            </a:pPr>
            <a:fld id="{6A1F074C-AF4E-234C-9220-3F3DDAC6435D}" type="slidenum">
              <a:rPr lang="es-ES" kern="1200" smtClean="0">
                <a:solidFill>
                  <a:prstClr val="white"/>
                </a:solidFill>
                <a:ea typeface="+mn-ea"/>
                <a:cs typeface="+mn-cs"/>
              </a:rPr>
              <a:pPr>
                <a:defRPr/>
              </a:pPr>
              <a:t>‹#›</a:t>
            </a:fld>
            <a:endParaRPr lang="es-ES" kern="1200">
              <a:solidFill>
                <a:prstClr val="white"/>
              </a:solidFill>
              <a:ea typeface="+mn-ea"/>
              <a:cs typeface="+mn-cs"/>
            </a:endParaRPr>
          </a:p>
        </p:txBody>
      </p:sp>
      <p:cxnSp>
        <p:nvCxnSpPr>
          <p:cNvPr id="9" name="Straight Connector 8"/>
          <p:cNvCxnSpPr/>
          <p:nvPr/>
        </p:nvCxnSpPr>
        <p:spPr>
          <a:xfrm rot="5400000">
            <a:off x="911188"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689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Table Placeholder 2"/>
          <p:cNvSpPr>
            <a:spLocks noGrp="1"/>
          </p:cNvSpPr>
          <p:nvPr>
            <p:ph type="tbl" idx="1"/>
          </p:nvPr>
        </p:nvSpPr>
        <p:spPr>
          <a:xfrm>
            <a:off x="609441" y="1600201"/>
            <a:ext cx="10969943" cy="4530725"/>
          </a:xfrm>
        </p:spPr>
        <p:txBody>
          <a:bodyPr/>
          <a:lstStyle/>
          <a:p>
            <a:endParaRPr lang="en-US"/>
          </a:p>
        </p:txBody>
      </p:sp>
      <p:sp>
        <p:nvSpPr>
          <p:cNvPr id="4" name="Date Placeholder 3"/>
          <p:cNvSpPr>
            <a:spLocks noGrp="1"/>
          </p:cNvSpPr>
          <p:nvPr>
            <p:ph type="dt" sz="half" idx="10"/>
          </p:nvPr>
        </p:nvSpPr>
        <p:spPr>
          <a:xfrm>
            <a:off x="609441" y="6243638"/>
            <a:ext cx="2844059" cy="457200"/>
          </a:xfrm>
        </p:spPr>
        <p:txBody>
          <a:bodyPr/>
          <a:lstStyle>
            <a:lvl1pPr>
              <a:defRPr/>
            </a:lvl1pPr>
          </a:lstStyle>
          <a:p>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a:xfrm>
            <a:off x="4164515" y="6248400"/>
            <a:ext cx="3859795" cy="457200"/>
          </a:xfrm>
        </p:spPr>
        <p:txBody>
          <a:bodyPr/>
          <a:lstStyle>
            <a:lvl1pPr>
              <a:defRPr/>
            </a:lvl1pPr>
          </a:lstStyle>
          <a:p>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a:xfrm>
            <a:off x="8735325" y="6243638"/>
            <a:ext cx="2844059" cy="457200"/>
          </a:xfrm>
        </p:spPr>
        <p:txBody>
          <a:bodyPr/>
          <a:lstStyle>
            <a:lvl1pPr>
              <a:defRPr/>
            </a:lvl1pPr>
          </a:lstStyle>
          <a:p>
            <a:fld id="{140A3C6D-41DA-4D8F-957D-652EF8A3C7F0}" type="slidenum">
              <a:rPr lang="en-US" kern="1200" smtClean="0">
                <a:solidFill>
                  <a:prstClr val="white"/>
                </a:solidFill>
                <a:ea typeface="+mn-ea"/>
                <a:cs typeface="+mn-cs"/>
              </a: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4116780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4854" y="1122363"/>
            <a:ext cx="8999118" cy="2387600"/>
          </a:xfrm>
        </p:spPr>
        <p:txBody>
          <a:bodyPr anchor="b">
            <a:normAutofit/>
          </a:bodyPr>
          <a:lstStyle>
            <a:lvl1pPr algn="ctr">
              <a:defRPr sz="4799"/>
            </a:lvl1pPr>
          </a:lstStyle>
          <a:p>
            <a:r>
              <a:rPr lang="en-US" smtClean="0"/>
              <a:t>Click to edit Master title style</a:t>
            </a:r>
            <a:endParaRPr lang="en-US" dirty="0"/>
          </a:p>
        </p:txBody>
      </p:sp>
      <p:sp>
        <p:nvSpPr>
          <p:cNvPr id="3" name="Subtitle 2"/>
          <p:cNvSpPr>
            <a:spLocks noGrp="1"/>
          </p:cNvSpPr>
          <p:nvPr>
            <p:ph type="subTitle" idx="1"/>
          </p:nvPr>
        </p:nvSpPr>
        <p:spPr>
          <a:xfrm>
            <a:off x="1594854" y="3602038"/>
            <a:ext cx="8999118"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90907714"/>
      </p:ext>
    </p:extLst>
  </p:cSld>
  <p:clrMapOvr>
    <a:masterClrMapping/>
  </p:clrMapOvr>
  <p:transition spd="med">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983" y="1835948"/>
            <a:ext cx="8696388"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7985" y="363540"/>
            <a:ext cx="8696387" cy="1325563"/>
          </a:xfrm>
        </p:spPr>
        <p:txBody>
          <a:bodyPr>
            <a:normAutofit/>
          </a:bodyPr>
          <a:lstStyle>
            <a:lvl1pPr>
              <a:defRPr sz="4400"/>
            </a:lvl1pPr>
          </a:lstStyle>
          <a:p>
            <a:r>
              <a:rPr lang="en-US" dirty="0"/>
              <a:t>Click to edit Master title</a:t>
            </a:r>
          </a:p>
        </p:txBody>
      </p:sp>
      <p:sp>
        <p:nvSpPr>
          <p:cNvPr id="5" name="Date Placeholder 3"/>
          <p:cNvSpPr>
            <a:spLocks noGrp="1"/>
          </p:cNvSpPr>
          <p:nvPr>
            <p:ph type="dt" sz="half" idx="10"/>
          </p:nvPr>
        </p:nvSpPr>
        <p:spPr/>
        <p:txBody>
          <a:bodyPr/>
          <a:lstStyle>
            <a:lvl1pPr>
              <a:defRPr/>
            </a:lvl1pPr>
          </a:lstStyle>
          <a:p>
            <a:pPr>
              <a:defRPr/>
            </a:pPr>
            <a:fld id="{11E083D7-A29D-AE41-A4C1-F63F5EE90D0F}"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a:xfrm>
            <a:off x="8303638" y="6410325"/>
            <a:ext cx="2882149" cy="311150"/>
          </a:xfrm>
        </p:spPr>
        <p:txBody>
          <a:bodyPr/>
          <a:lstStyle>
            <a:lvl1pPr>
              <a:defRPr sz="1050" smtClean="0">
                <a:solidFill>
                  <a:schemeClr val="bg1"/>
                </a:solidFill>
              </a:defRPr>
            </a:lvl1pPr>
          </a:lstStyle>
          <a:p>
            <a:pPr>
              <a:defRPr/>
            </a:pPr>
            <a:fld id="{26065B64-C62D-E645-B1AE-65D126E5E496}"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82869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449493754"/>
      </p:ext>
    </p:extLst>
  </p:cSld>
  <p:clrMapOvr>
    <a:masterClrMapping/>
  </p:clrMapOvr>
  <p:transition spd="med">
    <p:fade thruBlk="1"/>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8924" y="657227"/>
            <a:ext cx="9730977" cy="2852737"/>
          </a:xfrm>
        </p:spPr>
        <p:txBody>
          <a:bodyPr anchor="b">
            <a:normAutofit/>
          </a:bodyPr>
          <a:lstStyle>
            <a:lvl1pPr>
              <a:defRPr sz="3399"/>
            </a:lvl1pPr>
          </a:lstStyle>
          <a:p>
            <a:r>
              <a:rPr lang="en-US" smtClean="0"/>
              <a:t>Click to edit Master title style</a:t>
            </a:r>
            <a:endParaRPr lang="en-US" dirty="0"/>
          </a:p>
        </p:txBody>
      </p:sp>
      <p:sp>
        <p:nvSpPr>
          <p:cNvPr id="3" name="Text Placeholder 2"/>
          <p:cNvSpPr>
            <a:spLocks noGrp="1"/>
          </p:cNvSpPr>
          <p:nvPr>
            <p:ph type="body" idx="1"/>
          </p:nvPr>
        </p:nvSpPr>
        <p:spPr>
          <a:xfrm>
            <a:off x="1228924" y="3602039"/>
            <a:ext cx="9730977" cy="1500187"/>
          </a:xfrm>
        </p:spPr>
        <p:txBody>
          <a:bodyPr/>
          <a:lstStyle>
            <a:lvl1pPr marL="0" indent="0" algn="ctr">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179884891"/>
      </p:ext>
    </p:extLst>
  </p:cSld>
  <p:clrMapOvr>
    <a:masterClrMapping/>
  </p:clrMapOvr>
  <p:transition spd="med">
    <p:fade thruBlk="1"/>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5"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557" y="2088320"/>
            <a:ext cx="5104674"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1796" y="2088320"/>
            <a:ext cx="5092827"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896263866"/>
      </p:ext>
    </p:extLst>
  </p:cSld>
  <p:clrMapOvr>
    <a:masterClrMapping/>
  </p:clrMapOvr>
  <p:transition spd="med">
    <p:fade thruBlk="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507" y="2088320"/>
            <a:ext cx="4877928" cy="823912"/>
          </a:xfrm>
        </p:spPr>
        <p:txBody>
          <a:bodyPr anchor="b"/>
          <a:lstStyle>
            <a:lvl1pPr marL="0" indent="0">
              <a:lnSpc>
                <a:spcPct val="100000"/>
              </a:lnSpc>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913557" y="2912232"/>
            <a:ext cx="5105878"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336" y="2088320"/>
            <a:ext cx="4864287" cy="823912"/>
          </a:xfrm>
        </p:spPr>
        <p:txBody>
          <a:bodyPr anchor="b"/>
          <a:lstStyle>
            <a:lvl1pPr marL="0" indent="0">
              <a:lnSpc>
                <a:spcPct val="100000"/>
              </a:lnSpc>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2912232"/>
            <a:ext cx="5094030"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732140521"/>
      </p:ext>
    </p:extLst>
  </p:cSld>
  <p:clrMapOvr>
    <a:masterClrMapping/>
  </p:clrMapOvr>
  <p:transition spd="med">
    <p:fade thruBlk="1"/>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700093722"/>
      </p:ext>
    </p:extLst>
  </p:cSld>
  <p:clrMapOvr>
    <a:masterClrMapping/>
  </p:clrMapOvr>
  <p:transition spd="med">
    <p:fade thruBlk="1"/>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69445808"/>
      </p:ext>
    </p:extLst>
  </p:cSld>
  <p:clrMapOvr>
    <a:masterClrMapping/>
  </p:clrMapOvr>
  <p:transition spd="med">
    <p:fade thruBlk="1"/>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6990" y="609600"/>
            <a:ext cx="3931213" cy="2362200"/>
          </a:xfrm>
        </p:spPr>
        <p:txBody>
          <a:bodyPr anchor="b">
            <a:normAutofit/>
          </a:bodyPr>
          <a:lstStyle>
            <a:lvl1pPr>
              <a:defRPr sz="2799"/>
            </a:lvl1pPr>
          </a:lstStyle>
          <a:p>
            <a:r>
              <a:rPr lang="en-US" smtClean="0"/>
              <a:t>Click to edit Master title style</a:t>
            </a:r>
            <a:endParaRPr lang="en-US" dirty="0"/>
          </a:p>
        </p:txBody>
      </p:sp>
      <p:sp>
        <p:nvSpPr>
          <p:cNvPr id="3" name="Content Placeholder 2"/>
          <p:cNvSpPr>
            <a:spLocks noGrp="1"/>
          </p:cNvSpPr>
          <p:nvPr>
            <p:ph idx="1"/>
          </p:nvPr>
        </p:nvSpPr>
        <p:spPr>
          <a:xfrm>
            <a:off x="5076742" y="609600"/>
            <a:ext cx="6187880" cy="518160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6990" y="2971801"/>
            <a:ext cx="3931213" cy="2819399"/>
          </a:xfrm>
        </p:spPr>
        <p:txBody>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7559983"/>
      </p:ext>
    </p:extLst>
  </p:cSld>
  <p:clrMapOvr>
    <a:masterClrMapping/>
  </p:clrMapOvr>
  <p:transition spd="med">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6989" y="609600"/>
            <a:ext cx="5928229" cy="2362200"/>
          </a:xfrm>
        </p:spPr>
        <p:txBody>
          <a:bodyPr anchor="b">
            <a:normAutofit/>
          </a:bodyPr>
          <a:lstStyle>
            <a:lvl1pPr>
              <a:defRPr sz="31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2871" y="758881"/>
            <a:ext cx="325450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913556" y="2971800"/>
            <a:ext cx="5933404" cy="2819400"/>
          </a:xfrm>
        </p:spPr>
        <p:txBody>
          <a:bodyP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5723450"/>
      </p:ext>
    </p:extLst>
  </p:cSld>
  <p:clrMapOvr>
    <a:masterClrMapping/>
  </p:clrMapOvr>
  <p:transition spd="med">
    <p:fade thruBlk="1"/>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68" y="4289373"/>
            <a:ext cx="10364864" cy="819355"/>
          </a:xfrm>
        </p:spPr>
        <p:txBody>
          <a:bodyPr anchor="b">
            <a:normAutofit/>
          </a:bodyPr>
          <a:lstStyle>
            <a:lvl1pPr>
              <a:defRPr sz="27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568" y="621322"/>
            <a:ext cx="103648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913557" y="5108728"/>
            <a:ext cx="10363299" cy="682472"/>
          </a:xfrm>
        </p:spPr>
        <p:txBody>
          <a:bodyP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68924005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6" cy="3424859"/>
          </a:xfrm>
        </p:spPr>
        <p:txBody>
          <a:bodyPr anchor="ctr"/>
          <a:lstStyle>
            <a:lvl1pPr>
              <a:defRPr sz="3199"/>
            </a:lvl1pPr>
          </a:lstStyle>
          <a:p>
            <a:r>
              <a:rPr lang="en-US" smtClean="0"/>
              <a:t>Click to edit Master title style</a:t>
            </a:r>
            <a:endParaRPr lang="en-US" dirty="0"/>
          </a:p>
        </p:txBody>
      </p:sp>
      <p:sp>
        <p:nvSpPr>
          <p:cNvPr id="4" name="Text Placeholder 3"/>
          <p:cNvSpPr>
            <a:spLocks noGrp="1"/>
          </p:cNvSpPr>
          <p:nvPr>
            <p:ph type="body" sz="half" idx="2"/>
          </p:nvPr>
        </p:nvSpPr>
        <p:spPr>
          <a:xfrm>
            <a:off x="913557" y="4204820"/>
            <a:ext cx="10351065" cy="159218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8084263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t="24101"/>
          <a:stretch>
            <a:fillRect/>
          </a:stretch>
        </p:blipFill>
        <p:spPr bwMode="auto">
          <a:xfrm>
            <a:off x="0" y="-82550"/>
            <a:ext cx="121888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634" y="1709744"/>
            <a:ext cx="10512862" cy="2852737"/>
          </a:xfrm>
        </p:spPr>
        <p:txBody>
          <a:bodyPr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634" y="4589469"/>
            <a:ext cx="10512862" cy="1500187"/>
          </a:xfrm>
        </p:spPr>
        <p:txBody>
          <a:bodyPr/>
          <a:lstStyle>
            <a:lvl1pPr marL="0" indent="0">
              <a:buNone/>
              <a:defRPr sz="2625">
                <a:solidFill>
                  <a:schemeClr val="bg1">
                    <a:lumMod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75145BCF-EB61-AE4F-86DF-E3C572830FD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a:defRPr/>
            </a:pPr>
            <a:fld id="{5CDC4E2B-8A35-7A42-A8A3-1E6182E8E6A5}"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2554656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lstStyle>
            <a:lvl1pPr>
              <a:defRPr sz="3199"/>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196" y="3610032"/>
            <a:ext cx="8750020" cy="426812"/>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556" y="4204821"/>
            <a:ext cx="10351066" cy="1586380"/>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
        <p:nvSpPr>
          <p:cNvPr id="11" name="TextBox 10"/>
          <p:cNvSpPr txBox="1"/>
          <p:nvPr/>
        </p:nvSpPr>
        <p:spPr>
          <a:xfrm>
            <a:off x="836394" y="735241"/>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p:cNvSpPr txBox="1"/>
          <p:nvPr/>
        </p:nvSpPr>
        <p:spPr>
          <a:xfrm>
            <a:off x="10655181" y="2972093"/>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296991812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69" y="2126943"/>
            <a:ext cx="10352630" cy="2511835"/>
          </a:xfrm>
        </p:spPr>
        <p:txBody>
          <a:bodyPr anchor="b"/>
          <a:lstStyle>
            <a:lvl1pPr>
              <a:defRPr sz="3199"/>
            </a:lvl1pPr>
          </a:lstStyle>
          <a:p>
            <a:r>
              <a:rPr lang="en-US" smtClean="0"/>
              <a:t>Click to edit Master title style</a:t>
            </a:r>
            <a:endParaRPr lang="en-US" dirty="0"/>
          </a:p>
        </p:txBody>
      </p:sp>
      <p:sp>
        <p:nvSpPr>
          <p:cNvPr id="4" name="Text Placeholder 3"/>
          <p:cNvSpPr>
            <a:spLocks noGrp="1"/>
          </p:cNvSpPr>
          <p:nvPr>
            <p:ph type="body" sz="half" idx="2"/>
          </p:nvPr>
        </p:nvSpPr>
        <p:spPr>
          <a:xfrm>
            <a:off x="913556" y="4650556"/>
            <a:ext cx="10351067"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01861398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6" y="609601"/>
            <a:ext cx="10351066"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556" y="2088320"/>
            <a:ext cx="3298097" cy="823305"/>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556" y="2911624"/>
            <a:ext cx="3298097"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3720" y="2088320"/>
            <a:ext cx="3297699" cy="823304"/>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3721" y="2911624"/>
            <a:ext cx="3298962"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1222" y="2088320"/>
            <a:ext cx="3290354" cy="823304"/>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4269" y="2911624"/>
            <a:ext cx="3290354"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95055354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557" y="609601"/>
            <a:ext cx="10351066"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557" y="4195899"/>
            <a:ext cx="3298096"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91736" y="2298987"/>
            <a:ext cx="293928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557" y="4772161"/>
            <a:ext cx="3298096" cy="101903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1544" y="4195899"/>
            <a:ext cx="3298124"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7807" y="2298987"/>
            <a:ext cx="2929762"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0191" y="4772160"/>
            <a:ext cx="3299477" cy="101903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1347" y="4195899"/>
            <a:ext cx="3289043"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150681" y="2298987"/>
            <a:ext cx="2931349"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1222" y="4772162"/>
            <a:ext cx="3293400" cy="1019037"/>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33407752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194429005"/>
      </p:ext>
    </p:extLst>
  </p:cSld>
  <p:clrMapOvr>
    <a:masterClrMapping/>
  </p:clrMapOvr>
  <p:transition spd="med">
    <p:fade thruBlk="1"/>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609600"/>
            <a:ext cx="254199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556" y="609600"/>
            <a:ext cx="7656711"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896753461"/>
      </p:ext>
    </p:extLst>
  </p:cSld>
  <p:clrMapOvr>
    <a:masterClrMapping/>
  </p:clrMapOvr>
  <p:transition spd="med">
    <p:fade thruBlk="1"/>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37" t="9210" b="6870"/>
          <a:stretch/>
        </p:blipFill>
        <p:spPr>
          <a:xfrm>
            <a:off x="0" y="0"/>
            <a:ext cx="12188825" cy="6858000"/>
          </a:xfrm>
          <a:prstGeom prst="rect">
            <a:avLst/>
          </a:prstGeom>
          <a:solidFill>
            <a:schemeClr val="bg1">
              <a:lumMod val="95000"/>
            </a:schemeClr>
          </a:solidFill>
        </p:spPr>
      </p:pic>
      <p:pic>
        <p:nvPicPr>
          <p:cNvPr id="3" name="Picture 7"/>
          <p:cNvPicPr>
            <a:picLocks noChangeAspect="1"/>
          </p:cNvPicPr>
          <p:nvPr userDrawn="1"/>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 r="-2618" b="16592"/>
          <a:stretch>
            <a:fillRect/>
          </a:stretch>
        </p:blipFill>
        <p:spPr bwMode="auto">
          <a:xfrm>
            <a:off x="4090453" y="2578101"/>
            <a:ext cx="4708356"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B69C4E6B-EA9E-3546-BA58-B5A0AFA33193}"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sz="1050" smtClean="0">
                <a:solidFill>
                  <a:schemeClr val="bg1"/>
                </a:solidFill>
              </a:defRPr>
            </a:lvl1pPr>
          </a:lstStyle>
          <a:p>
            <a:pPr>
              <a:defRPr/>
            </a:pPr>
            <a:fld id="{A63D4FDB-731B-0440-A78A-B2ADDBB7EB95}"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120093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983" y="1835948"/>
            <a:ext cx="8696388"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837985" y="363540"/>
            <a:ext cx="8696387" cy="1325563"/>
          </a:xfrm>
        </p:spPr>
        <p:txBody>
          <a:bodyPr>
            <a:normAutofit/>
          </a:bodyPr>
          <a:lstStyle>
            <a:lvl1pPr>
              <a:defRPr sz="4400"/>
            </a:lvl1pPr>
          </a:lstStyle>
          <a:p>
            <a:r>
              <a:rPr lang="en-US"/>
              <a:t>Click to edit Master title</a:t>
            </a:r>
          </a:p>
        </p:txBody>
      </p:sp>
      <p:sp>
        <p:nvSpPr>
          <p:cNvPr id="5" name="Date Placeholder 3"/>
          <p:cNvSpPr>
            <a:spLocks noGrp="1"/>
          </p:cNvSpPr>
          <p:nvPr>
            <p:ph type="dt" sz="half" idx="10"/>
          </p:nvPr>
        </p:nvSpPr>
        <p:spPr/>
        <p:txBody>
          <a:bodyPr/>
          <a:lstStyle>
            <a:lvl1pPr>
              <a:defRPr/>
            </a:lvl1pPr>
          </a:lstStyle>
          <a:p>
            <a:pPr>
              <a:defRPr/>
            </a:pPr>
            <a:fld id="{11E083D7-A29D-AE41-A4C1-F63F5EE90D0F}"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a:xfrm>
            <a:off x="8303638" y="6410325"/>
            <a:ext cx="2882149" cy="311150"/>
          </a:xfrm>
        </p:spPr>
        <p:txBody>
          <a:bodyPr/>
          <a:lstStyle>
            <a:lvl1pPr>
              <a:defRPr sz="1050" smtClean="0">
                <a:solidFill>
                  <a:schemeClr val="bg1"/>
                </a:solidFill>
              </a:defRPr>
            </a:lvl1pPr>
          </a:lstStyle>
          <a:p>
            <a:pPr>
              <a:defRPr/>
            </a:pPr>
            <a:fld id="{26065B64-C62D-E645-B1AE-65D126E5E496}"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1851207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t="24101"/>
          <a:stretch>
            <a:fillRect/>
          </a:stretch>
        </p:blipFill>
        <p:spPr bwMode="auto">
          <a:xfrm>
            <a:off x="0" y="-82550"/>
            <a:ext cx="121888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634" y="1709744"/>
            <a:ext cx="10512862" cy="2852737"/>
          </a:xfrm>
        </p:spPr>
        <p:txBody>
          <a:bodyPr anchor="b"/>
          <a:lstStyle>
            <a:lvl1pPr>
              <a:defRPr sz="45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634" y="4589469"/>
            <a:ext cx="10512862" cy="1500187"/>
          </a:xfrm>
        </p:spPr>
        <p:txBody>
          <a:bodyPr/>
          <a:lstStyle>
            <a:lvl1pPr marL="0" indent="0">
              <a:buNone/>
              <a:defRPr sz="2625">
                <a:solidFill>
                  <a:schemeClr val="bg1">
                    <a:lumMod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5145BCF-EB61-AE4F-86DF-E3C572830FD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a:defRPr/>
            </a:pPr>
            <a:fld id="{5CDC4E2B-8A35-7A42-A8A3-1E6182E8E6A5}"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330398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3540"/>
            <a:ext cx="8831819" cy="1325563"/>
          </a:xfrm>
        </p:spPr>
        <p:txBody>
          <a:bodyPr>
            <a:normAutofit/>
          </a:bodyPr>
          <a:lstStyle>
            <a:lvl1pPr>
              <a:defRPr sz="4400"/>
            </a:lvl1pPr>
          </a:lstStyle>
          <a:p>
            <a:r>
              <a:rPr lang="en-US"/>
              <a:t>Click to edit Master title</a:t>
            </a:r>
          </a:p>
        </p:txBody>
      </p:sp>
      <p:sp>
        <p:nvSpPr>
          <p:cNvPr id="3" name="Content Placeholder 2"/>
          <p:cNvSpPr>
            <a:spLocks noGrp="1"/>
          </p:cNvSpPr>
          <p:nvPr>
            <p:ph sz="half" idx="1"/>
          </p:nvPr>
        </p:nvSpPr>
        <p:spPr>
          <a:xfrm>
            <a:off x="837983" y="1825625"/>
            <a:ext cx="4260229"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393623" y="1847060"/>
            <a:ext cx="4230929"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6" name="Date Placeholder 4"/>
          <p:cNvSpPr>
            <a:spLocks noGrp="1"/>
          </p:cNvSpPr>
          <p:nvPr>
            <p:ph type="dt" sz="half" idx="10"/>
          </p:nvPr>
        </p:nvSpPr>
        <p:spPr/>
        <p:txBody>
          <a:bodyPr/>
          <a:lstStyle>
            <a:lvl1pPr>
              <a:defRPr/>
            </a:lvl1pPr>
          </a:lstStyle>
          <a:p>
            <a:pPr>
              <a:defRPr/>
            </a:pPr>
            <a:fld id="{E074218D-2F66-5A4C-A41D-158128B538B5}"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699351" y="6389689"/>
            <a:ext cx="2742486" cy="365125"/>
          </a:xfrm>
        </p:spPr>
        <p:txBody>
          <a:bodyPr/>
          <a:lstStyle>
            <a:lvl1pPr>
              <a:defRPr sz="1050" smtClean="0">
                <a:solidFill>
                  <a:schemeClr val="bg1"/>
                </a:solidFill>
              </a:defRPr>
            </a:lvl1pPr>
          </a:lstStyle>
          <a:p>
            <a:pPr>
              <a:defRPr/>
            </a:pPr>
            <a:fld id="{8027C969-61F2-2544-8997-ABA54ABCA9CE}"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207736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3540"/>
            <a:ext cx="8831819" cy="1325563"/>
          </a:xfrm>
        </p:spPr>
        <p:txBody>
          <a:bodyPr>
            <a:normAutofit/>
          </a:bodyPr>
          <a:lstStyle>
            <a:lvl1pPr>
              <a:defRPr sz="4400"/>
            </a:lvl1pPr>
          </a:lstStyle>
          <a:p>
            <a:r>
              <a:rPr lang="en-US" dirty="0"/>
              <a:t>Click to edit Master title</a:t>
            </a:r>
          </a:p>
        </p:txBody>
      </p:sp>
      <p:sp>
        <p:nvSpPr>
          <p:cNvPr id="3" name="Content Placeholder 2"/>
          <p:cNvSpPr>
            <a:spLocks noGrp="1"/>
          </p:cNvSpPr>
          <p:nvPr>
            <p:ph sz="half" idx="1"/>
          </p:nvPr>
        </p:nvSpPr>
        <p:spPr>
          <a:xfrm>
            <a:off x="837983" y="1825625"/>
            <a:ext cx="42602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5393623" y="1847060"/>
            <a:ext cx="42309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6" name="Date Placeholder 4"/>
          <p:cNvSpPr>
            <a:spLocks noGrp="1"/>
          </p:cNvSpPr>
          <p:nvPr>
            <p:ph type="dt" sz="half" idx="10"/>
          </p:nvPr>
        </p:nvSpPr>
        <p:spPr/>
        <p:txBody>
          <a:bodyPr/>
          <a:lstStyle>
            <a:lvl1pPr>
              <a:defRPr/>
            </a:lvl1pPr>
          </a:lstStyle>
          <a:p>
            <a:pPr>
              <a:defRPr/>
            </a:pPr>
            <a:fld id="{E074218D-2F66-5A4C-A41D-158128B538B5}"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699351" y="6389689"/>
            <a:ext cx="2742486" cy="365125"/>
          </a:xfrm>
        </p:spPr>
        <p:txBody>
          <a:bodyPr/>
          <a:lstStyle>
            <a:lvl1pPr>
              <a:defRPr sz="1050" smtClean="0">
                <a:solidFill>
                  <a:schemeClr val="bg1"/>
                </a:solidFill>
              </a:defRPr>
            </a:lvl1pPr>
          </a:lstStyle>
          <a:p>
            <a:pPr>
              <a:defRPr/>
            </a:pPr>
            <a:fld id="{8027C969-61F2-2544-8997-ABA54ABCA9CE}"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900027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39571" y="2505075"/>
            <a:ext cx="8901500" cy="3684588"/>
          </a:xfrm>
        </p:spPr>
        <p:txBody>
          <a:bodyPr/>
          <a:lstStyle>
            <a:lvl1pPr>
              <a:defRPr sz="2500"/>
            </a:lvl1pPr>
            <a:lvl2pPr>
              <a:defRPr sz="20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839571" y="365129"/>
            <a:ext cx="8901500" cy="1325563"/>
          </a:xfrm>
        </p:spPr>
        <p:txBody>
          <a:bodyPr>
            <a:normAutofit/>
          </a:bodyPr>
          <a:lstStyle>
            <a:lvl1pPr>
              <a:defRPr sz="4400"/>
            </a:lvl1pPr>
          </a:lstStyle>
          <a:p>
            <a:r>
              <a:rPr lang="en-US"/>
              <a:t>Click to edit Master title </a:t>
            </a:r>
          </a:p>
        </p:txBody>
      </p:sp>
      <p:sp>
        <p:nvSpPr>
          <p:cNvPr id="3" name="Text Placeholder 2"/>
          <p:cNvSpPr>
            <a:spLocks noGrp="1"/>
          </p:cNvSpPr>
          <p:nvPr>
            <p:ph type="body" idx="1"/>
          </p:nvPr>
        </p:nvSpPr>
        <p:spPr>
          <a:xfrm>
            <a:off x="839571" y="1681163"/>
            <a:ext cx="8901500" cy="823912"/>
          </a:xfrm>
        </p:spPr>
        <p:txBody>
          <a:bodyPr anchor="b"/>
          <a:lstStyle>
            <a:lvl1pPr marL="0" indent="0">
              <a:buNone/>
              <a:defRPr sz="2500" b="1">
                <a:solidFill>
                  <a:srgbClr val="C00000"/>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Date Placeholder 6"/>
          <p:cNvSpPr>
            <a:spLocks noGrp="1"/>
          </p:cNvSpPr>
          <p:nvPr>
            <p:ph type="dt" sz="half" idx="10"/>
          </p:nvPr>
        </p:nvSpPr>
        <p:spPr/>
        <p:txBody>
          <a:bodyPr/>
          <a:lstStyle>
            <a:lvl1pPr>
              <a:defRPr/>
            </a:lvl1pPr>
          </a:lstStyle>
          <a:p>
            <a:pPr>
              <a:defRPr/>
            </a:pPr>
            <a:fld id="{BC6CBC8C-8772-DA41-895C-620C9CBA0A90}"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7"/>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8"/>
          <p:cNvSpPr>
            <a:spLocks noGrp="1"/>
          </p:cNvSpPr>
          <p:nvPr>
            <p:ph type="sldNum" sz="quarter" idx="12"/>
          </p:nvPr>
        </p:nvSpPr>
        <p:spPr>
          <a:xfrm>
            <a:off x="8862291" y="6429376"/>
            <a:ext cx="2742486" cy="365125"/>
          </a:xfrm>
        </p:spPr>
        <p:txBody>
          <a:bodyPr/>
          <a:lstStyle>
            <a:lvl1pPr>
              <a:defRPr sz="1050" smtClean="0">
                <a:solidFill>
                  <a:schemeClr val="bg1"/>
                </a:solidFill>
              </a:defRPr>
            </a:lvl1pPr>
          </a:lstStyle>
          <a:p>
            <a:pPr>
              <a:defRPr/>
            </a:pPr>
            <a:fld id="{AA0DB23F-BEC4-6740-9C86-4C9ACE489615}"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1997367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5129"/>
            <a:ext cx="9217799" cy="1325563"/>
          </a:xfrm>
        </p:spPr>
        <p:txBody>
          <a:bodyPr>
            <a:normAutofit/>
          </a:bodyPr>
          <a:lstStyle>
            <a:lvl1pPr>
              <a:defRPr sz="4400"/>
            </a:lvl1p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B809C088-E841-244F-9148-05FA4A501EF4}"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3"/>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4"/>
          <p:cNvSpPr>
            <a:spLocks noGrp="1"/>
          </p:cNvSpPr>
          <p:nvPr>
            <p:ph type="sldNum" sz="quarter" idx="12"/>
          </p:nvPr>
        </p:nvSpPr>
        <p:spPr>
          <a:xfrm>
            <a:off x="8608357" y="6356351"/>
            <a:ext cx="2742486" cy="365125"/>
          </a:xfrm>
        </p:spPr>
        <p:txBody>
          <a:bodyPr/>
          <a:lstStyle>
            <a:lvl1pPr>
              <a:defRPr sz="1050" smtClean="0">
                <a:solidFill>
                  <a:schemeClr val="bg1"/>
                </a:solidFill>
              </a:defRPr>
            </a:lvl1pPr>
          </a:lstStyle>
          <a:p>
            <a:pPr>
              <a:defRPr/>
            </a:pPr>
            <a:fld id="{5F760C58-2486-C245-8D0C-2090321975A1}"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157639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0223E6-CB31-FA4F-9F08-C6EF42DE0E94}"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3"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4" name="Slide Number Placeholder 5"/>
          <p:cNvSpPr>
            <a:spLocks noGrp="1"/>
          </p:cNvSpPr>
          <p:nvPr>
            <p:ph type="sldNum" sz="quarter" idx="12"/>
          </p:nvPr>
        </p:nvSpPr>
        <p:spPr/>
        <p:txBody>
          <a:bodyPr/>
          <a:lstStyle>
            <a:lvl1pPr>
              <a:defRPr/>
            </a:lvl1pPr>
          </a:lstStyle>
          <a:p>
            <a:pPr>
              <a:defRPr/>
            </a:pPr>
            <a:fld id="{4CB5A1B8-FBEA-D449-9F44-6CCAD03C4704}"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3311578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15008" y="457200"/>
            <a:ext cx="3931213" cy="1600200"/>
          </a:xfrm>
        </p:spPr>
        <p:txBody>
          <a:bodyPr anchor="b">
            <a:noAutofit/>
          </a:bodyPr>
          <a:lstStyle>
            <a:lvl1pPr>
              <a:defRPr sz="4000"/>
            </a:lvl1pPr>
          </a:lstStyle>
          <a:p>
            <a:r>
              <a:rPr lang="en-US"/>
              <a:t>Click to edit Master title style</a:t>
            </a:r>
          </a:p>
        </p:txBody>
      </p:sp>
      <p:sp>
        <p:nvSpPr>
          <p:cNvPr id="3" name="Picture Placeholder 2"/>
          <p:cNvSpPr>
            <a:spLocks noGrp="1"/>
          </p:cNvSpPr>
          <p:nvPr>
            <p:ph type="pic" idx="1"/>
          </p:nvPr>
        </p:nvSpPr>
        <p:spPr>
          <a:xfrm>
            <a:off x="626014" y="687627"/>
            <a:ext cx="4634164" cy="518136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5615008" y="2057400"/>
            <a:ext cx="3931213" cy="3811588"/>
          </a:xfrm>
        </p:spPr>
        <p:txBody>
          <a:bodyPr/>
          <a:lstStyle>
            <a:lvl1pPr marL="0" indent="0">
              <a:buNone/>
              <a:defRPr sz="1875"/>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E10B3314-B294-9045-9969-8528BD2D828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798808" y="6376989"/>
            <a:ext cx="2742486" cy="365125"/>
          </a:xfrm>
        </p:spPr>
        <p:txBody>
          <a:bodyPr/>
          <a:lstStyle>
            <a:lvl1pPr>
              <a:defRPr smtClean="0">
                <a:solidFill>
                  <a:schemeClr val="bg1"/>
                </a:solidFill>
              </a:defRPr>
            </a:lvl1pPr>
          </a:lstStyle>
          <a:p>
            <a:pPr>
              <a:defRPr/>
            </a:pPr>
            <a:fld id="{DDFB5AA5-D146-1845-9FDA-A51CDF7215DA}"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256321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792080"/>
            <a:ext cx="2852185" cy="1261872"/>
          </a:xfrm>
        </p:spPr>
        <p:txBody>
          <a:bodyPr anchor="b">
            <a:no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961368" y="792080"/>
            <a:ext cx="761801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2130553"/>
            <a:ext cx="2852185"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s-ES" kern="1200" smtClean="0">
                <a:solidFill>
                  <a:prstClr val="black">
                    <a:tint val="75000"/>
                  </a:prstClr>
                </a:solidFill>
                <a:ea typeface="+mn-ea"/>
                <a:cs typeface="+mn-cs"/>
              </a:rPr>
              <a:t>December 2013</a:t>
            </a:r>
            <a:endParaRPr lang="es-ES" kern="1200">
              <a:solidFill>
                <a:prstClr val="black">
                  <a:tint val="75000"/>
                </a:prstClr>
              </a:solidFill>
              <a:ea typeface="+mn-ea"/>
              <a:cs typeface="+mn-cs"/>
            </a:endParaRPr>
          </a:p>
        </p:txBody>
      </p:sp>
      <p:sp>
        <p:nvSpPr>
          <p:cNvPr id="6" name="Footer Placeholder 5"/>
          <p:cNvSpPr>
            <a:spLocks noGrp="1"/>
          </p:cNvSpPr>
          <p:nvPr>
            <p:ph type="ftr" sz="quarter" idx="11"/>
          </p:nvPr>
        </p:nvSpPr>
        <p:spPr/>
        <p:txBody>
          <a:bodyPr/>
          <a:lstStyle/>
          <a:p>
            <a:pPr>
              <a:defRPr/>
            </a:pPr>
            <a:endParaRPr lang="es-ES" kern="1200">
              <a:solidFill>
                <a:prstClr val="black">
                  <a:tint val="75000"/>
                </a:prstClr>
              </a:solidFill>
              <a:ea typeface="+mn-ea"/>
              <a:cs typeface="+mn-cs"/>
            </a:endParaRPr>
          </a:p>
        </p:txBody>
      </p:sp>
      <p:sp>
        <p:nvSpPr>
          <p:cNvPr id="7" name="Slide Number Placeholder 6"/>
          <p:cNvSpPr>
            <a:spLocks noGrp="1"/>
          </p:cNvSpPr>
          <p:nvPr>
            <p:ph type="sldNum" sz="quarter" idx="12"/>
          </p:nvPr>
        </p:nvSpPr>
        <p:spPr/>
        <p:txBody>
          <a:bodyPr/>
          <a:lstStyle/>
          <a:p>
            <a:pPr>
              <a:defRPr/>
            </a:pPr>
            <a:fld id="{6A1F074C-AF4E-234C-9220-3F3DDAC6435D}" type="slidenum">
              <a:rPr lang="es-ES" kern="1200" smtClean="0">
                <a:solidFill>
                  <a:prstClr val="white"/>
                </a:solidFill>
                <a:ea typeface="+mn-ea"/>
                <a:cs typeface="+mn-cs"/>
              </a:rPr>
              <a:pPr>
                <a:defRPr/>
              </a:pPr>
              <a:t>‹#›</a:t>
            </a:fld>
            <a:endParaRPr lang="es-ES" kern="1200">
              <a:solidFill>
                <a:prstClr val="white"/>
              </a:solidFill>
              <a:ea typeface="+mn-ea"/>
              <a:cs typeface="+mn-cs"/>
            </a:endParaRPr>
          </a:p>
        </p:txBody>
      </p:sp>
      <p:cxnSp>
        <p:nvCxnSpPr>
          <p:cNvPr id="9" name="Straight Connector 8"/>
          <p:cNvCxnSpPr/>
          <p:nvPr/>
        </p:nvCxnSpPr>
        <p:spPr>
          <a:xfrm rot="5400000">
            <a:off x="911188"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165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Table Placeholder 2"/>
          <p:cNvSpPr>
            <a:spLocks noGrp="1"/>
          </p:cNvSpPr>
          <p:nvPr>
            <p:ph type="tbl" idx="1"/>
          </p:nvPr>
        </p:nvSpPr>
        <p:spPr>
          <a:xfrm>
            <a:off x="609441" y="1600201"/>
            <a:ext cx="10969943" cy="4530725"/>
          </a:xfrm>
        </p:spPr>
        <p:txBody>
          <a:bodyPr/>
          <a:lstStyle/>
          <a:p>
            <a:endParaRPr lang="en-US"/>
          </a:p>
        </p:txBody>
      </p:sp>
      <p:sp>
        <p:nvSpPr>
          <p:cNvPr id="4" name="Date Placeholder 3"/>
          <p:cNvSpPr>
            <a:spLocks noGrp="1"/>
          </p:cNvSpPr>
          <p:nvPr>
            <p:ph type="dt" sz="half" idx="10"/>
          </p:nvPr>
        </p:nvSpPr>
        <p:spPr>
          <a:xfrm>
            <a:off x="609441" y="6243638"/>
            <a:ext cx="2844059" cy="457200"/>
          </a:xfrm>
        </p:spPr>
        <p:txBody>
          <a:bodyPr/>
          <a:lstStyle>
            <a:lvl1pPr>
              <a:defRPr/>
            </a:lvl1pPr>
          </a:lstStyle>
          <a:p>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a:xfrm>
            <a:off x="4164515" y="6248400"/>
            <a:ext cx="3859795" cy="457200"/>
          </a:xfrm>
        </p:spPr>
        <p:txBody>
          <a:bodyPr/>
          <a:lstStyle>
            <a:lvl1pPr>
              <a:defRPr/>
            </a:lvl1pPr>
          </a:lstStyle>
          <a:p>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a:xfrm>
            <a:off x="8735325" y="6243638"/>
            <a:ext cx="2844059" cy="457200"/>
          </a:xfrm>
        </p:spPr>
        <p:txBody>
          <a:bodyPr/>
          <a:lstStyle>
            <a:lvl1pPr>
              <a:defRPr/>
            </a:lvl1pPr>
          </a:lstStyle>
          <a:p>
            <a:fld id="{140A3C6D-41DA-4D8F-957D-652EF8A3C7F0}" type="slidenum">
              <a:rPr lang="en-US" kern="1200" smtClean="0">
                <a:solidFill>
                  <a:prstClr val="white"/>
                </a:solidFill>
                <a:ea typeface="+mn-ea"/>
                <a:cs typeface="+mn-cs"/>
              </a: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3766618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37" t="9210" b="6870"/>
          <a:stretch/>
        </p:blipFill>
        <p:spPr>
          <a:xfrm>
            <a:off x="0" y="0"/>
            <a:ext cx="12188825" cy="6858000"/>
          </a:xfrm>
          <a:prstGeom prst="rect">
            <a:avLst/>
          </a:prstGeom>
          <a:solidFill>
            <a:schemeClr val="bg1">
              <a:lumMod val="95000"/>
            </a:schemeClr>
          </a:solidFill>
        </p:spPr>
      </p:pic>
      <p:pic>
        <p:nvPicPr>
          <p:cNvPr id="3" name="Picture 7"/>
          <p:cNvPicPr>
            <a:picLocks noChangeAspect="1"/>
          </p:cNvPicPr>
          <p:nvPr userDrawn="1"/>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 r="-2618" b="16592"/>
          <a:stretch>
            <a:fillRect/>
          </a:stretch>
        </p:blipFill>
        <p:spPr bwMode="auto">
          <a:xfrm>
            <a:off x="4090453" y="2578101"/>
            <a:ext cx="4708356"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B69C4E6B-EA9E-3546-BA58-B5A0AFA33193}" type="datetimeFigureOut">
              <a:rPr lang="en-US"/>
              <a:pPr>
                <a:defRPr/>
              </a:pPr>
              <a:t>11/28/2023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z="1050" smtClean="0">
                <a:solidFill>
                  <a:schemeClr val="bg1"/>
                </a:solidFill>
              </a:defRPr>
            </a:lvl1pPr>
          </a:lstStyle>
          <a:p>
            <a:pPr>
              <a:defRPr/>
            </a:pPr>
            <a:fld id="{A63D4FDB-731B-0440-A78A-B2ADDBB7EB95}" type="slidenum">
              <a:rPr lang="en-US"/>
              <a:pPr>
                <a:defRPr/>
              </a:pPr>
              <a:t>‹#›</a:t>
            </a:fld>
            <a:endParaRPr lang="en-US"/>
          </a:p>
        </p:txBody>
      </p:sp>
    </p:spTree>
    <p:extLst>
      <p:ext uri="{BB962C8B-B14F-4D97-AF65-F5344CB8AC3E}">
        <p14:creationId xmlns:p14="http://schemas.microsoft.com/office/powerpoint/2010/main" val="1595360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983" y="1835948"/>
            <a:ext cx="8696388"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837985" y="363540"/>
            <a:ext cx="8696387" cy="1325563"/>
          </a:xfrm>
        </p:spPr>
        <p:txBody>
          <a:bodyPr>
            <a:normAutofit/>
          </a:bodyPr>
          <a:lstStyle>
            <a:lvl1pPr>
              <a:defRPr sz="4400"/>
            </a:lvl1pPr>
          </a:lstStyle>
          <a:p>
            <a:r>
              <a:rPr lang="en-US"/>
              <a:t>Click to edit Master title</a:t>
            </a:r>
          </a:p>
        </p:txBody>
      </p:sp>
      <p:sp>
        <p:nvSpPr>
          <p:cNvPr id="5" name="Date Placeholder 3"/>
          <p:cNvSpPr>
            <a:spLocks noGrp="1"/>
          </p:cNvSpPr>
          <p:nvPr>
            <p:ph type="dt" sz="half" idx="10"/>
          </p:nvPr>
        </p:nvSpPr>
        <p:spPr/>
        <p:txBody>
          <a:bodyPr/>
          <a:lstStyle>
            <a:lvl1pPr>
              <a:defRPr/>
            </a:lvl1pPr>
          </a:lstStyle>
          <a:p>
            <a:pPr>
              <a:defRPr/>
            </a:pPr>
            <a:fld id="{11E083D7-A29D-AE41-A4C1-F63F5EE90D0F}" type="datetimeFigureOut">
              <a:rPr lang="en-US"/>
              <a:pPr>
                <a:defRPr/>
              </a:pPr>
              <a:t>11/28/2023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303638" y="6410325"/>
            <a:ext cx="2882149" cy="311150"/>
          </a:xfrm>
        </p:spPr>
        <p:txBody>
          <a:bodyPr/>
          <a:lstStyle>
            <a:lvl1pPr>
              <a:defRPr sz="1050" smtClean="0">
                <a:solidFill>
                  <a:schemeClr val="bg1"/>
                </a:solidFill>
              </a:defRPr>
            </a:lvl1pPr>
          </a:lstStyle>
          <a:p>
            <a:pPr>
              <a:defRPr/>
            </a:pPr>
            <a:fld id="{26065B64-C62D-E645-B1AE-65D126E5E496}" type="slidenum">
              <a:rPr lang="en-US"/>
              <a:pPr>
                <a:defRPr/>
              </a:pPr>
              <a:t>‹#›</a:t>
            </a:fld>
            <a:endParaRPr lang="en-US"/>
          </a:p>
        </p:txBody>
      </p:sp>
    </p:spTree>
    <p:extLst>
      <p:ext uri="{BB962C8B-B14F-4D97-AF65-F5344CB8AC3E}">
        <p14:creationId xmlns:p14="http://schemas.microsoft.com/office/powerpoint/2010/main" val="3687952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t="24101"/>
          <a:stretch>
            <a:fillRect/>
          </a:stretch>
        </p:blipFill>
        <p:spPr bwMode="auto">
          <a:xfrm>
            <a:off x="0" y="-82550"/>
            <a:ext cx="121888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634" y="1709744"/>
            <a:ext cx="10512862" cy="2852737"/>
          </a:xfrm>
        </p:spPr>
        <p:txBody>
          <a:bodyPr anchor="b"/>
          <a:lstStyle>
            <a:lvl1pPr>
              <a:defRPr sz="45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634" y="4589469"/>
            <a:ext cx="10512862" cy="1500187"/>
          </a:xfrm>
        </p:spPr>
        <p:txBody>
          <a:bodyPr/>
          <a:lstStyle>
            <a:lvl1pPr marL="0" indent="0">
              <a:buNone/>
              <a:defRPr sz="2625">
                <a:solidFill>
                  <a:schemeClr val="bg1">
                    <a:lumMod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5145BCF-EB61-AE4F-86DF-E3C572830FDB}" type="datetimeFigureOut">
              <a:rPr lang="en-US"/>
              <a:pPr>
                <a:defRPr/>
              </a:pPr>
              <a:t>11/28/2023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DC4E2B-8A35-7A42-A8A3-1E6182E8E6A5}" type="slidenum">
              <a:rPr lang="en-US"/>
              <a:pPr>
                <a:defRPr/>
              </a:pPr>
              <a:t>‹#›</a:t>
            </a:fld>
            <a:endParaRPr lang="en-US"/>
          </a:p>
        </p:txBody>
      </p:sp>
    </p:spTree>
    <p:extLst>
      <p:ext uri="{BB962C8B-B14F-4D97-AF65-F5344CB8AC3E}">
        <p14:creationId xmlns:p14="http://schemas.microsoft.com/office/powerpoint/2010/main" val="470042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3540"/>
            <a:ext cx="8831819" cy="1325563"/>
          </a:xfrm>
        </p:spPr>
        <p:txBody>
          <a:bodyPr>
            <a:normAutofit/>
          </a:bodyPr>
          <a:lstStyle>
            <a:lvl1pPr>
              <a:defRPr sz="4400"/>
            </a:lvl1pPr>
          </a:lstStyle>
          <a:p>
            <a:r>
              <a:rPr lang="en-US"/>
              <a:t>Click to edit Master title</a:t>
            </a:r>
          </a:p>
        </p:txBody>
      </p:sp>
      <p:sp>
        <p:nvSpPr>
          <p:cNvPr id="3" name="Content Placeholder 2"/>
          <p:cNvSpPr>
            <a:spLocks noGrp="1"/>
          </p:cNvSpPr>
          <p:nvPr>
            <p:ph sz="half" idx="1"/>
          </p:nvPr>
        </p:nvSpPr>
        <p:spPr>
          <a:xfrm>
            <a:off x="837983" y="1825625"/>
            <a:ext cx="4260229"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393623" y="1847060"/>
            <a:ext cx="4230929"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6" name="Date Placeholder 4"/>
          <p:cNvSpPr>
            <a:spLocks noGrp="1"/>
          </p:cNvSpPr>
          <p:nvPr>
            <p:ph type="dt" sz="half" idx="10"/>
          </p:nvPr>
        </p:nvSpPr>
        <p:spPr/>
        <p:txBody>
          <a:bodyPr/>
          <a:lstStyle>
            <a:lvl1pPr>
              <a:defRPr/>
            </a:lvl1pPr>
          </a:lstStyle>
          <a:p>
            <a:pPr>
              <a:defRPr/>
            </a:pPr>
            <a:fld id="{E074218D-2F66-5A4C-A41D-158128B538B5}" type="datetimeFigureOut">
              <a:rPr lang="en-US"/>
              <a:pPr>
                <a:defRPr/>
              </a:pPr>
              <a:t>11/28/2023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8699351" y="6389689"/>
            <a:ext cx="2742486" cy="365125"/>
          </a:xfrm>
        </p:spPr>
        <p:txBody>
          <a:bodyPr/>
          <a:lstStyle>
            <a:lvl1pPr>
              <a:defRPr sz="1050" smtClean="0">
                <a:solidFill>
                  <a:schemeClr val="bg1"/>
                </a:solidFill>
              </a:defRPr>
            </a:lvl1pPr>
          </a:lstStyle>
          <a:p>
            <a:pPr>
              <a:defRPr/>
            </a:pPr>
            <a:fld id="{8027C969-61F2-2544-8997-ABA54ABCA9CE}" type="slidenum">
              <a:rPr lang="en-US"/>
              <a:pPr>
                <a:defRPr/>
              </a:pPr>
              <a:t>‹#›</a:t>
            </a:fld>
            <a:endParaRPr lang="en-US"/>
          </a:p>
        </p:txBody>
      </p:sp>
    </p:spTree>
    <p:extLst>
      <p:ext uri="{BB962C8B-B14F-4D97-AF65-F5344CB8AC3E}">
        <p14:creationId xmlns:p14="http://schemas.microsoft.com/office/powerpoint/2010/main" val="285008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39571" y="2505075"/>
            <a:ext cx="8901500" cy="368458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9571" y="365129"/>
            <a:ext cx="8901500" cy="1325563"/>
          </a:xfrm>
        </p:spPr>
        <p:txBody>
          <a:bodyPr>
            <a:normAutofit/>
          </a:bodyPr>
          <a:lstStyle>
            <a:lvl1pPr>
              <a:defRPr sz="4400"/>
            </a:lvl1pPr>
          </a:lstStyle>
          <a:p>
            <a:r>
              <a:rPr lang="en-US" dirty="0"/>
              <a:t>Click to edit Master title </a:t>
            </a:r>
          </a:p>
        </p:txBody>
      </p:sp>
      <p:sp>
        <p:nvSpPr>
          <p:cNvPr id="3" name="Text Placeholder 2"/>
          <p:cNvSpPr>
            <a:spLocks noGrp="1"/>
          </p:cNvSpPr>
          <p:nvPr>
            <p:ph type="body" idx="1"/>
          </p:nvPr>
        </p:nvSpPr>
        <p:spPr>
          <a:xfrm>
            <a:off x="839571" y="1681163"/>
            <a:ext cx="8901500" cy="823912"/>
          </a:xfrm>
        </p:spPr>
        <p:txBody>
          <a:bodyPr anchor="b"/>
          <a:lstStyle>
            <a:lvl1pPr marL="0" indent="0">
              <a:buNone/>
              <a:defRPr sz="2500" b="1">
                <a:solidFill>
                  <a:srgbClr val="C00000"/>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Date Placeholder 6"/>
          <p:cNvSpPr>
            <a:spLocks noGrp="1"/>
          </p:cNvSpPr>
          <p:nvPr>
            <p:ph type="dt" sz="half" idx="10"/>
          </p:nvPr>
        </p:nvSpPr>
        <p:spPr/>
        <p:txBody>
          <a:bodyPr/>
          <a:lstStyle>
            <a:lvl1pPr>
              <a:defRPr/>
            </a:lvl1pPr>
          </a:lstStyle>
          <a:p>
            <a:pPr>
              <a:defRPr/>
            </a:pPr>
            <a:fld id="{BC6CBC8C-8772-DA41-895C-620C9CBA0A90}"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7"/>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8"/>
          <p:cNvSpPr>
            <a:spLocks noGrp="1"/>
          </p:cNvSpPr>
          <p:nvPr>
            <p:ph type="sldNum" sz="quarter" idx="12"/>
          </p:nvPr>
        </p:nvSpPr>
        <p:spPr>
          <a:xfrm>
            <a:off x="8862291" y="6429376"/>
            <a:ext cx="2742486" cy="365125"/>
          </a:xfrm>
        </p:spPr>
        <p:txBody>
          <a:bodyPr/>
          <a:lstStyle>
            <a:lvl1pPr>
              <a:defRPr sz="1050" smtClean="0">
                <a:solidFill>
                  <a:schemeClr val="bg1"/>
                </a:solidFill>
              </a:defRPr>
            </a:lvl1pPr>
          </a:lstStyle>
          <a:p>
            <a:pPr>
              <a:defRPr/>
            </a:pPr>
            <a:fld id="{AA0DB23F-BEC4-6740-9C86-4C9ACE48961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223940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39571" y="2505075"/>
            <a:ext cx="8901500" cy="3684588"/>
          </a:xfrm>
        </p:spPr>
        <p:txBody>
          <a:bodyPr/>
          <a:lstStyle>
            <a:lvl1pPr>
              <a:defRPr sz="2500"/>
            </a:lvl1pPr>
            <a:lvl2pPr>
              <a:defRPr sz="20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839571" y="365129"/>
            <a:ext cx="8901500" cy="1325563"/>
          </a:xfrm>
        </p:spPr>
        <p:txBody>
          <a:bodyPr>
            <a:normAutofit/>
          </a:bodyPr>
          <a:lstStyle>
            <a:lvl1pPr>
              <a:defRPr sz="4400"/>
            </a:lvl1pPr>
          </a:lstStyle>
          <a:p>
            <a:r>
              <a:rPr lang="en-US"/>
              <a:t>Click to edit Master title </a:t>
            </a:r>
          </a:p>
        </p:txBody>
      </p:sp>
      <p:sp>
        <p:nvSpPr>
          <p:cNvPr id="3" name="Text Placeholder 2"/>
          <p:cNvSpPr>
            <a:spLocks noGrp="1"/>
          </p:cNvSpPr>
          <p:nvPr>
            <p:ph type="body" idx="1"/>
          </p:nvPr>
        </p:nvSpPr>
        <p:spPr>
          <a:xfrm>
            <a:off x="839571" y="1681163"/>
            <a:ext cx="8901500" cy="823912"/>
          </a:xfrm>
        </p:spPr>
        <p:txBody>
          <a:bodyPr anchor="b"/>
          <a:lstStyle>
            <a:lvl1pPr marL="0" indent="0">
              <a:buNone/>
              <a:defRPr sz="2500" b="1">
                <a:solidFill>
                  <a:srgbClr val="C00000"/>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Date Placeholder 6"/>
          <p:cNvSpPr>
            <a:spLocks noGrp="1"/>
          </p:cNvSpPr>
          <p:nvPr>
            <p:ph type="dt" sz="half" idx="10"/>
          </p:nvPr>
        </p:nvSpPr>
        <p:spPr/>
        <p:txBody>
          <a:bodyPr/>
          <a:lstStyle>
            <a:lvl1pPr>
              <a:defRPr/>
            </a:lvl1pPr>
          </a:lstStyle>
          <a:p>
            <a:pPr>
              <a:defRPr/>
            </a:pPr>
            <a:fld id="{BC6CBC8C-8772-DA41-895C-620C9CBA0A90}" type="datetimeFigureOut">
              <a:rPr lang="en-US"/>
              <a:pPr>
                <a:defRPr/>
              </a:pPr>
              <a:t>11/28/2023</a:t>
            </a:fld>
            <a:endParaRPr lang="en-US"/>
          </a:p>
        </p:txBody>
      </p:sp>
      <p:sp>
        <p:nvSpPr>
          <p:cNvPr id="7" name="Footer Placeholder 7"/>
          <p:cNvSpPr>
            <a:spLocks noGrp="1"/>
          </p:cNvSpPr>
          <p:nvPr>
            <p:ph type="ftr" sz="quarter" idx="11"/>
          </p:nvPr>
        </p:nvSpPr>
        <p:spPr/>
        <p:txBody>
          <a:bodyPr/>
          <a:lstStyle>
            <a:lvl1pPr>
              <a:defRPr/>
            </a:lvl1pPr>
          </a:lstStyle>
          <a:p>
            <a:pPr>
              <a:defRPr/>
            </a:pPr>
            <a:endParaRPr lang="en-US"/>
          </a:p>
        </p:txBody>
      </p:sp>
      <p:sp>
        <p:nvSpPr>
          <p:cNvPr id="8" name="Slide Number Placeholder 8"/>
          <p:cNvSpPr>
            <a:spLocks noGrp="1"/>
          </p:cNvSpPr>
          <p:nvPr>
            <p:ph type="sldNum" sz="quarter" idx="12"/>
          </p:nvPr>
        </p:nvSpPr>
        <p:spPr>
          <a:xfrm>
            <a:off x="8862291" y="6429376"/>
            <a:ext cx="2742486" cy="365125"/>
          </a:xfrm>
        </p:spPr>
        <p:txBody>
          <a:bodyPr/>
          <a:lstStyle>
            <a:lvl1pPr>
              <a:defRPr sz="1050" smtClean="0">
                <a:solidFill>
                  <a:schemeClr val="bg1"/>
                </a:solidFill>
              </a:defRPr>
            </a:lvl1pPr>
          </a:lstStyle>
          <a:p>
            <a:pPr>
              <a:defRPr/>
            </a:pPr>
            <a:fld id="{AA0DB23F-BEC4-6740-9C86-4C9ACE489615}" type="slidenum">
              <a:rPr lang="en-US"/>
              <a:pPr>
                <a:defRPr/>
              </a:pPr>
              <a:t>‹#›</a:t>
            </a:fld>
            <a:endParaRPr lang="en-US"/>
          </a:p>
        </p:txBody>
      </p:sp>
    </p:spTree>
    <p:extLst>
      <p:ext uri="{BB962C8B-B14F-4D97-AF65-F5344CB8AC3E}">
        <p14:creationId xmlns:p14="http://schemas.microsoft.com/office/powerpoint/2010/main" val="2890436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5129"/>
            <a:ext cx="9217799" cy="1325563"/>
          </a:xfrm>
        </p:spPr>
        <p:txBody>
          <a:bodyPr>
            <a:normAutofit/>
          </a:bodyPr>
          <a:lstStyle>
            <a:lvl1pPr>
              <a:defRPr sz="4400"/>
            </a:lvl1p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B809C088-E841-244F-9148-05FA4A501EF4}" type="datetimeFigureOut">
              <a:rPr lang="en-US"/>
              <a:pPr>
                <a:defRPr/>
              </a:pPr>
              <a:t>11/28/2023</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a:xfrm>
            <a:off x="8608357" y="6356351"/>
            <a:ext cx="2742486" cy="365125"/>
          </a:xfrm>
        </p:spPr>
        <p:txBody>
          <a:bodyPr/>
          <a:lstStyle>
            <a:lvl1pPr>
              <a:defRPr sz="1050" smtClean="0">
                <a:solidFill>
                  <a:schemeClr val="bg1"/>
                </a:solidFill>
              </a:defRPr>
            </a:lvl1pPr>
          </a:lstStyle>
          <a:p>
            <a:pPr>
              <a:defRPr/>
            </a:pPr>
            <a:fld id="{5F760C58-2486-C245-8D0C-2090321975A1}" type="slidenum">
              <a:rPr lang="en-US"/>
              <a:pPr>
                <a:defRPr/>
              </a:pPr>
              <a:t>‹#›</a:t>
            </a:fld>
            <a:endParaRPr lang="en-US"/>
          </a:p>
        </p:txBody>
      </p:sp>
    </p:spTree>
    <p:extLst>
      <p:ext uri="{BB962C8B-B14F-4D97-AF65-F5344CB8AC3E}">
        <p14:creationId xmlns:p14="http://schemas.microsoft.com/office/powerpoint/2010/main" val="3296120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0223E6-CB31-FA4F-9F08-C6EF42DE0E94}" type="datetimeFigureOut">
              <a:rPr lang="en-US"/>
              <a:pPr>
                <a:defRPr/>
              </a:pPr>
              <a:t>11/28/2023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B5A1B8-FBEA-D449-9F44-6CCAD03C4704}" type="slidenum">
              <a:rPr lang="en-US"/>
              <a:pPr>
                <a:defRPr/>
              </a:pPr>
              <a:t>‹#›</a:t>
            </a:fld>
            <a:endParaRPr lang="en-US"/>
          </a:p>
        </p:txBody>
      </p:sp>
    </p:spTree>
    <p:extLst>
      <p:ext uri="{BB962C8B-B14F-4D97-AF65-F5344CB8AC3E}">
        <p14:creationId xmlns:p14="http://schemas.microsoft.com/office/powerpoint/2010/main" val="138108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15008" y="457200"/>
            <a:ext cx="3931213" cy="1600200"/>
          </a:xfrm>
        </p:spPr>
        <p:txBody>
          <a:bodyPr anchor="b">
            <a:noAutofit/>
          </a:bodyPr>
          <a:lstStyle>
            <a:lvl1pPr>
              <a:defRPr sz="4000"/>
            </a:lvl1pPr>
          </a:lstStyle>
          <a:p>
            <a:r>
              <a:rPr lang="en-US"/>
              <a:t>Click to edit Master title style</a:t>
            </a:r>
          </a:p>
        </p:txBody>
      </p:sp>
      <p:sp>
        <p:nvSpPr>
          <p:cNvPr id="3" name="Picture Placeholder 2"/>
          <p:cNvSpPr>
            <a:spLocks noGrp="1"/>
          </p:cNvSpPr>
          <p:nvPr>
            <p:ph type="pic" idx="1"/>
          </p:nvPr>
        </p:nvSpPr>
        <p:spPr>
          <a:xfrm>
            <a:off x="626014" y="687627"/>
            <a:ext cx="4634164" cy="518136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5615008" y="2057400"/>
            <a:ext cx="3931213" cy="3811588"/>
          </a:xfrm>
        </p:spPr>
        <p:txBody>
          <a:bodyPr/>
          <a:lstStyle>
            <a:lvl1pPr marL="0" indent="0">
              <a:buNone/>
              <a:defRPr sz="1875"/>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E10B3314-B294-9045-9969-8528BD2D828B}" type="datetimeFigureOut">
              <a:rPr lang="en-US"/>
              <a:pPr>
                <a:defRPr/>
              </a:pPr>
              <a:t>11/28/2023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8798808" y="6376989"/>
            <a:ext cx="2742486" cy="365125"/>
          </a:xfrm>
        </p:spPr>
        <p:txBody>
          <a:bodyPr/>
          <a:lstStyle>
            <a:lvl1pPr>
              <a:defRPr smtClean="0">
                <a:solidFill>
                  <a:schemeClr val="bg1"/>
                </a:solidFill>
              </a:defRPr>
            </a:lvl1pPr>
          </a:lstStyle>
          <a:p>
            <a:pPr>
              <a:defRPr/>
            </a:pPr>
            <a:fld id="{DDFB5AA5-D146-1845-9FDA-A51CDF7215DA}" type="slidenum">
              <a:rPr lang="en-US"/>
              <a:pPr>
                <a:defRPr/>
              </a:pPr>
              <a:t>‹#›</a:t>
            </a:fld>
            <a:endParaRPr lang="en-US"/>
          </a:p>
        </p:txBody>
      </p:sp>
    </p:spTree>
    <p:extLst>
      <p:ext uri="{BB962C8B-B14F-4D97-AF65-F5344CB8AC3E}">
        <p14:creationId xmlns:p14="http://schemas.microsoft.com/office/powerpoint/2010/main" val="2675325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Table Placeholder 2"/>
          <p:cNvSpPr>
            <a:spLocks noGrp="1"/>
          </p:cNvSpPr>
          <p:nvPr>
            <p:ph type="tbl" idx="1"/>
          </p:nvPr>
        </p:nvSpPr>
        <p:spPr>
          <a:xfrm>
            <a:off x="609441" y="1600201"/>
            <a:ext cx="10969943" cy="4530725"/>
          </a:xfrm>
        </p:spPr>
        <p:txBody>
          <a:bodyPr/>
          <a:lstStyle/>
          <a:p>
            <a:endParaRPr lang="en-US"/>
          </a:p>
        </p:txBody>
      </p:sp>
      <p:sp>
        <p:nvSpPr>
          <p:cNvPr id="4" name="Date Placeholder 3"/>
          <p:cNvSpPr>
            <a:spLocks noGrp="1"/>
          </p:cNvSpPr>
          <p:nvPr>
            <p:ph type="dt" sz="half" idx="10"/>
          </p:nvPr>
        </p:nvSpPr>
        <p:spPr>
          <a:xfrm>
            <a:off x="609441" y="6243638"/>
            <a:ext cx="2844059" cy="457200"/>
          </a:xfrm>
        </p:spPr>
        <p:txBody>
          <a:bodyPr/>
          <a:lstStyle>
            <a:lvl1pPr>
              <a:defRPr/>
            </a:lvl1pPr>
          </a:lstStyle>
          <a:p>
            <a:endParaRPr lang="en-US"/>
          </a:p>
        </p:txBody>
      </p:sp>
      <p:sp>
        <p:nvSpPr>
          <p:cNvPr id="5" name="Footer Placeholder 4"/>
          <p:cNvSpPr>
            <a:spLocks noGrp="1"/>
          </p:cNvSpPr>
          <p:nvPr>
            <p:ph type="ftr" sz="quarter" idx="11"/>
          </p:nvPr>
        </p:nvSpPr>
        <p:spPr>
          <a:xfrm>
            <a:off x="4164515" y="6248400"/>
            <a:ext cx="3859795"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5325" y="6243638"/>
            <a:ext cx="2844059" cy="457200"/>
          </a:xfrm>
        </p:spPr>
        <p:txBody>
          <a:bodyPr/>
          <a:lstStyle>
            <a:lvl1pPr>
              <a:defRPr/>
            </a:lvl1pPr>
          </a:lstStyle>
          <a:p>
            <a:fld id="{140A3C6D-41DA-4D8F-957D-652EF8A3C7F0}" type="slidenum">
              <a:rPr lang="en-US"/>
              <a:pPr/>
              <a:t>‹#›</a:t>
            </a:fld>
            <a:endParaRPr lang="en-US"/>
          </a:p>
        </p:txBody>
      </p:sp>
    </p:spTree>
    <p:extLst>
      <p:ext uri="{BB962C8B-B14F-4D97-AF65-F5344CB8AC3E}">
        <p14:creationId xmlns:p14="http://schemas.microsoft.com/office/powerpoint/2010/main" val="259012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5129"/>
            <a:ext cx="9217799" cy="1325563"/>
          </a:xfrm>
        </p:spPr>
        <p:txBody>
          <a:bodyPr>
            <a:normAutofit/>
          </a:bodyPr>
          <a:lstStyle>
            <a:lvl1pPr>
              <a:defRPr sz="4400"/>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fld id="{B809C088-E841-244F-9148-05FA4A501EF4}"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3"/>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4"/>
          <p:cNvSpPr>
            <a:spLocks noGrp="1"/>
          </p:cNvSpPr>
          <p:nvPr>
            <p:ph type="sldNum" sz="quarter" idx="12"/>
          </p:nvPr>
        </p:nvSpPr>
        <p:spPr>
          <a:xfrm>
            <a:off x="8608357" y="6356351"/>
            <a:ext cx="2742486" cy="365125"/>
          </a:xfrm>
        </p:spPr>
        <p:txBody>
          <a:bodyPr/>
          <a:lstStyle>
            <a:lvl1pPr>
              <a:defRPr sz="1050" smtClean="0">
                <a:solidFill>
                  <a:schemeClr val="bg1"/>
                </a:solidFill>
              </a:defRPr>
            </a:lvl1pPr>
          </a:lstStyle>
          <a:p>
            <a:pPr>
              <a:defRPr/>
            </a:pPr>
            <a:fld id="{5F760C58-2486-C245-8D0C-2090321975A1}"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54882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0223E6-CB31-FA4F-9F08-C6EF42DE0E94}"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3"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4" name="Slide Number Placeholder 5"/>
          <p:cNvSpPr>
            <a:spLocks noGrp="1"/>
          </p:cNvSpPr>
          <p:nvPr>
            <p:ph type="sldNum" sz="quarter" idx="12"/>
          </p:nvPr>
        </p:nvSpPr>
        <p:spPr/>
        <p:txBody>
          <a:bodyPr/>
          <a:lstStyle>
            <a:lvl1pPr>
              <a:defRPr/>
            </a:lvl1pPr>
          </a:lstStyle>
          <a:p>
            <a:pPr>
              <a:defRPr/>
            </a:pPr>
            <a:fld id="{4CB5A1B8-FBEA-D449-9F44-6CCAD03C4704}"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79467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15008" y="457200"/>
            <a:ext cx="3931213" cy="1600200"/>
          </a:xfrm>
        </p:spPr>
        <p:txBody>
          <a:bodyPr anchor="b">
            <a:noAutofit/>
          </a:bodyPr>
          <a:lstStyle>
            <a:lvl1pPr>
              <a:defRPr sz="4000"/>
            </a:lvl1pPr>
          </a:lstStyle>
          <a:p>
            <a:r>
              <a:rPr lang="en-US" dirty="0"/>
              <a:t>Click to edit Master title style</a:t>
            </a:r>
          </a:p>
        </p:txBody>
      </p:sp>
      <p:sp>
        <p:nvSpPr>
          <p:cNvPr id="3" name="Picture Placeholder 2"/>
          <p:cNvSpPr>
            <a:spLocks noGrp="1"/>
          </p:cNvSpPr>
          <p:nvPr>
            <p:ph type="pic" idx="1"/>
          </p:nvPr>
        </p:nvSpPr>
        <p:spPr>
          <a:xfrm>
            <a:off x="626014" y="687627"/>
            <a:ext cx="4634164" cy="518136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5615008" y="2057400"/>
            <a:ext cx="3931213" cy="3811588"/>
          </a:xfrm>
        </p:spPr>
        <p:txBody>
          <a:bodyPr/>
          <a:lstStyle>
            <a:lvl1pPr marL="0" indent="0">
              <a:buNone/>
              <a:defRPr sz="1875"/>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fld id="{E10B3314-B294-9045-9969-8528BD2D828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798808" y="6376989"/>
            <a:ext cx="2742486" cy="365125"/>
          </a:xfrm>
        </p:spPr>
        <p:txBody>
          <a:bodyPr/>
          <a:lstStyle>
            <a:lvl1pPr>
              <a:defRPr smtClean="0">
                <a:solidFill>
                  <a:schemeClr val="bg1"/>
                </a:solidFill>
              </a:defRPr>
            </a:lvl1pPr>
          </a:lstStyle>
          <a:p>
            <a:pPr>
              <a:defRPr/>
            </a:pPr>
            <a:fld id="{DDFB5AA5-D146-1845-9FDA-A51CDF7215DA}"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83725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37" t="9210" b="6870"/>
          <a:stretch/>
        </p:blipFill>
        <p:spPr>
          <a:xfrm>
            <a:off x="0" y="0"/>
            <a:ext cx="12188825" cy="6858000"/>
          </a:xfrm>
          <a:prstGeom prst="rect">
            <a:avLst/>
          </a:prstGeom>
          <a:solidFill>
            <a:schemeClr val="bg1">
              <a:lumMod val="95000"/>
            </a:schemeClr>
          </a:solidFill>
        </p:spPr>
      </p:pic>
      <p:pic>
        <p:nvPicPr>
          <p:cNvPr id="3" name="Picture 7"/>
          <p:cNvPicPr>
            <a:picLocks noChangeAspect="1"/>
          </p:cNvPicPr>
          <p:nvPr userDrawn="1"/>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 r="-2618" b="16592"/>
          <a:stretch>
            <a:fillRect/>
          </a:stretch>
        </p:blipFill>
        <p:spPr bwMode="auto">
          <a:xfrm>
            <a:off x="4090453" y="2578101"/>
            <a:ext cx="4708356"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B69C4E6B-EA9E-3546-BA58-B5A0AFA33193}"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sz="1050" smtClean="0">
                <a:solidFill>
                  <a:schemeClr val="bg1"/>
                </a:solidFill>
              </a:defRPr>
            </a:lvl1pPr>
          </a:lstStyle>
          <a:p>
            <a:pPr>
              <a:defRPr/>
            </a:pPr>
            <a:fld id="{A63D4FDB-731B-0440-A78A-B2ADDBB7EB9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071665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900830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7982" y="1825625"/>
            <a:ext cx="900830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15B47170-4D3D-BD44-873A-3BB01B6A358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798808" y="6370639"/>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bg1"/>
                </a:solidFill>
                <a:latin typeface="+mn-lt"/>
              </a:defRPr>
            </a:lvl1pPr>
          </a:lstStyle>
          <a:p>
            <a:pPr>
              <a:defRPr/>
            </a:pPr>
            <a:fld id="{AF9B9CE8-A9A1-C149-AF9A-D23B3CF465EC}"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3081247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p:titleStyle>
    <p:bodyStyle>
      <a:lvl1pPr marL="169863" indent="-169863" algn="l" defTabSz="684213"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900830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7982" y="1825625"/>
            <a:ext cx="900830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15B47170-4D3D-BD44-873A-3BB01B6A358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798808" y="6370639"/>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bg1"/>
                </a:solidFill>
                <a:latin typeface="+mn-lt"/>
              </a:defRPr>
            </a:lvl1pPr>
          </a:lstStyle>
          <a:p>
            <a:pPr>
              <a:defRPr/>
            </a:pPr>
            <a:fld id="{AF9B9CE8-A9A1-C149-AF9A-D23B3CF465EC}"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50957731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p:titleStyle>
    <p:bodyStyle>
      <a:lvl1pPr marL="169863" indent="-169863" algn="l" defTabSz="684213"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1"/>
            <a:ext cx="10351065"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557" y="2096064"/>
            <a:ext cx="10351066"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6736" y="5883276"/>
            <a:ext cx="2742486" cy="365125"/>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913557" y="5883276"/>
            <a:ext cx="6671127"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1273" y="5883276"/>
            <a:ext cx="75334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rtl="0">
              <a:spcBef>
                <a:spcPts val="0"/>
              </a:spcBef>
              <a:buNone/>
            </a:pPr>
            <a:fld id="{00000000-1234-1234-1234-123412341234}" type="slidenum">
              <a:rPr lang="en-US" sz="1100" b="0" i="0" u="none" strike="noStrike" cap="none" smtClean="0">
                <a:solidFill>
                  <a:schemeClr val="lt1"/>
                </a:solidFill>
                <a:latin typeface="Cambria"/>
                <a:ea typeface="Cambria"/>
                <a:cs typeface="Cambria"/>
                <a:sym typeface="Cambria"/>
              </a:rPr>
              <a:t>‹#›</a:t>
            </a:fld>
            <a:endParaRPr lang="en-US" sz="11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4167103487"/>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ransition spd="med">
    <p:fade thruBlk="1"/>
  </p:transition>
  <p:timing>
    <p:tnLst>
      <p:par>
        <p:cTn id="1" dur="indefinite" restart="never" nodeType="tmRoot"/>
      </p:par>
    </p:tnLst>
  </p:timing>
  <p:hf sldNum="0" hdr="0" ftr="0" dt="0"/>
  <p:txStyles>
    <p:titleStyle>
      <a:lvl1pPr algn="ctr" defTabSz="914126" rtl="0" eaLnBrk="1" latinLnBrk="0" hangingPunct="1">
        <a:lnSpc>
          <a:spcPct val="90000"/>
        </a:lnSpc>
        <a:spcBef>
          <a:spcPct val="0"/>
        </a:spcBef>
        <a:buNone/>
        <a:defRPr sz="3399"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531" indent="-228531" algn="l" defTabSz="914126" rtl="0" eaLnBrk="1" latinLnBrk="0" hangingPunct="1">
        <a:lnSpc>
          <a:spcPct val="120000"/>
        </a:lnSpc>
        <a:spcBef>
          <a:spcPts val="1000"/>
        </a:spcBef>
        <a:buFont typeface="Arial" panose="020B0604020202020204" pitchFamily="34" charset="0"/>
        <a:buChar char="•"/>
        <a:defRPr sz="1999"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594" indent="-228531" algn="l" defTabSz="914126" rtl="0" eaLnBrk="1" latinLnBrk="0" hangingPunct="1">
        <a:lnSpc>
          <a:spcPct val="120000"/>
        </a:lnSpc>
        <a:spcBef>
          <a:spcPts val="500"/>
        </a:spcBef>
        <a:buFont typeface="Arial" panose="020B0604020202020204" pitchFamily="34" charset="0"/>
        <a:buChar char="•"/>
        <a:defRPr sz="1799"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2657" indent="-228531" algn="l" defTabSz="914126"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599720" indent="-228531" algn="l" defTabSz="914126"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6783"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3846"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0908"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7971"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5034"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900830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7982" y="1825625"/>
            <a:ext cx="900830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15B47170-4D3D-BD44-873A-3BB01B6A358B}" type="datetimeFigureOut">
              <a:rPr lang="en-US" kern="1200" smtClean="0">
                <a:solidFill>
                  <a:prstClr val="black">
                    <a:tint val="75000"/>
                  </a:prstClr>
                </a:solidFill>
                <a:ea typeface="+mn-ea"/>
                <a:cs typeface="+mn-cs"/>
              </a:rPr>
              <a:pPr>
                <a:defRPr/>
              </a:pPr>
              <a:t>11/28/2023</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798808" y="6370639"/>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bg1"/>
                </a:solidFill>
                <a:latin typeface="+mn-lt"/>
              </a:defRPr>
            </a:lvl1pPr>
          </a:lstStyle>
          <a:p>
            <a:pPr>
              <a:defRPr/>
            </a:pPr>
            <a:fld id="{AF9B9CE8-A9A1-C149-AF9A-D23B3CF465EC}"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266292039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p:titleStyle>
    <p:bodyStyle>
      <a:lvl1pPr marL="169863" indent="-169863" algn="l" defTabSz="684213"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900830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7982" y="1825625"/>
            <a:ext cx="900830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15B47170-4D3D-BD44-873A-3BB01B6A358B}" type="datetimeFigureOut">
              <a:rPr lang="en-US"/>
              <a:pPr>
                <a:defRPr/>
              </a:pPr>
              <a:t>11/28/2023</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98808" y="6370639"/>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bg1"/>
                </a:solidFill>
                <a:latin typeface="+mn-lt"/>
              </a:defRPr>
            </a:lvl1pPr>
          </a:lstStyle>
          <a:p>
            <a:pPr>
              <a:defRPr/>
            </a:pPr>
            <a:fld id="{AF9B9CE8-A9A1-C149-AF9A-D23B3CF465EC}" type="slidenum">
              <a:rPr lang="en-US"/>
              <a:pPr>
                <a:defRPr/>
              </a:pPr>
              <a:t>‹#›</a:t>
            </a:fld>
            <a:endParaRPr lang="en-US"/>
          </a:p>
        </p:txBody>
      </p:sp>
    </p:spTree>
    <p:extLst>
      <p:ext uri="{BB962C8B-B14F-4D97-AF65-F5344CB8AC3E}">
        <p14:creationId xmlns:p14="http://schemas.microsoft.com/office/powerpoint/2010/main" val="25530602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4" r:id="rId9"/>
  </p:sldLayoutIdLst>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p:titleStyle>
    <p:bodyStyle>
      <a:lvl1pPr marL="169863" indent="-169863" algn="l" defTabSz="684213"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maps.mreavoice.org/map/21052433-e89c-47bf-bb5a-332f3b212037" TargetMode="External"/><Relationship Id="rId2" Type="http://schemas.openxmlformats.org/officeDocument/2006/relationships/notesSlide" Target="../notesSlides/notesSlide18.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http://maps.mreavoice.org/map/4de99611-b2f8-421b-8586-ada42d5e2e39"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maps.mreavoice.org/map/8bf997a0-461c-485a-b43c-65e00f8c1787"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chart" Target="../charts/chart6.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ctrTitle"/>
          </p:nvPr>
        </p:nvSpPr>
        <p:spPr>
          <a:prstGeom prst="rect">
            <a:avLst/>
          </a:prstGeom>
          <a:noFill/>
          <a:ln>
            <a:noFill/>
          </a:ln>
        </p:spPr>
        <p:txBody>
          <a:bodyPr wrap="square" lIns="121875" tIns="60925" rIns="121875" bIns="60925" anchor="ctr" anchorCtr="0">
            <a:noAutofit/>
          </a:bodyPr>
          <a:lstStyle/>
          <a:p>
            <a:pPr marL="0" marR="0" lvl="0" indent="-279400" algn="ctr" rtl="0">
              <a:lnSpc>
                <a:spcPct val="80000"/>
              </a:lnSpc>
              <a:spcBef>
                <a:spcPts val="0"/>
              </a:spcBef>
              <a:buClr>
                <a:schemeClr val="lt1"/>
              </a:buClr>
              <a:buSzPts val="4400"/>
              <a:buFont typeface="Cambria"/>
              <a:buNone/>
            </a:pPr>
            <a:r>
              <a:rPr lang="en-US" sz="4400" b="0" i="0" u="none" strike="noStrike" cap="none" dirty="0">
                <a:solidFill>
                  <a:schemeClr val="lt1"/>
                </a:solidFill>
                <a:latin typeface="Cambria"/>
                <a:ea typeface="Cambria"/>
                <a:cs typeface="Cambria"/>
                <a:sym typeface="Cambria"/>
              </a:rPr>
              <a:t>PUBLIC MEETING FOR</a:t>
            </a:r>
            <a:br>
              <a:rPr lang="en-US" sz="4400" b="0" i="0" u="none" strike="noStrike" cap="none" dirty="0">
                <a:solidFill>
                  <a:schemeClr val="lt1"/>
                </a:solidFill>
                <a:latin typeface="Cambria"/>
                <a:ea typeface="Cambria"/>
                <a:cs typeface="Cambria"/>
                <a:sym typeface="Cambria"/>
              </a:rPr>
            </a:br>
            <a:r>
              <a:rPr lang="en-US" sz="4400" b="0" i="0" u="none" strike="noStrike" cap="none" dirty="0">
                <a:solidFill>
                  <a:schemeClr val="lt1"/>
                </a:solidFill>
                <a:latin typeface="Cambria"/>
                <a:ea typeface="Cambria"/>
                <a:cs typeface="Cambria"/>
                <a:sym typeface="Cambria"/>
              </a:rPr>
              <a:t>TAXES PAYABLE IN </a:t>
            </a:r>
            <a:r>
              <a:rPr lang="en-US" sz="4400" b="0" i="0" u="none" strike="noStrike" cap="none" dirty="0" smtClean="0">
                <a:solidFill>
                  <a:schemeClr val="lt1"/>
                </a:solidFill>
                <a:latin typeface="Cambria"/>
                <a:ea typeface="Cambria"/>
                <a:cs typeface="Cambria"/>
                <a:sym typeface="Cambria"/>
              </a:rPr>
              <a:t>2023-2024</a:t>
            </a:r>
            <a:endParaRPr lang="en-US" sz="4400" b="0" i="0" u="none" strike="noStrike" cap="none" dirty="0">
              <a:solidFill>
                <a:schemeClr val="lt1"/>
              </a:solidFill>
              <a:latin typeface="Cambria"/>
              <a:ea typeface="Cambria"/>
              <a:cs typeface="Cambria"/>
              <a:sym typeface="Cambria"/>
            </a:endParaRPr>
          </a:p>
        </p:txBody>
      </p:sp>
      <p:sp>
        <p:nvSpPr>
          <p:cNvPr id="88" name="Shape 88"/>
          <p:cNvSpPr txBox="1">
            <a:spLocks noGrp="1"/>
          </p:cNvSpPr>
          <p:nvPr>
            <p:ph type="subTitle" idx="1"/>
          </p:nvPr>
        </p:nvSpPr>
        <p:spPr>
          <a:xfrm>
            <a:off x="1218883" y="4140200"/>
            <a:ext cx="9751060" cy="2108200"/>
          </a:xfrm>
          <a:prstGeom prst="rect">
            <a:avLst/>
          </a:prstGeom>
          <a:noFill/>
          <a:ln>
            <a:noFill/>
          </a:ln>
        </p:spPr>
        <p:txBody>
          <a:bodyPr wrap="square" lIns="121875" tIns="60925" rIns="121875" bIns="60925" anchor="t" anchorCtr="0">
            <a:noAutofit/>
          </a:bodyPr>
          <a:lstStyle/>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a:solidFill>
                  <a:schemeClr val="lt1"/>
                </a:solidFill>
                <a:latin typeface="Cambria"/>
                <a:ea typeface="Cambria"/>
                <a:cs typeface="Cambria"/>
                <a:sym typeface="Cambria"/>
              </a:rPr>
              <a:t>Presented for </a:t>
            </a:r>
            <a:r>
              <a:rPr lang="en-US" sz="2800" b="1" i="1" u="none" strike="noStrike" cap="none" dirty="0" smtClean="0">
                <a:solidFill>
                  <a:schemeClr val="lt1"/>
                </a:solidFill>
                <a:latin typeface="Cambria"/>
                <a:ea typeface="Cambria"/>
                <a:cs typeface="Cambria"/>
                <a:sym typeface="Cambria"/>
              </a:rPr>
              <a:t>Jackson County Central ISD 2895</a:t>
            </a:r>
            <a:endParaRPr lang="en-US" sz="2800" b="1" i="1" u="none" strike="noStrike" cap="none" dirty="0">
              <a:solidFill>
                <a:schemeClr val="lt1"/>
              </a:solidFill>
              <a:latin typeface="Cambria"/>
              <a:ea typeface="Cambria"/>
              <a:cs typeface="Cambria"/>
              <a:sym typeface="Cambria"/>
            </a:endParaRPr>
          </a:p>
          <a:p>
            <a:pPr marL="0" marR="0" lvl="0" indent="-160020" algn="ctr" rtl="0">
              <a:lnSpc>
                <a:spcPct val="90000"/>
              </a:lnSpc>
              <a:spcBef>
                <a:spcPts val="0"/>
              </a:spcBef>
              <a:spcAft>
                <a:spcPts val="0"/>
              </a:spcAft>
              <a:buClr>
                <a:schemeClr val="lt2"/>
              </a:buClr>
              <a:buSzPts val="2520"/>
              <a:buFont typeface="Arial"/>
              <a:buNone/>
            </a:pPr>
            <a:endParaRPr sz="2800" b="1" i="1" u="none" strike="noStrike" cap="none" dirty="0">
              <a:solidFill>
                <a:schemeClr val="lt1"/>
              </a:solidFill>
              <a:latin typeface="Cambria"/>
              <a:ea typeface="Cambria"/>
              <a:cs typeface="Cambria"/>
              <a:sym typeface="Cambria"/>
            </a:endParaRPr>
          </a:p>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smtClean="0">
                <a:solidFill>
                  <a:schemeClr val="lt1"/>
                </a:solidFill>
                <a:latin typeface="Cambria"/>
                <a:ea typeface="Cambria"/>
                <a:cs typeface="Cambria"/>
                <a:sym typeface="Cambria"/>
              </a:rPr>
              <a:t>Maria </a:t>
            </a:r>
            <a:r>
              <a:rPr lang="en-US" sz="2800" b="1" i="1" u="none" strike="noStrike" cap="none" dirty="0" err="1" smtClean="0">
                <a:solidFill>
                  <a:schemeClr val="lt1"/>
                </a:solidFill>
                <a:latin typeface="Cambria"/>
                <a:ea typeface="Cambria"/>
                <a:cs typeface="Cambria"/>
                <a:sym typeface="Cambria"/>
              </a:rPr>
              <a:t>Bezdicek</a:t>
            </a:r>
            <a:r>
              <a:rPr lang="en-US" sz="2800" b="1" i="1" u="none" strike="noStrike" cap="none" dirty="0" smtClean="0">
                <a:solidFill>
                  <a:schemeClr val="lt1"/>
                </a:solidFill>
                <a:latin typeface="Cambria"/>
                <a:ea typeface="Cambria"/>
                <a:cs typeface="Cambria"/>
                <a:sym typeface="Cambria"/>
              </a:rPr>
              <a:t>, </a:t>
            </a:r>
            <a:r>
              <a:rPr lang="en-US" sz="2800" b="1" i="1" u="none" strike="noStrike" cap="none" dirty="0">
                <a:solidFill>
                  <a:schemeClr val="lt1"/>
                </a:solidFill>
                <a:latin typeface="Cambria"/>
                <a:ea typeface="Cambria"/>
                <a:cs typeface="Cambria"/>
                <a:sym typeface="Cambria"/>
              </a:rPr>
              <a:t>Business Manager</a:t>
            </a:r>
          </a:p>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a:solidFill>
                  <a:schemeClr val="lt1"/>
                </a:solidFill>
                <a:latin typeface="Cambria"/>
                <a:ea typeface="Cambria"/>
                <a:cs typeface="Cambria"/>
                <a:sym typeface="Cambria"/>
              </a:rPr>
              <a:t>Barry Schmidt, Superintendent</a:t>
            </a:r>
          </a:p>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a:solidFill>
                  <a:schemeClr val="lt1"/>
                </a:solidFill>
                <a:latin typeface="Cambria"/>
                <a:ea typeface="Cambria"/>
                <a:cs typeface="Cambria"/>
                <a:sym typeface="Cambria"/>
              </a:rPr>
              <a:t>December </a:t>
            </a:r>
            <a:r>
              <a:rPr lang="en-US" sz="2800" b="1" i="1" dirty="0">
                <a:solidFill>
                  <a:schemeClr val="lt1"/>
                </a:solidFill>
                <a:latin typeface="Cambria"/>
                <a:ea typeface="Cambria"/>
                <a:cs typeface="Cambria"/>
                <a:sym typeface="Cambria"/>
              </a:rPr>
              <a:t>4</a:t>
            </a:r>
            <a:r>
              <a:rPr lang="en-US" sz="2800" b="1" i="1" u="none" strike="noStrike" cap="none" baseline="30000" dirty="0" smtClean="0">
                <a:solidFill>
                  <a:schemeClr val="lt1"/>
                </a:solidFill>
                <a:latin typeface="Cambria"/>
                <a:ea typeface="Cambria"/>
                <a:cs typeface="Cambria"/>
                <a:sym typeface="Cambria"/>
              </a:rPr>
              <a:t>th</a:t>
            </a:r>
            <a:r>
              <a:rPr lang="en-US" sz="2800" b="1" i="1" u="none" strike="noStrike" cap="none" dirty="0">
                <a:solidFill>
                  <a:schemeClr val="lt1"/>
                </a:solidFill>
                <a:latin typeface="Cambria"/>
                <a:ea typeface="Cambria"/>
                <a:cs typeface="Cambria"/>
                <a:sym typeface="Cambria"/>
              </a:rPr>
              <a:t>, </a:t>
            </a:r>
            <a:r>
              <a:rPr lang="en-US" sz="2800" b="1" i="1" u="none" strike="noStrike" cap="none" dirty="0" smtClean="0">
                <a:solidFill>
                  <a:schemeClr val="lt1"/>
                </a:solidFill>
                <a:latin typeface="Cambria"/>
                <a:ea typeface="Cambria"/>
                <a:cs typeface="Cambria"/>
                <a:sym typeface="Cambria"/>
              </a:rPr>
              <a:t>2023</a:t>
            </a:r>
            <a:endParaRPr lang="en-US" sz="2800" b="1" i="1" u="none" strike="noStrike" cap="none" dirty="0">
              <a:solidFill>
                <a:schemeClr val="lt1"/>
              </a:solidFill>
              <a:latin typeface="Cambria"/>
              <a:ea typeface="Cambria"/>
              <a:cs typeface="Cambria"/>
              <a:sym typeface="Cambria"/>
            </a:endParaRPr>
          </a:p>
          <a:p>
            <a:pPr marL="0" marR="0" lvl="0" indent="-160020" algn="ctr" rtl="0">
              <a:lnSpc>
                <a:spcPct val="90000"/>
              </a:lnSpc>
              <a:spcBef>
                <a:spcPts val="0"/>
              </a:spcBef>
              <a:buClr>
                <a:schemeClr val="lt2"/>
              </a:buClr>
              <a:buSzPts val="2520"/>
              <a:buFont typeface="Arial"/>
              <a:buNone/>
            </a:pPr>
            <a:endParaRPr sz="2800" b="0" i="0" u="none" strike="noStrike" cap="none" dirty="0">
              <a:solidFill>
                <a:schemeClr val="lt1"/>
              </a:solidFill>
              <a:latin typeface="Cambria"/>
              <a:ea typeface="Cambria"/>
              <a:cs typeface="Cambria"/>
              <a:sym typeface="Cambria"/>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948C13-FF2D-8FDE-C103-D27DB74F1BB8}"/>
              </a:ext>
            </a:extLst>
          </p:cNvPr>
          <p:cNvSpPr>
            <a:spLocks noGrp="1"/>
          </p:cNvSpPr>
          <p:nvPr>
            <p:ph type="title"/>
          </p:nvPr>
        </p:nvSpPr>
        <p:spPr>
          <a:xfrm>
            <a:off x="884982" y="247651"/>
            <a:ext cx="10351065" cy="1326321"/>
          </a:xfrm>
        </p:spPr>
        <p:txBody>
          <a:bodyPr>
            <a:normAutofit/>
          </a:bodyPr>
          <a:lstStyle/>
          <a:p>
            <a:pPr algn="ctr"/>
            <a:r>
              <a:rPr lang="en-US" sz="2800" dirty="0"/>
              <a:t>Property Tax Levies:  School vs Non School </a:t>
            </a:r>
            <a:r>
              <a:rPr lang="en-US" sz="2000" dirty="0"/>
              <a:t>Payable 1992-2026</a:t>
            </a:r>
          </a:p>
        </p:txBody>
      </p:sp>
      <p:sp>
        <p:nvSpPr>
          <p:cNvPr id="6" name="TextBox 5">
            <a:extLst>
              <a:ext uri="{FF2B5EF4-FFF2-40B4-BE49-F238E27FC236}">
                <a16:creationId xmlns:a16="http://schemas.microsoft.com/office/drawing/2014/main" id="{95A9FFFD-155C-F0C9-1007-D77E29BD4D33}"/>
              </a:ext>
            </a:extLst>
          </p:cNvPr>
          <p:cNvSpPr txBox="1"/>
          <p:nvPr/>
        </p:nvSpPr>
        <p:spPr>
          <a:xfrm>
            <a:off x="3198812" y="5571130"/>
            <a:ext cx="4572000" cy="338554"/>
          </a:xfrm>
          <a:prstGeom prst="rect">
            <a:avLst/>
          </a:prstGeom>
          <a:noFill/>
        </p:spPr>
        <p:txBody>
          <a:bodyPr wrap="square">
            <a:spAutoFit/>
          </a:bodyPr>
          <a:lstStyle/>
          <a:p>
            <a:pPr algn="ctr"/>
            <a:r>
              <a:rPr lang="en-US" sz="800" b="1">
                <a:solidFill>
                  <a:srgbClr val="414A75"/>
                </a:solidFill>
                <a:latin typeface="Calibri" panose="020F0502020204030204" pitchFamily="34" charset="0"/>
                <a:cs typeface="Calibri" panose="020F0502020204030204" pitchFamily="34" charset="0"/>
              </a:rPr>
              <a:t>*data source MDE Minnesota Prek-12 Education Finance System Overview: MSBA-Summer Conference July 2022</a:t>
            </a:r>
            <a:endParaRPr lang="en-US" sz="800" b="1">
              <a:solidFill>
                <a:schemeClr val="bg1"/>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310B091C-9737-CF04-45E4-55830448B8C2}"/>
              </a:ext>
            </a:extLst>
          </p:cNvPr>
          <p:cNvPicPr>
            <a:picLocks noGrp="1" noChangeAspect="1"/>
          </p:cNvPicPr>
          <p:nvPr>
            <p:ph idx="1"/>
          </p:nvPr>
        </p:nvPicPr>
        <p:blipFill>
          <a:blip r:embed="rId3"/>
          <a:stretch>
            <a:fillRect/>
          </a:stretch>
        </p:blipFill>
        <p:spPr>
          <a:xfrm>
            <a:off x="1590676" y="1318605"/>
            <a:ext cx="8772524" cy="5144907"/>
          </a:xfrm>
        </p:spPr>
      </p:pic>
    </p:spTree>
    <p:extLst>
      <p:ext uri="{BB962C8B-B14F-4D97-AF65-F5344CB8AC3E}">
        <p14:creationId xmlns:p14="http://schemas.microsoft.com/office/powerpoint/2010/main" val="3016362933"/>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 Growing Dependence on Referendum Revenue</a:t>
            </a:r>
          </a:p>
        </p:txBody>
      </p:sp>
      <p:sp>
        <p:nvSpPr>
          <p:cNvPr id="3" name="Content Placeholder 2"/>
          <p:cNvSpPr>
            <a:spLocks noGrp="1"/>
          </p:cNvSpPr>
          <p:nvPr>
            <p:ph idx="1"/>
          </p:nvPr>
        </p:nvSpPr>
        <p:spPr>
          <a:xfrm>
            <a:off x="913557" y="2096064"/>
            <a:ext cx="10351066" cy="4562644"/>
          </a:xfrm>
        </p:spPr>
        <p:txBody>
          <a:bodyPr>
            <a:normAutofit/>
          </a:bodyPr>
          <a:lstStyle/>
          <a:p>
            <a:r>
              <a:rPr lang="en-US" dirty="0" smtClean="0"/>
              <a:t>In </a:t>
            </a:r>
            <a:r>
              <a:rPr lang="en-US" dirty="0"/>
              <a:t>1992-93, 65% of districts had operating referendum revenue </a:t>
            </a:r>
            <a:r>
              <a:rPr lang="en-US" dirty="0" smtClean="0"/>
              <a:t>averaging $</a:t>
            </a:r>
            <a:r>
              <a:rPr lang="en-US" dirty="0"/>
              <a:t>332 per pupil</a:t>
            </a:r>
          </a:p>
          <a:p>
            <a:r>
              <a:rPr lang="en-US" dirty="0" smtClean="0"/>
              <a:t>For </a:t>
            </a:r>
            <a:r>
              <a:rPr lang="en-US" dirty="0"/>
              <a:t>2020-21, all Minnesota districts have referendum revenue and/or local optional revenue levy authority averaging $1,475 per </a:t>
            </a:r>
            <a:r>
              <a:rPr lang="en-US" dirty="0" smtClean="0"/>
              <a:t>pupil</a:t>
            </a:r>
          </a:p>
          <a:p>
            <a:pPr lvl="1"/>
            <a:r>
              <a:rPr lang="en-US" dirty="0" smtClean="0"/>
              <a:t>JCC Operating ($460)and LOR is ($724</a:t>
            </a:r>
            <a:r>
              <a:rPr lang="en-US" dirty="0" smtClean="0"/>
              <a:t>) totaling $1,184  per pupil.</a:t>
            </a:r>
            <a:endParaRPr lang="en-US" dirty="0" smtClean="0"/>
          </a:p>
          <a:p>
            <a:r>
              <a:rPr lang="en-US" dirty="0" smtClean="0"/>
              <a:t>Referendum </a:t>
            </a:r>
            <a:r>
              <a:rPr lang="en-US" dirty="0"/>
              <a:t>revenue including Local Optional Revenue (LOR) provides 13.2% of General Fund operating revenue</a:t>
            </a:r>
          </a:p>
          <a:p>
            <a:r>
              <a:rPr lang="en-US" dirty="0" smtClean="0"/>
              <a:t>Of </a:t>
            </a:r>
            <a:r>
              <a:rPr lang="en-US" dirty="0"/>
              <a:t>this amount, $751 is a voter approved operating referendum, and $724 is Local Optional Revenue (</a:t>
            </a:r>
            <a:r>
              <a:rPr lang="en-US" dirty="0" smtClean="0"/>
              <a:t>LOR)</a:t>
            </a:r>
            <a:endParaRPr lang="en-US" dirty="0"/>
          </a:p>
        </p:txBody>
      </p:sp>
    </p:spTree>
    <p:extLst>
      <p:ext uri="{BB962C8B-B14F-4D97-AF65-F5344CB8AC3E}">
        <p14:creationId xmlns:p14="http://schemas.microsoft.com/office/powerpoint/2010/main" val="380460307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600" b="0" cap="none" dirty="0" smtClean="0">
                <a:solidFill>
                  <a:schemeClr val="lt1"/>
                </a:solidFill>
                <a:latin typeface="Arial Narrow"/>
                <a:ea typeface="Arial Narrow"/>
                <a:cs typeface="Arial Narrow"/>
                <a:sym typeface="Arial Narrow"/>
              </a:rPr>
              <a:t>Property Classifications and Value</a:t>
            </a:r>
            <a:r>
              <a:rPr lang="en-US" sz="3600" b="0" cap="none" dirty="0">
                <a:solidFill>
                  <a:schemeClr val="lt1"/>
                </a:solidFill>
                <a:latin typeface="Arial Narrow"/>
                <a:ea typeface="Arial Narrow"/>
                <a:cs typeface="Arial Narrow"/>
                <a:sym typeface="Arial Narrow"/>
              </a:rPr>
              <a:t/>
            </a:r>
            <a:br>
              <a:rPr lang="en-US" sz="3600" b="0" cap="none" dirty="0">
                <a:solidFill>
                  <a:schemeClr val="lt1"/>
                </a:solidFill>
                <a:latin typeface="Arial Narrow"/>
                <a:ea typeface="Arial Narrow"/>
                <a:cs typeface="Arial Narrow"/>
                <a:sym typeface="Arial Narrow"/>
              </a:rPr>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53483" y="2214194"/>
            <a:ext cx="5048659" cy="361639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917" y="1498060"/>
            <a:ext cx="4019955" cy="5048660"/>
          </a:xfrm>
          <a:prstGeom prst="rect">
            <a:avLst/>
          </a:prstGeom>
        </p:spPr>
      </p:pic>
    </p:spTree>
    <p:extLst>
      <p:ext uri="{BB962C8B-B14F-4D97-AF65-F5344CB8AC3E}">
        <p14:creationId xmlns:p14="http://schemas.microsoft.com/office/powerpoint/2010/main" val="3011072882"/>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33577" y="1746188"/>
            <a:ext cx="3052355" cy="5111813"/>
          </a:xfrm>
        </p:spPr>
        <p:txBody>
          <a:bodyPr vert="horz" lIns="91440" tIns="45720" rIns="91440" bIns="45720" rtlCol="0" anchor="t">
            <a:noAutofit/>
          </a:bodyPr>
          <a:lstStyle/>
          <a:p>
            <a:pPr algn="l">
              <a:spcBef>
                <a:spcPts val="0"/>
              </a:spcBef>
            </a:pPr>
            <a:endParaRPr lang="en-US" sz="2000" dirty="0">
              <a:solidFill>
                <a:schemeClr val="tx1">
                  <a:lumMod val="65000"/>
                  <a:lumOff val="35000"/>
                </a:schemeClr>
              </a:solidFill>
              <a:latin typeface="Calibri Light"/>
              <a:cs typeface="Calibri Light"/>
            </a:endParaRPr>
          </a:p>
          <a:p>
            <a:pPr marL="285750" indent="-285750" algn="l">
              <a:spcBef>
                <a:spcPts val="0"/>
              </a:spcBef>
              <a:buFont typeface="Wingdings" panose="05000000000000000000" pitchFamily="2" charset="2"/>
              <a:buChar char="q"/>
            </a:pPr>
            <a:r>
              <a:rPr lang="en-US" sz="2300" dirty="0">
                <a:latin typeface="Calibri Light"/>
                <a:cs typeface="Calibri Light"/>
              </a:rPr>
              <a:t>Property classification and market </a:t>
            </a:r>
            <a:r>
              <a:rPr lang="en-US" sz="2300" dirty="0" smtClean="0">
                <a:latin typeface="Calibri Light"/>
                <a:cs typeface="Calibri Light"/>
              </a:rPr>
              <a:t>value</a:t>
            </a:r>
            <a:r>
              <a:rPr lang="en-US" sz="2300" dirty="0" smtClean="0">
                <a:latin typeface="Calibri Light"/>
              </a:rPr>
              <a:t/>
            </a:r>
            <a:br>
              <a:rPr lang="en-US" sz="2300" dirty="0" smtClean="0">
                <a:latin typeface="Calibri Light"/>
              </a:rPr>
            </a:br>
            <a:endParaRPr lang="en-US" sz="2300" dirty="0" smtClean="0">
              <a:latin typeface="Calibri Light"/>
              <a:cs typeface="Calibri Light"/>
            </a:endParaRPr>
          </a:p>
          <a:p>
            <a:pPr marL="285750" indent="-285750" algn="l">
              <a:spcBef>
                <a:spcPts val="0"/>
              </a:spcBef>
              <a:buFont typeface="Wingdings" panose="05000000000000000000" pitchFamily="2" charset="2"/>
              <a:buChar char="q"/>
            </a:pPr>
            <a:r>
              <a:rPr lang="en-US" sz="2300" dirty="0" smtClean="0">
                <a:latin typeface="Calibri Light"/>
                <a:cs typeface="Calibri Light"/>
              </a:rPr>
              <a:t>Sent </a:t>
            </a:r>
            <a:r>
              <a:rPr lang="en-US" sz="2300" dirty="0">
                <a:latin typeface="Calibri Light"/>
                <a:cs typeface="Calibri Light"/>
              </a:rPr>
              <a:t>Spring 2023; cannot change </a:t>
            </a:r>
            <a:r>
              <a:rPr lang="en-US" sz="2300" dirty="0" smtClean="0">
                <a:latin typeface="Calibri Light"/>
                <a:cs typeface="Calibri Light"/>
              </a:rPr>
              <a:t>value</a:t>
            </a:r>
            <a:r>
              <a:rPr lang="en-US" sz="2300" dirty="0" smtClean="0">
                <a:latin typeface="Calibri Light"/>
              </a:rPr>
              <a:t/>
            </a:r>
            <a:br>
              <a:rPr lang="en-US" sz="2300" dirty="0" smtClean="0">
                <a:latin typeface="Calibri Light"/>
              </a:rPr>
            </a:br>
            <a:endParaRPr lang="en-US" sz="2300" dirty="0">
              <a:latin typeface="Calibri Light"/>
              <a:cs typeface="Calibri Light"/>
            </a:endParaRPr>
          </a:p>
          <a:p>
            <a:pPr marL="285750" indent="-285750" algn="l">
              <a:spcBef>
                <a:spcPts val="0"/>
              </a:spcBef>
              <a:buFont typeface="Wingdings" panose="05000000000000000000" pitchFamily="2" charset="2"/>
              <a:buChar char="q"/>
            </a:pPr>
            <a:r>
              <a:rPr lang="en-US" sz="2300" dirty="0">
                <a:latin typeface="Calibri Light"/>
                <a:cs typeface="Calibri Light"/>
              </a:rPr>
              <a:t>Watch for 2024 statement in SPRING and where to appeal</a:t>
            </a:r>
          </a:p>
          <a:p>
            <a:pPr algn="l">
              <a:spcBef>
                <a:spcPts val="0"/>
              </a:spcBef>
            </a:pPr>
            <a:endParaRPr lang="en-US" dirty="0">
              <a:solidFill>
                <a:schemeClr val="tx1">
                  <a:lumMod val="65000"/>
                  <a:lumOff val="35000"/>
                </a:schemeClr>
              </a:solidFill>
              <a:latin typeface="Calibri Light"/>
              <a:cs typeface="Calibri Light"/>
            </a:endParaRPr>
          </a:p>
        </p:txBody>
      </p:sp>
      <p:sp>
        <p:nvSpPr>
          <p:cNvPr id="9" name="Rectangle 8"/>
          <p:cNvSpPr/>
          <p:nvPr/>
        </p:nvSpPr>
        <p:spPr>
          <a:xfrm>
            <a:off x="1633283" y="576637"/>
            <a:ext cx="2209800" cy="1169551"/>
          </a:xfrm>
          <a:prstGeom prst="rect">
            <a:avLst/>
          </a:prstGeom>
        </p:spPr>
        <p:txBody>
          <a:bodyPr wrap="square" lIns="91440" tIns="45720" rIns="91440" bIns="45720" anchor="t">
            <a:spAutoFit/>
          </a:bodyPr>
          <a:lstStyle/>
          <a:p>
            <a:r>
              <a:rPr lang="en-US" sz="3500" b="1" dirty="0">
                <a:solidFill>
                  <a:srgbClr val="A20201"/>
                </a:solidFill>
                <a:latin typeface="Calibri"/>
                <a:cs typeface="Calibri"/>
              </a:rPr>
              <a:t>Know Your Valuation</a:t>
            </a:r>
            <a:endParaRPr lang="en-US" sz="3500" dirty="0">
              <a:solidFill>
                <a:srgbClr val="A20201"/>
              </a:solidFill>
              <a:latin typeface="Calibri"/>
              <a:cs typeface="Calibri"/>
            </a:endParaRPr>
          </a:p>
        </p:txBody>
      </p:sp>
      <p:pic>
        <p:nvPicPr>
          <p:cNvPr id="2" name="Picture 1" descr="A blue and white paper with text&#10;&#10;Description automatically generated">
            <a:extLst>
              <a:ext uri="{FF2B5EF4-FFF2-40B4-BE49-F238E27FC236}">
                <a16:creationId xmlns:a16="http://schemas.microsoft.com/office/drawing/2014/main" id="{5B9AF85B-739A-EBB1-E1B5-45F3B5B40F48}"/>
              </a:ext>
            </a:extLst>
          </p:cNvPr>
          <p:cNvPicPr>
            <a:picLocks noChangeAspect="1"/>
          </p:cNvPicPr>
          <p:nvPr/>
        </p:nvPicPr>
        <p:blipFill>
          <a:blip r:embed="rId3"/>
          <a:stretch>
            <a:fillRect/>
          </a:stretch>
        </p:blipFill>
        <p:spPr>
          <a:xfrm>
            <a:off x="4591032" y="133840"/>
            <a:ext cx="5748182" cy="6597828"/>
          </a:xfrm>
          <a:prstGeom prst="rect">
            <a:avLst/>
          </a:prstGeom>
        </p:spPr>
      </p:pic>
    </p:spTree>
    <p:extLst>
      <p:ext uri="{BB962C8B-B14F-4D97-AF65-F5344CB8AC3E}">
        <p14:creationId xmlns:p14="http://schemas.microsoft.com/office/powerpoint/2010/main" val="3839229701"/>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7695" y="1080225"/>
            <a:ext cx="7000877" cy="4351338"/>
          </a:xfrm>
        </p:spPr>
        <p:txBody>
          <a:bodyPr>
            <a:normAutofit/>
          </a:bodyPr>
          <a:lstStyle/>
          <a:p>
            <a:pPr marL="0" indent="0">
              <a:buNone/>
            </a:pPr>
            <a:endParaRPr lang="en-US" sz="1800"/>
          </a:p>
          <a:p>
            <a:pPr algn="r">
              <a:buNone/>
            </a:pPr>
            <a:r>
              <a:rPr lang="en-US"/>
              <a:t>					 </a:t>
            </a:r>
            <a:endParaRPr lang="en-US" sz="2200" i="1"/>
          </a:p>
        </p:txBody>
      </p:sp>
      <p:sp>
        <p:nvSpPr>
          <p:cNvPr id="2" name="Title 1"/>
          <p:cNvSpPr>
            <a:spLocks noGrp="1"/>
          </p:cNvSpPr>
          <p:nvPr>
            <p:ph type="title"/>
          </p:nvPr>
        </p:nvSpPr>
        <p:spPr>
          <a:xfrm>
            <a:off x="1897697" y="143017"/>
            <a:ext cx="6523989" cy="1325563"/>
          </a:xfrm>
        </p:spPr>
        <p:txBody>
          <a:bodyPr>
            <a:noAutofit/>
          </a:bodyPr>
          <a:lstStyle/>
          <a:p>
            <a:r>
              <a:rPr lang="en-US" b="1">
                <a:solidFill>
                  <a:srgbClr val="8E1524"/>
                </a:solidFill>
                <a:cs typeface="Calibri"/>
              </a:rPr>
              <a:t>Effective Tax Rates</a:t>
            </a:r>
            <a:endParaRPr lang="en-US"/>
          </a:p>
        </p:txBody>
      </p:sp>
      <p:sp>
        <p:nvSpPr>
          <p:cNvPr id="4" name="Rectangle 3"/>
          <p:cNvSpPr/>
          <p:nvPr/>
        </p:nvSpPr>
        <p:spPr>
          <a:xfrm>
            <a:off x="4926006" y="6146344"/>
            <a:ext cx="3601088" cy="307777"/>
          </a:xfrm>
          <a:prstGeom prst="rect">
            <a:avLst/>
          </a:prstGeom>
        </p:spPr>
        <p:txBody>
          <a:bodyPr wrap="square" lIns="91440" tIns="45720" rIns="91440" bIns="45720" anchor="t">
            <a:spAutoFit/>
          </a:bodyPr>
          <a:lstStyle/>
          <a:p>
            <a:pPr marL="182880" indent="-182880" algn="r">
              <a:spcBef>
                <a:spcPct val="20000"/>
              </a:spcBef>
              <a:buClr>
                <a:srgbClr val="873624"/>
              </a:buClr>
              <a:buSzPct val="85000"/>
            </a:pPr>
            <a:r>
              <a:rPr lang="en-US" i="1">
                <a:latin typeface="Calibri"/>
                <a:cs typeface="Calibri"/>
              </a:rPr>
              <a:t>Source: Jared Swanson House Research</a:t>
            </a:r>
          </a:p>
        </p:txBody>
      </p:sp>
      <p:graphicFrame>
        <p:nvGraphicFramePr>
          <p:cNvPr id="5" name="Table 4"/>
          <p:cNvGraphicFramePr>
            <a:graphicFrameLocks noGrp="1"/>
          </p:cNvGraphicFramePr>
          <p:nvPr>
            <p:extLst/>
          </p:nvPr>
        </p:nvGraphicFramePr>
        <p:xfrm>
          <a:off x="1973894" y="2092960"/>
          <a:ext cx="6924678" cy="3616960"/>
        </p:xfrm>
        <a:graphic>
          <a:graphicData uri="http://schemas.openxmlformats.org/drawingml/2006/table">
            <a:tbl>
              <a:tblPr firstRow="1" firstCol="1" bandRow="1">
                <a:tableStyleId>{3B4B98B0-60AC-42C2-AFA5-B58CD77FA1E5}</a:tableStyleId>
              </a:tblPr>
              <a:tblGrid>
                <a:gridCol w="4303398">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tblGrid>
              <a:tr h="894682">
                <a:tc>
                  <a:txBody>
                    <a:bodyPr/>
                    <a:lstStyle/>
                    <a:p>
                      <a:pPr marL="0" marR="0" fontAlgn="base">
                        <a:spcBef>
                          <a:spcPts val="430"/>
                        </a:spcBef>
                        <a:spcAft>
                          <a:spcPts val="0"/>
                        </a:spcAft>
                      </a:pPr>
                      <a:r>
                        <a:rPr lang="en-US" sz="2500" kern="1200">
                          <a:solidFill>
                            <a:schemeClr val="bg2">
                              <a:lumMod val="25000"/>
                            </a:schemeClr>
                          </a:solidFill>
                          <a:effectLst/>
                          <a:latin typeface="Calibri Light"/>
                        </a:rPr>
                        <a:t>Property Classification</a:t>
                      </a:r>
                      <a:endParaRPr lang="en-US" sz="2500">
                        <a:solidFill>
                          <a:schemeClr val="bg2">
                            <a:lumMod val="25000"/>
                          </a:schemeClr>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2023</a:t>
                      </a:r>
                      <a:r>
                        <a:rPr lang="en-US" sz="2500" kern="1200">
                          <a:solidFill>
                            <a:schemeClr val="bg2">
                              <a:lumMod val="25000"/>
                            </a:schemeClr>
                          </a:solidFill>
                          <a:effectLst/>
                          <a:latin typeface="Calibri Light"/>
                        </a:rPr>
                        <a:t> Estimate</a:t>
                      </a:r>
                      <a:r>
                        <a:rPr lang="en-US" sz="2500" kern="1200">
                          <a:solidFill>
                            <a:srgbClr val="3B3838"/>
                          </a:solidFill>
                          <a:effectLst/>
                          <a:latin typeface="Calibri Light"/>
                        </a:rPr>
                        <a:t/>
                      </a:r>
                      <a:br>
                        <a:rPr lang="en-US" sz="2500" kern="1200">
                          <a:solidFill>
                            <a:srgbClr val="3B3838"/>
                          </a:solidFill>
                          <a:effectLst/>
                          <a:latin typeface="Calibri Light"/>
                        </a:rPr>
                      </a:br>
                      <a:endParaRPr lang="en-US" sz="1500">
                        <a:solidFill>
                          <a:srgbClr val="3B3838"/>
                        </a:solidFill>
                        <a:effectLst/>
                        <a:latin typeface="Calibri Light"/>
                        <a:ea typeface="Times New Roman"/>
                      </a:endParaRPr>
                    </a:p>
                  </a:txBody>
                  <a:tcPr marL="68580" marR="68580" marT="0" marB="0"/>
                </a:tc>
                <a:extLst>
                  <a:ext uri="{0D108BD9-81ED-4DB2-BD59-A6C34878D82A}">
                    <a16:rowId xmlns:a16="http://schemas.microsoft.com/office/drawing/2014/main" val="10000"/>
                  </a:ext>
                </a:extLst>
              </a:tr>
              <a:tr h="453713">
                <a:tc>
                  <a:txBody>
                    <a:bodyPr/>
                    <a:lstStyle/>
                    <a:p>
                      <a:pPr marL="0" marR="0" fontAlgn="base">
                        <a:spcBef>
                          <a:spcPts val="430"/>
                        </a:spcBef>
                        <a:spcAft>
                          <a:spcPts val="0"/>
                        </a:spcAft>
                      </a:pPr>
                      <a:r>
                        <a:rPr lang="en-US" sz="2500" kern="1200">
                          <a:solidFill>
                            <a:srgbClr val="414A75"/>
                          </a:solidFill>
                          <a:effectLst/>
                          <a:latin typeface="Calibri Light"/>
                        </a:rPr>
                        <a:t>Farm</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0.48%</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1"/>
                  </a:ext>
                </a:extLst>
              </a:tr>
              <a:tr h="453713">
                <a:tc>
                  <a:txBody>
                    <a:bodyPr/>
                    <a:lstStyle/>
                    <a:p>
                      <a:pPr marL="0" marR="0" fontAlgn="base">
                        <a:spcBef>
                          <a:spcPts val="430"/>
                        </a:spcBef>
                        <a:spcAft>
                          <a:spcPts val="0"/>
                        </a:spcAft>
                      </a:pPr>
                      <a:r>
                        <a:rPr lang="en-US" sz="2500" kern="1200">
                          <a:solidFill>
                            <a:srgbClr val="414A75"/>
                          </a:solidFill>
                          <a:effectLst/>
                          <a:latin typeface="Calibri Light"/>
                        </a:rPr>
                        <a:t>Seasonal Rec </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0.79%</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2"/>
                  </a:ext>
                </a:extLst>
              </a:tr>
              <a:tr h="453713">
                <a:tc>
                  <a:txBody>
                    <a:bodyPr/>
                    <a:lstStyle/>
                    <a:p>
                      <a:pPr marL="0" marR="0" fontAlgn="base">
                        <a:spcBef>
                          <a:spcPts val="430"/>
                        </a:spcBef>
                        <a:spcAft>
                          <a:spcPts val="0"/>
                        </a:spcAft>
                      </a:pPr>
                      <a:r>
                        <a:rPr lang="en-US" sz="2500" kern="1200">
                          <a:solidFill>
                            <a:srgbClr val="414A75"/>
                          </a:solidFill>
                          <a:effectLst/>
                          <a:latin typeface="Calibri Light"/>
                        </a:rPr>
                        <a:t>Residential Homestead</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1.14%</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3"/>
                  </a:ext>
                </a:extLst>
              </a:tr>
              <a:tr h="453713">
                <a:tc>
                  <a:txBody>
                    <a:bodyPr/>
                    <a:lstStyle/>
                    <a:p>
                      <a:pPr marL="0" marR="0" fontAlgn="base">
                        <a:spcBef>
                          <a:spcPts val="430"/>
                        </a:spcBef>
                        <a:spcAft>
                          <a:spcPts val="0"/>
                        </a:spcAft>
                      </a:pPr>
                      <a:r>
                        <a:rPr lang="en-US" sz="2500" kern="1200">
                          <a:solidFill>
                            <a:srgbClr val="414A75"/>
                          </a:solidFill>
                          <a:effectLst/>
                          <a:latin typeface="Calibri Light"/>
                        </a:rPr>
                        <a:t>Apartment</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1.43%</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4"/>
                  </a:ext>
                </a:extLst>
              </a:tr>
              <a:tr h="453713">
                <a:tc>
                  <a:txBody>
                    <a:bodyPr/>
                    <a:lstStyle/>
                    <a:p>
                      <a:pPr marL="0" marR="0" fontAlgn="base">
                        <a:spcBef>
                          <a:spcPts val="430"/>
                        </a:spcBef>
                        <a:spcAft>
                          <a:spcPts val="0"/>
                        </a:spcAft>
                      </a:pPr>
                      <a:r>
                        <a:rPr lang="en-US" sz="2500" kern="1200">
                          <a:solidFill>
                            <a:srgbClr val="414A75"/>
                          </a:solidFill>
                          <a:effectLst/>
                          <a:latin typeface="Calibri Light"/>
                        </a:rPr>
                        <a:t>Public Utility</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2.50%</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5"/>
                  </a:ext>
                </a:extLst>
              </a:tr>
              <a:tr h="453713">
                <a:tc>
                  <a:txBody>
                    <a:bodyPr/>
                    <a:lstStyle/>
                    <a:p>
                      <a:pPr marL="0" marR="0" fontAlgn="base">
                        <a:spcBef>
                          <a:spcPts val="430"/>
                        </a:spcBef>
                        <a:spcAft>
                          <a:spcPts val="0"/>
                        </a:spcAft>
                      </a:pPr>
                      <a:r>
                        <a:rPr lang="en-US" sz="2500" kern="1200">
                          <a:solidFill>
                            <a:srgbClr val="414A75"/>
                          </a:solidFill>
                          <a:effectLst/>
                          <a:latin typeface="Calibri Light"/>
                        </a:rPr>
                        <a:t>Commercial-Industrial</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2.59%</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3571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 y="204160"/>
            <a:ext cx="10351065" cy="1326321"/>
          </a:xfrm>
        </p:spPr>
        <p:txBody>
          <a:bodyPr/>
          <a:lstStyle/>
          <a:p>
            <a:r>
              <a:rPr lang="en-US" b="1" dirty="0">
                <a:solidFill>
                  <a:srgbClr val="8E1524"/>
                </a:solidFill>
              </a:rPr>
              <a:t>Share of Tax Liability</a:t>
            </a:r>
          </a:p>
        </p:txBody>
      </p:sp>
      <p:graphicFrame>
        <p:nvGraphicFramePr>
          <p:cNvPr id="6" name="Table 5"/>
          <p:cNvGraphicFramePr>
            <a:graphicFrameLocks noGrp="1"/>
          </p:cNvGraphicFramePr>
          <p:nvPr>
            <p:extLst>
              <p:ext uri="{D42A27DB-BD31-4B8C-83A1-F6EECF244321}">
                <p14:modId xmlns:p14="http://schemas.microsoft.com/office/powerpoint/2010/main" val="1520231552"/>
              </p:ext>
            </p:extLst>
          </p:nvPr>
        </p:nvGraphicFramePr>
        <p:xfrm>
          <a:off x="2231330" y="1348504"/>
          <a:ext cx="5772827" cy="4710814"/>
        </p:xfrm>
        <a:graphic>
          <a:graphicData uri="http://schemas.openxmlformats.org/drawingml/2006/table">
            <a:tbl>
              <a:tblPr firstRow="1" firstCol="1" bandRow="1">
                <a:tableStyleId>{C083E6E3-FA7D-4D7B-A595-EF9225AFEA82}</a:tableStyleId>
              </a:tblPr>
              <a:tblGrid>
                <a:gridCol w="2150889">
                  <a:extLst>
                    <a:ext uri="{9D8B030D-6E8A-4147-A177-3AD203B41FA5}">
                      <a16:colId xmlns:a16="http://schemas.microsoft.com/office/drawing/2014/main" val="20000"/>
                    </a:ext>
                  </a:extLst>
                </a:gridCol>
                <a:gridCol w="1821329">
                  <a:extLst>
                    <a:ext uri="{9D8B030D-6E8A-4147-A177-3AD203B41FA5}">
                      <a16:colId xmlns:a16="http://schemas.microsoft.com/office/drawing/2014/main" val="20001"/>
                    </a:ext>
                  </a:extLst>
                </a:gridCol>
                <a:gridCol w="1800609">
                  <a:extLst>
                    <a:ext uri="{9D8B030D-6E8A-4147-A177-3AD203B41FA5}">
                      <a16:colId xmlns:a16="http://schemas.microsoft.com/office/drawing/2014/main" val="20002"/>
                    </a:ext>
                  </a:extLst>
                </a:gridCol>
              </a:tblGrid>
              <a:tr h="1061709">
                <a:tc>
                  <a:txBody>
                    <a:bodyPr/>
                    <a:lstStyle/>
                    <a:p>
                      <a:pPr marL="0" marR="0">
                        <a:lnSpc>
                          <a:spcPct val="115000"/>
                        </a:lnSpc>
                        <a:spcBef>
                          <a:spcPts val="0"/>
                        </a:spcBef>
                        <a:spcAft>
                          <a:spcPts val="0"/>
                        </a:spcAft>
                      </a:pPr>
                      <a:r>
                        <a:rPr lang="en-US" sz="2000">
                          <a:solidFill>
                            <a:schemeClr val="tx1"/>
                          </a:solidFill>
                          <a:effectLst/>
                          <a:latin typeface="Calibri Light"/>
                        </a:rPr>
                        <a:t>Property</a:t>
                      </a:r>
                      <a:br>
                        <a:rPr lang="en-US" sz="2000">
                          <a:solidFill>
                            <a:schemeClr val="tx1"/>
                          </a:solidFill>
                          <a:effectLst/>
                          <a:latin typeface="Calibri Light"/>
                        </a:rPr>
                      </a:br>
                      <a:r>
                        <a:rPr lang="en-US" sz="2000">
                          <a:solidFill>
                            <a:schemeClr val="tx1"/>
                          </a:solidFill>
                          <a:effectLst/>
                          <a:latin typeface="Calibri Light"/>
                        </a:rPr>
                        <a:t>Classification</a:t>
                      </a:r>
                      <a:endParaRPr lang="en-US" sz="2000">
                        <a:solidFill>
                          <a:schemeClr val="tx1"/>
                        </a:solidFill>
                        <a:effectLst/>
                        <a:latin typeface="Calibri Ligh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solidFill>
                            <a:schemeClr val="tx1"/>
                          </a:solidFill>
                          <a:effectLst/>
                          <a:latin typeface="Calibri Light"/>
                        </a:rPr>
                        <a:t>Market </a:t>
                      </a:r>
                      <a:br>
                        <a:rPr lang="en-US" sz="2000">
                          <a:solidFill>
                            <a:schemeClr val="tx1"/>
                          </a:solidFill>
                          <a:effectLst/>
                          <a:latin typeface="Calibri Light"/>
                        </a:rPr>
                      </a:br>
                      <a:r>
                        <a:rPr lang="en-US" sz="2000">
                          <a:solidFill>
                            <a:schemeClr val="tx1"/>
                          </a:solidFill>
                          <a:effectLst/>
                          <a:latin typeface="Calibri Light"/>
                        </a:rPr>
                        <a:t>Value</a:t>
                      </a:r>
                      <a:r>
                        <a:rPr lang="en-US" sz="2000" baseline="0">
                          <a:solidFill>
                            <a:schemeClr val="tx1"/>
                          </a:solidFill>
                          <a:effectLst/>
                          <a:latin typeface="Calibri Light"/>
                        </a:rPr>
                        <a:t> Share </a:t>
                      </a:r>
                      <a:br>
                        <a:rPr lang="en-US" sz="2000" baseline="0">
                          <a:solidFill>
                            <a:schemeClr val="tx1"/>
                          </a:solidFill>
                          <a:effectLst/>
                          <a:latin typeface="Calibri Light"/>
                        </a:rPr>
                      </a:br>
                      <a:r>
                        <a:rPr lang="en-US" sz="1500" baseline="0">
                          <a:solidFill>
                            <a:schemeClr val="tx1"/>
                          </a:solidFill>
                          <a:effectLst/>
                          <a:latin typeface="Calibri Light"/>
                        </a:rPr>
                        <a:t>(2022 Assessment)</a:t>
                      </a:r>
                      <a:endParaRPr lang="en-US" sz="1500">
                        <a:solidFill>
                          <a:schemeClr val="tx1"/>
                        </a:solidFill>
                        <a:effectLst/>
                        <a:latin typeface="Calibri Ligh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solidFill>
                            <a:schemeClr val="tx1"/>
                          </a:solidFill>
                          <a:effectLst/>
                          <a:latin typeface="Calibri Light"/>
                        </a:rPr>
                        <a:t>Share of </a:t>
                      </a:r>
                      <a:br>
                        <a:rPr lang="en-US" sz="2000">
                          <a:solidFill>
                            <a:schemeClr val="tx1"/>
                          </a:solidFill>
                          <a:effectLst/>
                          <a:latin typeface="Calibri Light"/>
                        </a:rPr>
                      </a:br>
                      <a:r>
                        <a:rPr lang="en-US" sz="2000">
                          <a:solidFill>
                            <a:schemeClr val="tx1"/>
                          </a:solidFill>
                          <a:effectLst/>
                          <a:latin typeface="Calibri Light"/>
                        </a:rPr>
                        <a:t>Net Taxes </a:t>
                      </a:r>
                      <a:br>
                        <a:rPr lang="en-US" sz="2000">
                          <a:solidFill>
                            <a:schemeClr val="tx1"/>
                          </a:solidFill>
                          <a:effectLst/>
                          <a:latin typeface="Calibri Light"/>
                        </a:rPr>
                      </a:br>
                      <a:r>
                        <a:rPr lang="en-US" sz="1500">
                          <a:solidFill>
                            <a:schemeClr val="tx1"/>
                          </a:solidFill>
                          <a:effectLst/>
                          <a:latin typeface="Calibri Light"/>
                        </a:rPr>
                        <a:t>(Payable in 2023)</a:t>
                      </a:r>
                      <a:endParaRPr lang="en-US" sz="15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0"/>
                  </a:ext>
                </a:extLst>
              </a:tr>
              <a:tr h="367161">
                <a:tc>
                  <a:txBody>
                    <a:bodyPr/>
                    <a:lstStyle/>
                    <a:p>
                      <a:pPr marL="0" marR="0">
                        <a:lnSpc>
                          <a:spcPct val="115000"/>
                        </a:lnSpc>
                        <a:spcBef>
                          <a:spcPts val="0"/>
                        </a:spcBef>
                        <a:spcAft>
                          <a:spcPts val="0"/>
                        </a:spcAft>
                      </a:pPr>
                      <a:r>
                        <a:rPr lang="en-US" sz="2300">
                          <a:solidFill>
                            <a:schemeClr val="tx1"/>
                          </a:solidFill>
                          <a:effectLst/>
                          <a:latin typeface="Calibri Light"/>
                        </a:rPr>
                        <a:t>Farms</a:t>
                      </a:r>
                      <a:endParaRPr lang="en-US" sz="230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16.7%</a:t>
                      </a:r>
                      <a:endParaRPr lang="en-US" sz="230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 6.4%</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1"/>
                  </a:ext>
                </a:extLst>
              </a:tr>
              <a:tr h="757215">
                <a:tc>
                  <a:txBody>
                    <a:bodyPr/>
                    <a:lstStyle/>
                    <a:p>
                      <a:pPr marL="0" marR="0">
                        <a:lnSpc>
                          <a:spcPct val="115000"/>
                        </a:lnSpc>
                        <a:spcBef>
                          <a:spcPts val="0"/>
                        </a:spcBef>
                        <a:spcAft>
                          <a:spcPts val="0"/>
                        </a:spcAft>
                      </a:pPr>
                      <a:r>
                        <a:rPr lang="en-US" sz="2300">
                          <a:solidFill>
                            <a:schemeClr val="tx1"/>
                          </a:solidFill>
                          <a:effectLst/>
                          <a:latin typeface="Calibri Light"/>
                        </a:rPr>
                        <a:t>Seasonal Rec Residential</a:t>
                      </a:r>
                      <a:endParaRPr lang="en-US" sz="230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4.1%</a:t>
                      </a:r>
                      <a:endParaRPr lang="en-US" sz="230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2.6%</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2"/>
                  </a:ext>
                </a:extLst>
              </a:tr>
              <a:tr h="827419">
                <a:tc>
                  <a:txBody>
                    <a:bodyPr/>
                    <a:lstStyle/>
                    <a:p>
                      <a:pPr marL="0" marR="0">
                        <a:lnSpc>
                          <a:spcPct val="115000"/>
                        </a:lnSpc>
                        <a:spcBef>
                          <a:spcPts val="0"/>
                        </a:spcBef>
                        <a:spcAft>
                          <a:spcPts val="0"/>
                        </a:spcAft>
                      </a:pPr>
                      <a:r>
                        <a:rPr lang="en-US" sz="2300">
                          <a:solidFill>
                            <a:schemeClr val="tx1"/>
                          </a:solidFill>
                          <a:effectLst/>
                          <a:latin typeface="Calibri Light"/>
                        </a:rPr>
                        <a:t>Commercial and Industrial</a:t>
                      </a:r>
                      <a:endParaRPr lang="en-US" sz="230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12.8%</a:t>
                      </a:r>
                      <a:endParaRPr lang="en-US" sz="230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  29.4%</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3"/>
                  </a:ext>
                </a:extLst>
              </a:tr>
              <a:tr h="367161">
                <a:tc>
                  <a:txBody>
                    <a:bodyPr/>
                    <a:lstStyle/>
                    <a:p>
                      <a:pPr marL="0" marR="0">
                        <a:lnSpc>
                          <a:spcPct val="115000"/>
                        </a:lnSpc>
                        <a:spcBef>
                          <a:spcPts val="0"/>
                        </a:spcBef>
                        <a:spcAft>
                          <a:spcPts val="0"/>
                        </a:spcAft>
                      </a:pPr>
                      <a:r>
                        <a:rPr lang="en-US" sz="2300">
                          <a:solidFill>
                            <a:schemeClr val="tx1"/>
                          </a:solidFill>
                          <a:effectLst/>
                          <a:latin typeface="Calibri Light"/>
                          <a:ea typeface="Calibri"/>
                          <a:cs typeface="Times New Roman"/>
                        </a:rPr>
                        <a:t>Residential Homes</a:t>
                      </a: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59.8%</a:t>
                      </a:r>
                      <a:endParaRPr lang="en-US" sz="230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solidFill>
                            <a:schemeClr val="tx1"/>
                          </a:solidFill>
                          <a:effectLst/>
                          <a:latin typeface="Calibri Light"/>
                        </a:rPr>
                        <a:t>  54.2%</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4"/>
                  </a:ext>
                </a:extLst>
              </a:tr>
              <a:tr h="367161">
                <a:tc>
                  <a:txBody>
                    <a:bodyPr/>
                    <a:lstStyle/>
                    <a:p>
                      <a:pPr marL="0" marR="0">
                        <a:lnSpc>
                          <a:spcPct val="115000"/>
                        </a:lnSpc>
                        <a:spcBef>
                          <a:spcPts val="0"/>
                        </a:spcBef>
                        <a:spcAft>
                          <a:spcPts val="0"/>
                        </a:spcAft>
                      </a:pPr>
                      <a:r>
                        <a:rPr lang="en-US" sz="2300" dirty="0">
                          <a:solidFill>
                            <a:schemeClr val="tx1"/>
                          </a:solidFill>
                          <a:effectLst/>
                          <a:latin typeface="Calibri Light"/>
                          <a:ea typeface="Calibri"/>
                          <a:cs typeface="Times New Roman"/>
                        </a:rPr>
                        <a:t>Other Residential</a:t>
                      </a:r>
                    </a:p>
                  </a:txBody>
                  <a:tcPr marL="68580" marR="68580" marT="0" marB="0"/>
                </a:tc>
                <a:tc>
                  <a:txBody>
                    <a:bodyPr/>
                    <a:lstStyle/>
                    <a:p>
                      <a:pPr marL="0" marR="0" algn="ctr">
                        <a:lnSpc>
                          <a:spcPct val="115000"/>
                        </a:lnSpc>
                        <a:spcBef>
                          <a:spcPts val="0"/>
                        </a:spcBef>
                        <a:spcAft>
                          <a:spcPts val="0"/>
                        </a:spcAft>
                      </a:pPr>
                      <a:r>
                        <a:rPr lang="en-US" sz="2300" dirty="0">
                          <a:solidFill>
                            <a:schemeClr val="tx1"/>
                          </a:solidFill>
                          <a:effectLst/>
                          <a:latin typeface="Calibri Light"/>
                        </a:rPr>
                        <a:t>6.6%</a:t>
                      </a:r>
                      <a:endParaRPr lang="en-US" sz="2300" dirty="0">
                        <a:solidFill>
                          <a:schemeClr val="tx1"/>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dirty="0">
                          <a:solidFill>
                            <a:schemeClr val="tx1"/>
                          </a:solidFill>
                          <a:effectLst/>
                          <a:latin typeface="Calibri Light"/>
                        </a:rPr>
                        <a:t>  7.6%</a:t>
                      </a:r>
                      <a:endParaRPr lang="en-US" sz="2300" dirty="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5"/>
                  </a:ext>
                </a:extLst>
              </a:tr>
              <a:tr h="367161">
                <a:tc>
                  <a:txBody>
                    <a:bodyPr/>
                    <a:lstStyle/>
                    <a:p>
                      <a:pPr marL="0" marR="0">
                        <a:lnSpc>
                          <a:spcPct val="115000"/>
                        </a:lnSpc>
                        <a:spcBef>
                          <a:spcPts val="0"/>
                        </a:spcBef>
                        <a:spcAft>
                          <a:spcPts val="0"/>
                        </a:spcAft>
                      </a:pPr>
                      <a:endParaRPr lang="en-US" sz="2300">
                        <a:solidFill>
                          <a:srgbClr val="414A75"/>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2300">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dirty="0">
                          <a:effectLst/>
                          <a:latin typeface="Calibri Light"/>
                        </a:rPr>
                        <a:t>  </a:t>
                      </a:r>
                      <a:endParaRPr lang="en-US" sz="2300" dirty="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8" name="Rectangle 7"/>
          <p:cNvSpPr/>
          <p:nvPr/>
        </p:nvSpPr>
        <p:spPr>
          <a:xfrm>
            <a:off x="5178537" y="6252856"/>
            <a:ext cx="3061924" cy="246221"/>
          </a:xfrm>
          <a:prstGeom prst="rect">
            <a:avLst/>
          </a:prstGeom>
        </p:spPr>
        <p:txBody>
          <a:bodyPr wrap="square" lIns="91440" tIns="45720" rIns="91440" bIns="45720" anchor="t">
            <a:spAutoFit/>
          </a:bodyPr>
          <a:lstStyle/>
          <a:p>
            <a:pPr marL="182880" indent="-182880" algn="r">
              <a:spcBef>
                <a:spcPct val="20000"/>
              </a:spcBef>
              <a:buClr>
                <a:srgbClr val="873624"/>
              </a:buClr>
              <a:buSzPct val="85000"/>
            </a:pPr>
            <a:r>
              <a:rPr lang="en-US" sz="1000" i="1">
                <a:latin typeface="Futura Std Heavy"/>
              </a:rPr>
              <a:t>Source: Jared Swanson House Legislative Analyst</a:t>
            </a:r>
          </a:p>
        </p:txBody>
      </p:sp>
    </p:spTree>
    <p:extLst>
      <p:ext uri="{BB962C8B-B14F-4D97-AF65-F5344CB8AC3E}">
        <p14:creationId xmlns:p14="http://schemas.microsoft.com/office/powerpoint/2010/main" val="2962748756"/>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8608" y="1512529"/>
            <a:ext cx="7435338" cy="4829012"/>
          </a:xfrm>
        </p:spPr>
        <p:txBody>
          <a:bodyPr>
            <a:noAutofit/>
          </a:bodyPr>
          <a:lstStyle/>
          <a:p>
            <a:r>
              <a:rPr lang="en-US" sz="2800" dirty="0">
                <a:latin typeface="Calibri" panose="020F0502020204030204" pitchFamily="34" charset="0"/>
                <a:cs typeface="Calibri" panose="020F0502020204030204" pitchFamily="34" charset="0"/>
              </a:rPr>
              <a:t>Permanent law enacted in </a:t>
            </a:r>
            <a:r>
              <a:rPr lang="en-US" sz="2800" dirty="0" smtClean="0">
                <a:latin typeface="Calibri" panose="020F0502020204030204" pitchFamily="34" charset="0"/>
                <a:cs typeface="Calibri" panose="020F0502020204030204" pitchFamily="34" charset="0"/>
              </a:rPr>
              <a:t>2017</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Affects all existing Fund 7 debt levies, except OPEB </a:t>
            </a:r>
            <a:r>
              <a:rPr lang="en-US" sz="2800" dirty="0" smtClean="0">
                <a:latin typeface="Calibri" panose="020F0502020204030204" pitchFamily="34" charset="0"/>
                <a:cs typeface="Calibri" panose="020F0502020204030204" pitchFamily="34" charset="0"/>
              </a:rPr>
              <a:t>bonds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Reductions for farmers and timber </a:t>
            </a:r>
            <a:r>
              <a:rPr lang="en-US" sz="2800" dirty="0" smtClean="0">
                <a:latin typeface="Calibri" panose="020F0502020204030204" pitchFamily="34" charset="0"/>
                <a:cs typeface="Calibri" panose="020F0502020204030204" pitchFamily="34" charset="0"/>
              </a:rPr>
              <a:t>owners</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Scheduled </a:t>
            </a:r>
            <a:r>
              <a:rPr lang="en-US" sz="2800" dirty="0">
                <a:latin typeface="Calibri" panose="020F0502020204030204" pitchFamily="34" charset="0"/>
                <a:cs typeface="Calibri" panose="020F0502020204030204" pitchFamily="34" charset="0"/>
              </a:rPr>
              <a:t>to scale to 70% in </a:t>
            </a:r>
            <a:r>
              <a:rPr lang="en-US" sz="2800" dirty="0" smtClean="0">
                <a:latin typeface="Calibri" panose="020F0502020204030204" pitchFamily="34" charset="0"/>
                <a:cs typeface="Calibri" panose="020F0502020204030204" pitchFamily="34" charset="0"/>
              </a:rPr>
              <a:t>2024</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The revenue for Ag2School comes from state income, sales and other tax revenue</a:t>
            </a:r>
            <a:endParaRPr lang="en-US" sz="2800" dirty="0">
              <a:solidFill>
                <a:schemeClr val="bg2">
                  <a:lumMod val="25000"/>
                </a:schemeClr>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normAutofit/>
          </a:bodyPr>
          <a:lstStyle/>
          <a:p>
            <a:r>
              <a:rPr lang="en-US" b="1" dirty="0">
                <a:solidFill>
                  <a:srgbClr val="8E1524"/>
                </a:solidFill>
              </a:rPr>
              <a:t>AG2SCHOOL BOND CREDIT</a:t>
            </a:r>
            <a:endParaRPr lang="en-US" b="1" dirty="0"/>
          </a:p>
        </p:txBody>
      </p:sp>
    </p:spTree>
    <p:extLst>
      <p:ext uri="{BB962C8B-B14F-4D97-AF65-F5344CB8AC3E}">
        <p14:creationId xmlns:p14="http://schemas.microsoft.com/office/powerpoint/2010/main" val="2122679000"/>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9738" y="1868365"/>
            <a:ext cx="7406640" cy="5255732"/>
          </a:xfrm>
        </p:spPr>
        <p:txBody>
          <a:bodyPr>
            <a:noAutofit/>
          </a:bodyPr>
          <a:lstStyle/>
          <a:p>
            <a:pPr marL="0" indent="0">
              <a:buNone/>
            </a:pPr>
            <a:endParaRPr lang="en-US" sz="2400"/>
          </a:p>
          <a:p>
            <a:endParaRPr lang="en-US" sz="2400"/>
          </a:p>
          <a:p>
            <a:endParaRPr lang="en-US" sz="2400"/>
          </a:p>
          <a:p>
            <a:endParaRPr lang="en-US" sz="2400"/>
          </a:p>
          <a:p>
            <a:endParaRPr lang="en-US" sz="2400"/>
          </a:p>
          <a:p>
            <a:endParaRPr lang="en-US" sz="2400"/>
          </a:p>
          <a:p>
            <a:pPr marL="0" indent="0">
              <a:buNone/>
            </a:pPr>
            <a:endParaRPr lang="en-US" sz="2400"/>
          </a:p>
          <a:p>
            <a:pPr marL="0" indent="0">
              <a:buNone/>
            </a:pPr>
            <a:endParaRPr lang="en-US" sz="2400"/>
          </a:p>
          <a:p>
            <a:pPr marL="0" indent="0">
              <a:buNone/>
            </a:pPr>
            <a:r>
              <a:rPr lang="en-US">
                <a:solidFill>
                  <a:schemeClr val="bg2">
                    <a:lumMod val="25000"/>
                  </a:schemeClr>
                </a:solidFill>
              </a:rPr>
              <a:t/>
            </a:r>
            <a:br>
              <a:rPr lang="en-US">
                <a:solidFill>
                  <a:schemeClr val="bg2">
                    <a:lumMod val="25000"/>
                  </a:schemeClr>
                </a:solidFill>
              </a:rPr>
            </a:br>
            <a:endParaRPr lang="en-US">
              <a:solidFill>
                <a:schemeClr val="bg2">
                  <a:lumMod val="25000"/>
                </a:schemeClr>
              </a:solidFill>
            </a:endParaRPr>
          </a:p>
          <a:p>
            <a:pPr marL="0" indent="0">
              <a:buNone/>
            </a:pPr>
            <a:endParaRPr lang="en-US">
              <a:solidFill>
                <a:schemeClr val="bg2">
                  <a:lumMod val="25000"/>
                </a:schemeClr>
              </a:solidFill>
            </a:endParaRPr>
          </a:p>
          <a:p>
            <a:pPr marL="0" indent="0">
              <a:buNone/>
            </a:pPr>
            <a:endParaRPr lang="en-US">
              <a:solidFill>
                <a:schemeClr val="bg2">
                  <a:lumMod val="25000"/>
                </a:schemeClr>
              </a:solidFill>
            </a:endParaRPr>
          </a:p>
        </p:txBody>
      </p:sp>
      <p:sp>
        <p:nvSpPr>
          <p:cNvPr id="2" name="Title 1"/>
          <p:cNvSpPr>
            <a:spLocks noGrp="1"/>
          </p:cNvSpPr>
          <p:nvPr>
            <p:ph type="title"/>
          </p:nvPr>
        </p:nvSpPr>
        <p:spPr/>
        <p:txBody>
          <a:bodyPr/>
          <a:lstStyle/>
          <a:p>
            <a:r>
              <a:rPr lang="en-US" sz="3000">
                <a:solidFill>
                  <a:srgbClr val="414A75"/>
                </a:solidFill>
              </a:rPr>
              <a:t>Pay 2024</a:t>
            </a:r>
            <a:r>
              <a:rPr lang="en-US"/>
              <a:t/>
            </a:r>
            <a:br>
              <a:rPr lang="en-US"/>
            </a:br>
            <a:r>
              <a:rPr lang="en-US" b="1">
                <a:solidFill>
                  <a:srgbClr val="8E1524"/>
                </a:solidFill>
              </a:rPr>
              <a:t>70% Ag Tax Credit on Bonds</a:t>
            </a:r>
          </a:p>
        </p:txBody>
      </p:sp>
      <p:graphicFrame>
        <p:nvGraphicFramePr>
          <p:cNvPr id="4" name="Table 3"/>
          <p:cNvGraphicFramePr>
            <a:graphicFrameLocks noGrp="1"/>
          </p:cNvGraphicFramePr>
          <p:nvPr>
            <p:extLst/>
          </p:nvPr>
        </p:nvGraphicFramePr>
        <p:xfrm>
          <a:off x="2170845" y="1868365"/>
          <a:ext cx="6523989" cy="2714150"/>
        </p:xfrm>
        <a:graphic>
          <a:graphicData uri="http://schemas.openxmlformats.org/drawingml/2006/table">
            <a:tbl>
              <a:tblPr firstRow="1" firstCol="1" bandRow="1">
                <a:tableStyleId>{F5AB1C69-6EDB-4FF4-983F-18BD219EF322}</a:tableStyleId>
              </a:tblPr>
              <a:tblGrid>
                <a:gridCol w="1698679">
                  <a:extLst>
                    <a:ext uri="{9D8B030D-6E8A-4147-A177-3AD203B41FA5}">
                      <a16:colId xmlns:a16="http://schemas.microsoft.com/office/drawing/2014/main" val="20000"/>
                    </a:ext>
                  </a:extLst>
                </a:gridCol>
                <a:gridCol w="2445387">
                  <a:extLst>
                    <a:ext uri="{9D8B030D-6E8A-4147-A177-3AD203B41FA5}">
                      <a16:colId xmlns:a16="http://schemas.microsoft.com/office/drawing/2014/main" val="20001"/>
                    </a:ext>
                  </a:extLst>
                </a:gridCol>
                <a:gridCol w="2379923">
                  <a:extLst>
                    <a:ext uri="{9D8B030D-6E8A-4147-A177-3AD203B41FA5}">
                      <a16:colId xmlns:a16="http://schemas.microsoft.com/office/drawing/2014/main" val="20002"/>
                    </a:ext>
                  </a:extLst>
                </a:gridCol>
              </a:tblGrid>
              <a:tr h="969351">
                <a:tc>
                  <a:txBody>
                    <a:bodyPr/>
                    <a:lstStyle/>
                    <a:p>
                      <a:pPr marL="0" marR="0" algn="ctr">
                        <a:lnSpc>
                          <a:spcPct val="107000"/>
                        </a:lnSpc>
                        <a:spcBef>
                          <a:spcPts val="0"/>
                        </a:spcBef>
                        <a:spcAft>
                          <a:spcPts val="800"/>
                        </a:spcAft>
                      </a:pPr>
                      <a:r>
                        <a:rPr lang="en-US" sz="2500">
                          <a:effectLst/>
                          <a:latin typeface="Calibri Light"/>
                        </a:rPr>
                        <a:t>Payable Year</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a:effectLst/>
                          <a:latin typeface="Calibri Light"/>
                        </a:rPr>
                        <a:t>Percent </a:t>
                      </a:r>
                      <a:br>
                        <a:rPr lang="en-US" sz="2500">
                          <a:effectLst/>
                          <a:latin typeface="Calibri Light"/>
                        </a:rPr>
                      </a:br>
                      <a:r>
                        <a:rPr lang="en-US" sz="2500">
                          <a:effectLst/>
                          <a:latin typeface="Calibri Light"/>
                        </a:rPr>
                        <a:t>Increase</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a:effectLst/>
                          <a:latin typeface="Calibri Light"/>
                        </a:rPr>
                        <a:t>Total Credit Percent</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extLst>
                  <a:ext uri="{0D108BD9-81ED-4DB2-BD59-A6C34878D82A}">
                    <a16:rowId xmlns:a16="http://schemas.microsoft.com/office/drawing/2014/main" val="10000"/>
                  </a:ext>
                </a:extLst>
              </a:tr>
              <a:tr h="475652">
                <a:tc>
                  <a:txBody>
                    <a:bodyPr/>
                    <a:lstStyle/>
                    <a:p>
                      <a:pPr marL="0" marR="0" algn="ctr">
                        <a:lnSpc>
                          <a:spcPct val="107000"/>
                        </a:lnSpc>
                        <a:spcBef>
                          <a:spcPts val="0"/>
                        </a:spcBef>
                        <a:spcAft>
                          <a:spcPts val="800"/>
                        </a:spcAft>
                      </a:pPr>
                      <a:r>
                        <a:rPr lang="en-US" sz="2500">
                          <a:effectLst/>
                          <a:latin typeface="Calibri Light"/>
                        </a:rPr>
                        <a:t>2022</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b="1">
                          <a:solidFill>
                            <a:srgbClr val="414A75"/>
                          </a:solidFill>
                          <a:effectLst/>
                          <a:latin typeface="Calibri Light"/>
                        </a:rPr>
                        <a:t>5%</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tc>
                  <a:txBody>
                    <a:bodyPr/>
                    <a:lstStyle/>
                    <a:p>
                      <a:pPr marL="0" marR="0" algn="ctr">
                        <a:lnSpc>
                          <a:spcPct val="107000"/>
                        </a:lnSpc>
                        <a:spcBef>
                          <a:spcPts val="0"/>
                        </a:spcBef>
                        <a:spcAft>
                          <a:spcPts val="800"/>
                        </a:spcAft>
                      </a:pPr>
                      <a:r>
                        <a:rPr lang="en-US" sz="2500" b="1">
                          <a:solidFill>
                            <a:srgbClr val="414A75"/>
                          </a:solidFill>
                          <a:effectLst/>
                          <a:latin typeface="Calibri Light"/>
                        </a:rPr>
                        <a:t>60%</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extLst>
                  <a:ext uri="{0D108BD9-81ED-4DB2-BD59-A6C34878D82A}">
                    <a16:rowId xmlns:a16="http://schemas.microsoft.com/office/drawing/2014/main" val="10001"/>
                  </a:ext>
                </a:extLst>
              </a:tr>
              <a:tr h="475652">
                <a:tc>
                  <a:txBody>
                    <a:bodyPr/>
                    <a:lstStyle/>
                    <a:p>
                      <a:pPr marL="0" marR="0" algn="ctr">
                        <a:lnSpc>
                          <a:spcPct val="107000"/>
                        </a:lnSpc>
                        <a:spcBef>
                          <a:spcPts val="0"/>
                        </a:spcBef>
                        <a:spcAft>
                          <a:spcPts val="800"/>
                        </a:spcAft>
                      </a:pPr>
                      <a:r>
                        <a:rPr lang="en-US" sz="2500">
                          <a:effectLst/>
                          <a:latin typeface="Calibri Light"/>
                        </a:rPr>
                        <a:t>2023</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b="1">
                          <a:solidFill>
                            <a:srgbClr val="414A75"/>
                          </a:solidFill>
                          <a:effectLst/>
                          <a:latin typeface="Calibri Light"/>
                        </a:rPr>
                        <a:t>10%</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tc>
                  <a:txBody>
                    <a:bodyPr/>
                    <a:lstStyle/>
                    <a:p>
                      <a:pPr marL="0" marR="0" algn="ctr">
                        <a:lnSpc>
                          <a:spcPct val="107000"/>
                        </a:lnSpc>
                        <a:spcBef>
                          <a:spcPts val="0"/>
                        </a:spcBef>
                        <a:spcAft>
                          <a:spcPts val="800"/>
                        </a:spcAft>
                      </a:pPr>
                      <a:r>
                        <a:rPr lang="en-US" sz="2500" b="1">
                          <a:solidFill>
                            <a:srgbClr val="414A75"/>
                          </a:solidFill>
                          <a:effectLst/>
                          <a:latin typeface="Calibri Light"/>
                        </a:rPr>
                        <a:t>70%</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extLst>
                  <a:ext uri="{0D108BD9-81ED-4DB2-BD59-A6C34878D82A}">
                    <a16:rowId xmlns:a16="http://schemas.microsoft.com/office/drawing/2014/main" val="10002"/>
                  </a:ext>
                </a:extLst>
              </a:tr>
              <a:tr h="475652">
                <a:tc>
                  <a:txBody>
                    <a:bodyPr/>
                    <a:lstStyle/>
                    <a:p>
                      <a:pPr marL="0" marR="0" algn="ctr">
                        <a:lnSpc>
                          <a:spcPct val="107000"/>
                        </a:lnSpc>
                        <a:spcBef>
                          <a:spcPts val="0"/>
                        </a:spcBef>
                        <a:spcAft>
                          <a:spcPts val="800"/>
                        </a:spcAft>
                      </a:pPr>
                      <a:r>
                        <a:rPr lang="en-US" sz="2500">
                          <a:effectLst/>
                          <a:latin typeface="Calibri Light"/>
                        </a:rPr>
                        <a:t>2024</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b="1" dirty="0">
                          <a:solidFill>
                            <a:srgbClr val="414A75"/>
                          </a:solidFill>
                          <a:effectLst/>
                          <a:latin typeface="Calibri Light"/>
                        </a:rPr>
                        <a:t>0%</a:t>
                      </a:r>
                      <a:endParaRPr lang="en-US" sz="2500" b="1" dirty="0">
                        <a:solidFill>
                          <a:srgbClr val="414A75"/>
                        </a:solidFill>
                        <a:effectLst/>
                        <a:latin typeface="Calibri Light"/>
                        <a:ea typeface="Calibri" panose="020F0502020204030204" pitchFamily="34" charset="0"/>
                        <a:cs typeface="Times New Roman"/>
                      </a:endParaRPr>
                    </a:p>
                  </a:txBody>
                  <a:tcPr marL="84475" marR="84475" marT="84475" marB="84475" anchor="b"/>
                </a:tc>
                <a:tc>
                  <a:txBody>
                    <a:bodyPr/>
                    <a:lstStyle/>
                    <a:p>
                      <a:pPr marL="0" marR="0" algn="ctr">
                        <a:lnSpc>
                          <a:spcPct val="107000"/>
                        </a:lnSpc>
                        <a:spcBef>
                          <a:spcPts val="0"/>
                        </a:spcBef>
                        <a:spcAft>
                          <a:spcPts val="800"/>
                        </a:spcAft>
                      </a:pPr>
                      <a:r>
                        <a:rPr lang="en-US" sz="2500" b="1" dirty="0">
                          <a:solidFill>
                            <a:srgbClr val="414A75"/>
                          </a:solidFill>
                          <a:effectLst/>
                          <a:latin typeface="Calibri Light"/>
                        </a:rPr>
                        <a:t>70%</a:t>
                      </a:r>
                      <a:endParaRPr lang="en-US" sz="2500" b="1" dirty="0">
                        <a:solidFill>
                          <a:srgbClr val="414A75"/>
                        </a:solidFill>
                        <a:effectLst/>
                        <a:latin typeface="Calibri Light"/>
                        <a:ea typeface="Calibri" panose="020F0502020204030204" pitchFamily="34" charset="0"/>
                        <a:cs typeface="Times New Roman"/>
                      </a:endParaRPr>
                    </a:p>
                  </a:txBody>
                  <a:tcPr marL="84475" marR="84475" marT="84475" marB="84475"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07665103"/>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805" y="319446"/>
            <a:ext cx="6950708" cy="1325563"/>
          </a:xfrm>
        </p:spPr>
        <p:txBody>
          <a:bodyPr/>
          <a:lstStyle/>
          <a:p>
            <a:r>
              <a:rPr lang="en-US" b="1">
                <a:solidFill>
                  <a:srgbClr val="8E1524"/>
                </a:solidFill>
              </a:rPr>
              <a:t>Find Your Ag2School Credit</a:t>
            </a:r>
            <a:endParaRPr lang="en-US" b="1"/>
          </a:p>
        </p:txBody>
      </p:sp>
      <p:sp>
        <p:nvSpPr>
          <p:cNvPr id="5" name="TextBox 4"/>
          <p:cNvSpPr txBox="1"/>
          <p:nvPr/>
        </p:nvSpPr>
        <p:spPr>
          <a:xfrm>
            <a:off x="1990805" y="1298273"/>
            <a:ext cx="6996270" cy="4647426"/>
          </a:xfrm>
          <a:prstGeom prst="rect">
            <a:avLst/>
          </a:prstGeom>
          <a:noFill/>
        </p:spPr>
        <p:txBody>
          <a:bodyPr wrap="square" lIns="91440" tIns="45720" rIns="91440" bIns="45720" rtlCol="0" anchor="t">
            <a:spAutoFit/>
          </a:bodyPr>
          <a:lstStyle/>
          <a:p>
            <a:r>
              <a:rPr lang="en-US" sz="2800" b="1" dirty="0">
                <a:solidFill>
                  <a:schemeClr val="tx1"/>
                </a:solidFill>
                <a:latin typeface="Calibri Light"/>
                <a:cs typeface="Calibri Light"/>
              </a:rPr>
              <a:t>Truth in Taxation Notice:</a:t>
            </a:r>
          </a:p>
          <a:p>
            <a:endParaRPr lang="en-US" sz="2500" dirty="0">
              <a:solidFill>
                <a:schemeClr val="tx1"/>
              </a:solidFill>
              <a:latin typeface="Calibri Light"/>
              <a:cs typeface="Calibri Light"/>
            </a:endParaRPr>
          </a:p>
          <a:p>
            <a:pPr marL="285750" indent="-285750">
              <a:buFont typeface="Arial" panose="020B0604020202020204" pitchFamily="34" charset="0"/>
              <a:buChar char="•"/>
            </a:pPr>
            <a:r>
              <a:rPr lang="en-US" sz="2500" dirty="0">
                <a:solidFill>
                  <a:schemeClr val="tx1"/>
                </a:solidFill>
                <a:latin typeface="Calibri Light"/>
                <a:cs typeface="Calibri"/>
              </a:rPr>
              <a:t>Calculated on each </a:t>
            </a:r>
            <a:r>
              <a:rPr lang="en-US" sz="2500" dirty="0">
                <a:solidFill>
                  <a:schemeClr val="tx1"/>
                </a:solidFill>
                <a:latin typeface="Calibri Light"/>
              </a:rPr>
              <a:t/>
            </a:r>
            <a:br>
              <a:rPr lang="en-US" sz="2500" dirty="0">
                <a:solidFill>
                  <a:schemeClr val="tx1"/>
                </a:solidFill>
                <a:latin typeface="Calibri Light"/>
              </a:rPr>
            </a:br>
            <a:r>
              <a:rPr lang="en-US" sz="2500" dirty="0">
                <a:solidFill>
                  <a:schemeClr val="tx1"/>
                </a:solidFill>
                <a:latin typeface="Calibri Light"/>
                <a:cs typeface="Calibri"/>
              </a:rPr>
              <a:t>parcel statement</a:t>
            </a:r>
          </a:p>
          <a:p>
            <a:endParaRPr lang="en-US" sz="2500" dirty="0">
              <a:solidFill>
                <a:schemeClr val="tx1"/>
              </a:solidFill>
              <a:latin typeface="Calibri Light"/>
              <a:cs typeface="Calibri"/>
            </a:endParaRPr>
          </a:p>
          <a:p>
            <a:pPr marL="285750" indent="-285750">
              <a:buFont typeface="Arial" panose="020B0604020202020204" pitchFamily="34" charset="0"/>
              <a:buChar char="•"/>
            </a:pPr>
            <a:r>
              <a:rPr lang="en-US" sz="2500" dirty="0">
                <a:solidFill>
                  <a:schemeClr val="tx1"/>
                </a:solidFill>
                <a:latin typeface="Calibri Light"/>
                <a:cs typeface="Calibri"/>
              </a:rPr>
              <a:t>Sum all parcels for total</a:t>
            </a:r>
            <a:r>
              <a:rPr lang="en-US" sz="2500" dirty="0">
                <a:solidFill>
                  <a:schemeClr val="tx1"/>
                </a:solidFill>
                <a:latin typeface="Calibri Light"/>
              </a:rPr>
              <a:t/>
            </a:r>
            <a:br>
              <a:rPr lang="en-US" sz="2500" dirty="0">
                <a:solidFill>
                  <a:schemeClr val="tx1"/>
                </a:solidFill>
                <a:latin typeface="Calibri Light"/>
              </a:rPr>
            </a:br>
            <a:endParaRPr lang="en-US" sz="2500" dirty="0">
              <a:solidFill>
                <a:schemeClr val="tx1"/>
              </a:solidFill>
              <a:latin typeface="Calibri Light"/>
              <a:cs typeface="Calibri"/>
            </a:endParaRPr>
          </a:p>
          <a:p>
            <a:pPr marL="285750" indent="-285750">
              <a:buFont typeface="Arial" panose="020B0604020202020204" pitchFamily="34" charset="0"/>
              <a:buChar char="•"/>
            </a:pPr>
            <a:r>
              <a:rPr lang="en-US" sz="2500" dirty="0">
                <a:solidFill>
                  <a:schemeClr val="tx1"/>
                </a:solidFill>
                <a:latin typeface="Calibri Light"/>
                <a:cs typeface="Calibri"/>
              </a:rPr>
              <a:t>Because paid by state, </a:t>
            </a:r>
            <a:r>
              <a:rPr lang="en-US" sz="2500" dirty="0">
                <a:solidFill>
                  <a:schemeClr val="tx1"/>
                </a:solidFill>
                <a:latin typeface="Calibri Light"/>
              </a:rPr>
              <a:t/>
            </a:r>
            <a:br>
              <a:rPr lang="en-US" sz="2500" dirty="0">
                <a:solidFill>
                  <a:schemeClr val="tx1"/>
                </a:solidFill>
                <a:latin typeface="Calibri Light"/>
              </a:rPr>
            </a:br>
            <a:r>
              <a:rPr lang="en-US" sz="2500" dirty="0">
                <a:solidFill>
                  <a:schemeClr val="tx1"/>
                </a:solidFill>
                <a:latin typeface="Calibri Light"/>
                <a:cs typeface="Calibri"/>
              </a:rPr>
              <a:t>it does not show up </a:t>
            </a:r>
            <a:r>
              <a:rPr lang="en-US" sz="2500" dirty="0">
                <a:solidFill>
                  <a:schemeClr val="tx1"/>
                </a:solidFill>
                <a:latin typeface="Calibri Light"/>
              </a:rPr>
              <a:t/>
            </a:r>
            <a:br>
              <a:rPr lang="en-US" sz="2500" dirty="0">
                <a:solidFill>
                  <a:schemeClr val="tx1"/>
                </a:solidFill>
                <a:latin typeface="Calibri Light"/>
              </a:rPr>
            </a:br>
            <a:r>
              <a:rPr lang="en-US" sz="2500" dirty="0">
                <a:solidFill>
                  <a:schemeClr val="tx1"/>
                </a:solidFill>
                <a:latin typeface="Calibri Light"/>
                <a:cs typeface="Calibri"/>
              </a:rPr>
              <a:t>on Levy Certification </a:t>
            </a:r>
            <a:r>
              <a:rPr lang="en-US" sz="2500" dirty="0">
                <a:solidFill>
                  <a:schemeClr val="tx1"/>
                </a:solidFill>
                <a:latin typeface="Calibri Light"/>
              </a:rPr>
              <a:t/>
            </a:r>
            <a:br>
              <a:rPr lang="en-US" sz="2500" dirty="0">
                <a:solidFill>
                  <a:schemeClr val="tx1"/>
                </a:solidFill>
                <a:latin typeface="Calibri Light"/>
              </a:rPr>
            </a:br>
            <a:r>
              <a:rPr lang="en-US" sz="2500" dirty="0">
                <a:solidFill>
                  <a:schemeClr val="tx1"/>
                </a:solidFill>
                <a:latin typeface="Calibri Light"/>
                <a:cs typeface="Calibri"/>
              </a:rPr>
              <a:t>Report</a:t>
            </a:r>
          </a:p>
          <a:p>
            <a:endParaRPr lang="en-US" dirty="0">
              <a:solidFill>
                <a:schemeClr val="tx1">
                  <a:lumMod val="65000"/>
                  <a:lumOff val="35000"/>
                </a:schemeClr>
              </a:solidFill>
              <a:latin typeface="Calibri Light"/>
              <a:cs typeface="Calibri Light"/>
            </a:endParaRPr>
          </a:p>
        </p:txBody>
      </p:sp>
      <p:sp>
        <p:nvSpPr>
          <p:cNvPr id="6" name="Down Arrow 5"/>
          <p:cNvSpPr/>
          <p:nvPr/>
        </p:nvSpPr>
        <p:spPr>
          <a:xfrm rot="3600000">
            <a:off x="8814496" y="3939308"/>
            <a:ext cx="552843" cy="918505"/>
          </a:xfrm>
          <a:prstGeom prst="downArrow">
            <a:avLst>
              <a:gd name="adj1" fmla="val 50000"/>
              <a:gd name="adj2" fmla="val 442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white paper with text&#10;&#10;Description automatically generated">
            <a:extLst>
              <a:ext uri="{FF2B5EF4-FFF2-40B4-BE49-F238E27FC236}">
                <a16:creationId xmlns:a16="http://schemas.microsoft.com/office/drawing/2014/main" id="{07D5A655-47BD-6589-5B57-B76FFEFC0C79}"/>
              </a:ext>
            </a:extLst>
          </p:cNvPr>
          <p:cNvPicPr>
            <a:picLocks noChangeAspect="1"/>
          </p:cNvPicPr>
          <p:nvPr/>
        </p:nvPicPr>
        <p:blipFill>
          <a:blip r:embed="rId3"/>
          <a:stretch>
            <a:fillRect/>
          </a:stretch>
        </p:blipFill>
        <p:spPr>
          <a:xfrm>
            <a:off x="5583308" y="2645929"/>
            <a:ext cx="3047689" cy="3507961"/>
          </a:xfrm>
          <a:prstGeom prst="rect">
            <a:avLst/>
          </a:prstGeom>
        </p:spPr>
      </p:pic>
    </p:spTree>
    <p:extLst>
      <p:ext uri="{BB962C8B-B14F-4D97-AF65-F5344CB8AC3E}">
        <p14:creationId xmlns:p14="http://schemas.microsoft.com/office/powerpoint/2010/main" val="2430327921"/>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236" y="413112"/>
            <a:ext cx="8252460" cy="899203"/>
          </a:xfrm>
        </p:spPr>
        <p:txBody>
          <a:bodyPr>
            <a:normAutofit/>
          </a:bodyPr>
          <a:lstStyle/>
          <a:p>
            <a:r>
              <a:rPr lang="en-US" b="1">
                <a:solidFill>
                  <a:srgbClr val="8E1524"/>
                </a:solidFill>
              </a:rPr>
              <a:t>Ag2School in Pay 2023 </a:t>
            </a:r>
            <a:endParaRPr lang="en-US">
              <a:cs typeface="Calibri Light" panose="020F0302020204030204"/>
            </a:endParaRPr>
          </a:p>
        </p:txBody>
      </p:sp>
      <p:sp>
        <p:nvSpPr>
          <p:cNvPr id="8" name="Title 1">
            <a:extLst>
              <a:ext uri="{FF2B5EF4-FFF2-40B4-BE49-F238E27FC236}">
                <a16:creationId xmlns:a16="http://schemas.microsoft.com/office/drawing/2014/main" id="{DB655634-43FE-9B4F-BC69-67B719AEA4FB}"/>
              </a:ext>
            </a:extLst>
          </p:cNvPr>
          <p:cNvSpPr txBox="1">
            <a:spLocks/>
          </p:cNvSpPr>
          <p:nvPr/>
        </p:nvSpPr>
        <p:spPr bwMode="auto">
          <a:xfrm>
            <a:off x="1612555" y="862713"/>
            <a:ext cx="3234352" cy="380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2500" lnSpcReduction="10000"/>
          </a:bodyPr>
          <a:lstStyle>
            <a:lvl1pPr algn="l" defTabSz="684213" rtl="0" fontAlgn="base">
              <a:lnSpc>
                <a:spcPct val="90000"/>
              </a:lnSpc>
              <a:spcBef>
                <a:spcPct val="0"/>
              </a:spcBef>
              <a:spcAft>
                <a:spcPct val="0"/>
              </a:spcAft>
              <a:defRPr sz="44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a:lstStyle>
          <a:p>
            <a:pPr algn="ctr" eaLnBrk="1" hangingPunct="1"/>
            <a:r>
              <a:rPr lang="en-US" sz="6300" b="1" dirty="0">
                <a:latin typeface="Calibri Light"/>
                <a:cs typeface="Calibri" panose="020F0502020204030204" pitchFamily="34" charset="0"/>
              </a:rPr>
              <a:t/>
            </a:r>
            <a:br>
              <a:rPr lang="en-US" sz="6300" b="1" dirty="0">
                <a:latin typeface="Calibri Light"/>
                <a:cs typeface="Calibri" panose="020F0502020204030204" pitchFamily="34" charset="0"/>
              </a:rPr>
            </a:br>
            <a:r>
              <a:rPr lang="en-US" sz="6300" b="1" dirty="0">
                <a:latin typeface="Calibri Light"/>
                <a:cs typeface="Calibri" panose="020F0502020204030204" pitchFamily="34" charset="0"/>
              </a:rPr>
              <a:t/>
            </a:r>
            <a:br>
              <a:rPr lang="en-US" sz="6300" b="1" dirty="0">
                <a:latin typeface="Calibri Light"/>
                <a:cs typeface="Calibri" panose="020F0502020204030204" pitchFamily="34" charset="0"/>
              </a:rPr>
            </a:br>
            <a:r>
              <a:rPr lang="en-US" sz="3000" dirty="0">
                <a:solidFill>
                  <a:srgbClr val="414A75"/>
                </a:solidFill>
                <a:latin typeface="Calibri Light"/>
                <a:cs typeface="Calibri"/>
              </a:rPr>
              <a:t>How does our </a:t>
            </a:r>
            <a:endParaRPr lang="en-US" sz="2800" dirty="0">
              <a:solidFill>
                <a:srgbClr val="000000"/>
              </a:solidFill>
              <a:latin typeface="Calibri Light"/>
              <a:cs typeface="Calibri Light"/>
            </a:endParaRPr>
          </a:p>
          <a:p>
            <a:pPr algn="ctr"/>
            <a:r>
              <a:rPr lang="en-US" sz="3000" dirty="0">
                <a:solidFill>
                  <a:srgbClr val="414A75"/>
                </a:solidFill>
                <a:latin typeface="Calibri Light"/>
                <a:cs typeface="Calibri"/>
              </a:rPr>
              <a:t>school district compare </a:t>
            </a:r>
            <a:r>
              <a:rPr lang="en-US" sz="3000" dirty="0">
                <a:latin typeface="Calibri Light"/>
                <a:cs typeface="Calibri" panose="020F0502020204030204" pitchFamily="34" charset="0"/>
              </a:rPr>
              <a:t/>
            </a:r>
            <a:br>
              <a:rPr lang="en-US" sz="3000" dirty="0">
                <a:latin typeface="Calibri Light"/>
                <a:cs typeface="Calibri" panose="020F0502020204030204" pitchFamily="34" charset="0"/>
              </a:rPr>
            </a:br>
            <a:r>
              <a:rPr lang="en-US" sz="3000" dirty="0">
                <a:solidFill>
                  <a:srgbClr val="414A75"/>
                </a:solidFill>
                <a:latin typeface="Calibri Light"/>
                <a:cs typeface="Calibri"/>
              </a:rPr>
              <a:t>in total Ag2School credit?</a:t>
            </a:r>
            <a:endParaRPr lang="en-US" sz="2800" dirty="0">
              <a:solidFill>
                <a:srgbClr val="000000"/>
              </a:solidFill>
              <a:latin typeface="Calibri Light"/>
              <a:cs typeface="Calibri Light"/>
            </a:endParaRPr>
          </a:p>
          <a:p>
            <a:pPr algn="ctr"/>
            <a:r>
              <a:rPr lang="en-US" sz="2000" dirty="0">
                <a:ea typeface="+mj-lt"/>
                <a:cs typeface="+mj-lt"/>
                <a:hlinkClick r:id="rId3"/>
              </a:rPr>
              <a:t>MNREA Maps (mreavoice.org)</a:t>
            </a:r>
            <a:endParaRPr lang="en-US" sz="2000" dirty="0"/>
          </a:p>
        </p:txBody>
      </p:sp>
      <p:pic>
        <p:nvPicPr>
          <p:cNvPr id="3" name="Content Placeholder 2" descr="A map of the state of minnesota&#10;&#10;Description automatically generated">
            <a:extLst>
              <a:ext uri="{FF2B5EF4-FFF2-40B4-BE49-F238E27FC236}">
                <a16:creationId xmlns:a16="http://schemas.microsoft.com/office/drawing/2014/main" id="{79667419-55DF-0A59-FDB7-BD1F25CB17D6}"/>
              </a:ext>
            </a:extLst>
          </p:cNvPr>
          <p:cNvPicPr>
            <a:picLocks noGrp="1" noChangeAspect="1"/>
          </p:cNvPicPr>
          <p:nvPr>
            <p:ph idx="1"/>
          </p:nvPr>
        </p:nvPicPr>
        <p:blipFill>
          <a:blip r:embed="rId4"/>
          <a:stretch>
            <a:fillRect/>
          </a:stretch>
        </p:blipFill>
        <p:spPr>
          <a:xfrm>
            <a:off x="5093582" y="1216017"/>
            <a:ext cx="3863248" cy="4157834"/>
          </a:xfrm>
        </p:spPr>
      </p:pic>
      <p:pic>
        <p:nvPicPr>
          <p:cNvPr id="5" name="Picture 4">
            <a:extLst>
              <a:ext uri="{FF2B5EF4-FFF2-40B4-BE49-F238E27FC236}">
                <a16:creationId xmlns:a16="http://schemas.microsoft.com/office/drawing/2014/main" id="{C9F9BAFD-AFDB-C1CA-68F9-33B38CE01385}"/>
              </a:ext>
            </a:extLst>
          </p:cNvPr>
          <p:cNvPicPr>
            <a:picLocks noChangeAspect="1"/>
          </p:cNvPicPr>
          <p:nvPr/>
        </p:nvPicPr>
        <p:blipFill>
          <a:blip r:embed="rId5"/>
          <a:stretch>
            <a:fillRect/>
          </a:stretch>
        </p:blipFill>
        <p:spPr>
          <a:xfrm>
            <a:off x="5090041" y="5379348"/>
            <a:ext cx="3872428" cy="1286413"/>
          </a:xfrm>
          <a:prstGeom prst="rect">
            <a:avLst/>
          </a:prstGeom>
        </p:spPr>
      </p:pic>
    </p:spTree>
    <p:extLst>
      <p:ext uri="{BB962C8B-B14F-4D97-AF65-F5344CB8AC3E}">
        <p14:creationId xmlns:p14="http://schemas.microsoft.com/office/powerpoint/2010/main" val="273292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prstGeom prst="rect">
            <a:avLst/>
          </a:prstGeom>
          <a:noFill/>
          <a:ln>
            <a:noFill/>
          </a:ln>
        </p:spPr>
        <p:txBody>
          <a:bodyPr wrap="square" lIns="121875" tIns="60925" rIns="121875" bIns="60925" anchor="b" anchorCtr="0">
            <a:noAutofit/>
          </a:bodyPr>
          <a:lstStyle/>
          <a:p>
            <a:pPr lvl="0" indent="-228600" algn="l">
              <a:lnSpc>
                <a:spcPct val="80000"/>
              </a:lnSpc>
              <a:spcBef>
                <a:spcPts val="0"/>
              </a:spcBef>
              <a:buClr>
                <a:schemeClr val="lt1"/>
              </a:buClr>
              <a:buSzPts val="3600"/>
            </a:pPr>
            <a:r>
              <a:rPr lang="en-US" sz="3600" dirty="0" smtClean="0"/>
              <a:t>Agenda</a:t>
            </a:r>
            <a:r>
              <a:rPr lang="en-US" sz="3600" dirty="0"/>
              <a:t/>
            </a:r>
            <a:br>
              <a:rPr lang="en-US" sz="3600" dirty="0"/>
            </a:br>
            <a:r>
              <a:rPr lang="en-US" sz="3600" dirty="0"/>
              <a:t>Factors Affecting </a:t>
            </a:r>
            <a:r>
              <a:rPr lang="en-US" sz="3600" dirty="0" smtClean="0"/>
              <a:t>Taxes</a:t>
            </a:r>
            <a:endParaRPr lang="en-US" sz="3600" b="0" i="0" u="none" strike="noStrike" cap="none" dirty="0">
              <a:latin typeface="Cambria"/>
              <a:ea typeface="Cambria"/>
              <a:cs typeface="Cambria"/>
              <a:sym typeface="Cambria"/>
            </a:endParaRPr>
          </a:p>
        </p:txBody>
      </p:sp>
      <p:sp>
        <p:nvSpPr>
          <p:cNvPr id="94" name="Shape 94"/>
          <p:cNvSpPr txBox="1">
            <a:spLocks noGrp="1"/>
          </p:cNvSpPr>
          <p:nvPr>
            <p:ph idx="1"/>
          </p:nvPr>
        </p:nvSpPr>
        <p:spPr>
          <a:xfrm>
            <a:off x="913557" y="2096064"/>
            <a:ext cx="10351066" cy="3807586"/>
          </a:xfrm>
          <a:prstGeom prst="rect">
            <a:avLst/>
          </a:prstGeom>
          <a:noFill/>
          <a:ln>
            <a:noFill/>
          </a:ln>
        </p:spPr>
        <p:txBody>
          <a:bodyPr wrap="square" lIns="121875" tIns="60925" rIns="121875" bIns="60925" anchor="t" anchorCtr="0">
            <a:noAutofit/>
          </a:bodyPr>
          <a:lstStyle/>
          <a:p>
            <a:pPr marL="169545" indent="-169545">
              <a:lnSpc>
                <a:spcPct val="200000"/>
              </a:lnSpc>
            </a:pPr>
            <a:r>
              <a:rPr lang="en-US" sz="2800" dirty="0">
                <a:latin typeface="Calibri Light"/>
                <a:cs typeface="Calibri Light"/>
              </a:rPr>
              <a:t>Big Picture</a:t>
            </a:r>
          </a:p>
          <a:p>
            <a:pPr marL="169545" indent="-169545">
              <a:lnSpc>
                <a:spcPct val="200000"/>
              </a:lnSpc>
            </a:pPr>
            <a:r>
              <a:rPr lang="en-US" sz="2800" dirty="0">
                <a:latin typeface="Calibri Light"/>
                <a:cs typeface="Calibri Light"/>
              </a:rPr>
              <a:t>Your Property Classification and Value</a:t>
            </a:r>
          </a:p>
          <a:p>
            <a:pPr marL="169545" indent="-169545">
              <a:lnSpc>
                <a:spcPct val="200000"/>
              </a:lnSpc>
            </a:pPr>
            <a:r>
              <a:rPr lang="en-US" sz="2800" dirty="0">
                <a:latin typeface="Calibri Light"/>
                <a:cs typeface="Calibri Light"/>
              </a:rPr>
              <a:t>School District Factors Affecting Pay </a:t>
            </a:r>
            <a:r>
              <a:rPr lang="en-US" sz="2800" dirty="0" smtClean="0">
                <a:latin typeface="Calibri Light"/>
                <a:cs typeface="Calibri Light"/>
              </a:rPr>
              <a:t>’24</a:t>
            </a:r>
            <a:endParaRPr lang="en-US" sz="2800" dirty="0">
              <a:latin typeface="Calibri Light"/>
              <a:cs typeface="Calibri Light"/>
            </a:endParaRPr>
          </a:p>
          <a:p>
            <a:pPr marL="169545" indent="-169545">
              <a:lnSpc>
                <a:spcPct val="200000"/>
              </a:lnSpc>
            </a:pPr>
            <a:r>
              <a:rPr lang="en-US" sz="2800" dirty="0">
                <a:latin typeface="Calibri Light"/>
                <a:cs typeface="Calibri Light"/>
              </a:rPr>
              <a:t>Putting it All Together and Questions</a:t>
            </a:r>
          </a:p>
          <a:p>
            <a:pPr marL="274320" marR="0" lvl="0" indent="-274320" algn="l" rtl="0">
              <a:lnSpc>
                <a:spcPct val="90000"/>
              </a:lnSpc>
              <a:spcBef>
                <a:spcPts val="0"/>
              </a:spcBef>
              <a:spcAft>
                <a:spcPts val="0"/>
              </a:spcAft>
              <a:buClr>
                <a:schemeClr val="lt1"/>
              </a:buClr>
              <a:buSzPts val="2520"/>
              <a:buFont typeface="Noto Sans Symbols"/>
              <a:buChar char="➢"/>
            </a:pPr>
            <a:endParaRPr lang="en-US" sz="2800" b="0" i="0" u="none" strike="noStrike" cap="none" dirty="0">
              <a:solidFill>
                <a:schemeClr val="lt1"/>
              </a:solidFill>
              <a:latin typeface="Arial Narrow"/>
              <a:ea typeface="Arial Narrow"/>
              <a:cs typeface="Arial Narrow"/>
              <a:sym typeface="Arial Narrow"/>
            </a:endParaRPr>
          </a:p>
        </p:txBody>
      </p:sp>
      <p:sp>
        <p:nvSpPr>
          <p:cNvPr id="95" name="Shape 95"/>
          <p:cNvSpPr txBox="1">
            <a:spLocks noGrp="1"/>
          </p:cNvSpPr>
          <p:nvPr>
            <p:ph type="ftr" sz="quarter" idx="11"/>
          </p:nvPr>
        </p:nvSpPr>
        <p:spPr>
          <a:xfrm>
            <a:off x="6170612" y="5715000"/>
            <a:ext cx="8811485" cy="914399"/>
          </a:xfrm>
          <a:prstGeom prst="rect">
            <a:avLst/>
          </a:prstGeom>
          <a:noFill/>
          <a:ln>
            <a:noFill/>
          </a:ln>
        </p:spPr>
        <p:txBody>
          <a:bodyPr wrap="square" lIns="121875" tIns="60925" rIns="121875" bIns="60925" anchor="ctr" anchorCtr="0">
            <a:noAutofit/>
          </a:bodyPr>
          <a:lstStyle/>
          <a:p>
            <a:pPr marL="0" marR="0" lvl="0" indent="0" algn="l" rtl="0">
              <a:spcBef>
                <a:spcPts val="0"/>
              </a:spcBef>
              <a:buNone/>
            </a:pPr>
            <a:r>
              <a:rPr lang="en-US" sz="2000" b="0" i="0" u="none" strike="noStrike" cap="none" dirty="0" smtClean="0">
                <a:solidFill>
                  <a:schemeClr val="lt1"/>
                </a:solidFill>
                <a:latin typeface="Cambria"/>
                <a:ea typeface="Cambria"/>
                <a:cs typeface="Cambria"/>
                <a:sym typeface="Cambria"/>
              </a:rPr>
              <a:t>Jackson County Central School District # 2895</a:t>
            </a:r>
            <a:endParaRPr lang="en-US" sz="2000" b="0" i="0" u="none" strike="noStrike" cap="none" dirty="0">
              <a:solidFill>
                <a:schemeClr val="lt1"/>
              </a:solidFill>
              <a:latin typeface="Cambria"/>
              <a:ea typeface="Cambria"/>
              <a:cs typeface="Cambria"/>
              <a:sym typeface="Cambria"/>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Effect transition="in" filter="fade">
                                      <p:cBhvr>
                                        <p:cTn id="7" dur="1000"/>
                                        <p:tgtEl>
                                          <p:spTgt spid="94">
                                            <p:txEl>
                                              <p:pRg st="0" end="0"/>
                                            </p:txEl>
                                          </p:spTgt>
                                        </p:tgtEl>
                                      </p:cBhvr>
                                    </p:animEffect>
                                    <p:anim calcmode="lin" valueType="num">
                                      <p:cBhvr>
                                        <p:cTn id="8" dur="10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4">
                                            <p:txEl>
                                              <p:pRg st="1" end="1"/>
                                            </p:txEl>
                                          </p:spTgt>
                                        </p:tgtEl>
                                        <p:attrNameLst>
                                          <p:attrName>style.visibility</p:attrName>
                                        </p:attrNameLst>
                                      </p:cBhvr>
                                      <p:to>
                                        <p:strVal val="visible"/>
                                      </p:to>
                                    </p:set>
                                    <p:animEffect transition="in" filter="fade">
                                      <p:cBhvr>
                                        <p:cTn id="14" dur="1000"/>
                                        <p:tgtEl>
                                          <p:spTgt spid="94">
                                            <p:txEl>
                                              <p:pRg st="1" end="1"/>
                                            </p:txEl>
                                          </p:spTgt>
                                        </p:tgtEl>
                                      </p:cBhvr>
                                    </p:animEffect>
                                    <p:anim calcmode="lin" valueType="num">
                                      <p:cBhvr>
                                        <p:cTn id="15" dur="1000" fill="hold"/>
                                        <p:tgtEl>
                                          <p:spTgt spid="9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4">
                                            <p:txEl>
                                              <p:pRg st="2" end="2"/>
                                            </p:txEl>
                                          </p:spTgt>
                                        </p:tgtEl>
                                        <p:attrNameLst>
                                          <p:attrName>style.visibility</p:attrName>
                                        </p:attrNameLst>
                                      </p:cBhvr>
                                      <p:to>
                                        <p:strVal val="visible"/>
                                      </p:to>
                                    </p:set>
                                    <p:animEffect transition="in" filter="fade">
                                      <p:cBhvr>
                                        <p:cTn id="21" dur="1000"/>
                                        <p:tgtEl>
                                          <p:spTgt spid="94">
                                            <p:txEl>
                                              <p:pRg st="2" end="2"/>
                                            </p:txEl>
                                          </p:spTgt>
                                        </p:tgtEl>
                                      </p:cBhvr>
                                    </p:animEffect>
                                    <p:anim calcmode="lin" valueType="num">
                                      <p:cBhvr>
                                        <p:cTn id="22" dur="1000" fill="hold"/>
                                        <p:tgtEl>
                                          <p:spTgt spid="9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4">
                                            <p:txEl>
                                              <p:pRg st="3" end="3"/>
                                            </p:txEl>
                                          </p:spTgt>
                                        </p:tgtEl>
                                        <p:attrNameLst>
                                          <p:attrName>style.visibility</p:attrName>
                                        </p:attrNameLst>
                                      </p:cBhvr>
                                      <p:to>
                                        <p:strVal val="visible"/>
                                      </p:to>
                                    </p:set>
                                    <p:animEffect transition="in" filter="fade">
                                      <p:cBhvr>
                                        <p:cTn id="28" dur="1000"/>
                                        <p:tgtEl>
                                          <p:spTgt spid="94">
                                            <p:txEl>
                                              <p:pRg st="3" end="3"/>
                                            </p:txEl>
                                          </p:spTgt>
                                        </p:tgtEl>
                                      </p:cBhvr>
                                    </p:animEffect>
                                    <p:anim calcmode="lin" valueType="num">
                                      <p:cBhvr>
                                        <p:cTn id="29" dur="1000" fill="hold"/>
                                        <p:tgtEl>
                                          <p:spTgt spid="9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79612" y="382843"/>
            <a:ext cx="8229600" cy="1139825"/>
          </a:xfrm>
        </p:spPr>
        <p:txBody>
          <a:bodyPr>
            <a:noAutofit/>
          </a:bodyPr>
          <a:lstStyle/>
          <a:p>
            <a:r>
              <a:rPr lang="en-US" sz="3000">
                <a:solidFill>
                  <a:srgbClr val="414A75"/>
                </a:solidFill>
                <a:latin typeface="Calibri"/>
                <a:ea typeface="Calibri" charset="0"/>
                <a:cs typeface="Calibri"/>
              </a:rPr>
              <a:t>EQUALIZATION FACTORS FOR </a:t>
            </a:r>
            <a:r>
              <a:rPr lang="en-US" sz="3000">
                <a:latin typeface="Calibri" charset="0"/>
                <a:ea typeface="Calibri" charset="0"/>
                <a:cs typeface="Calibri" charset="0"/>
              </a:rPr>
              <a:t/>
            </a:r>
            <a:br>
              <a:rPr lang="en-US" sz="3000">
                <a:latin typeface="Calibri" charset="0"/>
                <a:ea typeface="Calibri" charset="0"/>
                <a:cs typeface="Calibri" charset="0"/>
              </a:rPr>
            </a:br>
            <a:r>
              <a:rPr lang="en-US" sz="4000">
                <a:solidFill>
                  <a:srgbClr val="8E1524"/>
                </a:solidFill>
                <a:latin typeface="Calibri"/>
                <a:ea typeface="Calibri" charset="0"/>
                <a:cs typeface="Calibri"/>
              </a:rPr>
              <a:t>LOR &amp; Operating Referendums</a:t>
            </a:r>
            <a:r>
              <a:rPr lang="en-US" sz="3000">
                <a:latin typeface="Calibri" charset="0"/>
                <a:ea typeface="Calibri" charset="0"/>
                <a:cs typeface="Calibri" charset="0"/>
              </a:rPr>
              <a:t/>
            </a:r>
            <a:br>
              <a:rPr lang="en-US" sz="3000">
                <a:latin typeface="Calibri" charset="0"/>
                <a:ea typeface="Calibri" charset="0"/>
                <a:cs typeface="Calibri" charset="0"/>
              </a:rPr>
            </a:br>
            <a:endParaRPr lang="en-US" sz="3000">
              <a:solidFill>
                <a:schemeClr val="bg2">
                  <a:lumMod val="25000"/>
                </a:schemeClr>
              </a:solidFill>
              <a:latin typeface="Calibri" charset="0"/>
              <a:ea typeface="Calibri" charset="0"/>
              <a:cs typeface="Calibri" charset="0"/>
            </a:endParaRPr>
          </a:p>
        </p:txBody>
      </p:sp>
      <p:graphicFrame>
        <p:nvGraphicFramePr>
          <p:cNvPr id="4" name="Table Placeholder 3"/>
          <p:cNvGraphicFramePr>
            <a:graphicFrameLocks noGrp="1"/>
          </p:cNvGraphicFramePr>
          <p:nvPr>
            <p:ph type="tbl" idx="1"/>
            <p:extLst/>
          </p:nvPr>
        </p:nvGraphicFramePr>
        <p:xfrm>
          <a:off x="1963493" y="1614057"/>
          <a:ext cx="8153400" cy="4206372"/>
        </p:xfrm>
        <a:graphic>
          <a:graphicData uri="http://schemas.openxmlformats.org/drawingml/2006/table">
            <a:tbl>
              <a:tblPr>
                <a:tableStyleId>{D7AC3CCA-C797-4891-BE02-D94E43425B78}</a:tableStyleId>
              </a:tblPr>
              <a:tblGrid>
                <a:gridCol w="2511768">
                  <a:extLst>
                    <a:ext uri="{9D8B030D-6E8A-4147-A177-3AD203B41FA5}">
                      <a16:colId xmlns:a16="http://schemas.microsoft.com/office/drawing/2014/main" val="20000"/>
                    </a:ext>
                  </a:extLst>
                </a:gridCol>
                <a:gridCol w="3165556">
                  <a:extLst>
                    <a:ext uri="{9D8B030D-6E8A-4147-A177-3AD203B41FA5}">
                      <a16:colId xmlns:a16="http://schemas.microsoft.com/office/drawing/2014/main" val="20001"/>
                    </a:ext>
                  </a:extLst>
                </a:gridCol>
                <a:gridCol w="2476076">
                  <a:extLst>
                    <a:ext uri="{9D8B030D-6E8A-4147-A177-3AD203B41FA5}">
                      <a16:colId xmlns:a16="http://schemas.microsoft.com/office/drawing/2014/main" val="20003"/>
                    </a:ext>
                  </a:extLst>
                </a:gridCol>
              </a:tblGrid>
              <a:tr h="851961">
                <a:tc>
                  <a:txBody>
                    <a:bodyPr/>
                    <a:lstStyle/>
                    <a:p>
                      <a:pPr marL="0" marR="0" algn="l">
                        <a:lnSpc>
                          <a:spcPct val="115000"/>
                        </a:lnSpc>
                        <a:spcBef>
                          <a:spcPts val="0"/>
                        </a:spcBef>
                        <a:spcAft>
                          <a:spcPts val="1000"/>
                        </a:spcAft>
                      </a:pPr>
                      <a:endParaRPr lang="en-US" sz="2800" b="1">
                        <a:solidFill>
                          <a:schemeClr val="bg1"/>
                        </a:solidFill>
                        <a:effectLst/>
                        <a:latin typeface="Calibri Light"/>
                        <a:ea typeface="Calibri"/>
                        <a:cs typeface="Times New Roman"/>
                      </a:endParaRPr>
                    </a:p>
                  </a:txBody>
                  <a:tcPr>
                    <a:solidFill>
                      <a:srgbClr val="414A75"/>
                    </a:solidFill>
                  </a:tcPr>
                </a:tc>
                <a:tc>
                  <a:txBody>
                    <a:bodyPr/>
                    <a:lstStyle/>
                    <a:p>
                      <a:pPr marL="0" marR="0" algn="ctr">
                        <a:lnSpc>
                          <a:spcPct val="115000"/>
                        </a:lnSpc>
                        <a:spcBef>
                          <a:spcPts val="0"/>
                        </a:spcBef>
                        <a:spcAft>
                          <a:spcPts val="1000"/>
                        </a:spcAft>
                      </a:pPr>
                      <a:r>
                        <a:rPr lang="en-US" sz="2500" b="1">
                          <a:solidFill>
                            <a:schemeClr val="bg1"/>
                          </a:solidFill>
                          <a:effectLst/>
                          <a:latin typeface="Calibri Light"/>
                        </a:rPr>
                        <a:t>LOR</a:t>
                      </a:r>
                      <a:r>
                        <a:rPr lang="en-US" sz="2500" b="1" baseline="0">
                          <a:solidFill>
                            <a:schemeClr val="bg1"/>
                          </a:solidFill>
                          <a:effectLst/>
                          <a:latin typeface="Calibri Light"/>
                        </a:rPr>
                        <a:t> &amp; </a:t>
                      </a:r>
                      <a:r>
                        <a:rPr lang="en-US" sz="2500" b="1">
                          <a:solidFill>
                            <a:schemeClr val="bg1"/>
                          </a:solidFill>
                          <a:effectLst/>
                          <a:latin typeface="Calibri Light"/>
                        </a:rPr>
                        <a:t>Referendum Allowance Levels</a:t>
                      </a:r>
                      <a:endParaRPr lang="en-US" sz="2500" b="1">
                        <a:solidFill>
                          <a:schemeClr val="bg1"/>
                        </a:solidFill>
                        <a:effectLst/>
                        <a:latin typeface="Calibri Light"/>
                        <a:ea typeface="Calibri"/>
                        <a:cs typeface="Times New Roman"/>
                      </a:endParaRPr>
                    </a:p>
                  </a:txBody>
                  <a:tcPr>
                    <a:solidFill>
                      <a:srgbClr val="414A75"/>
                    </a:solidFill>
                  </a:tcPr>
                </a:tc>
                <a:tc>
                  <a:txBody>
                    <a:bodyPr/>
                    <a:lstStyle/>
                    <a:p>
                      <a:pPr marL="0" marR="0" algn="ctr">
                        <a:lnSpc>
                          <a:spcPct val="115000"/>
                        </a:lnSpc>
                        <a:spcBef>
                          <a:spcPts val="0"/>
                        </a:spcBef>
                        <a:spcAft>
                          <a:spcPts val="1000"/>
                        </a:spcAft>
                      </a:pPr>
                      <a:r>
                        <a:rPr lang="en-US" sz="2500" b="1">
                          <a:solidFill>
                            <a:schemeClr val="bg1"/>
                          </a:solidFill>
                          <a:effectLst/>
                          <a:latin typeface="Calibri Light"/>
                        </a:rPr>
                        <a:t>Equalizing</a:t>
                      </a:r>
                      <a:r>
                        <a:rPr lang="en-US" sz="2500" b="1" baseline="0">
                          <a:solidFill>
                            <a:schemeClr val="bg1"/>
                          </a:solidFill>
                          <a:effectLst/>
                          <a:latin typeface="Calibri Light"/>
                        </a:rPr>
                        <a:t> Factors</a:t>
                      </a:r>
                      <a:endParaRPr lang="en-US" sz="2500" b="1">
                        <a:solidFill>
                          <a:schemeClr val="bg1"/>
                        </a:solidFill>
                        <a:effectLst/>
                        <a:latin typeface="Calibri Light"/>
                        <a:ea typeface="Calibri"/>
                        <a:cs typeface="Times New Roman"/>
                      </a:endParaRPr>
                    </a:p>
                  </a:txBody>
                  <a:tcPr>
                    <a:solidFill>
                      <a:srgbClr val="414A75"/>
                    </a:solidFill>
                  </a:tcPr>
                </a:tc>
                <a:extLst>
                  <a:ext uri="{0D108BD9-81ED-4DB2-BD59-A6C34878D82A}">
                    <a16:rowId xmlns:a16="http://schemas.microsoft.com/office/drawing/2014/main" val="10000"/>
                  </a:ext>
                </a:extLst>
              </a:tr>
              <a:tr h="756964">
                <a:tc>
                  <a:txBody>
                    <a:bodyPr/>
                    <a:lstStyle/>
                    <a:p>
                      <a:pPr marL="0" marR="0" algn="l">
                        <a:lnSpc>
                          <a:spcPct val="115000"/>
                        </a:lnSpc>
                        <a:spcBef>
                          <a:spcPts val="0"/>
                        </a:spcBef>
                        <a:spcAft>
                          <a:spcPts val="1000"/>
                        </a:spcAft>
                      </a:pPr>
                      <a:r>
                        <a:rPr lang="en-US" sz="2500" b="1">
                          <a:solidFill>
                            <a:schemeClr val="bg1"/>
                          </a:solidFill>
                          <a:effectLst/>
                          <a:latin typeface="Calibri Light"/>
                        </a:rPr>
                        <a:t>Tier 1 LOR</a:t>
                      </a:r>
                      <a:endParaRPr lang="en-US" sz="2500" b="1">
                        <a:solidFill>
                          <a:schemeClr val="bg1"/>
                        </a:solidFill>
                        <a:effectLst/>
                        <a:latin typeface="Calibri Light"/>
                        <a:ea typeface="Calibri"/>
                        <a:cs typeface="Times New Roman"/>
                      </a:endParaRPr>
                    </a:p>
                  </a:txBody>
                  <a:tcPr>
                    <a:solidFill>
                      <a:srgbClr val="414A75"/>
                    </a:solidFill>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Up to $300/pupil</a:t>
                      </a:r>
                      <a:endParaRPr lang="en-US" sz="2500" b="1">
                        <a:solidFill>
                          <a:srgbClr val="414A75"/>
                        </a:solidFill>
                        <a:effectLst/>
                        <a:latin typeface="Calibri Light"/>
                        <a:ea typeface="Calibri"/>
                        <a:cs typeface="Times New Roman"/>
                      </a:endParaRPr>
                    </a:p>
                  </a:txBody>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$880,000/RPU</a:t>
                      </a:r>
                      <a:endParaRPr lang="en-US" sz="2500" b="1">
                        <a:solidFill>
                          <a:srgbClr val="414A75"/>
                        </a:solidFill>
                        <a:effectLst/>
                        <a:latin typeface="Calibri Light"/>
                        <a:ea typeface="Calibri"/>
                        <a:cs typeface="Times New Roman"/>
                      </a:endParaRPr>
                    </a:p>
                  </a:txBody>
                  <a:tcPr/>
                </a:tc>
                <a:extLst>
                  <a:ext uri="{0D108BD9-81ED-4DB2-BD59-A6C34878D82A}">
                    <a16:rowId xmlns:a16="http://schemas.microsoft.com/office/drawing/2014/main" val="10001"/>
                  </a:ext>
                </a:extLst>
              </a:tr>
              <a:tr h="756964">
                <a:tc>
                  <a:txBody>
                    <a:bodyPr/>
                    <a:lstStyle/>
                    <a:p>
                      <a:pPr marL="0" marR="0" algn="l">
                        <a:lnSpc>
                          <a:spcPct val="115000"/>
                        </a:lnSpc>
                        <a:spcBef>
                          <a:spcPts val="0"/>
                        </a:spcBef>
                        <a:spcAft>
                          <a:spcPts val="1000"/>
                        </a:spcAft>
                      </a:pPr>
                      <a:r>
                        <a:rPr lang="en-US" sz="2500" b="1">
                          <a:solidFill>
                            <a:schemeClr val="bg1"/>
                          </a:solidFill>
                          <a:effectLst/>
                          <a:latin typeface="Calibri Light"/>
                        </a:rPr>
                        <a:t>Tier 2 LOR</a:t>
                      </a:r>
                      <a:endParaRPr lang="en-US" sz="2500" b="1">
                        <a:solidFill>
                          <a:schemeClr val="bg1"/>
                        </a:solidFill>
                        <a:effectLst/>
                        <a:latin typeface="Calibri Light"/>
                        <a:ea typeface="Calibri"/>
                        <a:cs typeface="Times New Roman"/>
                      </a:endParaRPr>
                    </a:p>
                  </a:txBody>
                  <a:tcPr>
                    <a:solidFill>
                      <a:srgbClr val="414A75"/>
                    </a:solidFill>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$300 up to $724/pupil</a:t>
                      </a:r>
                      <a:endParaRPr lang="en-US" sz="2500" b="1">
                        <a:solidFill>
                          <a:srgbClr val="414A75"/>
                        </a:solidFill>
                        <a:effectLst/>
                        <a:latin typeface="Calibri Light"/>
                        <a:ea typeface="Calibri"/>
                        <a:cs typeface="Times New Roman"/>
                      </a:endParaRPr>
                    </a:p>
                  </a:txBody>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a:t>
                      </a:r>
                      <a:r>
                        <a:rPr lang="en-US" sz="2500" b="1">
                          <a:solidFill>
                            <a:schemeClr val="accent5">
                              <a:lumMod val="50000"/>
                            </a:schemeClr>
                          </a:solidFill>
                          <a:effectLst/>
                          <a:latin typeface="Calibri Light"/>
                        </a:rPr>
                        <a:t>587,244</a:t>
                      </a:r>
                      <a:r>
                        <a:rPr lang="en-US" sz="2500" b="1">
                          <a:solidFill>
                            <a:srgbClr val="414A75"/>
                          </a:solidFill>
                          <a:effectLst/>
                          <a:latin typeface="Calibri Light"/>
                        </a:rPr>
                        <a:t>/RPU</a:t>
                      </a:r>
                      <a:endParaRPr lang="en-US" sz="2500" b="1">
                        <a:solidFill>
                          <a:srgbClr val="414A75"/>
                        </a:solidFill>
                        <a:effectLst/>
                        <a:latin typeface="Calibri Light"/>
                        <a:ea typeface="Calibri"/>
                        <a:cs typeface="Times New Roman"/>
                      </a:endParaRPr>
                    </a:p>
                  </a:txBody>
                  <a:tcPr/>
                </a:tc>
                <a:extLst>
                  <a:ext uri="{0D108BD9-81ED-4DB2-BD59-A6C34878D82A}">
                    <a16:rowId xmlns:a16="http://schemas.microsoft.com/office/drawing/2014/main" val="10002"/>
                  </a:ext>
                </a:extLst>
              </a:tr>
              <a:tr h="756964">
                <a:tc>
                  <a:txBody>
                    <a:bodyPr/>
                    <a:lstStyle/>
                    <a:p>
                      <a:pPr marL="0" marR="0" algn="l">
                        <a:lnSpc>
                          <a:spcPct val="115000"/>
                        </a:lnSpc>
                        <a:spcBef>
                          <a:spcPts val="0"/>
                        </a:spcBef>
                        <a:spcAft>
                          <a:spcPts val="1000"/>
                        </a:spcAft>
                      </a:pPr>
                      <a:r>
                        <a:rPr lang="en-US" sz="2500" b="1">
                          <a:solidFill>
                            <a:schemeClr val="bg1"/>
                          </a:solidFill>
                          <a:effectLst/>
                          <a:latin typeface="Calibri Light"/>
                        </a:rPr>
                        <a:t>Tier 1</a:t>
                      </a:r>
                      <a:r>
                        <a:rPr lang="en-US" sz="2500" b="1" baseline="0">
                          <a:solidFill>
                            <a:schemeClr val="bg1"/>
                          </a:solidFill>
                          <a:effectLst/>
                          <a:latin typeface="Calibri Light"/>
                        </a:rPr>
                        <a:t> Op Ref</a:t>
                      </a:r>
                      <a:endParaRPr lang="en-US" sz="2500" b="1">
                        <a:solidFill>
                          <a:schemeClr val="bg1"/>
                        </a:solidFill>
                        <a:effectLst/>
                        <a:latin typeface="Calibri Light"/>
                        <a:ea typeface="Calibri"/>
                        <a:cs typeface="Times New Roman"/>
                      </a:endParaRPr>
                    </a:p>
                  </a:txBody>
                  <a:tcPr>
                    <a:solidFill>
                      <a:srgbClr val="414A75"/>
                    </a:solidFill>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Up to $460/pupil</a:t>
                      </a:r>
                      <a:endParaRPr lang="en-US" sz="2500" b="1">
                        <a:solidFill>
                          <a:srgbClr val="414A75"/>
                        </a:solidFill>
                        <a:effectLst/>
                        <a:latin typeface="Calibri Light"/>
                        <a:ea typeface="Calibri"/>
                        <a:cs typeface="Times New Roman"/>
                      </a:endParaRPr>
                    </a:p>
                  </a:txBody>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$567,000/RPU</a:t>
                      </a:r>
                      <a:endParaRPr lang="en-US" sz="2500" b="1">
                        <a:solidFill>
                          <a:srgbClr val="414A75"/>
                        </a:solidFill>
                        <a:effectLst/>
                        <a:latin typeface="Calibri Light"/>
                        <a:ea typeface="Calibri"/>
                        <a:cs typeface="Times New Roman"/>
                      </a:endParaRPr>
                    </a:p>
                  </a:txBody>
                  <a:tcPr/>
                </a:tc>
                <a:extLst>
                  <a:ext uri="{0D108BD9-81ED-4DB2-BD59-A6C34878D82A}">
                    <a16:rowId xmlns:a16="http://schemas.microsoft.com/office/drawing/2014/main" val="10004"/>
                  </a:ext>
                </a:extLst>
              </a:tr>
              <a:tr h="756964">
                <a:tc>
                  <a:txBody>
                    <a:bodyPr/>
                    <a:lstStyle/>
                    <a:p>
                      <a:pPr marL="0" marR="0" algn="l">
                        <a:lnSpc>
                          <a:spcPct val="115000"/>
                        </a:lnSpc>
                        <a:spcBef>
                          <a:spcPts val="0"/>
                        </a:spcBef>
                        <a:spcAft>
                          <a:spcPts val="1000"/>
                        </a:spcAft>
                      </a:pPr>
                      <a:r>
                        <a:rPr lang="en-US" sz="2500" b="1">
                          <a:solidFill>
                            <a:schemeClr val="bg1"/>
                          </a:solidFill>
                          <a:effectLst/>
                          <a:latin typeface="Calibri Light"/>
                        </a:rPr>
                        <a:t>Tier 2</a:t>
                      </a:r>
                      <a:r>
                        <a:rPr lang="en-US" sz="2500" b="1" baseline="0">
                          <a:solidFill>
                            <a:schemeClr val="bg1"/>
                          </a:solidFill>
                          <a:effectLst/>
                          <a:latin typeface="Calibri Light"/>
                        </a:rPr>
                        <a:t> Op Ref</a:t>
                      </a:r>
                      <a:endParaRPr lang="en-US" sz="2500" b="1">
                        <a:solidFill>
                          <a:schemeClr val="bg1"/>
                        </a:solidFill>
                        <a:effectLst/>
                        <a:latin typeface="Calibri Light"/>
                        <a:ea typeface="Calibri"/>
                        <a:cs typeface="Times New Roman"/>
                      </a:endParaRPr>
                    </a:p>
                  </a:txBody>
                  <a:tcPr>
                    <a:solidFill>
                      <a:srgbClr val="414A75"/>
                    </a:solidFill>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$460 up to $1,520.25/pupil</a:t>
                      </a:r>
                      <a:endParaRPr lang="en-US" sz="2500" b="1">
                        <a:solidFill>
                          <a:srgbClr val="414A75"/>
                        </a:solidFill>
                        <a:effectLst/>
                        <a:latin typeface="Calibri Light"/>
                        <a:ea typeface="Calibri"/>
                        <a:cs typeface="Times New Roman"/>
                      </a:endParaRPr>
                    </a:p>
                  </a:txBody>
                  <a:tcPr/>
                </a:tc>
                <a:tc>
                  <a:txBody>
                    <a:bodyPr/>
                    <a:lstStyle/>
                    <a:p>
                      <a:pPr marL="0" marR="0" algn="ctr">
                        <a:lnSpc>
                          <a:spcPct val="115000"/>
                        </a:lnSpc>
                        <a:spcBef>
                          <a:spcPts val="0"/>
                        </a:spcBef>
                        <a:spcAft>
                          <a:spcPts val="1000"/>
                        </a:spcAft>
                      </a:pPr>
                      <a:r>
                        <a:rPr lang="en-US" sz="2500" b="1">
                          <a:solidFill>
                            <a:srgbClr val="414A75"/>
                          </a:solidFill>
                          <a:effectLst/>
                          <a:latin typeface="Calibri Light"/>
                        </a:rPr>
                        <a:t>$290,000/RPU</a:t>
                      </a:r>
                      <a:endParaRPr lang="en-US" sz="2500" b="1">
                        <a:solidFill>
                          <a:srgbClr val="414A75"/>
                        </a:solidFill>
                        <a:effectLst/>
                        <a:latin typeface="Calibri Light"/>
                        <a:ea typeface="Calibri"/>
                        <a:cs typeface="Times New Roman"/>
                      </a:endParaRPr>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1936383" y="5951776"/>
            <a:ext cx="8686800" cy="307777"/>
          </a:xfrm>
          <a:prstGeom prst="rect">
            <a:avLst/>
          </a:prstGeom>
          <a:noFill/>
        </p:spPr>
        <p:txBody>
          <a:bodyPr wrap="square" rtlCol="0">
            <a:spAutoFit/>
          </a:bodyPr>
          <a:lstStyle/>
          <a:p>
            <a:r>
              <a:rPr lang="en-US" b="1">
                <a:solidFill>
                  <a:schemeClr val="tx1">
                    <a:lumMod val="65000"/>
                    <a:lumOff val="35000"/>
                  </a:schemeClr>
                </a:solidFill>
              </a:rPr>
              <a:t>Ag Land and Seasonal Rec Properties are exempt from Op Ref and LOR levies. </a:t>
            </a:r>
          </a:p>
        </p:txBody>
      </p:sp>
    </p:spTree>
    <p:extLst>
      <p:ext uri="{BB962C8B-B14F-4D97-AF65-F5344CB8AC3E}">
        <p14:creationId xmlns:p14="http://schemas.microsoft.com/office/powerpoint/2010/main" val="345833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prstGeom prst="rect">
            <a:avLst/>
          </a:prstGeom>
        </p:spPr>
        <p:txBody>
          <a:bodyPr wrap="square" lIns="91425" tIns="91425" rIns="91425" bIns="91425" anchor="ctr" anchorCtr="0">
            <a:noAutofit/>
          </a:bodyPr>
          <a:lstStyle/>
          <a:p>
            <a:pPr lvl="0">
              <a:spcBef>
                <a:spcPts val="0"/>
              </a:spcBef>
              <a:buNone/>
            </a:pPr>
            <a:r>
              <a:rPr lang="en-US"/>
              <a:t>Information on School Funding &amp; District Budget</a:t>
            </a:r>
          </a:p>
        </p:txBody>
      </p:sp>
      <p:sp>
        <p:nvSpPr>
          <p:cNvPr id="166" name="Shape 166"/>
          <p:cNvSpPr txBox="1">
            <a:spLocks noGrp="1"/>
          </p:cNvSpPr>
          <p:nvPr>
            <p:ph type="subTitle" idx="1"/>
          </p:nvPr>
        </p:nvSpPr>
        <p:spPr>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78370" y="46273"/>
            <a:ext cx="4606505" cy="6803227"/>
          </a:xfrm>
          <a:prstGeom prst="rect">
            <a:avLst/>
          </a:prstGeom>
        </p:spPr>
      </p:pic>
    </p:spTree>
    <p:extLst>
      <p:ext uri="{BB962C8B-B14F-4D97-AF65-F5344CB8AC3E}">
        <p14:creationId xmlns:p14="http://schemas.microsoft.com/office/powerpoint/2010/main" val="194116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F913A-FC5F-412A-8157-FFAC3BDA275B}"/>
              </a:ext>
            </a:extLst>
          </p:cNvPr>
          <p:cNvSpPr>
            <a:spLocks noGrp="1"/>
          </p:cNvSpPr>
          <p:nvPr>
            <p:ph type="title"/>
          </p:nvPr>
        </p:nvSpPr>
        <p:spPr>
          <a:xfrm>
            <a:off x="1876304" y="198685"/>
            <a:ext cx="7436190" cy="1347543"/>
          </a:xfrm>
        </p:spPr>
        <p:txBody>
          <a:bodyPr>
            <a:noAutofit/>
          </a:bodyPr>
          <a:lstStyle/>
          <a:p>
            <a:r>
              <a:rPr lang="en-US" b="1">
                <a:solidFill>
                  <a:srgbClr val="8E1524"/>
                </a:solidFill>
              </a:rPr>
              <a:t>Your School District Tax Levy </a:t>
            </a:r>
            <a:endParaRPr lang="en-US" b="1">
              <a:solidFill>
                <a:srgbClr val="8E1524"/>
              </a:solidFill>
              <a:cs typeface="Calibri Light"/>
            </a:endParaRPr>
          </a:p>
        </p:txBody>
      </p:sp>
      <p:sp>
        <p:nvSpPr>
          <p:cNvPr id="2" name="TextBox 1">
            <a:extLst>
              <a:ext uri="{FF2B5EF4-FFF2-40B4-BE49-F238E27FC236}">
                <a16:creationId xmlns:a16="http://schemas.microsoft.com/office/drawing/2014/main" id="{9E6AE6EF-3CEC-460D-A09E-3CC5D15BE5FD}"/>
              </a:ext>
            </a:extLst>
          </p:cNvPr>
          <p:cNvSpPr txBox="1"/>
          <p:nvPr/>
        </p:nvSpPr>
        <p:spPr>
          <a:xfrm>
            <a:off x="1935853" y="1133418"/>
            <a:ext cx="6996270" cy="4662815"/>
          </a:xfrm>
          <a:prstGeom prst="rect">
            <a:avLst/>
          </a:prstGeom>
          <a:noFill/>
        </p:spPr>
        <p:txBody>
          <a:bodyPr wrap="square" lIns="91440" tIns="45720" rIns="91440" bIns="45720" rtlCol="0" anchor="t">
            <a:spAutoFit/>
          </a:bodyPr>
          <a:lstStyle/>
          <a:p>
            <a:pPr>
              <a:lnSpc>
                <a:spcPct val="150000"/>
              </a:lnSpc>
            </a:pPr>
            <a:r>
              <a:rPr lang="en-US" sz="2800" b="1" dirty="0">
                <a:solidFill>
                  <a:schemeClr val="tx1"/>
                </a:solidFill>
                <a:latin typeface="Calibri Light"/>
                <a:cs typeface="Calibri"/>
              </a:rPr>
              <a:t>Possible reasons for changes to your parcel:</a:t>
            </a:r>
          </a:p>
          <a:p>
            <a:pPr marL="285750">
              <a:lnSpc>
                <a:spcPct val="150000"/>
              </a:lnSpc>
              <a:buFont typeface="Arial" panose="020B0604020202020204" pitchFamily="34" charset="0"/>
              <a:buChar char="•"/>
            </a:pPr>
            <a:r>
              <a:rPr lang="en-US" sz="2500" dirty="0">
                <a:solidFill>
                  <a:schemeClr val="tx1"/>
                </a:solidFill>
                <a:latin typeface="Calibri Light"/>
                <a:cs typeface="Calibri"/>
              </a:rPr>
              <a:t>Change in value or classification to your property</a:t>
            </a:r>
          </a:p>
          <a:p>
            <a:pPr marL="285750">
              <a:lnSpc>
                <a:spcPct val="150000"/>
              </a:lnSpc>
              <a:buFont typeface="Arial" panose="020B0604020202020204" pitchFamily="34" charset="0"/>
              <a:buChar char="•"/>
            </a:pPr>
            <a:r>
              <a:rPr lang="en-US" sz="2500" dirty="0">
                <a:solidFill>
                  <a:schemeClr val="tx1"/>
                </a:solidFill>
                <a:latin typeface="Calibri Light"/>
                <a:cs typeface="Calibri"/>
              </a:rPr>
              <a:t>Change in enrollment numbers</a:t>
            </a:r>
          </a:p>
          <a:p>
            <a:pPr marL="285750">
              <a:lnSpc>
                <a:spcPct val="150000"/>
              </a:lnSpc>
              <a:buFont typeface="Arial" panose="020B0604020202020204" pitchFamily="34" charset="0"/>
              <a:buChar char="•"/>
            </a:pPr>
            <a:r>
              <a:rPr lang="en-US" sz="2500" dirty="0">
                <a:solidFill>
                  <a:schemeClr val="tx1"/>
                </a:solidFill>
                <a:latin typeface="Calibri Light"/>
                <a:cs typeface="Calibri"/>
              </a:rPr>
              <a:t>Change in valuation of property in district </a:t>
            </a:r>
            <a:br>
              <a:rPr lang="en-US" sz="2500" dirty="0">
                <a:solidFill>
                  <a:schemeClr val="tx1"/>
                </a:solidFill>
                <a:latin typeface="Calibri Light"/>
                <a:cs typeface="Calibri"/>
              </a:rPr>
            </a:br>
            <a:r>
              <a:rPr lang="en-US" sz="2000" dirty="0">
                <a:solidFill>
                  <a:schemeClr val="tx1"/>
                </a:solidFill>
                <a:latin typeface="Calibri Light"/>
                <a:cs typeface="Calibri"/>
              </a:rPr>
              <a:t>Equalization aid depends on district property wealth per pupil</a:t>
            </a:r>
            <a:endParaRPr lang="en-US" sz="2500" dirty="0">
              <a:solidFill>
                <a:schemeClr val="tx1"/>
              </a:solidFill>
              <a:latin typeface="Calibri Light"/>
              <a:cs typeface="Calibri"/>
            </a:endParaRPr>
          </a:p>
          <a:p>
            <a:pPr marL="285750">
              <a:lnSpc>
                <a:spcPct val="150000"/>
              </a:lnSpc>
              <a:buFont typeface="Arial" panose="020B0604020202020204" pitchFamily="34" charset="0"/>
              <a:buChar char="•"/>
            </a:pPr>
            <a:r>
              <a:rPr lang="en-US" sz="2500" dirty="0">
                <a:solidFill>
                  <a:schemeClr val="tx1"/>
                </a:solidFill>
                <a:latin typeface="Calibri Light"/>
                <a:cs typeface="Calibri"/>
              </a:rPr>
              <a:t>Local decisions and requirements</a:t>
            </a:r>
          </a:p>
          <a:p>
            <a:pPr marL="285750">
              <a:lnSpc>
                <a:spcPct val="150000"/>
              </a:lnSpc>
              <a:buFont typeface="Arial" panose="020B0604020202020204" pitchFamily="34" charset="0"/>
              <a:buChar char="•"/>
            </a:pPr>
            <a:r>
              <a:rPr lang="en-US" sz="2500" dirty="0">
                <a:solidFill>
                  <a:schemeClr val="tx1"/>
                </a:solidFill>
                <a:latin typeface="Calibri Light"/>
                <a:cs typeface="Calibri"/>
              </a:rPr>
              <a:t>Adjustment for prior years (estimate to actual)</a:t>
            </a:r>
          </a:p>
          <a:p>
            <a:pPr marL="285750">
              <a:lnSpc>
                <a:spcPct val="150000"/>
              </a:lnSpc>
              <a:buFont typeface="Arial" panose="020B0604020202020204" pitchFamily="34" charset="0"/>
              <a:buChar char="•"/>
            </a:pPr>
            <a:r>
              <a:rPr lang="en-US" sz="2500" dirty="0">
                <a:solidFill>
                  <a:schemeClr val="tx1"/>
                </a:solidFill>
                <a:latin typeface="Calibri Light"/>
                <a:cs typeface="Calibri"/>
              </a:rPr>
              <a:t>Legislative changes (Local Optional Revenue)</a:t>
            </a:r>
            <a:endParaRPr lang="en-US" sz="2500" dirty="0">
              <a:solidFill>
                <a:schemeClr val="tx1"/>
              </a:solidFill>
              <a:latin typeface="Calibri Light"/>
              <a:cs typeface="Calibri" charset="0"/>
            </a:endParaRPr>
          </a:p>
        </p:txBody>
      </p:sp>
    </p:spTree>
    <p:extLst>
      <p:ext uri="{BB962C8B-B14F-4D97-AF65-F5344CB8AC3E}">
        <p14:creationId xmlns:p14="http://schemas.microsoft.com/office/powerpoint/2010/main" val="1790132871"/>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109392"/>
            <a:ext cx="6767828" cy="1286268"/>
          </a:xfrm>
        </p:spPr>
        <p:txBody>
          <a:bodyPr>
            <a:noAutofit/>
          </a:bodyPr>
          <a:lstStyle/>
          <a:p>
            <a:r>
              <a:rPr lang="en-US">
                <a:solidFill>
                  <a:srgbClr val="8E1524"/>
                </a:solidFill>
                <a:latin typeface="Calibri"/>
                <a:ea typeface="Calibri" charset="0"/>
                <a:cs typeface="Calibri"/>
              </a:rPr>
              <a:t>Referendum Picture</a:t>
            </a:r>
            <a:endParaRPr lang="en-US" sz="3000">
              <a:solidFill>
                <a:srgbClr val="414A75"/>
              </a:solidFill>
              <a:latin typeface="Calibri"/>
              <a:ea typeface="Calibri" charset="0"/>
              <a:cs typeface="Calibri" charset="0"/>
            </a:endParaRPr>
          </a:p>
        </p:txBody>
      </p:sp>
      <p:sp>
        <p:nvSpPr>
          <p:cNvPr id="4" name="Slide Number Placeholder 3"/>
          <p:cNvSpPr>
            <a:spLocks noGrp="1"/>
          </p:cNvSpPr>
          <p:nvPr>
            <p:ph type="sldNum" sz="quarter" idx="12"/>
          </p:nvPr>
        </p:nvSpPr>
        <p:spPr/>
        <p:txBody>
          <a:bodyPr/>
          <a:lstStyle/>
          <a:p>
            <a:pPr>
              <a:defRPr/>
            </a:pPr>
            <a:fld id="{C64CD882-42A0-AD42-A2B0-C40B7552D188}" type="slidenum">
              <a:rPr lang="es-ES" smtClean="0"/>
              <a:pPr>
                <a:defRPr/>
              </a:pPr>
              <a:t>24</a:t>
            </a:fld>
            <a:endParaRPr lang="es-ES"/>
          </a:p>
        </p:txBody>
      </p:sp>
      <p:sp>
        <p:nvSpPr>
          <p:cNvPr id="12" name="TextBox 11">
            <a:extLst>
              <a:ext uri="{FF2B5EF4-FFF2-40B4-BE49-F238E27FC236}">
                <a16:creationId xmlns:a16="http://schemas.microsoft.com/office/drawing/2014/main" id="{871FB81C-65DB-E3A0-5F58-CF3C3E8C4597}"/>
              </a:ext>
            </a:extLst>
          </p:cNvPr>
          <p:cNvSpPr txBox="1"/>
          <p:nvPr/>
        </p:nvSpPr>
        <p:spPr>
          <a:xfrm>
            <a:off x="1680829" y="1395661"/>
            <a:ext cx="3521111" cy="4770537"/>
          </a:xfrm>
          <a:prstGeom prst="rect">
            <a:avLst/>
          </a:prstGeom>
          <a:noFill/>
        </p:spPr>
        <p:txBody>
          <a:bodyPr wrap="square" lIns="91440" tIns="45720" rIns="91440" bIns="45720" anchor="t">
            <a:spAutoFit/>
          </a:bodyPr>
          <a:lstStyle/>
          <a:p>
            <a:r>
              <a:rPr lang="en-US" sz="2000" b="1" dirty="0">
                <a:solidFill>
                  <a:schemeClr val="tx2"/>
                </a:solidFill>
                <a:latin typeface="Calibri Light"/>
                <a:cs typeface="Calibri"/>
              </a:rPr>
              <a:t>How does our district compare in Operating Referendum Revenue?</a:t>
            </a:r>
          </a:p>
          <a:p>
            <a:r>
              <a:rPr lang="en-US" dirty="0">
                <a:latin typeface="Calibri"/>
                <a:cs typeface="Calibri"/>
                <a:hlinkClick r:id="rId3"/>
              </a:rPr>
              <a:t>MNREA Maps (mreavoice.org)</a:t>
            </a:r>
            <a:endParaRPr lang="en-US" dirty="0"/>
          </a:p>
          <a:p>
            <a:endParaRPr lang="en-US" dirty="0">
              <a:solidFill>
                <a:schemeClr val="tx1">
                  <a:lumMod val="75000"/>
                  <a:lumOff val="25000"/>
                </a:schemeClr>
              </a:solidFill>
              <a:latin typeface="Calibri Light"/>
              <a:cs typeface="Calibri Light"/>
            </a:endParaRPr>
          </a:p>
          <a:p>
            <a:r>
              <a:rPr lang="en-US" sz="2400" b="1" dirty="0">
                <a:solidFill>
                  <a:srgbClr val="8E1524"/>
                </a:solidFill>
                <a:latin typeface="Calibri Light"/>
                <a:cs typeface="Calibri Light"/>
              </a:rPr>
              <a:t>Our District: </a:t>
            </a:r>
            <a:r>
              <a:rPr lang="en-US" sz="2400" b="1" dirty="0">
                <a:latin typeface="Calibri Light"/>
              </a:rPr>
              <a:t/>
            </a:r>
            <a:br>
              <a:rPr lang="en-US" sz="2400" b="1" dirty="0">
                <a:latin typeface="Calibri Light"/>
              </a:rPr>
            </a:br>
            <a:r>
              <a:rPr lang="en-US" sz="2400" dirty="0">
                <a:solidFill>
                  <a:schemeClr val="tx1">
                    <a:lumMod val="75000"/>
                    <a:lumOff val="25000"/>
                  </a:schemeClr>
                </a:solidFill>
                <a:latin typeface="Calibri Light"/>
                <a:cs typeface="Calibri Light"/>
              </a:rPr>
              <a:t>$559,516 per APU</a:t>
            </a:r>
            <a:r>
              <a:rPr lang="en-US" sz="2400" dirty="0">
                <a:latin typeface="Calibri Light"/>
              </a:rPr>
              <a:t/>
            </a:r>
            <a:br>
              <a:rPr lang="en-US" sz="2400" dirty="0">
                <a:latin typeface="Calibri Light"/>
              </a:rPr>
            </a:br>
            <a:endParaRPr lang="en-US" sz="2400" dirty="0">
              <a:solidFill>
                <a:schemeClr val="tx1">
                  <a:lumMod val="75000"/>
                  <a:lumOff val="25000"/>
                </a:schemeClr>
              </a:solidFill>
              <a:latin typeface="Calibri Light"/>
              <a:cs typeface="Calibri Light"/>
            </a:endParaRPr>
          </a:p>
          <a:p>
            <a:r>
              <a:rPr lang="en-US" sz="2400" b="1" dirty="0">
                <a:solidFill>
                  <a:srgbClr val="8E1524"/>
                </a:solidFill>
                <a:latin typeface="Calibri Light"/>
                <a:cs typeface="Calibri Light"/>
              </a:rPr>
              <a:t>Median district: </a:t>
            </a:r>
            <a:r>
              <a:rPr lang="en-US" sz="2400" dirty="0">
                <a:solidFill>
                  <a:schemeClr val="tx1">
                    <a:lumMod val="75000"/>
                    <a:lumOff val="25000"/>
                  </a:schemeClr>
                </a:solidFill>
                <a:latin typeface="Calibri Light"/>
                <a:cs typeface="Calibri Light"/>
              </a:rPr>
              <a:t>$504</a:t>
            </a:r>
          </a:p>
          <a:p>
            <a:r>
              <a:rPr lang="en-US" sz="2400" dirty="0">
                <a:latin typeface="Calibri Light"/>
              </a:rPr>
              <a:t/>
            </a:r>
            <a:br>
              <a:rPr lang="en-US" sz="2400" dirty="0">
                <a:latin typeface="Calibri Light"/>
              </a:rPr>
            </a:br>
            <a:r>
              <a:rPr lang="en-US" sz="2400" b="1" dirty="0">
                <a:solidFill>
                  <a:srgbClr val="8E1524"/>
                </a:solidFill>
                <a:latin typeface="Calibri Light"/>
                <a:cs typeface="Calibri Light"/>
              </a:rPr>
              <a:t>Upper Quartile of Referendums</a:t>
            </a:r>
            <a:r>
              <a:rPr lang="en-US" sz="2400" dirty="0">
                <a:solidFill>
                  <a:schemeClr val="tx1">
                    <a:lumMod val="85000"/>
                    <a:lumOff val="15000"/>
                  </a:schemeClr>
                </a:solidFill>
                <a:latin typeface="Calibri Light"/>
                <a:cs typeface="Calibri Light"/>
              </a:rPr>
              <a:t>&gt;$1038</a:t>
            </a:r>
          </a:p>
          <a:p>
            <a:endParaRPr lang="en-US" sz="2400" dirty="0">
              <a:solidFill>
                <a:schemeClr val="tx1">
                  <a:lumMod val="75000"/>
                  <a:lumOff val="25000"/>
                </a:schemeClr>
              </a:solidFill>
              <a:latin typeface="Calibri Light"/>
              <a:cs typeface="Calibri Light"/>
            </a:endParaRPr>
          </a:p>
          <a:p>
            <a:r>
              <a:rPr lang="en-US" sz="2400" b="1" dirty="0">
                <a:solidFill>
                  <a:srgbClr val="8E1524"/>
                </a:solidFill>
                <a:latin typeface="Calibri Light"/>
                <a:cs typeface="Calibri Light"/>
              </a:rPr>
              <a:t>94 districts:</a:t>
            </a:r>
            <a:r>
              <a:rPr lang="en-US" sz="2400" dirty="0">
                <a:solidFill>
                  <a:schemeClr val="tx1">
                    <a:lumMod val="75000"/>
                    <a:lumOff val="25000"/>
                  </a:schemeClr>
                </a:solidFill>
                <a:latin typeface="Calibri Light"/>
                <a:cs typeface="Calibri Light"/>
              </a:rPr>
              <a:t> $0</a:t>
            </a:r>
          </a:p>
        </p:txBody>
      </p:sp>
      <p:pic>
        <p:nvPicPr>
          <p:cNvPr id="3" name="Picture 2" descr="A map of minnesota with red and yellow squares&#10;&#10;Description automatically generated">
            <a:extLst>
              <a:ext uri="{FF2B5EF4-FFF2-40B4-BE49-F238E27FC236}">
                <a16:creationId xmlns:a16="http://schemas.microsoft.com/office/drawing/2014/main" id="{088816D9-E3A8-E698-3EBA-DC49AF5110D4}"/>
              </a:ext>
            </a:extLst>
          </p:cNvPr>
          <p:cNvPicPr>
            <a:picLocks noChangeAspect="1"/>
          </p:cNvPicPr>
          <p:nvPr/>
        </p:nvPicPr>
        <p:blipFill>
          <a:blip r:embed="rId4"/>
          <a:stretch>
            <a:fillRect/>
          </a:stretch>
        </p:blipFill>
        <p:spPr>
          <a:xfrm>
            <a:off x="5061945" y="1065449"/>
            <a:ext cx="3911321" cy="4400532"/>
          </a:xfrm>
          <a:prstGeom prst="rect">
            <a:avLst/>
          </a:prstGeom>
        </p:spPr>
      </p:pic>
      <p:pic>
        <p:nvPicPr>
          <p:cNvPr id="5" name="Picture 4" descr="A close-up of a list of words&#10;&#10;Description automatically generated">
            <a:extLst>
              <a:ext uri="{FF2B5EF4-FFF2-40B4-BE49-F238E27FC236}">
                <a16:creationId xmlns:a16="http://schemas.microsoft.com/office/drawing/2014/main" id="{90148D88-F1BA-574A-BECB-EA06CD865A7B}"/>
              </a:ext>
            </a:extLst>
          </p:cNvPr>
          <p:cNvPicPr>
            <a:picLocks noChangeAspect="1"/>
          </p:cNvPicPr>
          <p:nvPr/>
        </p:nvPicPr>
        <p:blipFill>
          <a:blip r:embed="rId5"/>
          <a:stretch>
            <a:fillRect/>
          </a:stretch>
        </p:blipFill>
        <p:spPr>
          <a:xfrm>
            <a:off x="5313153" y="5467223"/>
            <a:ext cx="3521947" cy="1337105"/>
          </a:xfrm>
          <a:prstGeom prst="rect">
            <a:avLst/>
          </a:prstGeom>
        </p:spPr>
      </p:pic>
    </p:spTree>
    <p:extLst>
      <p:ext uri="{BB962C8B-B14F-4D97-AF65-F5344CB8AC3E}">
        <p14:creationId xmlns:p14="http://schemas.microsoft.com/office/powerpoint/2010/main" val="1038331350"/>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59" y="166175"/>
            <a:ext cx="6767828" cy="1325563"/>
          </a:xfrm>
        </p:spPr>
        <p:txBody>
          <a:bodyPr>
            <a:normAutofit/>
          </a:bodyPr>
          <a:lstStyle/>
          <a:p>
            <a:r>
              <a:rPr lang="en-US">
                <a:solidFill>
                  <a:srgbClr val="8E1524"/>
                </a:solidFill>
                <a:latin typeface="Calibri"/>
                <a:ea typeface="Calibri" charset="0"/>
                <a:cs typeface="Calibri"/>
              </a:rPr>
              <a:t>Property Wealth Picture</a:t>
            </a:r>
            <a:endParaRPr lang="en-US">
              <a:solidFill>
                <a:srgbClr val="8E1524"/>
              </a:solidFill>
              <a:latin typeface="Calibri"/>
              <a:ea typeface="Calibri" charset="0"/>
              <a:cs typeface="Calibri" charset="0"/>
            </a:endParaRPr>
          </a:p>
        </p:txBody>
      </p:sp>
      <p:sp>
        <p:nvSpPr>
          <p:cNvPr id="4" name="Slide Number Placeholder 3"/>
          <p:cNvSpPr>
            <a:spLocks noGrp="1"/>
          </p:cNvSpPr>
          <p:nvPr>
            <p:ph type="sldNum" sz="quarter" idx="12"/>
          </p:nvPr>
        </p:nvSpPr>
        <p:spPr/>
        <p:txBody>
          <a:bodyPr/>
          <a:lstStyle/>
          <a:p>
            <a:pPr>
              <a:defRPr/>
            </a:pPr>
            <a:fld id="{C64CD882-42A0-AD42-A2B0-C40B7552D188}" type="slidenum">
              <a:rPr lang="es-ES" smtClean="0"/>
              <a:pPr>
                <a:defRPr/>
              </a:pPr>
              <a:t>25</a:t>
            </a:fld>
            <a:endParaRPr lang="es-ES"/>
          </a:p>
        </p:txBody>
      </p:sp>
      <p:sp>
        <p:nvSpPr>
          <p:cNvPr id="10" name="TextBox 9"/>
          <p:cNvSpPr txBox="1"/>
          <p:nvPr/>
        </p:nvSpPr>
        <p:spPr>
          <a:xfrm>
            <a:off x="1724980" y="1412330"/>
            <a:ext cx="3714939" cy="4401205"/>
          </a:xfrm>
          <a:prstGeom prst="rect">
            <a:avLst/>
          </a:prstGeom>
          <a:noFill/>
        </p:spPr>
        <p:txBody>
          <a:bodyPr wrap="square" lIns="91440" tIns="45720" rIns="91440" bIns="45720" rtlCol="0" anchor="t">
            <a:spAutoFit/>
          </a:bodyPr>
          <a:lstStyle/>
          <a:p>
            <a:r>
              <a:rPr lang="en-US" sz="2300" b="1" dirty="0">
                <a:solidFill>
                  <a:schemeClr val="tx2"/>
                </a:solidFill>
                <a:latin typeface="Calibri Light"/>
                <a:cs typeface="Calibri"/>
              </a:rPr>
              <a:t>How does our district </a:t>
            </a:r>
            <a:r>
              <a:rPr lang="en-US" sz="2300" b="1" dirty="0">
                <a:latin typeface="Calibri Light"/>
              </a:rPr>
              <a:t/>
            </a:r>
            <a:br>
              <a:rPr lang="en-US" sz="2300" b="1" dirty="0">
                <a:latin typeface="Calibri Light"/>
              </a:rPr>
            </a:br>
            <a:r>
              <a:rPr lang="en-US" sz="2300" b="1" dirty="0">
                <a:solidFill>
                  <a:schemeClr val="tx2"/>
                </a:solidFill>
                <a:latin typeface="Calibri Light"/>
                <a:cs typeface="Calibri"/>
              </a:rPr>
              <a:t>compare in Referendum </a:t>
            </a:r>
            <a:r>
              <a:rPr lang="en-US" sz="2300" b="1" dirty="0">
                <a:latin typeface="Calibri Light"/>
                <a:cs typeface="Calibri"/>
              </a:rPr>
              <a:t/>
            </a:r>
            <a:br>
              <a:rPr lang="en-US" sz="2300" b="1" dirty="0">
                <a:latin typeface="Calibri Light"/>
                <a:cs typeface="Calibri"/>
              </a:rPr>
            </a:br>
            <a:r>
              <a:rPr lang="en-US" sz="2300" b="1" dirty="0">
                <a:solidFill>
                  <a:schemeClr val="tx2"/>
                </a:solidFill>
                <a:latin typeface="Calibri Light"/>
                <a:cs typeface="Calibri"/>
              </a:rPr>
              <a:t>Market Value per Residential Pupil Unit?</a:t>
            </a:r>
          </a:p>
          <a:p>
            <a:r>
              <a:rPr lang="en-US" sz="2400" dirty="0">
                <a:latin typeface="Calibri"/>
                <a:cs typeface="Calibri"/>
                <a:hlinkClick r:id="rId3"/>
              </a:rPr>
              <a:t>MNREA Maps (mreavoice.org)</a:t>
            </a:r>
            <a:endParaRPr lang="en-US" dirty="0"/>
          </a:p>
          <a:p>
            <a:r>
              <a:rPr lang="en-US" sz="2800" b="1" dirty="0">
                <a:solidFill>
                  <a:srgbClr val="8E1524"/>
                </a:solidFill>
                <a:latin typeface="Calibri Light"/>
                <a:cs typeface="Calibri Light"/>
              </a:rPr>
              <a:t>Our District: </a:t>
            </a:r>
            <a:r>
              <a:rPr lang="en-US" sz="2800" b="1" dirty="0">
                <a:latin typeface="Calibri Light"/>
              </a:rPr>
              <a:t/>
            </a:r>
            <a:br>
              <a:rPr lang="en-US" sz="2800" b="1" dirty="0">
                <a:latin typeface="Calibri Light"/>
              </a:rPr>
            </a:br>
            <a:r>
              <a:rPr lang="en-US" sz="2800" dirty="0">
                <a:solidFill>
                  <a:schemeClr val="tx1">
                    <a:lumMod val="75000"/>
                    <a:lumOff val="25000"/>
                  </a:schemeClr>
                </a:solidFill>
                <a:latin typeface="Calibri Light"/>
                <a:cs typeface="Calibri Light"/>
              </a:rPr>
              <a:t>$  (559,516.18) per RPU</a:t>
            </a:r>
            <a:r>
              <a:rPr lang="en-US" sz="2800" dirty="0">
                <a:latin typeface="Calibri Light"/>
              </a:rPr>
              <a:t/>
            </a:r>
            <a:br>
              <a:rPr lang="en-US" sz="2800" dirty="0">
                <a:latin typeface="Calibri Light"/>
              </a:rPr>
            </a:br>
            <a:endParaRPr lang="en-US" sz="2800" dirty="0">
              <a:solidFill>
                <a:schemeClr val="tx1">
                  <a:lumMod val="75000"/>
                  <a:lumOff val="25000"/>
                </a:schemeClr>
              </a:solidFill>
              <a:latin typeface="Calibri Light"/>
              <a:cs typeface="Calibri Light"/>
            </a:endParaRPr>
          </a:p>
          <a:p>
            <a:r>
              <a:rPr lang="en-US" sz="2800" b="1" dirty="0">
                <a:solidFill>
                  <a:srgbClr val="8E1524"/>
                </a:solidFill>
                <a:latin typeface="Calibri Light"/>
                <a:cs typeface="Calibri Light"/>
              </a:rPr>
              <a:t>Median District: </a:t>
            </a:r>
            <a:r>
              <a:rPr lang="en-US" sz="2800" b="1" dirty="0">
                <a:latin typeface="Calibri Light"/>
              </a:rPr>
              <a:t/>
            </a:r>
            <a:br>
              <a:rPr lang="en-US" sz="2800" b="1" dirty="0">
                <a:latin typeface="Calibri Light"/>
              </a:rPr>
            </a:br>
            <a:r>
              <a:rPr lang="en-US" sz="2800" dirty="0">
                <a:solidFill>
                  <a:schemeClr val="tx1">
                    <a:lumMod val="75000"/>
                    <a:lumOff val="25000"/>
                  </a:schemeClr>
                </a:solidFill>
                <a:latin typeface="Calibri Light"/>
                <a:cs typeface="Calibri Light"/>
              </a:rPr>
              <a:t>$601,021/RPU</a:t>
            </a:r>
          </a:p>
        </p:txBody>
      </p:sp>
      <p:pic>
        <p:nvPicPr>
          <p:cNvPr id="6" name="Content Placeholder 5" descr="A map of minnesota with red and yellow squares&#10;&#10;Description automatically generated">
            <a:extLst>
              <a:ext uri="{FF2B5EF4-FFF2-40B4-BE49-F238E27FC236}">
                <a16:creationId xmlns:a16="http://schemas.microsoft.com/office/drawing/2014/main" id="{9CD294CC-B9C3-91D6-876A-96E2A571F37A}"/>
              </a:ext>
            </a:extLst>
          </p:cNvPr>
          <p:cNvPicPr>
            <a:picLocks noGrp="1" noChangeAspect="1"/>
          </p:cNvPicPr>
          <p:nvPr>
            <p:ph idx="1"/>
          </p:nvPr>
        </p:nvPicPr>
        <p:blipFill>
          <a:blip r:embed="rId4"/>
          <a:stretch>
            <a:fillRect/>
          </a:stretch>
        </p:blipFill>
        <p:spPr>
          <a:xfrm>
            <a:off x="5580063" y="1360924"/>
            <a:ext cx="3333638" cy="3681088"/>
          </a:xfrm>
        </p:spPr>
      </p:pic>
      <p:pic>
        <p:nvPicPr>
          <p:cNvPr id="7" name="Picture 6" descr="A white background with black text&#10;&#10;Description automatically generated">
            <a:extLst>
              <a:ext uri="{FF2B5EF4-FFF2-40B4-BE49-F238E27FC236}">
                <a16:creationId xmlns:a16="http://schemas.microsoft.com/office/drawing/2014/main" id="{8421948B-CB6E-E868-8FEC-E99F3E5BB7CD}"/>
              </a:ext>
            </a:extLst>
          </p:cNvPr>
          <p:cNvPicPr>
            <a:picLocks noChangeAspect="1"/>
          </p:cNvPicPr>
          <p:nvPr/>
        </p:nvPicPr>
        <p:blipFill>
          <a:blip r:embed="rId5"/>
          <a:stretch>
            <a:fillRect/>
          </a:stretch>
        </p:blipFill>
        <p:spPr>
          <a:xfrm>
            <a:off x="5036823" y="5037832"/>
            <a:ext cx="3949002" cy="1002642"/>
          </a:xfrm>
          <a:prstGeom prst="rect">
            <a:avLst/>
          </a:prstGeom>
        </p:spPr>
      </p:pic>
    </p:spTree>
    <p:extLst>
      <p:ext uri="{BB962C8B-B14F-4D97-AF65-F5344CB8AC3E}">
        <p14:creationId xmlns:p14="http://schemas.microsoft.com/office/powerpoint/2010/main" val="245912864"/>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ftr" sz="quarter" idx="11"/>
          </p:nvPr>
        </p:nvSpPr>
        <p:spPr>
          <a:prstGeom prst="rect">
            <a:avLst/>
          </a:prstGeom>
          <a:noFill/>
          <a:ln>
            <a:noFill/>
          </a:ln>
        </p:spPr>
        <p:txBody>
          <a:bodyPr wrap="square" lIns="121875" tIns="60925" rIns="121875" bIns="60925" anchor="ctr" anchorCtr="0">
            <a:noAutofit/>
          </a:bodyPr>
          <a:lstStyle/>
          <a:p>
            <a:pPr marL="0" marR="0" lvl="0" indent="0" algn="l" rtl="0">
              <a:spcBef>
                <a:spcPts val="0"/>
              </a:spcBef>
              <a:buNone/>
            </a:pPr>
            <a:r>
              <a:rPr lang="en-US" sz="1100" dirty="0" smtClean="0">
                <a:solidFill>
                  <a:schemeClr val="lt1"/>
                </a:solidFill>
                <a:latin typeface="Cambria"/>
                <a:ea typeface="Cambria"/>
                <a:cs typeface="Cambria"/>
                <a:sym typeface="Cambria"/>
              </a:rPr>
              <a:t>Jackson County Central #2895</a:t>
            </a:r>
            <a:endParaRPr lang="en-US" sz="1100" b="0" i="0" u="none" strike="noStrike" cap="none" dirty="0">
              <a:solidFill>
                <a:schemeClr val="lt1"/>
              </a:solidFill>
              <a:latin typeface="Cambria"/>
              <a:ea typeface="Cambria"/>
              <a:cs typeface="Cambria"/>
              <a:sym typeface="Cambria"/>
            </a:endParaRPr>
          </a:p>
        </p:txBody>
      </p:sp>
      <p:sp>
        <p:nvSpPr>
          <p:cNvPr id="193" name="Shape 193"/>
          <p:cNvSpPr txBox="1"/>
          <p:nvPr/>
        </p:nvSpPr>
        <p:spPr>
          <a:xfrm>
            <a:off x="0" y="0"/>
            <a:ext cx="12126600" cy="1240221"/>
          </a:xfrm>
          <a:prstGeom prst="rect">
            <a:avLst/>
          </a:prstGeom>
          <a:noFill/>
          <a:ln>
            <a:noFill/>
          </a:ln>
        </p:spPr>
        <p:txBody>
          <a:bodyPr wrap="square" lIns="91425" tIns="91425" rIns="91425" bIns="91425" anchor="ctr" anchorCtr="0">
            <a:noAutofit/>
          </a:bodyPr>
          <a:lstStyle/>
          <a:p>
            <a:pPr lvl="0" algn="ctr" rtl="0">
              <a:spcBef>
                <a:spcPts val="0"/>
              </a:spcBef>
              <a:buNone/>
            </a:pPr>
            <a:r>
              <a:rPr lang="en-US" sz="3200" dirty="0">
                <a:solidFill>
                  <a:srgbClr val="F3F3F3"/>
                </a:solidFill>
              </a:rPr>
              <a:t>Referendum Market Values </a:t>
            </a:r>
            <a:r>
              <a:rPr lang="en-US" sz="3200" dirty="0" smtClean="0">
                <a:solidFill>
                  <a:srgbClr val="F3F3F3"/>
                </a:solidFill>
              </a:rPr>
              <a:t>2006-2020 </a:t>
            </a:r>
          </a:p>
          <a:p>
            <a:pPr lvl="0" algn="ctr" rtl="0">
              <a:spcBef>
                <a:spcPts val="0"/>
              </a:spcBef>
              <a:buNone/>
            </a:pPr>
            <a:r>
              <a:rPr lang="en-US" sz="3200" dirty="0" smtClean="0">
                <a:solidFill>
                  <a:srgbClr val="F3F3F3"/>
                </a:solidFill>
              </a:rPr>
              <a:t>for </a:t>
            </a:r>
            <a:r>
              <a:rPr lang="en-US" sz="3200" dirty="0">
                <a:solidFill>
                  <a:srgbClr val="F3F3F3"/>
                </a:solidFill>
              </a:rPr>
              <a:t>the </a:t>
            </a:r>
            <a:r>
              <a:rPr lang="en-US" sz="3200" dirty="0" smtClean="0">
                <a:solidFill>
                  <a:srgbClr val="F3F3F3"/>
                </a:solidFill>
              </a:rPr>
              <a:t>JCC School </a:t>
            </a:r>
            <a:r>
              <a:rPr lang="en-US" sz="3200" dirty="0">
                <a:solidFill>
                  <a:srgbClr val="F3F3F3"/>
                </a:solidFill>
              </a:rPr>
              <a:t>District</a:t>
            </a:r>
          </a:p>
        </p:txBody>
      </p:sp>
      <p:graphicFrame>
        <p:nvGraphicFramePr>
          <p:cNvPr id="2" name="Chart 1"/>
          <p:cNvGraphicFramePr/>
          <p:nvPr>
            <p:extLst>
              <p:ext uri="{D42A27DB-BD31-4B8C-83A1-F6EECF244321}">
                <p14:modId xmlns:p14="http://schemas.microsoft.com/office/powerpoint/2010/main" val="2133557706"/>
              </p:ext>
            </p:extLst>
          </p:nvPr>
        </p:nvGraphicFramePr>
        <p:xfrm>
          <a:off x="1243195" y="1240220"/>
          <a:ext cx="9990862" cy="487638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prstGeom prst="rect">
            <a:avLst/>
          </a:prstGeom>
          <a:noFill/>
          <a:ln>
            <a:noFill/>
          </a:ln>
        </p:spPr>
        <p:txBody>
          <a:bodyPr wrap="square" lIns="121875" tIns="60925" rIns="121875" bIns="60925" anchor="ctr" anchorCtr="0">
            <a:noAutofit/>
          </a:bodyPr>
          <a:lstStyle/>
          <a:p>
            <a:pPr marL="0" marR="0" lvl="0" indent="-279400" algn="ctr" rtl="0">
              <a:lnSpc>
                <a:spcPct val="80000"/>
              </a:lnSpc>
              <a:spcBef>
                <a:spcPts val="0"/>
              </a:spcBef>
              <a:buClr>
                <a:schemeClr val="lt1"/>
              </a:buClr>
              <a:buSzPts val="4400"/>
              <a:buFont typeface="Cambria"/>
              <a:buNone/>
            </a:pPr>
            <a:r>
              <a:rPr lang="en-US" sz="4400" b="0" i="0" u="none" strike="noStrike" cap="none" dirty="0">
                <a:solidFill>
                  <a:schemeClr val="lt1"/>
                </a:solidFill>
                <a:latin typeface="Cambria"/>
                <a:ea typeface="Cambria"/>
                <a:cs typeface="Cambria"/>
                <a:sym typeface="Cambria"/>
              </a:rPr>
              <a:t>BUDGET INFORMATION</a:t>
            </a:r>
          </a:p>
        </p:txBody>
      </p:sp>
      <p:sp>
        <p:nvSpPr>
          <p:cNvPr id="172" name="Shape 172"/>
          <p:cNvSpPr txBox="1">
            <a:spLocks noGrp="1"/>
          </p:cNvSpPr>
          <p:nvPr>
            <p:ph sz="half" idx="1"/>
          </p:nvPr>
        </p:nvSpPr>
        <p:spPr>
          <a:prstGeom prst="rect">
            <a:avLst/>
          </a:prstGeom>
          <a:noFill/>
          <a:ln>
            <a:noFill/>
          </a:ln>
        </p:spPr>
        <p:txBody>
          <a:bodyPr wrap="square" lIns="121875" tIns="60925" rIns="121875" bIns="60925" anchor="t" anchorCtr="0">
            <a:noAutofit/>
          </a:bodyPr>
          <a:lstStyle/>
          <a:p>
            <a:pPr marL="457200" marR="0" lvl="0" indent="-457200" algn="l" rtl="0">
              <a:lnSpc>
                <a:spcPct val="90000"/>
              </a:lnSpc>
              <a:spcBef>
                <a:spcPts val="0"/>
              </a:spcBef>
              <a:spcAft>
                <a:spcPts val="0"/>
              </a:spcAft>
              <a:buClr>
                <a:schemeClr val="lt2"/>
              </a:buClr>
              <a:buSzPts val="2520"/>
              <a:buFont typeface="Arial"/>
              <a:buChar char="•"/>
            </a:pPr>
            <a:r>
              <a:rPr lang="en-US" sz="2800" b="0" i="0" u="none" strike="noStrike" cap="none" dirty="0">
                <a:solidFill>
                  <a:schemeClr val="lt1"/>
                </a:solidFill>
                <a:latin typeface="Cambria"/>
                <a:ea typeface="Cambria"/>
                <a:cs typeface="Cambria"/>
                <a:sym typeface="Cambria"/>
              </a:rPr>
              <a:t>All school districts’ budgets are divided into separate funds, based on purposes of revenue, as required by law.</a:t>
            </a:r>
          </a:p>
          <a:p>
            <a:pPr marR="0" lvl="0" algn="l" rtl="0">
              <a:lnSpc>
                <a:spcPct val="90000"/>
              </a:lnSpc>
              <a:spcBef>
                <a:spcPts val="0"/>
              </a:spcBef>
              <a:spcAft>
                <a:spcPts val="0"/>
              </a:spcAft>
              <a:buNone/>
            </a:pPr>
            <a:endParaRPr dirty="0"/>
          </a:p>
          <a:p>
            <a:pPr marR="0" lvl="0" algn="l" rtl="0">
              <a:lnSpc>
                <a:spcPct val="90000"/>
              </a:lnSpc>
              <a:spcBef>
                <a:spcPts val="0"/>
              </a:spcBef>
              <a:spcAft>
                <a:spcPts val="0"/>
              </a:spcAft>
              <a:buNone/>
            </a:pPr>
            <a:endParaRPr dirty="0"/>
          </a:p>
          <a:p>
            <a:pPr marR="0" lvl="0" algn="l" rtl="0">
              <a:lnSpc>
                <a:spcPct val="90000"/>
              </a:lnSpc>
              <a:spcBef>
                <a:spcPts val="0"/>
              </a:spcBef>
              <a:spcAft>
                <a:spcPts val="0"/>
              </a:spcAft>
              <a:buNone/>
            </a:pPr>
            <a:endParaRPr dirty="0"/>
          </a:p>
          <a:p>
            <a:pPr marL="457200" marR="0" lvl="0" indent="-457200" algn="l" rtl="0">
              <a:lnSpc>
                <a:spcPct val="90000"/>
              </a:lnSpc>
              <a:spcBef>
                <a:spcPts val="0"/>
              </a:spcBef>
              <a:buClr>
                <a:schemeClr val="lt2"/>
              </a:buClr>
              <a:buSzPts val="2520"/>
              <a:buFont typeface="Arial"/>
              <a:buNone/>
            </a:pPr>
            <a:endParaRPr sz="2800" b="0" i="0" u="none" strike="noStrike" cap="none" dirty="0">
              <a:solidFill>
                <a:schemeClr val="lt1"/>
              </a:solidFill>
              <a:latin typeface="Cambria"/>
              <a:ea typeface="Cambria"/>
              <a:cs typeface="Cambria"/>
              <a:sym typeface="Cambria"/>
            </a:endParaRPr>
          </a:p>
        </p:txBody>
      </p:sp>
      <p:sp>
        <p:nvSpPr>
          <p:cNvPr id="173" name="Shape 173"/>
          <p:cNvSpPr txBox="1">
            <a:spLocks noGrp="1"/>
          </p:cNvSpPr>
          <p:nvPr>
            <p:ph sz="half" idx="2"/>
          </p:nvPr>
        </p:nvSpPr>
        <p:spPr>
          <a:prstGeom prst="rect">
            <a:avLst/>
          </a:prstGeom>
        </p:spPr>
        <p:txBody>
          <a:bodyPr wrap="square" lIns="91425" tIns="91425" rIns="91425" bIns="91425" anchor="t" anchorCtr="0">
            <a:noAutofit/>
          </a:bodyPr>
          <a:lstStyle/>
          <a:p>
            <a:pPr marL="457200" lvl="0" indent="-457200" rtl="0">
              <a:spcBef>
                <a:spcPts val="0"/>
              </a:spcBef>
              <a:buSzPts val="2520"/>
              <a:buChar char="•"/>
            </a:pPr>
            <a:r>
              <a:rPr lang="en-US" sz="2800" dirty="0"/>
              <a:t>Our district currently has </a:t>
            </a:r>
            <a:r>
              <a:rPr lang="en-US" sz="2800" dirty="0" smtClean="0"/>
              <a:t>5 funds</a:t>
            </a:r>
            <a:endParaRPr lang="en-US" sz="2800" dirty="0"/>
          </a:p>
          <a:p>
            <a:pPr marL="1371600" lvl="0" indent="-381000" rtl="0">
              <a:spcBef>
                <a:spcPts val="0"/>
              </a:spcBef>
              <a:spcAft>
                <a:spcPts val="0"/>
              </a:spcAft>
              <a:buClr>
                <a:schemeClr val="lt1"/>
              </a:buClr>
              <a:buSzPts val="2400"/>
              <a:buFont typeface="Cambria"/>
              <a:buChar char="●"/>
            </a:pPr>
            <a:r>
              <a:rPr lang="en-US" dirty="0"/>
              <a:t>General Fund</a:t>
            </a:r>
          </a:p>
          <a:p>
            <a:pPr marL="1371600" lvl="0" indent="-381000" rtl="0">
              <a:spcBef>
                <a:spcPts val="0"/>
              </a:spcBef>
              <a:spcAft>
                <a:spcPts val="0"/>
              </a:spcAft>
              <a:buClr>
                <a:schemeClr val="lt1"/>
              </a:buClr>
              <a:buSzPts val="2400"/>
              <a:buFont typeface="Cambria"/>
              <a:buChar char="●"/>
            </a:pPr>
            <a:r>
              <a:rPr lang="en-US" dirty="0"/>
              <a:t>Food Service Fund</a:t>
            </a:r>
          </a:p>
          <a:p>
            <a:pPr marL="1371600" lvl="0" indent="-381000" rtl="0">
              <a:spcBef>
                <a:spcPts val="0"/>
              </a:spcBef>
              <a:spcAft>
                <a:spcPts val="0"/>
              </a:spcAft>
              <a:buClr>
                <a:schemeClr val="lt1"/>
              </a:buClr>
              <a:buSzPts val="2400"/>
              <a:buFont typeface="Cambria"/>
              <a:buChar char="●"/>
            </a:pPr>
            <a:r>
              <a:rPr lang="en-US" dirty="0"/>
              <a:t>Community Service Fund</a:t>
            </a:r>
          </a:p>
          <a:p>
            <a:pPr marL="1371600" lvl="0" indent="-381000" rtl="0">
              <a:spcBef>
                <a:spcPts val="0"/>
              </a:spcBef>
              <a:spcAft>
                <a:spcPts val="0"/>
              </a:spcAft>
              <a:buClr>
                <a:schemeClr val="lt1"/>
              </a:buClr>
              <a:buSzPts val="2400"/>
              <a:buFont typeface="Cambria"/>
              <a:buChar char="●"/>
            </a:pPr>
            <a:r>
              <a:rPr lang="en-US" dirty="0" smtClean="0"/>
              <a:t>Debt </a:t>
            </a:r>
            <a:r>
              <a:rPr lang="en-US" dirty="0"/>
              <a:t>Service Fund</a:t>
            </a:r>
          </a:p>
          <a:p>
            <a:pPr marL="1371600" lvl="0" indent="-381000" rtl="0">
              <a:spcBef>
                <a:spcPts val="0"/>
              </a:spcBef>
              <a:buClr>
                <a:schemeClr val="lt1"/>
              </a:buClr>
              <a:buSzPts val="2400"/>
              <a:buFont typeface="Cambria"/>
              <a:buChar char="●"/>
            </a:pPr>
            <a:r>
              <a:rPr lang="en-US" dirty="0" smtClean="0"/>
              <a:t>Building Fund</a:t>
            </a:r>
            <a:endParaRPr lang="en-US" dirty="0"/>
          </a:p>
          <a:p>
            <a:pPr marL="0" lvl="0" indent="0" rtl="0">
              <a:spcBef>
                <a:spcPts val="800"/>
              </a:spcBef>
              <a:buNone/>
            </a:pPr>
            <a:endParaRPr dirty="0"/>
          </a:p>
        </p:txBody>
      </p:sp>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9286431"/>
              </p:ext>
            </p:extLst>
          </p:nvPr>
        </p:nvGraphicFramePr>
        <p:xfrm>
          <a:off x="629729" y="664237"/>
          <a:ext cx="10783017" cy="5467203"/>
        </p:xfrm>
        <a:graphic>
          <a:graphicData uri="http://schemas.openxmlformats.org/drawingml/2006/table">
            <a:tbl>
              <a:tblPr/>
              <a:tblGrid>
                <a:gridCol w="1872162">
                  <a:extLst>
                    <a:ext uri="{9D8B030D-6E8A-4147-A177-3AD203B41FA5}">
                      <a16:colId xmlns:a16="http://schemas.microsoft.com/office/drawing/2014/main" val="2007871412"/>
                    </a:ext>
                  </a:extLst>
                </a:gridCol>
                <a:gridCol w="1285607">
                  <a:extLst>
                    <a:ext uri="{9D8B030D-6E8A-4147-A177-3AD203B41FA5}">
                      <a16:colId xmlns:a16="http://schemas.microsoft.com/office/drawing/2014/main" val="2685626978"/>
                    </a:ext>
                  </a:extLst>
                </a:gridCol>
                <a:gridCol w="1325781">
                  <a:extLst>
                    <a:ext uri="{9D8B030D-6E8A-4147-A177-3AD203B41FA5}">
                      <a16:colId xmlns:a16="http://schemas.microsoft.com/office/drawing/2014/main" val="255307817"/>
                    </a:ext>
                  </a:extLst>
                </a:gridCol>
                <a:gridCol w="1301676">
                  <a:extLst>
                    <a:ext uri="{9D8B030D-6E8A-4147-A177-3AD203B41FA5}">
                      <a16:colId xmlns:a16="http://schemas.microsoft.com/office/drawing/2014/main" val="3190528593"/>
                    </a:ext>
                  </a:extLst>
                </a:gridCol>
                <a:gridCol w="1229360">
                  <a:extLst>
                    <a:ext uri="{9D8B030D-6E8A-4147-A177-3AD203B41FA5}">
                      <a16:colId xmlns:a16="http://schemas.microsoft.com/office/drawing/2014/main" val="1503690810"/>
                    </a:ext>
                  </a:extLst>
                </a:gridCol>
                <a:gridCol w="1309711">
                  <a:extLst>
                    <a:ext uri="{9D8B030D-6E8A-4147-A177-3AD203B41FA5}">
                      <a16:colId xmlns:a16="http://schemas.microsoft.com/office/drawing/2014/main" val="2068918253"/>
                    </a:ext>
                  </a:extLst>
                </a:gridCol>
                <a:gridCol w="1277570">
                  <a:extLst>
                    <a:ext uri="{9D8B030D-6E8A-4147-A177-3AD203B41FA5}">
                      <a16:colId xmlns:a16="http://schemas.microsoft.com/office/drawing/2014/main" val="1571745417"/>
                    </a:ext>
                  </a:extLst>
                </a:gridCol>
                <a:gridCol w="1181150">
                  <a:extLst>
                    <a:ext uri="{9D8B030D-6E8A-4147-A177-3AD203B41FA5}">
                      <a16:colId xmlns:a16="http://schemas.microsoft.com/office/drawing/2014/main" val="1823669830"/>
                    </a:ext>
                  </a:extLst>
                </a:gridCol>
              </a:tblGrid>
              <a:tr h="231634">
                <a:tc gridSpan="8">
                  <a:txBody>
                    <a:bodyPr/>
                    <a:lstStyle/>
                    <a:p>
                      <a:pPr algn="ctr" fontAlgn="b"/>
                      <a:r>
                        <a:rPr lang="en-US" sz="800" b="1" i="0" u="none" strike="noStrike">
                          <a:effectLst/>
                          <a:latin typeface="Geneva"/>
                        </a:rPr>
                        <a:t>JACKSON COUNTY CENTRAL</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1217255"/>
                  </a:ext>
                </a:extLst>
              </a:tr>
              <a:tr h="193028">
                <a:tc gridSpan="8">
                  <a:txBody>
                    <a:bodyPr/>
                    <a:lstStyle/>
                    <a:p>
                      <a:pPr algn="ctr" fontAlgn="b"/>
                      <a:r>
                        <a:rPr lang="en-US" sz="800" b="1" i="0" u="none" strike="noStrike">
                          <a:effectLst/>
                          <a:latin typeface="Geneva"/>
                        </a:rPr>
                        <a:t>FUND BALANCE PROJECTIONS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22353764"/>
                  </a:ext>
                </a:extLst>
              </a:tr>
              <a:tr h="193028">
                <a:tc gridSpan="8">
                  <a:txBody>
                    <a:bodyPr/>
                    <a:lstStyle/>
                    <a:p>
                      <a:pPr algn="ctr" fontAlgn="b"/>
                      <a:r>
                        <a:rPr lang="en-US" sz="800" b="1" i="0" u="none" strike="noStrike">
                          <a:effectLst/>
                          <a:latin typeface="Geneva"/>
                        </a:rPr>
                        <a:t>November 21, 2023</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097589"/>
                  </a:ext>
                </a:extLst>
              </a:tr>
              <a:tr h="193028">
                <a:tc>
                  <a:txBody>
                    <a:bodyPr/>
                    <a:lstStyle/>
                    <a:p>
                      <a:pPr algn="ctr" fontAlgn="b"/>
                      <a:endParaRPr lang="en-US" sz="800" b="1" i="0" u="none" strike="noStrike">
                        <a:effectLst/>
                        <a:latin typeface="Geneva"/>
                      </a:endParaRPr>
                    </a:p>
                  </a:txBody>
                  <a:tcPr marL="0" marR="0" marT="0" marB="0" anchor="b">
                    <a:lnL>
                      <a:noFill/>
                    </a:lnL>
                    <a:lnR>
                      <a:noFill/>
                    </a:lnR>
                    <a:lnT>
                      <a:noFill/>
                    </a:lnT>
                    <a:lnB>
                      <a:noFill/>
                    </a:lnB>
                  </a:tcPr>
                </a:tc>
                <a:tc>
                  <a:txBody>
                    <a:bodyPr/>
                    <a:lstStyle/>
                    <a:p>
                      <a:pPr algn="ctr" fontAlgn="b"/>
                      <a:endParaRPr lang="en-US" sz="800" b="0" i="0" u="none" strike="noStrike">
                        <a:effectLst/>
                        <a:latin typeface="Geneva"/>
                      </a:endParaRPr>
                    </a:p>
                  </a:txBody>
                  <a:tcPr marL="0" marR="0" marT="0" marB="0" anchor="b">
                    <a:lnL>
                      <a:noFill/>
                    </a:lnL>
                    <a:lnR>
                      <a:noFill/>
                    </a:lnR>
                    <a:lnT>
                      <a:noFill/>
                    </a:lnT>
                    <a:lnB>
                      <a:noFill/>
                    </a:lnB>
                  </a:tcPr>
                </a:tc>
                <a:tc>
                  <a:txBody>
                    <a:bodyPr/>
                    <a:lstStyle/>
                    <a:p>
                      <a:pPr algn="ctr" fontAlgn="b"/>
                      <a:r>
                        <a:rPr lang="en-US" sz="800" b="1" i="0" u="none" strike="noStrike">
                          <a:effectLst/>
                          <a:latin typeface="Geneva"/>
                        </a:rPr>
                        <a:t>ACTUALS</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ACTUALS</a:t>
                      </a:r>
                    </a:p>
                  </a:txBody>
                  <a:tcPr marL="0" marR="0" marT="0" marB="0" anchor="b">
                    <a:lnL>
                      <a:noFill/>
                    </a:lnL>
                    <a:lnR>
                      <a:noFill/>
                    </a:lnR>
                    <a:lnT>
                      <a:noFill/>
                    </a:lnT>
                    <a:lnB>
                      <a:noFill/>
                    </a:lnB>
                  </a:tcPr>
                </a:tc>
                <a:tc>
                  <a:txBody>
                    <a:bodyPr/>
                    <a:lstStyle/>
                    <a:p>
                      <a:pPr algn="l" fontAlgn="b"/>
                      <a:endParaRPr lang="en-US" sz="800" b="1" i="0" u="none" strike="noStrike">
                        <a:effectLst/>
                        <a:latin typeface="Geneva"/>
                      </a:endParaRPr>
                    </a:p>
                  </a:txBody>
                  <a:tcPr marL="0" marR="0" marT="0" marB="0" anchor="b">
                    <a:lnL>
                      <a:noFill/>
                    </a:lnL>
                    <a:lnR>
                      <a:noFill/>
                    </a:lnR>
                    <a:lnT>
                      <a:noFill/>
                    </a:lnT>
                    <a:lnB>
                      <a:noFill/>
                    </a:lnB>
                  </a:tcPr>
                </a:tc>
                <a:tc>
                  <a:txBody>
                    <a:bodyPr/>
                    <a:lstStyle/>
                    <a:p>
                      <a:pPr algn="ctr" fontAlgn="b"/>
                      <a:r>
                        <a:rPr lang="en-US" sz="800" b="1" i="0" u="none" strike="noStrike">
                          <a:effectLst/>
                          <a:latin typeface="Geneva"/>
                        </a:rPr>
                        <a:t>24 ORIG</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24 ORIG</a:t>
                      </a:r>
                    </a:p>
                  </a:txBody>
                  <a:tcPr marL="0" marR="0" marT="0" marB="0" anchor="b">
                    <a:lnL>
                      <a:noFill/>
                    </a:lnL>
                    <a:lnR>
                      <a:noFill/>
                    </a:lnR>
                    <a:lnT>
                      <a:noFill/>
                    </a:lnT>
                    <a:lnB>
                      <a:noFill/>
                    </a:lnB>
                  </a:tcPr>
                </a:tc>
                <a:tc>
                  <a:txBody>
                    <a:bodyPr/>
                    <a:lstStyle/>
                    <a:p>
                      <a:pPr algn="l" fontAlgn="b"/>
                      <a:endParaRPr lang="en-US" sz="800" b="1" i="0" u="none" strike="noStrike">
                        <a:effectLst/>
                        <a:latin typeface="Geneva"/>
                      </a:endParaRPr>
                    </a:p>
                  </a:txBody>
                  <a:tcPr marL="0" marR="0" marT="0" marB="0" anchor="b">
                    <a:lnL>
                      <a:noFill/>
                    </a:lnL>
                    <a:lnR>
                      <a:noFill/>
                    </a:lnR>
                    <a:lnT>
                      <a:noFill/>
                    </a:lnT>
                    <a:lnB>
                      <a:noFill/>
                    </a:lnB>
                  </a:tcPr>
                </a:tc>
                <a:extLst>
                  <a:ext uri="{0D108BD9-81ED-4DB2-BD59-A6C34878D82A}">
                    <a16:rowId xmlns:a16="http://schemas.microsoft.com/office/drawing/2014/main" val="3696652186"/>
                  </a:ext>
                </a:extLst>
              </a:tr>
              <a:tr h="193028">
                <a:tc>
                  <a:txBody>
                    <a:bodyPr/>
                    <a:lstStyle/>
                    <a:p>
                      <a:pPr algn="ctr" fontAlgn="b"/>
                      <a:endParaRPr lang="en-US" sz="600" b="0" i="0" u="none" strike="noStrike">
                        <a:effectLst/>
                        <a:latin typeface="Geneva"/>
                      </a:endParaRPr>
                    </a:p>
                  </a:txBody>
                  <a:tcPr marL="0" marR="0" marT="0" marB="0" anchor="b">
                    <a:lnL>
                      <a:noFill/>
                    </a:lnL>
                    <a:lnR>
                      <a:noFill/>
                    </a:lnR>
                    <a:lnT>
                      <a:noFill/>
                    </a:lnT>
                    <a:lnB>
                      <a:noFill/>
                    </a:lnB>
                  </a:tcPr>
                </a:tc>
                <a:tc>
                  <a:txBody>
                    <a:bodyPr/>
                    <a:lstStyle/>
                    <a:p>
                      <a:pPr algn="ctr" fontAlgn="b"/>
                      <a:r>
                        <a:rPr lang="en-US" sz="600" b="0" i="0" u="none" strike="noStrike">
                          <a:effectLst/>
                          <a:latin typeface="Geneva"/>
                        </a:rPr>
                        <a:t>FUND BALANCE</a:t>
                      </a:r>
                    </a:p>
                  </a:txBody>
                  <a:tcPr marL="0" marR="0" marT="0" marB="0" anchor="b">
                    <a:lnL>
                      <a:noFill/>
                    </a:lnL>
                    <a:lnR>
                      <a:noFill/>
                    </a:lnR>
                    <a:lnT>
                      <a:noFill/>
                    </a:lnT>
                    <a:lnB>
                      <a:noFill/>
                    </a:lnB>
                  </a:tcPr>
                </a:tc>
                <a:tc>
                  <a:txBody>
                    <a:bodyPr/>
                    <a:lstStyle/>
                    <a:p>
                      <a:pPr algn="ctr" fontAlgn="b"/>
                      <a:r>
                        <a:rPr lang="en-US" sz="600" b="1" i="0" u="none" strike="noStrike">
                          <a:effectLst/>
                          <a:latin typeface="Geneva"/>
                        </a:rPr>
                        <a:t>Revs &amp; Transfers</a:t>
                      </a:r>
                    </a:p>
                  </a:txBody>
                  <a:tcPr marL="0" marR="0" marT="0" marB="0" anchor="b">
                    <a:lnL>
                      <a:noFill/>
                    </a:lnL>
                    <a:lnR>
                      <a:noFill/>
                    </a:lnR>
                    <a:lnT>
                      <a:noFill/>
                    </a:lnT>
                    <a:lnB>
                      <a:noFill/>
                    </a:lnB>
                  </a:tcPr>
                </a:tc>
                <a:tc>
                  <a:txBody>
                    <a:bodyPr/>
                    <a:lstStyle/>
                    <a:p>
                      <a:pPr algn="ctr" fontAlgn="b"/>
                      <a:r>
                        <a:rPr lang="en-US" sz="600" b="1" i="0" u="none" strike="noStrike" dirty="0">
                          <a:effectLst/>
                          <a:latin typeface="Geneva"/>
                        </a:rPr>
                        <a:t>Exp. &amp; Transfers</a:t>
                      </a:r>
                    </a:p>
                  </a:txBody>
                  <a:tcPr marL="0" marR="0" marT="0" marB="0" anchor="b">
                    <a:lnL>
                      <a:noFill/>
                    </a:lnL>
                    <a:lnR>
                      <a:noFill/>
                    </a:lnR>
                    <a:lnT>
                      <a:noFill/>
                    </a:lnT>
                    <a:lnB>
                      <a:noFill/>
                    </a:lnB>
                  </a:tcPr>
                </a:tc>
                <a:tc>
                  <a:txBody>
                    <a:bodyPr/>
                    <a:lstStyle/>
                    <a:p>
                      <a:pPr algn="ctr" fontAlgn="b"/>
                      <a:r>
                        <a:rPr lang="en-US" sz="600" b="1" i="0" u="none" strike="noStrike">
                          <a:effectLst/>
                          <a:latin typeface="Geneva"/>
                        </a:rPr>
                        <a:t>FUND BALANCE</a:t>
                      </a:r>
                    </a:p>
                  </a:txBody>
                  <a:tcPr marL="0" marR="0" marT="0" marB="0" anchor="b">
                    <a:lnL>
                      <a:noFill/>
                    </a:lnL>
                    <a:lnR>
                      <a:noFill/>
                    </a:lnR>
                    <a:lnT>
                      <a:noFill/>
                    </a:lnT>
                    <a:lnB>
                      <a:noFill/>
                    </a:lnB>
                  </a:tcPr>
                </a:tc>
                <a:tc>
                  <a:txBody>
                    <a:bodyPr/>
                    <a:lstStyle/>
                    <a:p>
                      <a:pPr algn="ctr" fontAlgn="b"/>
                      <a:r>
                        <a:rPr lang="en-US" sz="600" b="1" i="0" u="none" strike="noStrike">
                          <a:effectLst/>
                          <a:latin typeface="Geneva"/>
                        </a:rPr>
                        <a:t>Revs &amp; Transfers</a:t>
                      </a:r>
                    </a:p>
                  </a:txBody>
                  <a:tcPr marL="0" marR="0" marT="0" marB="0" anchor="b">
                    <a:lnL>
                      <a:noFill/>
                    </a:lnL>
                    <a:lnR>
                      <a:noFill/>
                    </a:lnR>
                    <a:lnT>
                      <a:noFill/>
                    </a:lnT>
                    <a:lnB>
                      <a:noFill/>
                    </a:lnB>
                  </a:tcPr>
                </a:tc>
                <a:tc>
                  <a:txBody>
                    <a:bodyPr/>
                    <a:lstStyle/>
                    <a:p>
                      <a:pPr algn="ctr" fontAlgn="b"/>
                      <a:r>
                        <a:rPr lang="en-US" sz="600" b="1" i="0" u="none" strike="noStrike">
                          <a:effectLst/>
                          <a:latin typeface="Geneva"/>
                        </a:rPr>
                        <a:t>Exp. &amp; Transfers</a:t>
                      </a:r>
                    </a:p>
                  </a:txBody>
                  <a:tcPr marL="0" marR="0" marT="0" marB="0" anchor="b">
                    <a:lnL>
                      <a:noFill/>
                    </a:lnL>
                    <a:lnR>
                      <a:noFill/>
                    </a:lnR>
                    <a:lnT>
                      <a:noFill/>
                    </a:lnT>
                    <a:lnB>
                      <a:noFill/>
                    </a:lnB>
                  </a:tcPr>
                </a:tc>
                <a:tc>
                  <a:txBody>
                    <a:bodyPr/>
                    <a:lstStyle/>
                    <a:p>
                      <a:pPr algn="ctr" fontAlgn="b"/>
                      <a:r>
                        <a:rPr lang="en-US" sz="600" b="1" i="0" u="none" strike="noStrike">
                          <a:effectLst/>
                          <a:latin typeface="Geneva"/>
                        </a:rPr>
                        <a:t>FUND BALANCE</a:t>
                      </a:r>
                    </a:p>
                  </a:txBody>
                  <a:tcPr marL="0" marR="0" marT="0" marB="0" anchor="b">
                    <a:lnL>
                      <a:noFill/>
                    </a:lnL>
                    <a:lnR>
                      <a:noFill/>
                    </a:lnR>
                    <a:lnT>
                      <a:noFill/>
                    </a:lnT>
                    <a:lnB>
                      <a:noFill/>
                    </a:lnB>
                  </a:tcPr>
                </a:tc>
                <a:extLst>
                  <a:ext uri="{0D108BD9-81ED-4DB2-BD59-A6C34878D82A}">
                    <a16:rowId xmlns:a16="http://schemas.microsoft.com/office/drawing/2014/main" val="1335526714"/>
                  </a:ext>
                </a:extLst>
              </a:tr>
              <a:tr h="193028">
                <a:tc>
                  <a:txBody>
                    <a:bodyPr/>
                    <a:lstStyle/>
                    <a:p>
                      <a:pPr algn="ctr" fontAlgn="b"/>
                      <a:r>
                        <a:rPr lang="en-US" sz="800" b="1" i="0" u="none" strike="noStrike">
                          <a:effectLst/>
                          <a:latin typeface="Geneva"/>
                        </a:rPr>
                        <a:t>FUND</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6/30/2022</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2022-23</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2022-23</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6/30/2023</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2023-24</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2023-24</a:t>
                      </a:r>
                    </a:p>
                  </a:txBody>
                  <a:tcPr marL="0" marR="0" marT="0" marB="0" anchor="b">
                    <a:lnL>
                      <a:noFill/>
                    </a:lnL>
                    <a:lnR>
                      <a:noFill/>
                    </a:lnR>
                    <a:lnT>
                      <a:noFill/>
                    </a:lnT>
                    <a:lnB>
                      <a:noFill/>
                    </a:lnB>
                  </a:tcPr>
                </a:tc>
                <a:tc>
                  <a:txBody>
                    <a:bodyPr/>
                    <a:lstStyle/>
                    <a:p>
                      <a:pPr algn="ctr" fontAlgn="b"/>
                      <a:r>
                        <a:rPr lang="en-US" sz="800" b="1" i="0" u="none" strike="noStrike">
                          <a:effectLst/>
                          <a:latin typeface="Geneva"/>
                        </a:rPr>
                        <a:t>6/30/2024</a:t>
                      </a:r>
                    </a:p>
                  </a:txBody>
                  <a:tcPr marL="0" marR="0" marT="0" marB="0" anchor="b">
                    <a:lnL>
                      <a:noFill/>
                    </a:lnL>
                    <a:lnR>
                      <a:noFill/>
                    </a:lnR>
                    <a:lnT>
                      <a:noFill/>
                    </a:lnT>
                    <a:lnB>
                      <a:noFill/>
                    </a:lnB>
                  </a:tcPr>
                </a:tc>
                <a:extLst>
                  <a:ext uri="{0D108BD9-81ED-4DB2-BD59-A6C34878D82A}">
                    <a16:rowId xmlns:a16="http://schemas.microsoft.com/office/drawing/2014/main" val="2109981278"/>
                  </a:ext>
                </a:extLst>
              </a:tr>
              <a:tr h="193028">
                <a:tc>
                  <a:txBody>
                    <a:bodyPr/>
                    <a:lstStyle/>
                    <a:p>
                      <a:pPr algn="ctr" fontAlgn="b"/>
                      <a:r>
                        <a:rPr lang="en-US" sz="800" b="1" i="0" u="none" strike="noStrike">
                          <a:effectLst/>
                          <a:latin typeface="Geneva"/>
                        </a:rPr>
                        <a:t>GENERAL UNAPPR.</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$2,399,493.63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$13,834,313.61</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$13,923,179.41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$2,310,627.83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$14,309,748.00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$14,309,179.00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$2,311,196.83 </a:t>
                      </a:r>
                    </a:p>
                  </a:txBody>
                  <a:tcPr marL="0" marR="0" marT="0" marB="0" anchor="b">
                    <a:lnL>
                      <a:noFill/>
                    </a:lnL>
                    <a:lnR>
                      <a:noFill/>
                    </a:lnR>
                    <a:lnT>
                      <a:noFill/>
                    </a:lnT>
                    <a:lnB>
                      <a:noFill/>
                    </a:lnB>
                  </a:tcPr>
                </a:tc>
                <a:extLst>
                  <a:ext uri="{0D108BD9-81ED-4DB2-BD59-A6C34878D82A}">
                    <a16:rowId xmlns:a16="http://schemas.microsoft.com/office/drawing/2014/main" val="939939772"/>
                  </a:ext>
                </a:extLst>
              </a:tr>
              <a:tr h="193028">
                <a:tc>
                  <a:txBody>
                    <a:bodyPr/>
                    <a:lstStyle/>
                    <a:p>
                      <a:pPr algn="l" fontAlgn="b"/>
                      <a:r>
                        <a:rPr lang="en-US" sz="800" b="1" i="0" u="none" strike="noStrike">
                          <a:effectLst/>
                          <a:latin typeface="Geneva"/>
                        </a:rPr>
                        <a:t>Student Activities</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$36,600.49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$61,957.67</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$54,454.01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$44,104.15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$53,220.00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$61,800.00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$35,524.15 </a:t>
                      </a:r>
                    </a:p>
                  </a:txBody>
                  <a:tcPr marL="0" marR="0" marT="0" marB="0" anchor="b">
                    <a:lnL>
                      <a:noFill/>
                    </a:lnL>
                    <a:lnR>
                      <a:noFill/>
                    </a:lnR>
                    <a:lnT>
                      <a:noFill/>
                    </a:lnT>
                    <a:lnB>
                      <a:noFill/>
                    </a:lnB>
                  </a:tcPr>
                </a:tc>
                <a:extLst>
                  <a:ext uri="{0D108BD9-81ED-4DB2-BD59-A6C34878D82A}">
                    <a16:rowId xmlns:a16="http://schemas.microsoft.com/office/drawing/2014/main" val="3489074022"/>
                  </a:ext>
                </a:extLst>
              </a:tr>
              <a:tr h="193028">
                <a:tc>
                  <a:txBody>
                    <a:bodyPr/>
                    <a:lstStyle/>
                    <a:p>
                      <a:pPr algn="l" fontAlgn="b"/>
                      <a:r>
                        <a:rPr lang="en-US" sz="800" b="1" i="0" u="none" strike="noStrike">
                          <a:effectLst/>
                          <a:latin typeface="Geneva"/>
                        </a:rPr>
                        <a:t>Assigned funds-General</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$64,429.10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$53,890.07</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$93,836.81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$24,482.36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$34,300.00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$34,300.00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$24,482.36 </a:t>
                      </a:r>
                    </a:p>
                  </a:txBody>
                  <a:tcPr marL="0" marR="0" marT="0" marB="0" anchor="b">
                    <a:lnL>
                      <a:noFill/>
                    </a:lnL>
                    <a:lnR>
                      <a:noFill/>
                    </a:lnR>
                    <a:lnT>
                      <a:noFill/>
                    </a:lnT>
                    <a:lnB>
                      <a:noFill/>
                    </a:lnB>
                  </a:tcPr>
                </a:tc>
                <a:extLst>
                  <a:ext uri="{0D108BD9-81ED-4DB2-BD59-A6C34878D82A}">
                    <a16:rowId xmlns:a16="http://schemas.microsoft.com/office/drawing/2014/main" val="6693810"/>
                  </a:ext>
                </a:extLst>
              </a:tr>
              <a:tr h="216841">
                <a:tc>
                  <a:txBody>
                    <a:bodyPr/>
                    <a:lstStyle/>
                    <a:p>
                      <a:pPr algn="l" fontAlgn="b"/>
                      <a:r>
                        <a:rPr lang="en-US" sz="800" b="1" i="0" u="none" strike="noStrike">
                          <a:effectLst/>
                          <a:latin typeface="Geneva"/>
                        </a:rPr>
                        <a:t>Assigned funds-Cap. Out.</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$43,136.41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$25,000.00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$44,159.35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$23,977.06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$20,000.00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$3,977.06 </a:t>
                      </a:r>
                    </a:p>
                  </a:txBody>
                  <a:tcPr marL="0" marR="0" marT="0" marB="0" anchor="b">
                    <a:lnL>
                      <a:noFill/>
                    </a:lnL>
                    <a:lnR>
                      <a:noFill/>
                    </a:lnR>
                    <a:lnT>
                      <a:noFill/>
                    </a:lnT>
                    <a:lnB>
                      <a:noFill/>
                    </a:lnB>
                  </a:tcPr>
                </a:tc>
                <a:extLst>
                  <a:ext uri="{0D108BD9-81ED-4DB2-BD59-A6C34878D82A}">
                    <a16:rowId xmlns:a16="http://schemas.microsoft.com/office/drawing/2014/main" val="3169721487"/>
                  </a:ext>
                </a:extLst>
              </a:tr>
              <a:tr h="193028">
                <a:tc>
                  <a:txBody>
                    <a:bodyPr/>
                    <a:lstStyle/>
                    <a:p>
                      <a:pPr algn="l" fontAlgn="b"/>
                      <a:r>
                        <a:rPr lang="en-US" sz="800" b="1" i="0" u="none" strike="noStrike">
                          <a:effectLst/>
                          <a:latin typeface="Geneva"/>
                        </a:rPr>
                        <a:t>Safe Schools</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$36,360.64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$45,830.16</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$10,374.86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$71,815.94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$42,190.00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$56,200.00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$57,805.94 </a:t>
                      </a:r>
                    </a:p>
                  </a:txBody>
                  <a:tcPr marL="0" marR="0" marT="0" marB="0" anchor="b">
                    <a:lnL>
                      <a:noFill/>
                    </a:lnL>
                    <a:lnR>
                      <a:noFill/>
                    </a:lnR>
                    <a:lnT>
                      <a:noFill/>
                    </a:lnT>
                    <a:lnB>
                      <a:noFill/>
                    </a:lnB>
                  </a:tcPr>
                </a:tc>
                <a:extLst>
                  <a:ext uri="{0D108BD9-81ED-4DB2-BD59-A6C34878D82A}">
                    <a16:rowId xmlns:a16="http://schemas.microsoft.com/office/drawing/2014/main" val="2612307713"/>
                  </a:ext>
                </a:extLst>
              </a:tr>
              <a:tr h="193028">
                <a:tc>
                  <a:txBody>
                    <a:bodyPr/>
                    <a:lstStyle/>
                    <a:p>
                      <a:pPr algn="l" fontAlgn="b"/>
                      <a:r>
                        <a:rPr lang="en-US" sz="800" b="1" i="0" u="none" strike="noStrike">
                          <a:effectLst/>
                          <a:latin typeface="Geneva"/>
                        </a:rPr>
                        <a:t>Staff Development</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$53,183.21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$170,435.74</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$170,036.51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$53,582.44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$175,000.00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$184,025.00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$44,557.44 </a:t>
                      </a:r>
                    </a:p>
                  </a:txBody>
                  <a:tcPr marL="0" marR="0" marT="0" marB="0" anchor="b">
                    <a:lnL>
                      <a:noFill/>
                    </a:lnL>
                    <a:lnR>
                      <a:noFill/>
                    </a:lnR>
                    <a:lnT>
                      <a:noFill/>
                    </a:lnT>
                    <a:lnB>
                      <a:noFill/>
                    </a:lnB>
                  </a:tcPr>
                </a:tc>
                <a:extLst>
                  <a:ext uri="{0D108BD9-81ED-4DB2-BD59-A6C34878D82A}">
                    <a16:rowId xmlns:a16="http://schemas.microsoft.com/office/drawing/2014/main" val="4145354405"/>
                  </a:ext>
                </a:extLst>
              </a:tr>
              <a:tr h="193028">
                <a:tc>
                  <a:txBody>
                    <a:bodyPr/>
                    <a:lstStyle/>
                    <a:p>
                      <a:pPr algn="l" fontAlgn="b"/>
                      <a:r>
                        <a:rPr lang="en-US" sz="800" b="1" i="0" u="none" strike="noStrike">
                          <a:effectLst/>
                          <a:latin typeface="Geneva"/>
                        </a:rPr>
                        <a:t>Integration</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$121,356.90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$121,356.90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$127,000.00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$127,000.00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$0.00 </a:t>
                      </a:r>
                    </a:p>
                  </a:txBody>
                  <a:tcPr marL="0" marR="0" marT="0" marB="0" anchor="b">
                    <a:lnL>
                      <a:noFill/>
                    </a:lnL>
                    <a:lnR>
                      <a:noFill/>
                    </a:lnR>
                    <a:lnT>
                      <a:noFill/>
                    </a:lnT>
                    <a:lnB>
                      <a:noFill/>
                    </a:lnB>
                  </a:tcPr>
                </a:tc>
                <a:extLst>
                  <a:ext uri="{0D108BD9-81ED-4DB2-BD59-A6C34878D82A}">
                    <a16:rowId xmlns:a16="http://schemas.microsoft.com/office/drawing/2014/main" val="3558248759"/>
                  </a:ext>
                </a:extLst>
              </a:tr>
              <a:tr h="193028">
                <a:tc>
                  <a:txBody>
                    <a:bodyPr/>
                    <a:lstStyle/>
                    <a:p>
                      <a:pPr algn="l" fontAlgn="b"/>
                      <a:r>
                        <a:rPr lang="en-US" sz="800" b="1" i="0" u="none" strike="noStrike">
                          <a:effectLst/>
                          <a:latin typeface="Geneva"/>
                        </a:rPr>
                        <a:t>Third Party Pay</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$47,852.70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$104,965.40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$53,326.23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$99,491.87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$40,000.00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$45,175.00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$94,316.87 </a:t>
                      </a:r>
                    </a:p>
                  </a:txBody>
                  <a:tcPr marL="0" marR="0" marT="0" marB="0" anchor="b">
                    <a:lnL>
                      <a:noFill/>
                    </a:lnL>
                    <a:lnR>
                      <a:noFill/>
                    </a:lnR>
                    <a:lnT>
                      <a:noFill/>
                    </a:lnT>
                    <a:lnB>
                      <a:noFill/>
                    </a:lnB>
                  </a:tcPr>
                </a:tc>
                <a:extLst>
                  <a:ext uri="{0D108BD9-81ED-4DB2-BD59-A6C34878D82A}">
                    <a16:rowId xmlns:a16="http://schemas.microsoft.com/office/drawing/2014/main" val="1123875770"/>
                  </a:ext>
                </a:extLst>
              </a:tr>
              <a:tr h="193028">
                <a:tc>
                  <a:txBody>
                    <a:bodyPr/>
                    <a:lstStyle/>
                    <a:p>
                      <a:pPr algn="l" fontAlgn="b"/>
                      <a:r>
                        <a:rPr lang="en-US" sz="800" b="1" i="0" u="none" strike="noStrike">
                          <a:effectLst/>
                          <a:latin typeface="Geneva"/>
                        </a:rPr>
                        <a:t>Long Term Facilities</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$488,763.70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$454,315.07</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$456,461.36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$486,617.41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$441,910.00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$457,000.00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$471,527.41 </a:t>
                      </a:r>
                    </a:p>
                  </a:txBody>
                  <a:tcPr marL="0" marR="0" marT="0" marB="0" anchor="b">
                    <a:lnL>
                      <a:noFill/>
                    </a:lnL>
                    <a:lnR>
                      <a:noFill/>
                    </a:lnR>
                    <a:lnT>
                      <a:noFill/>
                    </a:lnT>
                    <a:lnB>
                      <a:noFill/>
                    </a:lnB>
                  </a:tcPr>
                </a:tc>
                <a:extLst>
                  <a:ext uri="{0D108BD9-81ED-4DB2-BD59-A6C34878D82A}">
                    <a16:rowId xmlns:a16="http://schemas.microsoft.com/office/drawing/2014/main" val="130129171"/>
                  </a:ext>
                </a:extLst>
              </a:tr>
              <a:tr h="193028">
                <a:tc>
                  <a:txBody>
                    <a:bodyPr/>
                    <a:lstStyle/>
                    <a:p>
                      <a:pPr algn="l" fontAlgn="b"/>
                      <a:r>
                        <a:rPr lang="en-US" sz="800" b="1" i="0" u="none" strike="noStrike">
                          <a:effectLst/>
                          <a:latin typeface="Geneva"/>
                        </a:rPr>
                        <a:t>Learning &amp; Dev.</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$8,524.66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$248,834.57</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$249,857.29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$7,501.94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$244,000.00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$244,000.00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$7,501.94 </a:t>
                      </a:r>
                    </a:p>
                  </a:txBody>
                  <a:tcPr marL="0" marR="0" marT="0" marB="0" anchor="b">
                    <a:lnL>
                      <a:noFill/>
                    </a:lnL>
                    <a:lnR>
                      <a:noFill/>
                    </a:lnR>
                    <a:lnT>
                      <a:noFill/>
                    </a:lnT>
                    <a:lnB>
                      <a:noFill/>
                    </a:lnB>
                  </a:tcPr>
                </a:tc>
                <a:extLst>
                  <a:ext uri="{0D108BD9-81ED-4DB2-BD59-A6C34878D82A}">
                    <a16:rowId xmlns:a16="http://schemas.microsoft.com/office/drawing/2014/main" val="3090954794"/>
                  </a:ext>
                </a:extLst>
              </a:tr>
              <a:tr h="193028">
                <a:tc>
                  <a:txBody>
                    <a:bodyPr/>
                    <a:lstStyle/>
                    <a:p>
                      <a:pPr algn="l" fontAlgn="b"/>
                      <a:r>
                        <a:rPr lang="en-US" sz="800" b="1" i="0" u="none" strike="noStrike">
                          <a:effectLst/>
                          <a:latin typeface="Geneva"/>
                        </a:rPr>
                        <a:t>Basic Skills-Ext. Year</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$16,031.76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$16,031.76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$5,000.00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$11,031.76 </a:t>
                      </a:r>
                    </a:p>
                  </a:txBody>
                  <a:tcPr marL="0" marR="0" marT="0" marB="0" anchor="b">
                    <a:lnL>
                      <a:noFill/>
                    </a:lnL>
                    <a:lnR>
                      <a:noFill/>
                    </a:lnR>
                    <a:lnT>
                      <a:noFill/>
                    </a:lnT>
                    <a:lnB>
                      <a:noFill/>
                    </a:lnB>
                  </a:tcPr>
                </a:tc>
                <a:extLst>
                  <a:ext uri="{0D108BD9-81ED-4DB2-BD59-A6C34878D82A}">
                    <a16:rowId xmlns:a16="http://schemas.microsoft.com/office/drawing/2014/main" val="2277265267"/>
                  </a:ext>
                </a:extLst>
              </a:tr>
              <a:tr h="193028">
                <a:tc>
                  <a:txBody>
                    <a:bodyPr/>
                    <a:lstStyle/>
                    <a:p>
                      <a:pPr algn="l" fontAlgn="b"/>
                      <a:r>
                        <a:rPr lang="en-US" sz="800" b="1" i="0" u="none" strike="noStrike">
                          <a:effectLst/>
                          <a:latin typeface="Geneva"/>
                        </a:rPr>
                        <a:t>Capital Outlay</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$360,286.61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$384,771.47</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$355,462.33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$389,595.75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$284,000.00</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$271,330.00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$402,265.75 </a:t>
                      </a:r>
                    </a:p>
                  </a:txBody>
                  <a:tcPr marL="0" marR="0" marT="0" marB="0" anchor="b">
                    <a:lnL>
                      <a:noFill/>
                    </a:lnL>
                    <a:lnR>
                      <a:noFill/>
                    </a:lnR>
                    <a:lnT>
                      <a:noFill/>
                    </a:lnT>
                    <a:lnB>
                      <a:noFill/>
                    </a:lnB>
                  </a:tcPr>
                </a:tc>
                <a:extLst>
                  <a:ext uri="{0D108BD9-81ED-4DB2-BD59-A6C34878D82A}">
                    <a16:rowId xmlns:a16="http://schemas.microsoft.com/office/drawing/2014/main" val="367253164"/>
                  </a:ext>
                </a:extLst>
              </a:tr>
              <a:tr h="193028">
                <a:tc>
                  <a:txBody>
                    <a:bodyPr/>
                    <a:lstStyle/>
                    <a:p>
                      <a:pPr algn="ctr" fontAlgn="b"/>
                      <a:r>
                        <a:rPr lang="en-US" sz="800" b="1" i="0" u="none" strike="noStrike">
                          <a:effectLst/>
                          <a:latin typeface="Geneva"/>
                        </a:rPr>
                        <a:t>GENERAL FUND BAL.</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$3,554,662.91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$15,505,670.66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$15,532,505.06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$3,527,828.51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$15,751,368.00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$15,815,009.00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$3,464,187.51 </a:t>
                      </a:r>
                    </a:p>
                  </a:txBody>
                  <a:tcPr marL="0" marR="0" marT="0" marB="0" anchor="b">
                    <a:lnL>
                      <a:noFill/>
                    </a:lnL>
                    <a:lnR>
                      <a:noFill/>
                    </a:lnR>
                    <a:lnT>
                      <a:noFill/>
                    </a:lnT>
                    <a:lnB>
                      <a:noFill/>
                    </a:lnB>
                  </a:tcPr>
                </a:tc>
                <a:extLst>
                  <a:ext uri="{0D108BD9-81ED-4DB2-BD59-A6C34878D82A}">
                    <a16:rowId xmlns:a16="http://schemas.microsoft.com/office/drawing/2014/main" val="666472535"/>
                  </a:ext>
                </a:extLst>
              </a:tr>
              <a:tr h="193028">
                <a:tc>
                  <a:txBody>
                    <a:bodyPr/>
                    <a:lstStyle/>
                    <a:p>
                      <a:pPr algn="ctr" fontAlgn="b"/>
                      <a:r>
                        <a:rPr lang="en-US" sz="800" b="1" i="0" u="none" strike="noStrike">
                          <a:effectLst/>
                          <a:latin typeface="Geneva"/>
                        </a:rPr>
                        <a:t>Food Service Fund</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$541,227.29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$775,609.51</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$984,876.08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$331,960.72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$922,910.00</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$852,500.00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$402,370.72 </a:t>
                      </a:r>
                    </a:p>
                  </a:txBody>
                  <a:tcPr marL="0" marR="0" marT="0" marB="0" anchor="b">
                    <a:lnL>
                      <a:noFill/>
                    </a:lnL>
                    <a:lnR>
                      <a:noFill/>
                    </a:lnR>
                    <a:lnT>
                      <a:noFill/>
                    </a:lnT>
                    <a:lnB>
                      <a:noFill/>
                    </a:lnB>
                  </a:tcPr>
                </a:tc>
                <a:extLst>
                  <a:ext uri="{0D108BD9-81ED-4DB2-BD59-A6C34878D82A}">
                    <a16:rowId xmlns:a16="http://schemas.microsoft.com/office/drawing/2014/main" val="3769979904"/>
                  </a:ext>
                </a:extLst>
              </a:tr>
              <a:tr h="193028">
                <a:tc>
                  <a:txBody>
                    <a:bodyPr/>
                    <a:lstStyle/>
                    <a:p>
                      <a:pPr algn="l" fontAlgn="b"/>
                      <a:r>
                        <a:rPr lang="en-US" sz="800" b="1" i="0" u="none" strike="noStrike">
                          <a:effectLst/>
                          <a:latin typeface="Geneva"/>
                        </a:rPr>
                        <a:t>Comm. Ed. Unappr.</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$3,894.52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$55,062.79</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$55,595.61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$3,361.70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$26,500.00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$30,845.00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($983.30)</a:t>
                      </a:r>
                    </a:p>
                  </a:txBody>
                  <a:tcPr marL="0" marR="0" marT="0" marB="0" anchor="b">
                    <a:lnL>
                      <a:noFill/>
                    </a:lnL>
                    <a:lnR>
                      <a:noFill/>
                    </a:lnR>
                    <a:lnT>
                      <a:noFill/>
                    </a:lnT>
                    <a:lnB>
                      <a:noFill/>
                    </a:lnB>
                  </a:tcPr>
                </a:tc>
                <a:extLst>
                  <a:ext uri="{0D108BD9-81ED-4DB2-BD59-A6C34878D82A}">
                    <a16:rowId xmlns:a16="http://schemas.microsoft.com/office/drawing/2014/main" val="1098242827"/>
                  </a:ext>
                </a:extLst>
              </a:tr>
              <a:tr h="193028">
                <a:tc>
                  <a:txBody>
                    <a:bodyPr/>
                    <a:lstStyle/>
                    <a:p>
                      <a:pPr algn="l" fontAlgn="b"/>
                      <a:r>
                        <a:rPr lang="en-US" sz="800" b="1" i="0" u="none" strike="noStrike">
                          <a:effectLst/>
                          <a:latin typeface="Geneva"/>
                        </a:rPr>
                        <a:t>Comm. Ed. Appr.</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$116,194.80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$417,403.46</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$386,629.78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$146,968.48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$414,610.00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$386,495.00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$175,083.48 </a:t>
                      </a:r>
                    </a:p>
                  </a:txBody>
                  <a:tcPr marL="0" marR="0" marT="0" marB="0" anchor="b">
                    <a:lnL>
                      <a:noFill/>
                    </a:lnL>
                    <a:lnR>
                      <a:noFill/>
                    </a:lnR>
                    <a:lnT>
                      <a:noFill/>
                    </a:lnT>
                    <a:lnB>
                      <a:noFill/>
                    </a:lnB>
                  </a:tcPr>
                </a:tc>
                <a:extLst>
                  <a:ext uri="{0D108BD9-81ED-4DB2-BD59-A6C34878D82A}">
                    <a16:rowId xmlns:a16="http://schemas.microsoft.com/office/drawing/2014/main" val="3972695665"/>
                  </a:ext>
                </a:extLst>
              </a:tr>
              <a:tr h="193028">
                <a:tc>
                  <a:txBody>
                    <a:bodyPr/>
                    <a:lstStyle/>
                    <a:p>
                      <a:pPr algn="l" fontAlgn="b"/>
                      <a:r>
                        <a:rPr lang="en-US" sz="800" b="1" i="0" u="none" strike="noStrike">
                          <a:effectLst/>
                          <a:latin typeface="Geneva"/>
                        </a:rPr>
                        <a:t>ECFE</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($322.32)</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$65,599.01</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$62,666.88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$2,609.81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$63,500.00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$65,530.00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$579.81 </a:t>
                      </a:r>
                    </a:p>
                  </a:txBody>
                  <a:tcPr marL="0" marR="0" marT="0" marB="0" anchor="b">
                    <a:lnL>
                      <a:noFill/>
                    </a:lnL>
                    <a:lnR>
                      <a:noFill/>
                    </a:lnR>
                    <a:lnT>
                      <a:noFill/>
                    </a:lnT>
                    <a:lnB>
                      <a:noFill/>
                    </a:lnB>
                  </a:tcPr>
                </a:tc>
                <a:extLst>
                  <a:ext uri="{0D108BD9-81ED-4DB2-BD59-A6C34878D82A}">
                    <a16:rowId xmlns:a16="http://schemas.microsoft.com/office/drawing/2014/main" val="865036703"/>
                  </a:ext>
                </a:extLst>
              </a:tr>
              <a:tr h="193028">
                <a:tc>
                  <a:txBody>
                    <a:bodyPr/>
                    <a:lstStyle/>
                    <a:p>
                      <a:pPr algn="l" fontAlgn="b"/>
                      <a:r>
                        <a:rPr lang="en-US" sz="800" b="1" i="0" u="none" strike="noStrike">
                          <a:effectLst/>
                          <a:latin typeface="Geneva"/>
                        </a:rPr>
                        <a:t>Learning Readiness</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($41,054.83)</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$163,235.11</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$209,633.93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($87,453.65)</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$149,830.00</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$241,820.00 </a:t>
                      </a:r>
                    </a:p>
                  </a:txBody>
                  <a:tcPr marL="0" marR="0" marT="0" marB="0" anchor="b">
                    <a:lnL>
                      <a:noFill/>
                    </a:lnL>
                    <a:lnR>
                      <a:noFill/>
                    </a:lnR>
                    <a:lnT>
                      <a:noFill/>
                    </a:lnT>
                    <a:lnB>
                      <a:noFill/>
                    </a:lnB>
                  </a:tcPr>
                </a:tc>
                <a:tc>
                  <a:txBody>
                    <a:bodyPr/>
                    <a:lstStyle/>
                    <a:p>
                      <a:pPr algn="r" fontAlgn="b"/>
                      <a:r>
                        <a:rPr lang="en-US" sz="800" b="0" i="0" u="none" strike="noStrike">
                          <a:effectLst/>
                          <a:latin typeface="Geneva"/>
                        </a:rPr>
                        <a:t>($179,443.65)</a:t>
                      </a:r>
                    </a:p>
                  </a:txBody>
                  <a:tcPr marL="0" marR="0" marT="0" marB="0" anchor="b">
                    <a:lnL>
                      <a:noFill/>
                    </a:lnL>
                    <a:lnR>
                      <a:noFill/>
                    </a:lnR>
                    <a:lnT>
                      <a:noFill/>
                    </a:lnT>
                    <a:lnB>
                      <a:noFill/>
                    </a:lnB>
                  </a:tcPr>
                </a:tc>
                <a:extLst>
                  <a:ext uri="{0D108BD9-81ED-4DB2-BD59-A6C34878D82A}">
                    <a16:rowId xmlns:a16="http://schemas.microsoft.com/office/drawing/2014/main" val="4114028104"/>
                  </a:ext>
                </a:extLst>
              </a:tr>
              <a:tr h="193028">
                <a:tc>
                  <a:txBody>
                    <a:bodyPr/>
                    <a:lstStyle/>
                    <a:p>
                      <a:pPr algn="l" fontAlgn="b"/>
                      <a:r>
                        <a:rPr lang="en-US" sz="800" b="1" i="0" u="none" strike="noStrike">
                          <a:effectLst/>
                          <a:latin typeface="Geneva"/>
                        </a:rPr>
                        <a:t>Swimming Pool</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$44,697.72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$186,078.33</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$178,237.80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$52,538.25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$183,220.00</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$193,470.00 </a:t>
                      </a:r>
                    </a:p>
                  </a:txBody>
                  <a:tcPr marL="0" marR="0" marT="0" marB="0" anchor="b">
                    <a:lnL>
                      <a:noFill/>
                    </a:lnL>
                    <a:lnR>
                      <a:noFill/>
                    </a:lnR>
                    <a:lnT>
                      <a:noFill/>
                    </a:lnT>
                    <a:lnB>
                      <a:noFill/>
                    </a:lnB>
                  </a:tcPr>
                </a:tc>
                <a:tc>
                  <a:txBody>
                    <a:bodyPr/>
                    <a:lstStyle/>
                    <a:p>
                      <a:pPr algn="r" fontAlgn="b"/>
                      <a:r>
                        <a:rPr lang="en-US" sz="800" b="0" i="0" u="sng" strike="noStrike">
                          <a:effectLst/>
                          <a:latin typeface="Geneva"/>
                        </a:rPr>
                        <a:t>$42,288.25 </a:t>
                      </a:r>
                    </a:p>
                  </a:txBody>
                  <a:tcPr marL="0" marR="0" marT="0" marB="0" anchor="b">
                    <a:lnL>
                      <a:noFill/>
                    </a:lnL>
                    <a:lnR>
                      <a:noFill/>
                    </a:lnR>
                    <a:lnT>
                      <a:noFill/>
                    </a:lnT>
                    <a:lnB>
                      <a:noFill/>
                    </a:lnB>
                  </a:tcPr>
                </a:tc>
                <a:extLst>
                  <a:ext uri="{0D108BD9-81ED-4DB2-BD59-A6C34878D82A}">
                    <a16:rowId xmlns:a16="http://schemas.microsoft.com/office/drawing/2014/main" val="826477028"/>
                  </a:ext>
                </a:extLst>
              </a:tr>
              <a:tr h="193028">
                <a:tc>
                  <a:txBody>
                    <a:bodyPr/>
                    <a:lstStyle/>
                    <a:p>
                      <a:pPr algn="ctr" fontAlgn="b"/>
                      <a:r>
                        <a:rPr lang="en-US" sz="800" b="1" i="0" u="none" strike="noStrike">
                          <a:effectLst/>
                          <a:latin typeface="Geneva"/>
                        </a:rPr>
                        <a:t>Community Ed Fund</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$123,409.89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$887,378.70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$892,764.00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$118,024.59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$837,660.00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$918,160.00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$37,524.59 </a:t>
                      </a:r>
                    </a:p>
                  </a:txBody>
                  <a:tcPr marL="0" marR="0" marT="0" marB="0" anchor="b">
                    <a:lnL>
                      <a:noFill/>
                    </a:lnL>
                    <a:lnR>
                      <a:noFill/>
                    </a:lnR>
                    <a:lnT>
                      <a:noFill/>
                    </a:lnT>
                    <a:lnB>
                      <a:noFill/>
                    </a:lnB>
                  </a:tcPr>
                </a:tc>
                <a:extLst>
                  <a:ext uri="{0D108BD9-81ED-4DB2-BD59-A6C34878D82A}">
                    <a16:rowId xmlns:a16="http://schemas.microsoft.com/office/drawing/2014/main" val="1499431201"/>
                  </a:ext>
                </a:extLst>
              </a:tr>
              <a:tr h="193028">
                <a:tc>
                  <a:txBody>
                    <a:bodyPr/>
                    <a:lstStyle/>
                    <a:p>
                      <a:pPr algn="ctr" fontAlgn="b"/>
                      <a:r>
                        <a:rPr lang="en-US" sz="800" b="1" i="0" u="none" strike="noStrike">
                          <a:effectLst/>
                          <a:latin typeface="Geneva"/>
                        </a:rPr>
                        <a:t>Debt Redemption</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$418,350.90 </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$2,156,940.74</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$2,122,100.00 </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$453,191.64 </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$2,400,000.00</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$2,245,633.00 </a:t>
                      </a:r>
                    </a:p>
                  </a:txBody>
                  <a:tcPr marL="0" marR="0" marT="0" marB="0" anchor="b">
                    <a:lnL>
                      <a:noFill/>
                    </a:lnL>
                    <a:lnR>
                      <a:noFill/>
                    </a:lnR>
                    <a:lnT>
                      <a:noFill/>
                    </a:lnT>
                    <a:lnB>
                      <a:noFill/>
                    </a:lnB>
                  </a:tcPr>
                </a:tc>
                <a:tc>
                  <a:txBody>
                    <a:bodyPr/>
                    <a:lstStyle/>
                    <a:p>
                      <a:pPr algn="r" fontAlgn="b"/>
                      <a:r>
                        <a:rPr lang="en-US" sz="800" b="1" i="0" u="sng" strike="noStrike">
                          <a:effectLst/>
                          <a:latin typeface="Geneva"/>
                        </a:rPr>
                        <a:t>$607,558.64 </a:t>
                      </a:r>
                    </a:p>
                  </a:txBody>
                  <a:tcPr marL="0" marR="0" marT="0" marB="0" anchor="b">
                    <a:lnL>
                      <a:noFill/>
                    </a:lnL>
                    <a:lnR>
                      <a:noFill/>
                    </a:lnR>
                    <a:lnT>
                      <a:noFill/>
                    </a:lnT>
                    <a:lnB>
                      <a:noFill/>
                    </a:lnB>
                  </a:tcPr>
                </a:tc>
                <a:extLst>
                  <a:ext uri="{0D108BD9-81ED-4DB2-BD59-A6C34878D82A}">
                    <a16:rowId xmlns:a16="http://schemas.microsoft.com/office/drawing/2014/main" val="123545929"/>
                  </a:ext>
                </a:extLst>
              </a:tr>
              <a:tr h="193028">
                <a:tc>
                  <a:txBody>
                    <a:bodyPr/>
                    <a:lstStyle/>
                    <a:p>
                      <a:pPr algn="ctr" fontAlgn="b"/>
                      <a:r>
                        <a:rPr lang="en-US" sz="800" b="1" i="0" u="none" strike="noStrike">
                          <a:effectLst/>
                          <a:latin typeface="Geneva"/>
                        </a:rPr>
                        <a:t>TOTALS</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$4,637,650.99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$19,325,599.61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$19,532,245.14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$4,431,005.46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$19,911,938.00 </a:t>
                      </a:r>
                    </a:p>
                  </a:txBody>
                  <a:tcPr marL="0" marR="0" marT="0" marB="0" anchor="b">
                    <a:lnL>
                      <a:noFill/>
                    </a:lnL>
                    <a:lnR>
                      <a:noFill/>
                    </a:lnR>
                    <a:lnT>
                      <a:noFill/>
                    </a:lnT>
                    <a:lnB>
                      <a:noFill/>
                    </a:lnB>
                  </a:tcPr>
                </a:tc>
                <a:tc>
                  <a:txBody>
                    <a:bodyPr/>
                    <a:lstStyle/>
                    <a:p>
                      <a:pPr algn="r" fontAlgn="b"/>
                      <a:r>
                        <a:rPr lang="en-US" sz="800" b="1" i="0" u="none" strike="noStrike">
                          <a:effectLst/>
                          <a:latin typeface="Geneva"/>
                        </a:rPr>
                        <a:t>$19,831,302.00 </a:t>
                      </a:r>
                    </a:p>
                  </a:txBody>
                  <a:tcPr marL="0" marR="0" marT="0" marB="0" anchor="b">
                    <a:lnL>
                      <a:noFill/>
                    </a:lnL>
                    <a:lnR>
                      <a:noFill/>
                    </a:lnR>
                    <a:lnT>
                      <a:noFill/>
                    </a:lnT>
                    <a:lnB>
                      <a:noFill/>
                    </a:lnB>
                  </a:tcPr>
                </a:tc>
                <a:tc>
                  <a:txBody>
                    <a:bodyPr/>
                    <a:lstStyle/>
                    <a:p>
                      <a:pPr algn="r" fontAlgn="b"/>
                      <a:r>
                        <a:rPr lang="en-US" sz="800" b="1" i="0" u="none" strike="noStrike" dirty="0">
                          <a:effectLst/>
                          <a:latin typeface="Geneva"/>
                        </a:rPr>
                        <a:t>$4,511,641.46 </a:t>
                      </a:r>
                    </a:p>
                  </a:txBody>
                  <a:tcPr marL="0" marR="0" marT="0" marB="0" anchor="b">
                    <a:lnL>
                      <a:noFill/>
                    </a:lnL>
                    <a:lnR>
                      <a:noFill/>
                    </a:lnR>
                    <a:lnT>
                      <a:noFill/>
                    </a:lnT>
                    <a:lnB>
                      <a:noFill/>
                    </a:lnB>
                  </a:tcPr>
                </a:tc>
                <a:extLst>
                  <a:ext uri="{0D108BD9-81ED-4DB2-BD59-A6C34878D82A}">
                    <a16:rowId xmlns:a16="http://schemas.microsoft.com/office/drawing/2014/main" val="3961753814"/>
                  </a:ext>
                </a:extLst>
              </a:tr>
            </a:tbl>
          </a:graphicData>
        </a:graphic>
      </p:graphicFrame>
    </p:spTree>
    <p:extLst>
      <p:ext uri="{BB962C8B-B14F-4D97-AF65-F5344CB8AC3E}">
        <p14:creationId xmlns:p14="http://schemas.microsoft.com/office/powerpoint/2010/main" val="77261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989012" y="457200"/>
            <a:ext cx="10360500" cy="812700"/>
          </a:xfrm>
          <a:prstGeom prst="rect">
            <a:avLst/>
          </a:prstGeom>
          <a:noFill/>
          <a:ln>
            <a:noFill/>
          </a:ln>
        </p:spPr>
        <p:txBody>
          <a:bodyPr wrap="square" lIns="121875" tIns="60925" rIns="121875" bIns="60925" anchor="b" anchorCtr="0">
            <a:noAutofit/>
          </a:bodyPr>
          <a:lstStyle/>
          <a:p>
            <a:pPr marL="0" marR="0" lvl="0" indent="-228600" algn="ctr" rtl="0">
              <a:lnSpc>
                <a:spcPct val="80000"/>
              </a:lnSpc>
              <a:spcBef>
                <a:spcPts val="0"/>
              </a:spcBef>
              <a:buClr>
                <a:schemeClr val="lt1"/>
              </a:buClr>
              <a:buSzPts val="3600"/>
              <a:buFont typeface="Cambria"/>
              <a:buNone/>
            </a:pPr>
            <a:r>
              <a:rPr lang="en-US" sz="3600" b="0" i="0" u="none" strike="noStrike" cap="none" dirty="0" smtClean="0">
                <a:solidFill>
                  <a:schemeClr val="lt1"/>
                </a:solidFill>
                <a:latin typeface="Cambria"/>
                <a:ea typeface="Cambria"/>
                <a:cs typeface="Cambria"/>
                <a:sym typeface="Cambria"/>
              </a:rPr>
              <a:t>2022-23 Actual </a:t>
            </a:r>
            <a:r>
              <a:rPr lang="en-US" sz="3600" b="0" i="0" u="none" strike="noStrike" cap="none" dirty="0" smtClean="0">
                <a:solidFill>
                  <a:schemeClr val="lt1"/>
                </a:solidFill>
                <a:latin typeface="Cambria"/>
                <a:ea typeface="Cambria"/>
                <a:cs typeface="Cambria"/>
                <a:sym typeface="Cambria"/>
              </a:rPr>
              <a:t>Revenues </a:t>
            </a:r>
            <a:r>
              <a:rPr lang="en-US" sz="3600" b="0" i="0" u="none" strike="noStrike" cap="none" dirty="0" smtClean="0">
                <a:solidFill>
                  <a:schemeClr val="lt1"/>
                </a:solidFill>
                <a:latin typeface="Cambria"/>
                <a:ea typeface="Cambria"/>
                <a:cs typeface="Cambria"/>
                <a:sym typeface="Cambria"/>
              </a:rPr>
              <a:t>and </a:t>
            </a:r>
            <a:r>
              <a:rPr lang="en-US" sz="3600" b="0" i="0" u="none" strike="noStrike" cap="none" dirty="0" smtClean="0">
                <a:solidFill>
                  <a:schemeClr val="lt1"/>
                </a:solidFill>
                <a:latin typeface="Cambria"/>
                <a:ea typeface="Cambria"/>
                <a:cs typeface="Cambria"/>
                <a:sym typeface="Cambria"/>
              </a:rPr>
              <a:t>Expenses</a:t>
            </a:r>
            <a:endParaRPr lang="en-US" sz="3600" b="0" i="0" u="none" strike="noStrike" cap="none" dirty="0">
              <a:solidFill>
                <a:schemeClr val="lt1"/>
              </a:solidFill>
              <a:latin typeface="Cambria"/>
              <a:ea typeface="Cambria"/>
              <a:cs typeface="Cambria"/>
              <a:sym typeface="Cambria"/>
            </a:endParaRPr>
          </a:p>
        </p:txBody>
      </p:sp>
      <p:graphicFrame>
        <p:nvGraphicFramePr>
          <p:cNvPr id="179" name="Shape 179"/>
          <p:cNvGraphicFramePr/>
          <p:nvPr>
            <p:extLst>
              <p:ext uri="{D42A27DB-BD31-4B8C-83A1-F6EECF244321}">
                <p14:modId xmlns:p14="http://schemas.microsoft.com/office/powerpoint/2010/main" val="83737823"/>
              </p:ext>
            </p:extLst>
          </p:nvPr>
        </p:nvGraphicFramePr>
        <p:xfrm>
          <a:off x="2476012" y="1447803"/>
          <a:ext cx="7155175" cy="4847896"/>
        </p:xfrm>
        <a:graphic>
          <a:graphicData uri="http://schemas.openxmlformats.org/drawingml/2006/table">
            <a:tbl>
              <a:tblPr firstRow="1" bandRow="1">
                <a:noFill/>
                <a:tableStyleId>{A4F0A8A1-A3B1-4860-81B6-3BE3976F4BC3}</a:tableStyleId>
              </a:tblPr>
              <a:tblGrid>
                <a:gridCol w="1862375">
                  <a:extLst>
                    <a:ext uri="{9D8B030D-6E8A-4147-A177-3AD203B41FA5}">
                      <a16:colId xmlns:a16="http://schemas.microsoft.com/office/drawing/2014/main" val="20000"/>
                    </a:ext>
                  </a:extLst>
                </a:gridCol>
                <a:gridCol w="1533750">
                  <a:extLst>
                    <a:ext uri="{9D8B030D-6E8A-4147-A177-3AD203B41FA5}">
                      <a16:colId xmlns:a16="http://schemas.microsoft.com/office/drawing/2014/main" val="20001"/>
                    </a:ext>
                  </a:extLst>
                </a:gridCol>
                <a:gridCol w="1157175">
                  <a:extLst>
                    <a:ext uri="{9D8B030D-6E8A-4147-A177-3AD203B41FA5}">
                      <a16:colId xmlns:a16="http://schemas.microsoft.com/office/drawing/2014/main" val="20002"/>
                    </a:ext>
                  </a:extLst>
                </a:gridCol>
                <a:gridCol w="1170850">
                  <a:extLst>
                    <a:ext uri="{9D8B030D-6E8A-4147-A177-3AD203B41FA5}">
                      <a16:colId xmlns:a16="http://schemas.microsoft.com/office/drawing/2014/main" val="20003"/>
                    </a:ext>
                  </a:extLst>
                </a:gridCol>
                <a:gridCol w="1431025">
                  <a:extLst>
                    <a:ext uri="{9D8B030D-6E8A-4147-A177-3AD203B41FA5}">
                      <a16:colId xmlns:a16="http://schemas.microsoft.com/office/drawing/2014/main" val="20004"/>
                    </a:ext>
                  </a:extLst>
                </a:gridCol>
              </a:tblGrid>
              <a:tr h="841804">
                <a:tc>
                  <a:txBody>
                    <a:bodyPr/>
                    <a:lstStyle/>
                    <a:p>
                      <a:pPr marL="0" marR="0" lvl="0" indent="0" algn="l" rtl="0">
                        <a:spcBef>
                          <a:spcPts val="0"/>
                        </a:spcBef>
                        <a:buNone/>
                      </a:pPr>
                      <a:endParaRPr sz="1200" dirty="0"/>
                    </a:p>
                  </a:txBody>
                  <a:tcPr marL="91450" marR="91450" marT="45725" marB="45725"/>
                </a:tc>
                <a:tc>
                  <a:txBody>
                    <a:bodyPr/>
                    <a:lstStyle/>
                    <a:p>
                      <a:pPr marL="0" marR="0" lvl="0" indent="0" algn="l" rtl="0">
                        <a:spcBef>
                          <a:spcPts val="0"/>
                        </a:spcBef>
                        <a:buNone/>
                      </a:pPr>
                      <a:r>
                        <a:rPr lang="en-US" sz="1200" dirty="0"/>
                        <a:t>FY </a:t>
                      </a:r>
                      <a:r>
                        <a:rPr lang="en-US" sz="1200" dirty="0" smtClean="0"/>
                        <a:t>23</a:t>
                      </a:r>
                      <a:endParaRPr lang="en-US" sz="1200" dirty="0"/>
                    </a:p>
                    <a:p>
                      <a:pPr marL="0" marR="0" lvl="0" indent="0" algn="l" rtl="0">
                        <a:spcBef>
                          <a:spcPts val="0"/>
                        </a:spcBef>
                        <a:buNone/>
                      </a:pPr>
                      <a:r>
                        <a:rPr lang="en-US" sz="1200" dirty="0"/>
                        <a:t>Beginning </a:t>
                      </a:r>
                    </a:p>
                    <a:p>
                      <a:pPr marL="0" marR="0" lvl="0" indent="0" algn="l" rtl="0">
                        <a:spcBef>
                          <a:spcPts val="0"/>
                        </a:spcBef>
                        <a:buNone/>
                      </a:pPr>
                      <a:r>
                        <a:rPr lang="en-US" sz="1200" dirty="0"/>
                        <a:t>Balances</a:t>
                      </a:r>
                    </a:p>
                  </a:txBody>
                  <a:tcPr marL="91450" marR="91450" marT="45725" marB="45725"/>
                </a:tc>
                <a:tc>
                  <a:txBody>
                    <a:bodyPr/>
                    <a:lstStyle/>
                    <a:p>
                      <a:pPr marL="0" marR="0" lvl="0" indent="0" algn="l" rtl="0">
                        <a:spcBef>
                          <a:spcPts val="0"/>
                        </a:spcBef>
                        <a:buNone/>
                      </a:pPr>
                      <a:r>
                        <a:rPr lang="en-US" sz="1200" dirty="0"/>
                        <a:t>FY </a:t>
                      </a:r>
                      <a:r>
                        <a:rPr lang="en-US" sz="1200" dirty="0" smtClean="0"/>
                        <a:t>23</a:t>
                      </a:r>
                      <a:endParaRPr lang="en-US" sz="1200" dirty="0"/>
                    </a:p>
                    <a:p>
                      <a:pPr marL="0" marR="0" lvl="0" indent="0" algn="l" rtl="0">
                        <a:spcBef>
                          <a:spcPts val="0"/>
                        </a:spcBef>
                        <a:buNone/>
                      </a:pPr>
                      <a:r>
                        <a:rPr lang="en-US" sz="1200" dirty="0"/>
                        <a:t>Revenues</a:t>
                      </a:r>
                    </a:p>
                  </a:txBody>
                  <a:tcPr marL="91450" marR="91450" marT="45725" marB="45725"/>
                </a:tc>
                <a:tc>
                  <a:txBody>
                    <a:bodyPr/>
                    <a:lstStyle/>
                    <a:p>
                      <a:pPr marL="0" marR="0" lvl="0" indent="0" algn="l" rtl="0">
                        <a:spcBef>
                          <a:spcPts val="0"/>
                        </a:spcBef>
                        <a:buNone/>
                      </a:pPr>
                      <a:r>
                        <a:rPr lang="en-US" sz="1200" dirty="0"/>
                        <a:t>FY </a:t>
                      </a:r>
                      <a:r>
                        <a:rPr lang="en-US" sz="1200" dirty="0" smtClean="0"/>
                        <a:t>23</a:t>
                      </a:r>
                      <a:endParaRPr lang="en-US" sz="1200" dirty="0"/>
                    </a:p>
                    <a:p>
                      <a:pPr marL="0" marR="0" lvl="0" indent="0" algn="l" rtl="0">
                        <a:spcBef>
                          <a:spcPts val="0"/>
                        </a:spcBef>
                        <a:buNone/>
                      </a:pPr>
                      <a:r>
                        <a:rPr lang="en-US" sz="1200" dirty="0"/>
                        <a:t>Expenses</a:t>
                      </a:r>
                    </a:p>
                  </a:txBody>
                  <a:tcPr marL="91450" marR="91450" marT="45725" marB="45725"/>
                </a:tc>
                <a:tc>
                  <a:txBody>
                    <a:bodyPr/>
                    <a:lstStyle/>
                    <a:p>
                      <a:pPr marL="0" marR="0" lvl="0" indent="0" algn="l" rtl="0">
                        <a:spcBef>
                          <a:spcPts val="0"/>
                        </a:spcBef>
                        <a:buNone/>
                      </a:pPr>
                      <a:r>
                        <a:rPr lang="en-US" sz="1200" dirty="0"/>
                        <a:t>FY </a:t>
                      </a:r>
                      <a:r>
                        <a:rPr lang="en-US" sz="1200" dirty="0" smtClean="0"/>
                        <a:t>23</a:t>
                      </a:r>
                      <a:endParaRPr lang="en-US" sz="1200" dirty="0"/>
                    </a:p>
                    <a:p>
                      <a:pPr marL="0" marR="0" lvl="0" indent="0" algn="l" rtl="0">
                        <a:spcBef>
                          <a:spcPts val="0"/>
                        </a:spcBef>
                        <a:buNone/>
                      </a:pPr>
                      <a:endParaRPr lang="en-US" sz="1200" dirty="0"/>
                    </a:p>
                    <a:p>
                      <a:pPr marL="0" marR="0" lvl="0" indent="0" algn="l" rtl="0">
                        <a:spcBef>
                          <a:spcPts val="0"/>
                        </a:spcBef>
                        <a:buNone/>
                      </a:pPr>
                      <a:r>
                        <a:rPr lang="en-US" sz="1200" dirty="0"/>
                        <a:t>Ending Balance</a:t>
                      </a:r>
                    </a:p>
                  </a:txBody>
                  <a:tcPr marL="91450" marR="91450" marT="45725" marB="45725"/>
                </a:tc>
                <a:extLst>
                  <a:ext uri="{0D108BD9-81ED-4DB2-BD59-A6C34878D82A}">
                    <a16:rowId xmlns:a16="http://schemas.microsoft.com/office/drawing/2014/main" val="10000"/>
                  </a:ext>
                </a:extLst>
              </a:tr>
              <a:tr h="820647">
                <a:tc>
                  <a:txBody>
                    <a:bodyPr/>
                    <a:lstStyle/>
                    <a:p>
                      <a:pPr marL="0" marR="0" lvl="0" indent="0" algn="l" rtl="0">
                        <a:spcBef>
                          <a:spcPts val="0"/>
                        </a:spcBef>
                        <a:buNone/>
                      </a:pPr>
                      <a:r>
                        <a:rPr lang="en-US" sz="1200"/>
                        <a:t>General Fund-Restricted, Committed , Assigned</a:t>
                      </a:r>
                    </a:p>
                  </a:txBody>
                  <a:tcPr marL="91450" marR="91450" marT="45725" marB="45725" anchor="ctr"/>
                </a:tc>
                <a:tc>
                  <a:txBody>
                    <a:bodyPr/>
                    <a:lstStyle/>
                    <a:p>
                      <a:pPr marL="0" marR="0" lvl="0" indent="0" algn="r" rtl="0">
                        <a:spcBef>
                          <a:spcPts val="0"/>
                        </a:spcBef>
                        <a:buNone/>
                      </a:pPr>
                      <a:r>
                        <a:rPr lang="en-US" sz="1200" dirty="0" smtClean="0"/>
                        <a:t>1,159,767</a:t>
                      </a:r>
                      <a:endParaRPr lang="en-US" sz="1200" dirty="0"/>
                    </a:p>
                  </a:txBody>
                  <a:tcPr marL="91450" marR="91450" marT="45725" marB="45725" anchor="ctr"/>
                </a:tc>
                <a:tc>
                  <a:txBody>
                    <a:bodyPr/>
                    <a:lstStyle/>
                    <a:p>
                      <a:pPr marL="0" marR="0" lvl="0" indent="0" algn="r" rtl="0">
                        <a:spcBef>
                          <a:spcPts val="0"/>
                        </a:spcBef>
                        <a:buNone/>
                      </a:pPr>
                      <a:r>
                        <a:rPr lang="en-US" sz="1200" dirty="0" smtClean="0"/>
                        <a:t>1,932,956</a:t>
                      </a:r>
                      <a:endParaRPr lang="en-US" sz="1200" dirty="0"/>
                    </a:p>
                  </a:txBody>
                  <a:tcPr marL="91450" marR="91450" marT="45725" marB="45725" anchor="ctr"/>
                </a:tc>
                <a:tc>
                  <a:txBody>
                    <a:bodyPr/>
                    <a:lstStyle/>
                    <a:p>
                      <a:pPr marL="0" marR="0" lvl="0" indent="0" algn="r" rtl="0">
                        <a:spcBef>
                          <a:spcPts val="0"/>
                        </a:spcBef>
                        <a:buNone/>
                      </a:pPr>
                      <a:r>
                        <a:rPr lang="en-US" sz="1200" dirty="0" smtClean="0"/>
                        <a:t>2,089,402</a:t>
                      </a:r>
                      <a:endParaRPr lang="en-US" sz="1200" dirty="0"/>
                    </a:p>
                  </a:txBody>
                  <a:tcPr marL="91450" marR="91450" marT="45725" marB="45725" anchor="ctr"/>
                </a:tc>
                <a:tc>
                  <a:txBody>
                    <a:bodyPr/>
                    <a:lstStyle/>
                    <a:p>
                      <a:pPr marL="0" marR="0" lvl="0" indent="0" algn="r" rtl="0">
                        <a:spcBef>
                          <a:spcPts val="0"/>
                        </a:spcBef>
                        <a:buNone/>
                      </a:pPr>
                      <a:r>
                        <a:rPr lang="en-US" sz="1200" dirty="0" smtClean="0"/>
                        <a:t>1,003,321</a:t>
                      </a:r>
                      <a:endParaRPr lang="en-US" sz="1200" dirty="0"/>
                    </a:p>
                  </a:txBody>
                  <a:tcPr marL="91450" marR="91450" marT="45725" marB="45725" anchor="ctr"/>
                </a:tc>
                <a:extLst>
                  <a:ext uri="{0D108BD9-81ED-4DB2-BD59-A6C34878D82A}">
                    <a16:rowId xmlns:a16="http://schemas.microsoft.com/office/drawing/2014/main" val="10001"/>
                  </a:ext>
                </a:extLst>
              </a:tr>
              <a:tr h="467683">
                <a:tc>
                  <a:txBody>
                    <a:bodyPr/>
                    <a:lstStyle/>
                    <a:p>
                      <a:pPr marL="0" marR="0" lvl="0" indent="0" algn="l" rtl="0">
                        <a:spcBef>
                          <a:spcPts val="0"/>
                        </a:spcBef>
                        <a:buNone/>
                      </a:pPr>
                      <a:r>
                        <a:rPr lang="en-US" sz="1200" dirty="0"/>
                        <a:t>General Fund-Other</a:t>
                      </a:r>
                    </a:p>
                  </a:txBody>
                  <a:tcPr marL="91450" marR="91450" marT="45725" marB="45725" anchor="ctr"/>
                </a:tc>
                <a:tc>
                  <a:txBody>
                    <a:bodyPr/>
                    <a:lstStyle/>
                    <a:p>
                      <a:pPr marL="0" marR="0" lvl="0" indent="0" algn="r" rtl="0">
                        <a:spcBef>
                          <a:spcPts val="0"/>
                        </a:spcBef>
                        <a:buNone/>
                      </a:pPr>
                      <a:r>
                        <a:rPr lang="en-US" sz="1200" dirty="0" smtClean="0"/>
                        <a:t>2,394,896</a:t>
                      </a:r>
                      <a:endParaRPr lang="en-US" sz="1200" dirty="0"/>
                    </a:p>
                  </a:txBody>
                  <a:tcPr marL="91450" marR="91450" marT="45725" marB="45725" anchor="ctr"/>
                </a:tc>
                <a:tc>
                  <a:txBody>
                    <a:bodyPr/>
                    <a:lstStyle/>
                    <a:p>
                      <a:pPr marL="0" marR="0" lvl="0" indent="0" algn="r" rtl="0">
                        <a:spcBef>
                          <a:spcPts val="0"/>
                        </a:spcBef>
                        <a:buNone/>
                      </a:pPr>
                      <a:r>
                        <a:rPr lang="en-US" sz="1200" dirty="0" smtClean="0"/>
                        <a:t>13,572,715</a:t>
                      </a:r>
                      <a:endParaRPr lang="en-US" sz="1200" dirty="0"/>
                    </a:p>
                  </a:txBody>
                  <a:tcPr marL="91450" marR="91450" marT="45725" marB="45725" anchor="ctr"/>
                </a:tc>
                <a:tc>
                  <a:txBody>
                    <a:bodyPr/>
                    <a:lstStyle/>
                    <a:p>
                      <a:pPr marL="0" marR="0" lvl="0" indent="0" algn="r" rtl="0">
                        <a:spcBef>
                          <a:spcPts val="0"/>
                        </a:spcBef>
                        <a:buNone/>
                      </a:pPr>
                      <a:r>
                        <a:rPr lang="en-US" sz="1200" dirty="0" smtClean="0"/>
                        <a:t>13,458,783</a:t>
                      </a:r>
                      <a:endParaRPr lang="en-US" sz="1200" dirty="0"/>
                    </a:p>
                  </a:txBody>
                  <a:tcPr marL="91450" marR="91450" marT="45725" marB="45725" anchor="ctr"/>
                </a:tc>
                <a:tc>
                  <a:txBody>
                    <a:bodyPr/>
                    <a:lstStyle/>
                    <a:p>
                      <a:pPr marL="0" marR="0" lvl="0" indent="0" algn="r" rtl="0">
                        <a:spcBef>
                          <a:spcPts val="0"/>
                        </a:spcBef>
                        <a:buNone/>
                      </a:pPr>
                      <a:r>
                        <a:rPr lang="en-US" sz="1200" dirty="0" smtClean="0"/>
                        <a:t>2,508,828</a:t>
                      </a:r>
                      <a:endParaRPr lang="en-US" sz="1200" dirty="0"/>
                    </a:p>
                  </a:txBody>
                  <a:tcPr marL="91450" marR="91450" marT="45725" marB="45725" anchor="ctr"/>
                </a:tc>
                <a:extLst>
                  <a:ext uri="{0D108BD9-81ED-4DB2-BD59-A6C34878D82A}">
                    <a16:rowId xmlns:a16="http://schemas.microsoft.com/office/drawing/2014/main" val="10002"/>
                  </a:ext>
                </a:extLst>
              </a:tr>
              <a:tr h="467683">
                <a:tc>
                  <a:txBody>
                    <a:bodyPr/>
                    <a:lstStyle/>
                    <a:p>
                      <a:pPr marL="0" marR="0" lvl="0" indent="0" algn="l" rtl="0">
                        <a:spcBef>
                          <a:spcPts val="0"/>
                        </a:spcBef>
                        <a:buNone/>
                      </a:pPr>
                      <a:r>
                        <a:rPr lang="en-US" sz="1200" dirty="0"/>
                        <a:t>Food Service</a:t>
                      </a:r>
                    </a:p>
                  </a:txBody>
                  <a:tcPr marL="91450" marR="91450" marT="45725" marB="45725" anchor="ctr"/>
                </a:tc>
                <a:tc>
                  <a:txBody>
                    <a:bodyPr/>
                    <a:lstStyle/>
                    <a:p>
                      <a:pPr marL="0" marR="0" lvl="0" indent="0" algn="r" rtl="0">
                        <a:spcBef>
                          <a:spcPts val="0"/>
                        </a:spcBef>
                        <a:buNone/>
                      </a:pPr>
                      <a:r>
                        <a:rPr lang="en-US" sz="1200" dirty="0" smtClean="0"/>
                        <a:t>541,228</a:t>
                      </a:r>
                      <a:endParaRPr lang="en-US" sz="1200" dirty="0"/>
                    </a:p>
                  </a:txBody>
                  <a:tcPr marL="91450" marR="91450" marT="45725" marB="45725" anchor="ctr"/>
                </a:tc>
                <a:tc>
                  <a:txBody>
                    <a:bodyPr/>
                    <a:lstStyle/>
                    <a:p>
                      <a:pPr marL="0" marR="0" lvl="0" indent="0" algn="r" rtl="0">
                        <a:spcBef>
                          <a:spcPts val="0"/>
                        </a:spcBef>
                        <a:buNone/>
                      </a:pPr>
                      <a:r>
                        <a:rPr lang="en-US" sz="1200" dirty="0" smtClean="0"/>
                        <a:t>775,610</a:t>
                      </a:r>
                      <a:endParaRPr lang="en-US" sz="1200" dirty="0"/>
                    </a:p>
                  </a:txBody>
                  <a:tcPr marL="91450" marR="91450" marT="45725" marB="45725" anchor="ctr"/>
                </a:tc>
                <a:tc>
                  <a:txBody>
                    <a:bodyPr/>
                    <a:lstStyle/>
                    <a:p>
                      <a:pPr marL="0" marR="0" lvl="0" indent="0" algn="r" rtl="0">
                        <a:spcBef>
                          <a:spcPts val="0"/>
                        </a:spcBef>
                        <a:buNone/>
                      </a:pPr>
                      <a:r>
                        <a:rPr lang="en-US" sz="1200" dirty="0" smtClean="0"/>
                        <a:t>984,876</a:t>
                      </a:r>
                      <a:endParaRPr lang="en-US" sz="1200" dirty="0"/>
                    </a:p>
                  </a:txBody>
                  <a:tcPr marL="91450" marR="91450" marT="45725" marB="45725" anchor="ctr"/>
                </a:tc>
                <a:tc>
                  <a:txBody>
                    <a:bodyPr/>
                    <a:lstStyle/>
                    <a:p>
                      <a:pPr marL="0" marR="0" lvl="0" indent="0" algn="r" rtl="0">
                        <a:spcBef>
                          <a:spcPts val="0"/>
                        </a:spcBef>
                        <a:buNone/>
                      </a:pPr>
                      <a:r>
                        <a:rPr lang="en-US" sz="1200" dirty="0" smtClean="0"/>
                        <a:t>331,962</a:t>
                      </a:r>
                      <a:endParaRPr lang="en-US" sz="1200" dirty="0"/>
                    </a:p>
                  </a:txBody>
                  <a:tcPr marL="91450" marR="91450" marT="45725" marB="45725" anchor="ctr"/>
                </a:tc>
                <a:extLst>
                  <a:ext uri="{0D108BD9-81ED-4DB2-BD59-A6C34878D82A}">
                    <a16:rowId xmlns:a16="http://schemas.microsoft.com/office/drawing/2014/main" val="10003"/>
                  </a:ext>
                </a:extLst>
              </a:tr>
              <a:tr h="467683">
                <a:tc>
                  <a:txBody>
                    <a:bodyPr/>
                    <a:lstStyle/>
                    <a:p>
                      <a:pPr marL="0" marR="0" lvl="0" indent="0" algn="l" rtl="0">
                        <a:spcBef>
                          <a:spcPts val="0"/>
                        </a:spcBef>
                        <a:buNone/>
                      </a:pPr>
                      <a:r>
                        <a:rPr lang="en-US" sz="1200" dirty="0" err="1"/>
                        <a:t>Comm</a:t>
                      </a:r>
                      <a:r>
                        <a:rPr lang="en-US" sz="1200" dirty="0"/>
                        <a:t> Ed</a:t>
                      </a:r>
                    </a:p>
                  </a:txBody>
                  <a:tcPr marL="91450" marR="91450" marT="45725" marB="45725" anchor="ctr"/>
                </a:tc>
                <a:tc>
                  <a:txBody>
                    <a:bodyPr/>
                    <a:lstStyle/>
                    <a:p>
                      <a:pPr marL="0" marR="0" lvl="0" indent="0" algn="r" rtl="0">
                        <a:spcBef>
                          <a:spcPts val="0"/>
                        </a:spcBef>
                        <a:buNone/>
                      </a:pPr>
                      <a:r>
                        <a:rPr lang="en-US" sz="1200" dirty="0" smtClean="0"/>
                        <a:t>123,410</a:t>
                      </a:r>
                    </a:p>
                  </a:txBody>
                  <a:tcPr marL="91450" marR="91450" marT="45725" marB="45725" anchor="ctr"/>
                </a:tc>
                <a:tc>
                  <a:txBody>
                    <a:bodyPr/>
                    <a:lstStyle/>
                    <a:p>
                      <a:pPr marL="0" marR="0" lvl="0" indent="0" algn="r" rtl="0">
                        <a:spcBef>
                          <a:spcPts val="0"/>
                        </a:spcBef>
                        <a:buNone/>
                      </a:pPr>
                      <a:r>
                        <a:rPr lang="en-US" sz="1200" dirty="0" smtClean="0"/>
                        <a:t>887,379</a:t>
                      </a:r>
                      <a:endParaRPr lang="en-US" sz="1200" dirty="0"/>
                    </a:p>
                  </a:txBody>
                  <a:tcPr marL="91450" marR="91450" marT="45725" marB="45725" anchor="ctr"/>
                </a:tc>
                <a:tc>
                  <a:txBody>
                    <a:bodyPr/>
                    <a:lstStyle/>
                    <a:p>
                      <a:pPr marL="0" marR="0" lvl="0" indent="0" algn="r" rtl="0">
                        <a:spcBef>
                          <a:spcPts val="0"/>
                        </a:spcBef>
                        <a:buNone/>
                      </a:pPr>
                      <a:r>
                        <a:rPr lang="en-US" sz="1200" dirty="0" smtClean="0"/>
                        <a:t>892,764</a:t>
                      </a:r>
                      <a:endParaRPr lang="en-US" sz="1200" dirty="0"/>
                    </a:p>
                  </a:txBody>
                  <a:tcPr marL="91450" marR="91450" marT="45725" marB="45725" anchor="ctr"/>
                </a:tc>
                <a:tc>
                  <a:txBody>
                    <a:bodyPr/>
                    <a:lstStyle/>
                    <a:p>
                      <a:pPr marL="0" marR="0" lvl="0" indent="0" algn="r" rtl="0">
                        <a:spcBef>
                          <a:spcPts val="0"/>
                        </a:spcBef>
                        <a:buNone/>
                      </a:pPr>
                      <a:r>
                        <a:rPr lang="en-US" sz="1200" dirty="0" smtClean="0"/>
                        <a:t>118,025</a:t>
                      </a:r>
                    </a:p>
                  </a:txBody>
                  <a:tcPr marL="91450" marR="91450" marT="45725" marB="45725" anchor="ctr"/>
                </a:tc>
                <a:extLst>
                  <a:ext uri="{0D108BD9-81ED-4DB2-BD59-A6C34878D82A}">
                    <a16:rowId xmlns:a16="http://schemas.microsoft.com/office/drawing/2014/main" val="10004"/>
                  </a:ext>
                </a:extLst>
              </a:tr>
              <a:tr h="467683">
                <a:tc>
                  <a:txBody>
                    <a:bodyPr/>
                    <a:lstStyle/>
                    <a:p>
                      <a:pPr marL="0" marR="0" lvl="0" indent="0" algn="l" rtl="0">
                        <a:spcBef>
                          <a:spcPts val="0"/>
                        </a:spcBef>
                        <a:buNone/>
                      </a:pPr>
                      <a:r>
                        <a:rPr lang="en-US" sz="1200" dirty="0" smtClean="0"/>
                        <a:t>Debt Service</a:t>
                      </a:r>
                      <a:endParaRPr lang="en-US" sz="1200" dirty="0"/>
                    </a:p>
                  </a:txBody>
                  <a:tcPr marL="91450" marR="91450" marT="45725" marB="45725" anchor="ctr"/>
                </a:tc>
                <a:tc>
                  <a:txBody>
                    <a:bodyPr/>
                    <a:lstStyle/>
                    <a:p>
                      <a:pPr marL="0" marR="0" lvl="0" indent="0" algn="r" rtl="0">
                        <a:spcBef>
                          <a:spcPts val="0"/>
                        </a:spcBef>
                        <a:buNone/>
                      </a:pPr>
                      <a:r>
                        <a:rPr lang="en-US" sz="1200" dirty="0" smtClean="0"/>
                        <a:t>418,351</a:t>
                      </a:r>
                      <a:endParaRPr lang="en-US" sz="1200" dirty="0"/>
                    </a:p>
                  </a:txBody>
                  <a:tcPr marL="91450" marR="91450" marT="45725" marB="45725" anchor="ctr"/>
                </a:tc>
                <a:tc>
                  <a:txBody>
                    <a:bodyPr/>
                    <a:lstStyle/>
                    <a:p>
                      <a:pPr marL="0" marR="0" lvl="0" indent="0" algn="r" rtl="0">
                        <a:spcBef>
                          <a:spcPts val="0"/>
                        </a:spcBef>
                        <a:buNone/>
                      </a:pPr>
                      <a:r>
                        <a:rPr lang="en-US" sz="1200" dirty="0" smtClean="0"/>
                        <a:t>2,156,941</a:t>
                      </a:r>
                      <a:endParaRPr sz="1200" dirty="0"/>
                    </a:p>
                  </a:txBody>
                  <a:tcPr marL="91450" marR="91450" marT="45725" marB="45725" anchor="ctr"/>
                </a:tc>
                <a:tc>
                  <a:txBody>
                    <a:bodyPr/>
                    <a:lstStyle/>
                    <a:p>
                      <a:pPr marL="0" marR="0" lvl="0" indent="0" algn="r" rtl="0">
                        <a:spcBef>
                          <a:spcPts val="0"/>
                        </a:spcBef>
                        <a:buNone/>
                      </a:pPr>
                      <a:r>
                        <a:rPr lang="en-US" sz="1200" dirty="0" smtClean="0"/>
                        <a:t>2,122,100</a:t>
                      </a:r>
                      <a:endParaRPr sz="1200" dirty="0"/>
                    </a:p>
                  </a:txBody>
                  <a:tcPr marL="91450" marR="91450" marT="45725" marB="45725" anchor="ctr"/>
                </a:tc>
                <a:tc>
                  <a:txBody>
                    <a:bodyPr/>
                    <a:lstStyle/>
                    <a:p>
                      <a:pPr marL="0" marR="0" lvl="0" indent="0" algn="r" rtl="0">
                        <a:spcBef>
                          <a:spcPts val="0"/>
                        </a:spcBef>
                        <a:buNone/>
                      </a:pPr>
                      <a:r>
                        <a:rPr lang="en-US" sz="1200" dirty="0" smtClean="0"/>
                        <a:t>453,192</a:t>
                      </a:r>
                      <a:endParaRPr lang="en-US" sz="1200" dirty="0"/>
                    </a:p>
                  </a:txBody>
                  <a:tcPr marL="91450" marR="91450" marT="45725" marB="45725" anchor="ctr"/>
                </a:tc>
                <a:extLst>
                  <a:ext uri="{0D108BD9-81ED-4DB2-BD59-A6C34878D82A}">
                    <a16:rowId xmlns:a16="http://schemas.microsoft.com/office/drawing/2014/main" val="10005"/>
                  </a:ext>
                </a:extLst>
              </a:tr>
              <a:tr h="467683">
                <a:tc>
                  <a:txBody>
                    <a:bodyPr/>
                    <a:lstStyle/>
                    <a:p>
                      <a:pPr marL="0" marR="0" lvl="0" indent="0" algn="l" rtl="0">
                        <a:spcBef>
                          <a:spcPts val="0"/>
                        </a:spcBef>
                        <a:buNone/>
                      </a:pPr>
                      <a:r>
                        <a:rPr lang="en-US" sz="1200" dirty="0" smtClean="0"/>
                        <a:t>Building Fund</a:t>
                      </a:r>
                      <a:endParaRPr lang="en-US" sz="1200" dirty="0"/>
                    </a:p>
                  </a:txBody>
                  <a:tcPr marL="91450" marR="91450" marT="45725" marB="45725" anchor="ctr"/>
                </a:tc>
                <a:tc>
                  <a:txBody>
                    <a:bodyPr/>
                    <a:lstStyle/>
                    <a:p>
                      <a:pPr algn="r"/>
                      <a:r>
                        <a:rPr lang="en-US" sz="1200" dirty="0" smtClean="0"/>
                        <a:t>10,878,349</a:t>
                      </a:r>
                      <a:endParaRPr lang="en-US" sz="1200" dirty="0"/>
                    </a:p>
                  </a:txBody>
                  <a:tcPr marL="91450" marR="91450" marT="45725" marB="45725" anchor="ctr"/>
                </a:tc>
                <a:tc>
                  <a:txBody>
                    <a:bodyPr/>
                    <a:lstStyle/>
                    <a:p>
                      <a:pPr algn="r"/>
                      <a:r>
                        <a:rPr lang="en-US" sz="1200" dirty="0" smtClean="0"/>
                        <a:t>         1,845,106</a:t>
                      </a:r>
                      <a:endParaRPr lang="en-US" sz="1200" dirty="0"/>
                    </a:p>
                  </a:txBody>
                  <a:tcPr marL="91450" marR="91450" marT="45725" marB="45725" anchor="ctr"/>
                </a:tc>
                <a:tc>
                  <a:txBody>
                    <a:bodyPr/>
                    <a:lstStyle/>
                    <a:p>
                      <a:pPr algn="r"/>
                      <a:r>
                        <a:rPr lang="en-US" sz="1200" dirty="0" smtClean="0"/>
                        <a:t>10,129,570</a:t>
                      </a:r>
                      <a:endParaRPr lang="en-US" sz="1200" dirty="0"/>
                    </a:p>
                  </a:txBody>
                  <a:tcPr marL="91450" marR="91450" marT="45725" marB="45725" anchor="ctr"/>
                </a:tc>
                <a:tc>
                  <a:txBody>
                    <a:bodyPr/>
                    <a:lstStyle/>
                    <a:p>
                      <a:pPr algn="r"/>
                      <a:r>
                        <a:rPr lang="en-US" sz="1200" dirty="0" smtClean="0"/>
                        <a:t>2,593,885</a:t>
                      </a:r>
                    </a:p>
                  </a:txBody>
                  <a:tcPr marL="91450" marR="91450" marT="45725" marB="45725" anchor="ctr"/>
                </a:tc>
                <a:extLst>
                  <a:ext uri="{0D108BD9-81ED-4DB2-BD59-A6C34878D82A}">
                    <a16:rowId xmlns:a16="http://schemas.microsoft.com/office/drawing/2014/main" val="10006"/>
                  </a:ext>
                </a:extLst>
              </a:tr>
              <a:tr h="379347">
                <a:tc>
                  <a:txBody>
                    <a:bodyPr/>
                    <a:lstStyle/>
                    <a:p>
                      <a:pPr marL="0" marR="0" lvl="0" indent="0" algn="l" rtl="0">
                        <a:spcBef>
                          <a:spcPts val="0"/>
                        </a:spcBef>
                        <a:buNone/>
                      </a:pPr>
                      <a:r>
                        <a:rPr lang="en-US" sz="1200" dirty="0" smtClean="0"/>
                        <a:t>TOTALS</a:t>
                      </a:r>
                      <a:endParaRPr lang="en-US" sz="1200" dirty="0"/>
                    </a:p>
                  </a:txBody>
                  <a:tcPr marL="91450" marR="91450" marT="45725" marB="45725" anchor="ctr"/>
                </a:tc>
                <a:tc>
                  <a:txBody>
                    <a:bodyPr/>
                    <a:lstStyle/>
                    <a:p>
                      <a:pPr marL="0" marR="0" lvl="0" indent="0" algn="r" rtl="0">
                        <a:spcBef>
                          <a:spcPts val="0"/>
                        </a:spcBef>
                        <a:buNone/>
                      </a:pPr>
                      <a:r>
                        <a:rPr lang="en-US" sz="1200" dirty="0" smtClean="0"/>
                        <a:t>15,516,001</a:t>
                      </a:r>
                      <a:endParaRPr lang="en-US" sz="1200" dirty="0"/>
                    </a:p>
                  </a:txBody>
                  <a:tcPr marL="91450" marR="91450" marT="45725" marB="45725" anchor="ctr"/>
                </a:tc>
                <a:tc>
                  <a:txBody>
                    <a:bodyPr/>
                    <a:lstStyle/>
                    <a:p>
                      <a:pPr marL="0" marR="0" lvl="0" indent="0" algn="r" rtl="0">
                        <a:spcBef>
                          <a:spcPts val="0"/>
                        </a:spcBef>
                        <a:buNone/>
                      </a:pPr>
                      <a:r>
                        <a:rPr lang="en-US" sz="1200" dirty="0" smtClean="0"/>
                        <a:t>21,170,707</a:t>
                      </a:r>
                      <a:endParaRPr lang="en-US" sz="1200" dirty="0"/>
                    </a:p>
                  </a:txBody>
                  <a:tcPr marL="91450" marR="91450" marT="45725" marB="45725" anchor="ctr"/>
                </a:tc>
                <a:tc>
                  <a:txBody>
                    <a:bodyPr/>
                    <a:lstStyle/>
                    <a:p>
                      <a:pPr marL="0" marR="0" lvl="0" indent="0" algn="r" rtl="0">
                        <a:spcBef>
                          <a:spcPts val="0"/>
                        </a:spcBef>
                        <a:buNone/>
                      </a:pPr>
                      <a:r>
                        <a:rPr lang="en-US" sz="1200" dirty="0" smtClean="0"/>
                        <a:t>29,677,495</a:t>
                      </a:r>
                      <a:endParaRPr lang="en-US" sz="1200" dirty="0"/>
                    </a:p>
                  </a:txBody>
                  <a:tcPr marL="91450" marR="91450" marT="45725" marB="45725" anchor="ctr"/>
                </a:tc>
                <a:tc>
                  <a:txBody>
                    <a:bodyPr/>
                    <a:lstStyle/>
                    <a:p>
                      <a:pPr marL="0" marR="0" lvl="0" indent="0" algn="r" rtl="0">
                        <a:spcBef>
                          <a:spcPts val="0"/>
                        </a:spcBef>
                        <a:buNone/>
                      </a:pPr>
                      <a:r>
                        <a:rPr lang="en-US" sz="1200" dirty="0" smtClean="0"/>
                        <a:t>7,009,213</a:t>
                      </a:r>
                      <a:endParaRPr lang="en-US" sz="1200" dirty="0"/>
                    </a:p>
                  </a:txBody>
                  <a:tcPr marL="91450" marR="91450" marT="45725" marB="45725" anchor="ctr"/>
                </a:tc>
                <a:extLst>
                  <a:ext uri="{0D108BD9-81ED-4DB2-BD59-A6C34878D82A}">
                    <a16:rowId xmlns:a16="http://schemas.microsoft.com/office/drawing/2014/main" val="10007"/>
                  </a:ext>
                </a:extLst>
              </a:tr>
              <a:tr h="467683">
                <a:tc>
                  <a:txBody>
                    <a:bodyPr/>
                    <a:lstStyle/>
                    <a:p>
                      <a:pPr marL="0" marR="0" lvl="0" indent="0" algn="l"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extLst>
                  <a:ext uri="{0D108BD9-81ED-4DB2-BD59-A6C34878D82A}">
                    <a16:rowId xmlns:a16="http://schemas.microsoft.com/office/drawing/2014/main" val="10008"/>
                  </a:ext>
                </a:extLst>
              </a:tr>
            </a:tbl>
          </a:graphicData>
        </a:graphic>
      </p:graphicFrame>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530191" y="-1"/>
            <a:ext cx="10363200" cy="1361873"/>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en-US" sz="4000" b="1" dirty="0" smtClean="0">
                <a:solidFill>
                  <a:schemeClr val="tx1"/>
                </a:solidFill>
                <a:latin typeface="Arial Narrow"/>
                <a:ea typeface="Arial Narrow"/>
                <a:cs typeface="Arial Narrow"/>
                <a:sym typeface="Arial Narrow"/>
              </a:rPr>
              <a:t>Big Picture</a:t>
            </a:r>
            <a:endParaRPr lang="en-US" sz="4000" b="1" i="0" u="none" strike="noStrike" cap="none" dirty="0">
              <a:solidFill>
                <a:schemeClr val="tx1"/>
              </a:solidFill>
              <a:latin typeface="Arial Narrow"/>
              <a:ea typeface="Arial Narrow"/>
              <a:cs typeface="Arial Narrow"/>
              <a:sym typeface="Arial Narrow"/>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06" y="1245140"/>
            <a:ext cx="9019128" cy="54864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36612" y="457200"/>
            <a:ext cx="10360501" cy="646386"/>
          </a:xfrm>
          <a:prstGeom prst="rect">
            <a:avLst/>
          </a:prstGeom>
          <a:noFill/>
          <a:ln>
            <a:noFill/>
          </a:ln>
        </p:spPr>
        <p:txBody>
          <a:bodyPr wrap="square" lIns="121875" tIns="60925" rIns="121875" bIns="60925" anchor="b" anchorCtr="0">
            <a:noAutofit/>
          </a:bodyPr>
          <a:lstStyle/>
          <a:p>
            <a:pPr marL="0" marR="0" lvl="0" indent="-205740" algn="ctr" rtl="0">
              <a:lnSpc>
                <a:spcPct val="80000"/>
              </a:lnSpc>
              <a:spcBef>
                <a:spcPts val="0"/>
              </a:spcBef>
              <a:buClr>
                <a:schemeClr val="lt1"/>
              </a:buClr>
              <a:buSzPts val="3240"/>
              <a:buFont typeface="Cambria"/>
              <a:buNone/>
            </a:pPr>
            <a:r>
              <a:rPr lang="en-US" sz="3240" b="0" i="0" u="none" strike="noStrike" cap="none" dirty="0" smtClean="0">
                <a:solidFill>
                  <a:schemeClr val="lt1"/>
                </a:solidFill>
                <a:latin typeface="Cambria"/>
                <a:ea typeface="Cambria"/>
                <a:cs typeface="Cambria"/>
                <a:sym typeface="Cambria"/>
              </a:rPr>
              <a:t>2022-2023 Revenue by Source</a:t>
            </a:r>
            <a:endParaRPr sz="3240" b="0" i="0" u="none" strike="noStrike" cap="none" dirty="0">
              <a:solidFill>
                <a:schemeClr val="lt1"/>
              </a:solidFill>
              <a:latin typeface="Cambria"/>
              <a:ea typeface="Cambria"/>
              <a:cs typeface="Cambria"/>
              <a:sym typeface="Cambria"/>
            </a:endParaRPr>
          </a:p>
        </p:txBody>
      </p:sp>
      <p:sp>
        <p:nvSpPr>
          <p:cNvPr id="187" name="Shape 187"/>
          <p:cNvSpPr txBox="1">
            <a:spLocks noGrp="1"/>
          </p:cNvSpPr>
          <p:nvPr>
            <p:ph type="ftr" sz="quarter" idx="11"/>
          </p:nvPr>
        </p:nvSpPr>
        <p:spPr>
          <a:xfrm>
            <a:off x="912812" y="6400800"/>
            <a:ext cx="7414869" cy="228600"/>
          </a:xfrm>
          <a:prstGeom prst="rect">
            <a:avLst/>
          </a:prstGeom>
          <a:noFill/>
          <a:ln>
            <a:noFill/>
          </a:ln>
        </p:spPr>
        <p:txBody>
          <a:bodyPr wrap="square" lIns="121875" tIns="60925" rIns="121875" bIns="60925" anchor="ctr" anchorCtr="0">
            <a:noAutofit/>
          </a:bodyPr>
          <a:lstStyle/>
          <a:p>
            <a:pPr marL="0" marR="0" lvl="0" indent="0" algn="l" rtl="0">
              <a:spcBef>
                <a:spcPts val="0"/>
              </a:spcBef>
              <a:buNone/>
            </a:pPr>
            <a:r>
              <a:rPr lang="en-US" sz="1100" b="0" i="0" u="none" strike="noStrike" cap="none" dirty="0" smtClean="0">
                <a:solidFill>
                  <a:schemeClr val="lt1"/>
                </a:solidFill>
                <a:latin typeface="Cambria"/>
                <a:ea typeface="Cambria"/>
                <a:cs typeface="Cambria"/>
                <a:sym typeface="Cambria"/>
              </a:rPr>
              <a:t>Jackson County Central #2895</a:t>
            </a:r>
            <a:endParaRPr lang="en-US" sz="1100" b="0" i="0" u="none" strike="noStrike" cap="none" dirty="0">
              <a:solidFill>
                <a:schemeClr val="lt1"/>
              </a:solidFill>
              <a:latin typeface="Cambria"/>
              <a:ea typeface="Cambria"/>
              <a:cs typeface="Cambria"/>
              <a:sym typeface="Cambria"/>
            </a:endParaRPr>
          </a:p>
        </p:txBody>
      </p:sp>
      <p:graphicFrame>
        <p:nvGraphicFramePr>
          <p:cNvPr id="5" name="Chart 4"/>
          <p:cNvGraphicFramePr>
            <a:graphicFrameLocks/>
          </p:cNvGraphicFramePr>
          <p:nvPr/>
        </p:nvGraphicFramePr>
        <p:xfrm>
          <a:off x="2791618" y="1378744"/>
          <a:ext cx="6605588" cy="4100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478152717"/>
              </p:ext>
            </p:extLst>
          </p:nvPr>
        </p:nvGraphicFramePr>
        <p:xfrm>
          <a:off x="1304925" y="1103584"/>
          <a:ext cx="9210675" cy="562106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36612" y="457200"/>
            <a:ext cx="10360501" cy="646386"/>
          </a:xfrm>
          <a:prstGeom prst="rect">
            <a:avLst/>
          </a:prstGeom>
          <a:noFill/>
          <a:ln>
            <a:noFill/>
          </a:ln>
        </p:spPr>
        <p:txBody>
          <a:bodyPr wrap="square" lIns="121875" tIns="60925" rIns="121875" bIns="60925" anchor="b" anchorCtr="0">
            <a:noAutofit/>
          </a:bodyPr>
          <a:lstStyle/>
          <a:p>
            <a:pPr marL="0" marR="0" lvl="0" indent="-205740" algn="ctr" rtl="0">
              <a:lnSpc>
                <a:spcPct val="80000"/>
              </a:lnSpc>
              <a:spcBef>
                <a:spcPts val="0"/>
              </a:spcBef>
              <a:buClr>
                <a:schemeClr val="lt1"/>
              </a:buClr>
              <a:buSzPts val="3240"/>
              <a:buFont typeface="Cambria"/>
              <a:buNone/>
            </a:pPr>
            <a:r>
              <a:rPr lang="en-US" sz="3240" b="0" i="0" u="none" strike="noStrike" cap="none" dirty="0" smtClean="0">
                <a:solidFill>
                  <a:schemeClr val="lt1"/>
                </a:solidFill>
                <a:latin typeface="Cambria"/>
                <a:ea typeface="Cambria"/>
                <a:cs typeface="Cambria"/>
                <a:sym typeface="Cambria"/>
              </a:rPr>
              <a:t>2022-2023 Revenue by Fund</a:t>
            </a:r>
            <a:endParaRPr sz="3240" b="0" i="0" u="none" strike="noStrike" cap="none" dirty="0">
              <a:solidFill>
                <a:schemeClr val="lt1"/>
              </a:solidFill>
              <a:latin typeface="Cambria"/>
              <a:ea typeface="Cambria"/>
              <a:cs typeface="Cambria"/>
              <a:sym typeface="Cambria"/>
            </a:endParaRPr>
          </a:p>
        </p:txBody>
      </p:sp>
      <p:sp>
        <p:nvSpPr>
          <p:cNvPr id="187" name="Shape 187"/>
          <p:cNvSpPr txBox="1">
            <a:spLocks noGrp="1"/>
          </p:cNvSpPr>
          <p:nvPr>
            <p:ph type="ftr" sz="quarter" idx="11"/>
          </p:nvPr>
        </p:nvSpPr>
        <p:spPr>
          <a:xfrm>
            <a:off x="912812" y="6400800"/>
            <a:ext cx="7414869" cy="228600"/>
          </a:xfrm>
          <a:prstGeom prst="rect">
            <a:avLst/>
          </a:prstGeom>
          <a:noFill/>
          <a:ln>
            <a:noFill/>
          </a:ln>
        </p:spPr>
        <p:txBody>
          <a:bodyPr wrap="square" lIns="121875" tIns="60925" rIns="121875" bIns="60925" anchor="ctr" anchorCtr="0">
            <a:noAutofit/>
          </a:bodyPr>
          <a:lstStyle/>
          <a:p>
            <a:pPr marL="0" marR="0" lvl="0" indent="0" algn="l" rtl="0">
              <a:spcBef>
                <a:spcPts val="0"/>
              </a:spcBef>
              <a:buNone/>
            </a:pPr>
            <a:r>
              <a:rPr lang="en-US" sz="1100" b="0" i="0" u="none" strike="noStrike" cap="none" dirty="0" smtClean="0">
                <a:solidFill>
                  <a:schemeClr val="lt1"/>
                </a:solidFill>
                <a:latin typeface="Cambria"/>
                <a:ea typeface="Cambria"/>
                <a:cs typeface="Cambria"/>
                <a:sym typeface="Cambria"/>
              </a:rPr>
              <a:t>Jackson County Central #2895</a:t>
            </a:r>
            <a:endParaRPr lang="en-US" sz="1100" b="0" i="0" u="none" strike="noStrike" cap="none" dirty="0">
              <a:solidFill>
                <a:schemeClr val="lt1"/>
              </a:solidFill>
              <a:latin typeface="Cambria"/>
              <a:ea typeface="Cambria"/>
              <a:cs typeface="Cambria"/>
              <a:sym typeface="Cambria"/>
            </a:endParaRPr>
          </a:p>
        </p:txBody>
      </p:sp>
      <p:graphicFrame>
        <p:nvGraphicFramePr>
          <p:cNvPr id="5" name="Chart 4"/>
          <p:cNvGraphicFramePr>
            <a:graphicFrameLocks/>
          </p:cNvGraphicFramePr>
          <p:nvPr/>
        </p:nvGraphicFramePr>
        <p:xfrm>
          <a:off x="2791618" y="1378744"/>
          <a:ext cx="6605588" cy="4100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295873214"/>
              </p:ext>
            </p:extLst>
          </p:nvPr>
        </p:nvGraphicFramePr>
        <p:xfrm>
          <a:off x="2000250" y="1103585"/>
          <a:ext cx="8077200" cy="50019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037715979"/>
              </p:ext>
            </p:extLst>
          </p:nvPr>
        </p:nvGraphicFramePr>
        <p:xfrm>
          <a:off x="1053068" y="1251223"/>
          <a:ext cx="10082688" cy="50019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48691264"/>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548535917"/>
              </p:ext>
            </p:extLst>
          </p:nvPr>
        </p:nvGraphicFramePr>
        <p:xfrm>
          <a:off x="2063002" y="628073"/>
          <a:ext cx="8125883" cy="553057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400301" y="224885"/>
            <a:ext cx="7788584" cy="806375"/>
          </a:xfrm>
          <a:prstGeom prst="rect">
            <a:avLst/>
          </a:prstGeom>
        </p:spPr>
        <p:txBody>
          <a:bodyPr wrap="square" anchor="ctr">
            <a:spAutoFit/>
          </a:bodyPr>
          <a:lstStyle/>
          <a:p>
            <a:pPr algn="ctr"/>
            <a:r>
              <a:rPr lang="en-US" sz="3240" kern="1200" dirty="0">
                <a:solidFill>
                  <a:prstClr val="white"/>
                </a:solidFill>
                <a:effectLst>
                  <a:outerShdw blurRad="50800" dist="63500" dir="2700000" algn="tl" rotWithShape="0">
                    <a:srgbClr val="000000">
                      <a:alpha val="48000"/>
                    </a:srgbClr>
                  </a:outerShdw>
                </a:effectLst>
                <a:latin typeface="Cambria"/>
                <a:ea typeface="Cambria"/>
                <a:cs typeface="Cambria"/>
                <a:sym typeface="Cambria"/>
              </a:rPr>
              <a:t>2022-2023 </a:t>
            </a:r>
            <a:r>
              <a:rPr lang="en-US" sz="3240" kern="1200" dirty="0" smtClean="0">
                <a:solidFill>
                  <a:prstClr val="white"/>
                </a:solidFill>
                <a:effectLst>
                  <a:outerShdw blurRad="50800" dist="63500" dir="2700000" algn="tl" rotWithShape="0">
                    <a:srgbClr val="000000">
                      <a:alpha val="48000"/>
                    </a:srgbClr>
                  </a:outerShdw>
                </a:effectLst>
                <a:latin typeface="Cambria"/>
                <a:ea typeface="Cambria"/>
                <a:cs typeface="Cambria"/>
                <a:sym typeface="Cambria"/>
              </a:rPr>
              <a:t>Expenditures by Program</a:t>
            </a:r>
          </a:p>
          <a:p>
            <a:endParaRPr lang="en-US" dirty="0"/>
          </a:p>
        </p:txBody>
      </p:sp>
    </p:spTree>
    <p:extLst>
      <p:ext uri="{BB962C8B-B14F-4D97-AF65-F5344CB8AC3E}">
        <p14:creationId xmlns:p14="http://schemas.microsoft.com/office/powerpoint/2010/main" val="420908023"/>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C72D51-40E1-4C16-A845-C0CBF8F7349A}"/>
              </a:ext>
            </a:extLst>
          </p:cNvPr>
          <p:cNvSpPr>
            <a:spLocks noGrp="1"/>
          </p:cNvSpPr>
          <p:nvPr>
            <p:ph type="title"/>
          </p:nvPr>
        </p:nvSpPr>
        <p:spPr>
          <a:xfrm>
            <a:off x="1942248" y="220666"/>
            <a:ext cx="6523989" cy="1325563"/>
          </a:xfrm>
        </p:spPr>
        <p:txBody>
          <a:bodyPr>
            <a:normAutofit/>
          </a:bodyPr>
          <a:lstStyle/>
          <a:p>
            <a:r>
              <a:rPr lang="en-US" b="1">
                <a:solidFill>
                  <a:srgbClr val="8E1524"/>
                </a:solidFill>
              </a:rPr>
              <a:t>More Information</a:t>
            </a:r>
          </a:p>
        </p:txBody>
      </p:sp>
      <p:sp>
        <p:nvSpPr>
          <p:cNvPr id="4" name="Content Placeholder 3">
            <a:extLst>
              <a:ext uri="{FF2B5EF4-FFF2-40B4-BE49-F238E27FC236}">
                <a16:creationId xmlns:a16="http://schemas.microsoft.com/office/drawing/2014/main" id="{41272877-3EE9-4C55-A908-1FF5BAF88BEE}"/>
              </a:ext>
            </a:extLst>
          </p:cNvPr>
          <p:cNvSpPr>
            <a:spLocks noGrp="1"/>
          </p:cNvSpPr>
          <p:nvPr>
            <p:ph idx="1"/>
          </p:nvPr>
        </p:nvSpPr>
        <p:spPr>
          <a:xfrm>
            <a:off x="1777390" y="1540172"/>
            <a:ext cx="6844832" cy="4361364"/>
          </a:xfrm>
        </p:spPr>
        <p:txBody>
          <a:bodyPr vert="horz" lIns="91440" tIns="45720" rIns="91440" bIns="45720" rtlCol="0" anchor="t">
            <a:normAutofit lnSpcReduction="10000"/>
          </a:bodyPr>
          <a:lstStyle/>
          <a:p>
            <a:pPr marL="0" indent="0" algn="ctr">
              <a:buNone/>
            </a:pPr>
            <a:r>
              <a:rPr lang="en-US" sz="2400" b="1" dirty="0">
                <a:latin typeface="Calibri Light"/>
                <a:cs typeface="Calibri Light"/>
              </a:rPr>
              <a:t>State of Minnesota for Property Tax Relief</a:t>
            </a:r>
          </a:p>
          <a:p>
            <a:pPr marL="0" indent="0" algn="ctr">
              <a:buNone/>
            </a:pPr>
            <a:r>
              <a:rPr lang="en-US" sz="2400" dirty="0">
                <a:latin typeface="Calibri Light"/>
                <a:cs typeface="Calibri Light"/>
              </a:rPr>
              <a:t>	1-800-652-9094</a:t>
            </a:r>
            <a:r>
              <a:rPr lang="en-US" sz="3600" dirty="0">
                <a:latin typeface="Calibri Light"/>
                <a:cs typeface="Calibri Light"/>
              </a:rPr>
              <a:t> </a:t>
            </a:r>
          </a:p>
          <a:p>
            <a:pPr marL="0" indent="0" algn="ctr">
              <a:buNone/>
            </a:pPr>
            <a:endParaRPr lang="en-US" sz="2000" b="1" dirty="0">
              <a:latin typeface="Calibri Light"/>
              <a:cs typeface="Calibri"/>
            </a:endParaRPr>
          </a:p>
          <a:p>
            <a:pPr marL="0" indent="0" algn="ctr">
              <a:buNone/>
            </a:pPr>
            <a:r>
              <a:rPr lang="en-US" sz="2000" b="1" dirty="0">
                <a:latin typeface="Calibri Light"/>
                <a:cs typeface="Calibri Light"/>
              </a:rPr>
              <a:t>County Auditor</a:t>
            </a:r>
          </a:p>
          <a:p>
            <a:pPr marL="0" indent="0" algn="ctr">
              <a:buNone/>
            </a:pPr>
            <a:r>
              <a:rPr lang="en-US" sz="2000" dirty="0">
                <a:latin typeface="Calibri Light"/>
                <a:cs typeface="Calibri Light"/>
              </a:rPr>
              <a:t>(insert address)</a:t>
            </a:r>
          </a:p>
          <a:p>
            <a:pPr marL="0" indent="0" algn="ctr">
              <a:buNone/>
            </a:pPr>
            <a:r>
              <a:rPr lang="en-US" dirty="0">
                <a:latin typeface="Calibri Light"/>
                <a:cs typeface="Calibri Light"/>
              </a:rPr>
              <a:t>	</a:t>
            </a:r>
            <a:r>
              <a:rPr lang="en-US" sz="2000" dirty="0">
                <a:latin typeface="Calibri Light"/>
                <a:cs typeface="Calibri Light"/>
              </a:rPr>
              <a:t>Auditor's Office Phone: (Insert Phone Number)</a:t>
            </a:r>
            <a:r>
              <a:rPr lang="en-US" sz="2000" dirty="0">
                <a:latin typeface="Calibri Light"/>
              </a:rPr>
              <a:t/>
            </a:r>
            <a:br>
              <a:rPr lang="en-US" sz="2000" dirty="0">
                <a:latin typeface="Calibri Light"/>
              </a:rPr>
            </a:br>
            <a:r>
              <a:rPr lang="en-US" sz="2000" dirty="0">
                <a:latin typeface="Calibri Light"/>
                <a:cs typeface="Calibri Light"/>
              </a:rPr>
              <a:t>	Treasurer's Office Phone: (Insert Phone Number)</a:t>
            </a:r>
            <a:r>
              <a:rPr lang="en-US" sz="2000" dirty="0">
                <a:latin typeface="Calibri Light"/>
              </a:rPr>
              <a:t/>
            </a:r>
            <a:br>
              <a:rPr lang="en-US" sz="2000" dirty="0">
                <a:latin typeface="Calibri Light"/>
              </a:rPr>
            </a:br>
            <a:endParaRPr lang="en-US" sz="2000" dirty="0">
              <a:latin typeface="Calibri Light"/>
              <a:cs typeface="Calibri Light"/>
            </a:endParaRPr>
          </a:p>
          <a:p>
            <a:pPr marL="0" indent="0" algn="ctr">
              <a:buNone/>
            </a:pPr>
            <a:r>
              <a:rPr lang="en-US" sz="2000" b="1" dirty="0">
                <a:latin typeface="Calibri Light"/>
                <a:cs typeface="Calibri Light"/>
              </a:rPr>
              <a:t>School District Contact</a:t>
            </a:r>
          </a:p>
        </p:txBody>
      </p:sp>
    </p:spTree>
    <p:extLst>
      <p:ext uri="{BB962C8B-B14F-4D97-AF65-F5344CB8AC3E}">
        <p14:creationId xmlns:p14="http://schemas.microsoft.com/office/powerpoint/2010/main" val="1045055838"/>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ctrTitle"/>
          </p:nvPr>
        </p:nvSpPr>
        <p:spPr>
          <a:xfrm>
            <a:off x="1218883" y="1992202"/>
            <a:ext cx="9751200" cy="2148000"/>
          </a:xfrm>
          <a:prstGeom prst="rect">
            <a:avLst/>
          </a:prstGeom>
        </p:spPr>
        <p:txBody>
          <a:bodyPr wrap="square" lIns="91425" tIns="91425" rIns="91425" bIns="91425" anchor="ctr" anchorCtr="0">
            <a:noAutofit/>
          </a:bodyPr>
          <a:lstStyle/>
          <a:p>
            <a:pPr lvl="0">
              <a:spcBef>
                <a:spcPts val="0"/>
              </a:spcBef>
              <a:buNone/>
            </a:pPr>
            <a:r>
              <a:rPr lang="en-US"/>
              <a:t>Comments &amp; Questions </a:t>
            </a:r>
          </a:p>
        </p:txBody>
      </p:sp>
      <p:sp>
        <p:nvSpPr>
          <p:cNvPr id="311" name="Shape 311"/>
          <p:cNvSpPr txBox="1">
            <a:spLocks noGrp="1"/>
          </p:cNvSpPr>
          <p:nvPr>
            <p:ph type="subTitle" idx="1"/>
          </p:nvPr>
        </p:nvSpPr>
        <p:spPr>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ea typeface="+mj-lt"/>
                <a:cs typeface="+mj-lt"/>
              </a:rPr>
              <a:t>Why have a </a:t>
            </a:r>
            <a:br>
              <a:rPr lang="en-US" sz="3600" dirty="0">
                <a:ea typeface="+mj-lt"/>
                <a:cs typeface="+mj-lt"/>
              </a:rPr>
            </a:br>
            <a:r>
              <a:rPr lang="en-US" sz="3600" dirty="0">
                <a:ea typeface="+mj-lt"/>
                <a:cs typeface="+mj-lt"/>
              </a:rPr>
              <a:t>Truth in Taxation Meeting?</a:t>
            </a:r>
            <a:endParaRPr lang="en-US" dirty="0"/>
          </a:p>
        </p:txBody>
      </p:sp>
      <p:sp>
        <p:nvSpPr>
          <p:cNvPr id="3" name="Content Placeholder 2"/>
          <p:cNvSpPr>
            <a:spLocks noGrp="1"/>
          </p:cNvSpPr>
          <p:nvPr>
            <p:ph idx="1"/>
          </p:nvPr>
        </p:nvSpPr>
        <p:spPr/>
        <p:txBody>
          <a:bodyPr>
            <a:normAutofit fontScale="25000" lnSpcReduction="20000"/>
          </a:bodyPr>
          <a:lstStyle/>
          <a:p>
            <a:pPr marL="169545" indent="-169545"/>
            <a:r>
              <a:rPr lang="en-US" sz="6400" b="1" dirty="0">
                <a:latin typeface="Times New Roman" panose="02020603050405020304" pitchFamily="18" charset="0"/>
                <a:ea typeface="+mn-lt"/>
                <a:cs typeface="Times New Roman" panose="02020603050405020304" pitchFamily="18" charset="0"/>
              </a:rPr>
              <a:t>Truth in Taxation Law, passed in 1989</a:t>
            </a:r>
            <a:br>
              <a:rPr lang="en-US" sz="6400" b="1" dirty="0">
                <a:latin typeface="Times New Roman" panose="02020603050405020304" pitchFamily="18" charset="0"/>
                <a:ea typeface="+mn-lt"/>
                <a:cs typeface="Times New Roman" panose="02020603050405020304" pitchFamily="18" charset="0"/>
              </a:rPr>
            </a:br>
            <a:endParaRPr lang="en-US" sz="6400" dirty="0">
              <a:latin typeface="Times New Roman" panose="02020603050405020304" pitchFamily="18" charset="0"/>
              <a:ea typeface="+mn-lt"/>
              <a:cs typeface="Times New Roman" panose="02020603050405020304" pitchFamily="18" charset="0"/>
            </a:endParaRPr>
          </a:p>
          <a:p>
            <a:pPr marL="169545" indent="-169545"/>
            <a:r>
              <a:rPr lang="en-US" sz="6400" dirty="0">
                <a:latin typeface="Times New Roman" panose="02020603050405020304" pitchFamily="18" charset="0"/>
                <a:ea typeface="+mn-lt"/>
                <a:cs typeface="Times New Roman" panose="02020603050405020304" pitchFamily="18" charset="0"/>
              </a:rPr>
              <a:t> </a:t>
            </a:r>
            <a:r>
              <a:rPr lang="en-US" sz="6400" b="1" dirty="0">
                <a:latin typeface="Times New Roman" panose="02020603050405020304" pitchFamily="18" charset="0"/>
                <a:ea typeface="+mn-lt"/>
                <a:cs typeface="Times New Roman" panose="02020603050405020304" pitchFamily="18" charset="0"/>
              </a:rPr>
              <a:t>Two major requirements:</a:t>
            </a:r>
            <a:br>
              <a:rPr lang="en-US" sz="6400" b="1" dirty="0">
                <a:latin typeface="Times New Roman" panose="02020603050405020304" pitchFamily="18" charset="0"/>
                <a:ea typeface="+mn-lt"/>
                <a:cs typeface="Times New Roman" panose="02020603050405020304" pitchFamily="18" charset="0"/>
              </a:rPr>
            </a:br>
            <a:endParaRPr lang="en-US" sz="6400" dirty="0">
              <a:latin typeface="Times New Roman" panose="02020603050405020304" pitchFamily="18" charset="0"/>
              <a:cs typeface="Times New Roman" panose="02020603050405020304" pitchFamily="18" charset="0"/>
            </a:endParaRPr>
          </a:p>
          <a:p>
            <a:pPr marL="1028700" lvl="2" indent="-342900">
              <a:buAutoNum type="arabicPeriod"/>
            </a:pPr>
            <a:r>
              <a:rPr lang="en-US" sz="6400" b="1" dirty="0">
                <a:latin typeface="Times New Roman" panose="02020603050405020304" pitchFamily="18" charset="0"/>
                <a:ea typeface="+mn-lt"/>
                <a:cs typeface="Times New Roman" panose="02020603050405020304" pitchFamily="18" charset="0"/>
              </a:rPr>
              <a:t>Tax Statements</a:t>
            </a:r>
            <a:r>
              <a:rPr lang="en-US" sz="6400" dirty="0">
                <a:latin typeface="Times New Roman" panose="02020603050405020304" pitchFamily="18" charset="0"/>
                <a:ea typeface="+mn-lt"/>
                <a:cs typeface="Times New Roman" panose="02020603050405020304" pitchFamily="18" charset="0"/>
              </a:rPr>
              <a:t/>
            </a:r>
            <a:br>
              <a:rPr lang="en-US" sz="6400" dirty="0">
                <a:latin typeface="Times New Roman" panose="02020603050405020304" pitchFamily="18" charset="0"/>
                <a:ea typeface="+mn-lt"/>
                <a:cs typeface="Times New Roman" panose="02020603050405020304" pitchFamily="18" charset="0"/>
              </a:rPr>
            </a:br>
            <a:r>
              <a:rPr lang="en-US" sz="6400" dirty="0">
                <a:latin typeface="Times New Roman" panose="02020603050405020304" pitchFamily="18" charset="0"/>
                <a:ea typeface="+mn-lt"/>
                <a:cs typeface="Times New Roman" panose="02020603050405020304" pitchFamily="18" charset="0"/>
              </a:rPr>
              <a:t>Counties must send out proposed property tax statements in November based on proposed tax levies set by all taxing jurisdictions (counties, cities, townships, school districts, etc.)</a:t>
            </a:r>
            <a:br>
              <a:rPr lang="en-US" sz="6400" dirty="0">
                <a:latin typeface="Times New Roman" panose="02020603050405020304" pitchFamily="18" charset="0"/>
                <a:ea typeface="+mn-lt"/>
                <a:cs typeface="Times New Roman" panose="02020603050405020304" pitchFamily="18" charset="0"/>
              </a:rPr>
            </a:br>
            <a:endParaRPr lang="en-US" sz="6400" dirty="0">
              <a:latin typeface="Times New Roman" panose="02020603050405020304" pitchFamily="18" charset="0"/>
              <a:cs typeface="Times New Roman" panose="02020603050405020304" pitchFamily="18" charset="0"/>
            </a:endParaRPr>
          </a:p>
          <a:p>
            <a:pPr marL="1028700" lvl="2" indent="-342900">
              <a:buAutoNum type="arabicPeriod"/>
            </a:pPr>
            <a:r>
              <a:rPr lang="en-US" sz="6400" b="1" dirty="0">
                <a:latin typeface="Times New Roman" panose="02020603050405020304" pitchFamily="18" charset="0"/>
                <a:ea typeface="+mn-lt"/>
                <a:cs typeface="Times New Roman" panose="02020603050405020304" pitchFamily="18" charset="0"/>
              </a:rPr>
              <a:t>Public Hearing</a:t>
            </a:r>
            <a:r>
              <a:rPr lang="en-US" sz="6400" dirty="0">
                <a:latin typeface="Times New Roman" panose="02020603050405020304" pitchFamily="18" charset="0"/>
                <a:ea typeface="+mn-lt"/>
                <a:cs typeface="Times New Roman" panose="02020603050405020304" pitchFamily="18" charset="0"/>
              </a:rPr>
              <a:t/>
            </a:r>
            <a:br>
              <a:rPr lang="en-US" sz="6400" dirty="0">
                <a:latin typeface="Times New Roman" panose="02020603050405020304" pitchFamily="18" charset="0"/>
                <a:ea typeface="+mn-lt"/>
                <a:cs typeface="Times New Roman" panose="02020603050405020304" pitchFamily="18" charset="0"/>
              </a:rPr>
            </a:br>
            <a:r>
              <a:rPr lang="en-US" sz="6400" dirty="0">
                <a:latin typeface="Times New Roman" panose="02020603050405020304" pitchFamily="18" charset="0"/>
                <a:ea typeface="+mn-lt"/>
                <a:cs typeface="Times New Roman" panose="02020603050405020304" pitchFamily="18" charset="0"/>
              </a:rPr>
              <a:t>Most taxing jurisdictions must hold a public hearing prior to certifying the final levy and discuss:</a:t>
            </a:r>
            <a:endParaRPr lang="en-US" sz="6400" dirty="0">
              <a:latin typeface="Times New Roman" panose="02020603050405020304" pitchFamily="18" charset="0"/>
              <a:cs typeface="Times New Roman" panose="02020603050405020304" pitchFamily="18" charset="0"/>
            </a:endParaRPr>
          </a:p>
          <a:p>
            <a:pPr marL="1198245" lvl="3" indent="-169545"/>
            <a:r>
              <a:rPr lang="en-US" sz="6400" dirty="0">
                <a:latin typeface="Times New Roman" panose="02020603050405020304" pitchFamily="18" charset="0"/>
                <a:ea typeface="+mn-lt"/>
                <a:cs typeface="Times New Roman" panose="02020603050405020304" pitchFamily="18" charset="0"/>
              </a:rPr>
              <a:t>Payable </a:t>
            </a:r>
            <a:r>
              <a:rPr lang="en-US" sz="6400" dirty="0" smtClean="0">
                <a:latin typeface="Times New Roman" panose="02020603050405020304" pitchFamily="18" charset="0"/>
                <a:ea typeface="+mn-lt"/>
                <a:cs typeface="Times New Roman" panose="02020603050405020304" pitchFamily="18" charset="0"/>
              </a:rPr>
              <a:t>2024 </a:t>
            </a:r>
            <a:r>
              <a:rPr lang="en-US" sz="6400" dirty="0">
                <a:latin typeface="Times New Roman" panose="02020603050405020304" pitchFamily="18" charset="0"/>
                <a:ea typeface="+mn-lt"/>
                <a:cs typeface="Times New Roman" panose="02020603050405020304" pitchFamily="18" charset="0"/>
              </a:rPr>
              <a:t>levy</a:t>
            </a:r>
            <a:endParaRPr lang="en-US" sz="6400" dirty="0">
              <a:latin typeface="Times New Roman" panose="02020603050405020304" pitchFamily="18" charset="0"/>
              <a:cs typeface="Times New Roman" panose="02020603050405020304" pitchFamily="18" charset="0"/>
            </a:endParaRPr>
          </a:p>
          <a:p>
            <a:pPr marL="1198245" lvl="3" indent="-169545"/>
            <a:r>
              <a:rPr lang="en-US" sz="6400" dirty="0">
                <a:latin typeface="Times New Roman" panose="02020603050405020304" pitchFamily="18" charset="0"/>
                <a:ea typeface="+mn-lt"/>
                <a:cs typeface="Times New Roman" panose="02020603050405020304" pitchFamily="18" charset="0"/>
              </a:rPr>
              <a:t>Fiscal year </a:t>
            </a:r>
            <a:r>
              <a:rPr lang="en-US" sz="6400" dirty="0" smtClean="0">
                <a:latin typeface="Times New Roman" panose="02020603050405020304" pitchFamily="18" charset="0"/>
                <a:ea typeface="+mn-lt"/>
                <a:cs typeface="Times New Roman" panose="02020603050405020304" pitchFamily="18" charset="0"/>
              </a:rPr>
              <a:t>2024 </a:t>
            </a:r>
            <a:r>
              <a:rPr lang="en-US" sz="6400" dirty="0">
                <a:latin typeface="Times New Roman" panose="02020603050405020304" pitchFamily="18" charset="0"/>
                <a:ea typeface="+mn-lt"/>
                <a:cs typeface="Times New Roman" panose="02020603050405020304" pitchFamily="18" charset="0"/>
              </a:rPr>
              <a:t>budget</a:t>
            </a:r>
            <a:endParaRPr lang="en-US" sz="6400" dirty="0">
              <a:latin typeface="Times New Roman" panose="02020603050405020304" pitchFamily="18" charset="0"/>
              <a:cs typeface="Times New Roman" panose="02020603050405020304" pitchFamily="18" charset="0"/>
            </a:endParaRPr>
          </a:p>
          <a:p>
            <a:pPr marL="1198245" lvl="3" indent="-169545"/>
            <a:r>
              <a:rPr lang="en-US" sz="6400" dirty="0">
                <a:latin typeface="Times New Roman" panose="02020603050405020304" pitchFamily="18" charset="0"/>
                <a:ea typeface="+mn-lt"/>
                <a:cs typeface="Times New Roman" panose="02020603050405020304" pitchFamily="18" charset="0"/>
              </a:rPr>
              <a:t>Public comments</a:t>
            </a:r>
            <a:endParaRPr lang="en-US" sz="6400" dirty="0">
              <a:latin typeface="Times New Roman" panose="02020603050405020304" pitchFamily="18" charset="0"/>
              <a:cs typeface="Times New Roman" panose="02020603050405020304" pitchFamily="18" charset="0"/>
            </a:endParaRPr>
          </a:p>
          <a:p>
            <a:pPr marL="1028700" lvl="3" indent="0">
              <a:buNone/>
            </a:pPr>
            <a:r>
              <a:rPr lang="en-US" dirty="0">
                <a:cs typeface="Calibri" panose="020F0502020204030204"/>
              </a:rPr>
              <a:t/>
            </a:r>
            <a:br>
              <a:rPr lang="en-US" dirty="0">
                <a:cs typeface="Calibri" panose="020F0502020204030204"/>
              </a:rPr>
            </a:br>
            <a:endParaRPr lang="en-US" dirty="0">
              <a:latin typeface="Calibri Light"/>
              <a:cs typeface="Calibri" panose="020F0502020204030204"/>
            </a:endParaRPr>
          </a:p>
          <a:p>
            <a:pPr marL="0" indent="0" algn="ctr">
              <a:buNone/>
            </a:pPr>
            <a:r>
              <a:rPr lang="en-US" sz="6400" b="1" dirty="0">
                <a:latin typeface="Calibri Light"/>
                <a:ea typeface="+mn-lt"/>
                <a:cs typeface="+mn-lt"/>
              </a:rPr>
              <a:t>This is the school district’s </a:t>
            </a:r>
            <a:br>
              <a:rPr lang="en-US" sz="6400" b="1" dirty="0">
                <a:latin typeface="Calibri Light"/>
                <a:ea typeface="+mn-lt"/>
                <a:cs typeface="+mn-lt"/>
              </a:rPr>
            </a:br>
            <a:r>
              <a:rPr lang="en-US" sz="6400" b="1" dirty="0">
                <a:latin typeface="Calibri Light"/>
                <a:ea typeface="+mn-lt"/>
                <a:cs typeface="+mn-lt"/>
              </a:rPr>
              <a:t>annual required hearing</a:t>
            </a:r>
            <a:endParaRPr lang="en-US" sz="6400" dirty="0">
              <a:latin typeface="Calibri Light"/>
              <a:cs typeface="Calibri" panose="020F0502020204030204"/>
            </a:endParaRPr>
          </a:p>
          <a:p>
            <a:endParaRPr lang="en-US" dirty="0"/>
          </a:p>
        </p:txBody>
      </p:sp>
    </p:spTree>
    <p:extLst>
      <p:ext uri="{BB962C8B-B14F-4D97-AF65-F5344CB8AC3E}">
        <p14:creationId xmlns:p14="http://schemas.microsoft.com/office/powerpoint/2010/main" val="465049039"/>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Who sets the School Levy?</a:t>
            </a:r>
            <a:endParaRPr lang="en-US" dirty="0"/>
          </a:p>
        </p:txBody>
      </p:sp>
      <p:sp>
        <p:nvSpPr>
          <p:cNvPr id="3" name="Content Placeholder 2"/>
          <p:cNvSpPr>
            <a:spLocks noGrp="1"/>
          </p:cNvSpPr>
          <p:nvPr>
            <p:ph idx="1"/>
          </p:nvPr>
        </p:nvSpPr>
        <p:spPr/>
        <p:txBody>
          <a:bodyPr/>
          <a:lstStyle/>
          <a:p>
            <a:pPr marL="0" indent="0">
              <a:buNone/>
            </a:pPr>
            <a:r>
              <a:rPr lang="en-US" dirty="0">
                <a:latin typeface="Calibri Light"/>
                <a:ea typeface="+mn-lt"/>
                <a:cs typeface="+mn-lt"/>
              </a:rPr>
              <a:t>Components of a District Tax Levy are either:</a:t>
            </a:r>
            <a:br>
              <a:rPr lang="en-US" dirty="0">
                <a:latin typeface="Calibri Light"/>
                <a:ea typeface="+mn-lt"/>
                <a:cs typeface="+mn-lt"/>
              </a:rPr>
            </a:br>
            <a:endParaRPr lang="en-US" dirty="0">
              <a:latin typeface="Calibri Light"/>
              <a:cs typeface="Calibri" panose="020F0502020204030204"/>
            </a:endParaRPr>
          </a:p>
          <a:p>
            <a:pPr marL="169545" indent="-169545"/>
            <a:r>
              <a:rPr lang="en-US" b="1" dirty="0">
                <a:latin typeface="Calibri Light"/>
                <a:ea typeface="+mn-lt"/>
                <a:cs typeface="+mn-lt"/>
              </a:rPr>
              <a:t>Set By State Formula</a:t>
            </a:r>
            <a:r>
              <a:rPr lang="en-US" dirty="0">
                <a:latin typeface="Calibri Light"/>
                <a:ea typeface="+mn-lt"/>
                <a:cs typeface="+mn-lt"/>
              </a:rPr>
              <a:t> </a:t>
            </a:r>
            <a:r>
              <a:rPr lang="en-US" b="1" dirty="0">
                <a:latin typeface="Calibri Light"/>
                <a:ea typeface="+mn-lt"/>
                <a:cs typeface="+mn-lt"/>
              </a:rPr>
              <a:t>By Legislature</a:t>
            </a:r>
            <a:endParaRPr lang="en-US" dirty="0">
              <a:latin typeface="Calibri Light"/>
              <a:cs typeface="Calibri" panose="020F0502020204030204"/>
            </a:endParaRPr>
          </a:p>
          <a:p>
            <a:pPr marL="512445" lvl="1" indent="-169545"/>
            <a:r>
              <a:rPr lang="en-US" dirty="0">
                <a:latin typeface="Calibri Light"/>
                <a:ea typeface="+mn-lt"/>
                <a:cs typeface="+mn-lt"/>
              </a:rPr>
              <a:t>General Education Formula, Operating Capital, Career &amp; Technical, Reemployment, etc.</a:t>
            </a:r>
            <a:r>
              <a:rPr lang="en-US" dirty="0">
                <a:latin typeface="Calibri Light"/>
              </a:rPr>
              <a:t/>
            </a:r>
            <a:br>
              <a:rPr lang="en-US" dirty="0">
                <a:latin typeface="Calibri Light"/>
              </a:rPr>
            </a:br>
            <a:endParaRPr lang="en-US" sz="1300" dirty="0">
              <a:latin typeface="Calibri Light"/>
              <a:cs typeface="Calibri" panose="020F0502020204030204"/>
            </a:endParaRPr>
          </a:p>
          <a:p>
            <a:pPr marL="169545" indent="-169545"/>
            <a:r>
              <a:rPr lang="en-US" b="1" dirty="0">
                <a:latin typeface="Calibri Light"/>
                <a:ea typeface="+mn-lt"/>
                <a:cs typeface="+mn-lt"/>
              </a:rPr>
              <a:t>Voter Approved as Authorized by the State</a:t>
            </a:r>
            <a:endParaRPr lang="en-US" dirty="0">
              <a:latin typeface="Calibri Light"/>
              <a:cs typeface="Calibri" panose="020F0502020204030204"/>
            </a:endParaRPr>
          </a:p>
          <a:p>
            <a:pPr marL="512445" lvl="1" indent="-169545"/>
            <a:r>
              <a:rPr lang="en-US" dirty="0">
                <a:latin typeface="Calibri Light"/>
                <a:ea typeface="+mn-lt"/>
                <a:cs typeface="+mn-lt"/>
              </a:rPr>
              <a:t>Operating Referendum or Building Bonds</a:t>
            </a:r>
            <a:endParaRPr lang="en-US" dirty="0">
              <a:latin typeface="Calibri Light"/>
              <a:cs typeface="Calibri" panose="020F0502020204030204"/>
            </a:endParaRPr>
          </a:p>
          <a:p>
            <a:endParaRPr lang="en-US" dirty="0"/>
          </a:p>
        </p:txBody>
      </p:sp>
    </p:spTree>
    <p:extLst>
      <p:ext uri="{BB962C8B-B14F-4D97-AF65-F5344CB8AC3E}">
        <p14:creationId xmlns:p14="http://schemas.microsoft.com/office/powerpoint/2010/main" val="4264037542"/>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B640CFEF-4969-4C5E-8FA5-B29820E31E5B}"/>
              </a:ext>
            </a:extLst>
          </p:cNvPr>
          <p:cNvPicPr>
            <a:picLocks noGrp="1" noChangeAspect="1"/>
          </p:cNvPicPr>
          <p:nvPr>
            <p:ph idx="1"/>
          </p:nvPr>
        </p:nvPicPr>
        <p:blipFill>
          <a:blip r:embed="rId3"/>
          <a:stretch>
            <a:fillRect/>
          </a:stretch>
        </p:blipFill>
        <p:spPr>
          <a:xfrm>
            <a:off x="2151063" y="2011817"/>
            <a:ext cx="6523990" cy="3691870"/>
          </a:xfrm>
          <a:ln>
            <a:solidFill>
              <a:schemeClr val="tx1"/>
            </a:solidFill>
          </a:ln>
        </p:spPr>
      </p:pic>
      <p:sp>
        <p:nvSpPr>
          <p:cNvPr id="3" name="Title 2">
            <a:extLst>
              <a:ext uri="{FF2B5EF4-FFF2-40B4-BE49-F238E27FC236}">
                <a16:creationId xmlns:a16="http://schemas.microsoft.com/office/drawing/2014/main" id="{505E3F3F-4212-4969-B6FD-B10C33DF8785}"/>
              </a:ext>
            </a:extLst>
          </p:cNvPr>
          <p:cNvSpPr>
            <a:spLocks noGrp="1"/>
          </p:cNvSpPr>
          <p:nvPr>
            <p:ph type="title"/>
          </p:nvPr>
        </p:nvSpPr>
        <p:spPr/>
        <p:txBody>
          <a:bodyPr/>
          <a:lstStyle/>
          <a:p>
            <a:pPr algn="ctr"/>
            <a:r>
              <a:rPr lang="en-US" b="1" dirty="0">
                <a:ea typeface="+mj-lt"/>
                <a:cs typeface="+mj-lt"/>
              </a:rPr>
              <a:t>How is my property tax determined?</a:t>
            </a:r>
            <a:endParaRPr lang="en-US" b="1" dirty="0">
              <a:cs typeface="Calibri Light" panose="020F0302020204030204"/>
            </a:endParaRPr>
          </a:p>
        </p:txBody>
      </p:sp>
    </p:spTree>
    <p:extLst>
      <p:ext uri="{BB962C8B-B14F-4D97-AF65-F5344CB8AC3E}">
        <p14:creationId xmlns:p14="http://schemas.microsoft.com/office/powerpoint/2010/main" val="4120729887"/>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70" y="68507"/>
            <a:ext cx="6625590" cy="1325563"/>
          </a:xfrm>
        </p:spPr>
        <p:txBody>
          <a:bodyPr>
            <a:normAutofit/>
          </a:bodyPr>
          <a:lstStyle/>
          <a:p>
            <a:pPr algn="ctr"/>
            <a:r>
              <a:rPr lang="en-US" dirty="0">
                <a:solidFill>
                  <a:srgbClr val="8E1524"/>
                </a:solidFill>
                <a:latin typeface="Calibri"/>
                <a:ea typeface="Calibri" charset="0"/>
                <a:cs typeface="Calibri"/>
              </a:rPr>
              <a:t>State Aid Impact</a:t>
            </a:r>
            <a:endParaRPr lang="en-US" dirty="0">
              <a:solidFill>
                <a:srgbClr val="8E1524"/>
              </a:solidFill>
              <a:latin typeface="Calibri" charset="0"/>
              <a:ea typeface="Calibri" charset="0"/>
              <a:cs typeface="Calibri" charset="0"/>
            </a:endParaRPr>
          </a:p>
        </p:txBody>
      </p:sp>
      <p:sp>
        <p:nvSpPr>
          <p:cNvPr id="7" name="TextBox 6"/>
          <p:cNvSpPr txBox="1"/>
          <p:nvPr/>
        </p:nvSpPr>
        <p:spPr>
          <a:xfrm>
            <a:off x="3282683" y="6363422"/>
            <a:ext cx="4572000" cy="400110"/>
          </a:xfrm>
          <a:prstGeom prst="rect">
            <a:avLst/>
          </a:prstGeom>
          <a:noFill/>
        </p:spPr>
        <p:txBody>
          <a:bodyPr wrap="square" rtlCol="0">
            <a:spAutoFit/>
          </a:bodyPr>
          <a:lstStyle/>
          <a:p>
            <a:pPr eaLnBrk="0" fontAlgn="base" hangingPunct="0">
              <a:spcBef>
                <a:spcPct val="0"/>
              </a:spcBef>
              <a:spcAft>
                <a:spcPct val="0"/>
              </a:spcAft>
            </a:pPr>
            <a:r>
              <a:rPr lang="en-US" sz="1000" i="1" kern="1200" dirty="0">
                <a:solidFill>
                  <a:prstClr val="black"/>
                </a:solidFill>
                <a:latin typeface="Futura Std Heavy"/>
                <a:ea typeface="+mn-ea"/>
                <a:cs typeface="+mn-cs"/>
              </a:rPr>
              <a:t>(Data source, MN Department of Management and Budget-Price of Government, </a:t>
            </a:r>
            <a:r>
              <a:rPr lang="en-US" sz="1000" i="1" kern="1200" dirty="0" smtClean="0">
                <a:solidFill>
                  <a:prstClr val="black"/>
                </a:solidFill>
                <a:latin typeface="Futura Std Heavy"/>
                <a:ea typeface="+mn-ea"/>
                <a:cs typeface="+mn-cs"/>
              </a:rPr>
              <a:t>2023) </a:t>
            </a:r>
            <a:endParaRPr lang="en-US" sz="1000" i="1" kern="1200" dirty="0">
              <a:solidFill>
                <a:prstClr val="black"/>
              </a:solidFill>
              <a:latin typeface="Futura Std Heavy"/>
              <a:ea typeface="+mn-ea"/>
              <a:cs typeface="+mn-cs"/>
            </a:endParaRPr>
          </a:p>
        </p:txBody>
      </p:sp>
      <p:pic>
        <p:nvPicPr>
          <p:cNvPr id="4" name="Content Placeholder 3"/>
          <p:cNvPicPr>
            <a:picLocks noGrp="1" noChangeAspect="1"/>
          </p:cNvPicPr>
          <p:nvPr>
            <p:ph sz="half" idx="1"/>
          </p:nvPr>
        </p:nvPicPr>
        <p:blipFill>
          <a:blip r:embed="rId3"/>
          <a:stretch>
            <a:fillRect/>
          </a:stretch>
        </p:blipFill>
        <p:spPr>
          <a:xfrm>
            <a:off x="5489902" y="1170019"/>
            <a:ext cx="4128550" cy="5903898"/>
          </a:xfrm>
          <a:prstGeom prst="rect">
            <a:avLst/>
          </a:prstGeom>
        </p:spPr>
      </p:pic>
      <p:pic>
        <p:nvPicPr>
          <p:cNvPr id="9" name="chart">
            <a:extLst>
              <a:ext uri="{FF2B5EF4-FFF2-40B4-BE49-F238E27FC236}">
                <a16:creationId xmlns:a16="http://schemas.microsoft.com/office/drawing/2014/main" id="{D395A93D-6FB9-B118-5E85-2B8BFC8B8F30}"/>
              </a:ext>
            </a:extLst>
          </p:cNvPr>
          <p:cNvPicPr>
            <a:picLocks noGrp="1" noChangeAspect="1"/>
          </p:cNvPicPr>
          <p:nvPr>
            <p:ph sz="half" idx="2"/>
          </p:nvPr>
        </p:nvPicPr>
        <p:blipFill>
          <a:blip r:embed="rId4"/>
          <a:stretch>
            <a:fillRect/>
          </a:stretch>
        </p:blipFill>
        <p:spPr>
          <a:xfrm>
            <a:off x="384476" y="1394070"/>
            <a:ext cx="4113525" cy="3855662"/>
          </a:xfrm>
          <a:prstGeom prst="rect">
            <a:avLst/>
          </a:prstGeom>
        </p:spPr>
      </p:pic>
    </p:spTree>
    <p:extLst>
      <p:ext uri="{BB962C8B-B14F-4D97-AF65-F5344CB8AC3E}">
        <p14:creationId xmlns:p14="http://schemas.microsoft.com/office/powerpoint/2010/main" val="4271845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4C258C-21B2-2B42-815E-F41BDC6C630A}"/>
              </a:ext>
            </a:extLst>
          </p:cNvPr>
          <p:cNvSpPr/>
          <p:nvPr/>
        </p:nvSpPr>
        <p:spPr>
          <a:xfrm>
            <a:off x="2500423" y="5753268"/>
            <a:ext cx="7176052" cy="1015663"/>
          </a:xfrm>
          <a:prstGeom prst="rect">
            <a:avLst/>
          </a:prstGeom>
        </p:spPr>
        <p:txBody>
          <a:bodyPr wrap="square" lIns="91440" tIns="45720" rIns="91440" bIns="45720" anchor="t">
            <a:spAutoFit/>
          </a:bodyPr>
          <a:lstStyle/>
          <a:p>
            <a:pPr algn="ctr"/>
            <a:r>
              <a:rPr lang="en-US" sz="3000" b="1" dirty="0">
                <a:solidFill>
                  <a:schemeClr val="tx1"/>
                </a:solidFill>
                <a:latin typeface="Calibri"/>
                <a:cs typeface="Calibri"/>
              </a:rPr>
              <a:t>Funding will trail inflation by </a:t>
            </a:r>
            <a:r>
              <a:rPr lang="en-US" sz="3000" b="1" dirty="0">
                <a:solidFill>
                  <a:srgbClr val="A20201"/>
                </a:solidFill>
                <a:latin typeface="Calibri"/>
                <a:cs typeface="Calibri"/>
              </a:rPr>
              <a:t>$1,282 per pupil </a:t>
            </a:r>
            <a:r>
              <a:rPr lang="en-US" sz="3000" b="1" dirty="0">
                <a:solidFill>
                  <a:schemeClr val="tx1"/>
                </a:solidFill>
                <a:latin typeface="Calibri"/>
                <a:cs typeface="Calibri"/>
              </a:rPr>
              <a:t>in FY24 and $1,356 per pupil in FY25</a:t>
            </a:r>
            <a:endParaRPr lang="en-US" sz="800" b="1" dirty="0">
              <a:solidFill>
                <a:schemeClr val="tx1"/>
              </a:solidFill>
              <a:latin typeface="Calibri"/>
              <a:cs typeface="Calibri"/>
            </a:endParaRPr>
          </a:p>
        </p:txBody>
      </p:sp>
      <p:pic>
        <p:nvPicPr>
          <p:cNvPr id="3" name="Picture 2">
            <a:extLst>
              <a:ext uri="{FF2B5EF4-FFF2-40B4-BE49-F238E27FC236}">
                <a16:creationId xmlns:a16="http://schemas.microsoft.com/office/drawing/2014/main" id="{0E34AF7C-394A-4D32-674C-00AB50824508}"/>
              </a:ext>
            </a:extLst>
          </p:cNvPr>
          <p:cNvPicPr>
            <a:picLocks noChangeAspect="1"/>
          </p:cNvPicPr>
          <p:nvPr/>
        </p:nvPicPr>
        <p:blipFill>
          <a:blip r:embed="rId3"/>
          <a:stretch>
            <a:fillRect/>
          </a:stretch>
        </p:blipFill>
        <p:spPr>
          <a:xfrm>
            <a:off x="2500423" y="205457"/>
            <a:ext cx="7176052" cy="5481136"/>
          </a:xfrm>
          <a:prstGeom prst="rect">
            <a:avLst/>
          </a:prstGeom>
        </p:spPr>
      </p:pic>
    </p:spTree>
    <p:extLst>
      <p:ext uri="{BB962C8B-B14F-4D97-AF65-F5344CB8AC3E}">
        <p14:creationId xmlns:p14="http://schemas.microsoft.com/office/powerpoint/2010/main" val="589666161"/>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914150" y="482600"/>
            <a:ext cx="10360500" cy="1594800"/>
          </a:xfrm>
          <a:prstGeom prst="rect">
            <a:avLst/>
          </a:prstGeom>
          <a:noFill/>
          <a:ln>
            <a:noFill/>
          </a:ln>
        </p:spPr>
        <p:txBody>
          <a:bodyPr wrap="square" lIns="121875" tIns="60925" rIns="121875" bIns="60925" anchor="b" anchorCtr="0">
            <a:noAutofit/>
          </a:bodyPr>
          <a:lstStyle/>
          <a:p>
            <a:pPr marL="0" marR="0" lvl="0" indent="-177800" algn="l" rtl="0">
              <a:lnSpc>
                <a:spcPct val="80000"/>
              </a:lnSpc>
              <a:spcBef>
                <a:spcPts val="0"/>
              </a:spcBef>
              <a:buClr>
                <a:schemeClr val="lt1"/>
              </a:buClr>
              <a:buSzPts val="2800"/>
              <a:buFont typeface="Cambria"/>
              <a:buNone/>
            </a:pPr>
            <a:r>
              <a:rPr lang="en-US" sz="2400" b="0" i="0" u="none" strike="noStrike" cap="none" dirty="0">
                <a:solidFill>
                  <a:schemeClr val="lt1"/>
                </a:solidFill>
                <a:latin typeface="Cambria"/>
                <a:ea typeface="Cambria"/>
                <a:cs typeface="Cambria"/>
                <a:sym typeface="Cambria"/>
              </a:rPr>
              <a:t>LEGISLATIVE CHANGES THAT AFFECT THE </a:t>
            </a:r>
            <a:r>
              <a:rPr lang="en-US" sz="2400" b="0" i="0" u="none" strike="noStrike" cap="none" dirty="0" smtClean="0">
                <a:solidFill>
                  <a:schemeClr val="lt1"/>
                </a:solidFill>
                <a:latin typeface="Cambria"/>
                <a:ea typeface="Cambria"/>
                <a:cs typeface="Cambria"/>
                <a:sym typeface="Cambria"/>
              </a:rPr>
              <a:t>2024 </a:t>
            </a:r>
            <a:r>
              <a:rPr lang="en-US" sz="2400" b="0" i="0" u="none" strike="noStrike" cap="none" dirty="0">
                <a:solidFill>
                  <a:schemeClr val="lt1"/>
                </a:solidFill>
                <a:latin typeface="Cambria"/>
                <a:ea typeface="Cambria"/>
                <a:cs typeface="Cambria"/>
                <a:sym typeface="Cambria"/>
              </a:rPr>
              <a:t>LEVY</a:t>
            </a:r>
            <a:br>
              <a:rPr lang="en-US" sz="2400" b="0" i="0" u="none" strike="noStrike" cap="none" dirty="0">
                <a:solidFill>
                  <a:schemeClr val="lt1"/>
                </a:solidFill>
                <a:latin typeface="Cambria"/>
                <a:ea typeface="Cambria"/>
                <a:cs typeface="Cambria"/>
                <a:sym typeface="Cambria"/>
              </a:rPr>
            </a:br>
            <a:endParaRPr lang="en-US" sz="2800" b="0" i="0" u="none" strike="noStrike" cap="none" dirty="0">
              <a:solidFill>
                <a:schemeClr val="lt1"/>
              </a:solidFill>
              <a:latin typeface="Cambria"/>
              <a:ea typeface="Cambria"/>
              <a:cs typeface="Cambria"/>
              <a:sym typeface="Cambria"/>
            </a:endParaRPr>
          </a:p>
        </p:txBody>
      </p:sp>
      <p:sp>
        <p:nvSpPr>
          <p:cNvPr id="150" name="Shape 150"/>
          <p:cNvSpPr txBox="1">
            <a:spLocks noGrp="1"/>
          </p:cNvSpPr>
          <p:nvPr>
            <p:ph idx="1"/>
          </p:nvPr>
        </p:nvSpPr>
        <p:spPr>
          <a:xfrm>
            <a:off x="914150" y="2265150"/>
            <a:ext cx="10360500" cy="4305600"/>
          </a:xfrm>
          <a:prstGeom prst="rect">
            <a:avLst/>
          </a:prstGeom>
          <a:noFill/>
          <a:ln>
            <a:noFill/>
          </a:ln>
        </p:spPr>
        <p:txBody>
          <a:bodyPr wrap="square" lIns="121875" tIns="60925" rIns="121875" bIns="60925" anchor="t" anchorCtr="0">
            <a:noAutofit/>
          </a:bodyPr>
          <a:lstStyle/>
          <a:p>
            <a:pPr marL="274320" marR="0" lvl="0" indent="-278701" algn="l" rtl="0">
              <a:lnSpc>
                <a:spcPct val="80000"/>
              </a:lnSpc>
              <a:spcBef>
                <a:spcPts val="0"/>
              </a:spcBef>
              <a:spcAft>
                <a:spcPts val="0"/>
              </a:spcAft>
              <a:buClr>
                <a:schemeClr val="lt2"/>
              </a:buClr>
              <a:buSzPts val="2400"/>
              <a:buFont typeface="Arial"/>
              <a:buChar char="•"/>
            </a:pPr>
            <a:r>
              <a:rPr lang="en-US" sz="2400" b="0" i="0" u="none" strike="noStrike" cap="none" dirty="0" smtClean="0">
                <a:solidFill>
                  <a:schemeClr val="lt1"/>
                </a:solidFill>
                <a:latin typeface="Cambria"/>
                <a:ea typeface="Cambria"/>
                <a:cs typeface="Cambria"/>
                <a:sym typeface="Cambria"/>
              </a:rPr>
              <a:t>State approved 4% and 2% increase FY 24 and FY 25</a:t>
            </a:r>
            <a:endParaRPr lang="en-US" sz="2400" b="0" i="0" u="none" strike="noStrike" cap="none" dirty="0">
              <a:solidFill>
                <a:schemeClr val="lt1"/>
              </a:solidFill>
              <a:latin typeface="Cambria"/>
              <a:ea typeface="Cambria"/>
              <a:cs typeface="Cambria"/>
              <a:sym typeface="Cambria"/>
            </a:endParaRPr>
          </a:p>
          <a:p>
            <a:pPr marL="274320" marR="0" lvl="0" indent="-278701" algn="l" rtl="0">
              <a:lnSpc>
                <a:spcPct val="80000"/>
              </a:lnSpc>
              <a:spcBef>
                <a:spcPts val="1600"/>
              </a:spcBef>
              <a:spcAft>
                <a:spcPts val="0"/>
              </a:spcAft>
              <a:buClr>
                <a:schemeClr val="lt2"/>
              </a:buClr>
              <a:buSzPts val="2400"/>
              <a:buFont typeface="Arial"/>
              <a:buChar char="•"/>
            </a:pPr>
            <a:r>
              <a:rPr lang="en-US" sz="2400" b="0" i="0" u="none" strike="noStrike" cap="none" dirty="0" smtClean="0">
                <a:solidFill>
                  <a:schemeClr val="lt1"/>
                </a:solidFill>
                <a:latin typeface="Cambria"/>
                <a:ea typeface="Cambria"/>
                <a:cs typeface="Cambria"/>
                <a:sym typeface="Cambria"/>
              </a:rPr>
              <a:t>Reduces </a:t>
            </a:r>
            <a:r>
              <a:rPr lang="en-US" sz="2400" b="0" i="0" u="none" strike="noStrike" cap="none" dirty="0">
                <a:solidFill>
                  <a:schemeClr val="lt1"/>
                </a:solidFill>
                <a:latin typeface="Cambria"/>
                <a:ea typeface="Cambria"/>
                <a:cs typeface="Cambria"/>
                <a:sym typeface="Cambria"/>
              </a:rPr>
              <a:t>disparities in opportunities to fund costs of facilities maintenance projects</a:t>
            </a:r>
          </a:p>
          <a:p>
            <a:pPr marL="274320" marR="0" lvl="0" indent="-278701" algn="l" rtl="0">
              <a:lnSpc>
                <a:spcPct val="80000"/>
              </a:lnSpc>
              <a:spcBef>
                <a:spcPts val="1600"/>
              </a:spcBef>
              <a:spcAft>
                <a:spcPts val="0"/>
              </a:spcAft>
              <a:buClr>
                <a:schemeClr val="lt2"/>
              </a:buClr>
              <a:buSzPts val="2400"/>
              <a:buFont typeface="Arial"/>
              <a:buChar char="•"/>
            </a:pPr>
            <a:r>
              <a:rPr lang="en-US" sz="2400" b="0" i="0" u="none" strike="noStrike" cap="none" dirty="0">
                <a:solidFill>
                  <a:schemeClr val="lt1"/>
                </a:solidFill>
                <a:latin typeface="Cambria"/>
                <a:ea typeface="Cambria"/>
                <a:cs typeface="Cambria"/>
                <a:sym typeface="Cambria"/>
              </a:rPr>
              <a:t>A 10-year, board approved plan is required to receive revenue</a:t>
            </a:r>
          </a:p>
          <a:p>
            <a:pPr marL="274320" marR="0" lvl="0" indent="-274320" algn="l" rtl="0">
              <a:lnSpc>
                <a:spcPct val="80000"/>
              </a:lnSpc>
              <a:spcBef>
                <a:spcPts val="1600"/>
              </a:spcBef>
              <a:spcAft>
                <a:spcPts val="0"/>
              </a:spcAft>
              <a:buClr>
                <a:schemeClr val="lt2"/>
              </a:buClr>
              <a:buSzPts val="2331"/>
              <a:buFont typeface="Arial"/>
              <a:buChar char="•"/>
            </a:pPr>
            <a:r>
              <a:rPr lang="en-US" sz="2400" b="0" i="0" u="none" strike="noStrike" cap="none" dirty="0" smtClean="0">
                <a:solidFill>
                  <a:schemeClr val="lt1"/>
                </a:solidFill>
                <a:latin typeface="Cambria"/>
                <a:ea typeface="Cambria"/>
                <a:cs typeface="Cambria"/>
                <a:sym typeface="Cambria"/>
              </a:rPr>
              <a:t>FY22 : 2.45% ($6728)</a:t>
            </a:r>
            <a:r>
              <a:rPr lang="en-US" sz="2400" dirty="0">
                <a:solidFill>
                  <a:schemeClr val="lt1"/>
                </a:solidFill>
                <a:latin typeface="Cambria"/>
                <a:ea typeface="Cambria"/>
                <a:cs typeface="Cambria"/>
                <a:sym typeface="Cambria"/>
              </a:rPr>
              <a:t> </a:t>
            </a:r>
            <a:r>
              <a:rPr lang="en-US" sz="2400" dirty="0" smtClean="0">
                <a:solidFill>
                  <a:schemeClr val="lt1"/>
                </a:solidFill>
                <a:latin typeface="Cambria"/>
                <a:ea typeface="Cambria"/>
                <a:cs typeface="Cambria"/>
                <a:sym typeface="Cambria"/>
              </a:rPr>
              <a:t>FY 23: 2% ($6863) FY24: ($7138) FY 25: ($7281)</a:t>
            </a:r>
          </a:p>
          <a:p>
            <a:pPr marL="274320" marR="0" lvl="0" indent="-274320" algn="l" rtl="0">
              <a:lnSpc>
                <a:spcPct val="80000"/>
              </a:lnSpc>
              <a:spcBef>
                <a:spcPts val="1600"/>
              </a:spcBef>
              <a:spcAft>
                <a:spcPts val="0"/>
              </a:spcAft>
              <a:buClr>
                <a:schemeClr val="lt2"/>
              </a:buClr>
              <a:buSzPts val="2331"/>
              <a:buFont typeface="Arial"/>
              <a:buChar char="•"/>
            </a:pPr>
            <a:r>
              <a:rPr lang="en-US" sz="2400" b="0" i="0" u="none" strike="noStrike" cap="none" dirty="0" smtClean="0">
                <a:solidFill>
                  <a:schemeClr val="lt1"/>
                </a:solidFill>
                <a:latin typeface="Cambria"/>
                <a:ea typeface="Cambria"/>
                <a:cs typeface="Cambria"/>
                <a:sym typeface="Cambria"/>
              </a:rPr>
              <a:t>ESSL, Unemployment, FMLA and more mandates to coming years.</a:t>
            </a:r>
            <a:endParaRPr lang="en-US" sz="2400" b="0" i="0" u="none" strike="noStrike" cap="none" dirty="0">
              <a:solidFill>
                <a:schemeClr val="lt1"/>
              </a:solidFill>
              <a:latin typeface="Cambria"/>
              <a:ea typeface="Cambria"/>
              <a:cs typeface="Cambria"/>
              <a:sym typeface="Cambria"/>
            </a:endParaRPr>
          </a:p>
        </p:txBody>
      </p:sp>
      <p:sp>
        <p:nvSpPr>
          <p:cNvPr id="151" name="Shape 151"/>
          <p:cNvSpPr txBox="1">
            <a:spLocks noGrp="1"/>
          </p:cNvSpPr>
          <p:nvPr>
            <p:ph type="ftr" sz="quarter" idx="11"/>
          </p:nvPr>
        </p:nvSpPr>
        <p:spPr>
          <a:xfrm>
            <a:off x="8599694" y="6388187"/>
            <a:ext cx="3269752" cy="365125"/>
          </a:xfrm>
          <a:prstGeom prst="rect">
            <a:avLst/>
          </a:prstGeom>
          <a:noFill/>
          <a:ln>
            <a:noFill/>
          </a:ln>
        </p:spPr>
        <p:txBody>
          <a:bodyPr wrap="square" lIns="121875" tIns="60925" rIns="121875" bIns="60925" anchor="ctr" anchorCtr="0">
            <a:noAutofit/>
          </a:bodyPr>
          <a:lstStyle/>
          <a:p>
            <a:pPr lvl="0"/>
            <a:r>
              <a:rPr lang="en-US" sz="1100" dirty="0">
                <a:solidFill>
                  <a:schemeClr val="lt1"/>
                </a:solidFill>
                <a:latin typeface="Cambria"/>
                <a:ea typeface="Cambria"/>
                <a:cs typeface="Cambria"/>
                <a:sym typeface="Cambria"/>
              </a:rPr>
              <a:t>Jackson County Central School District # 2895</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animEffect transition="in" filter="fade">
                                      <p:cBhvr>
                                        <p:cTn id="7" dur="1000"/>
                                        <p:tgtEl>
                                          <p:spTgt spid="150">
                                            <p:txEl>
                                              <p:pRg st="0" end="0"/>
                                            </p:txEl>
                                          </p:spTgt>
                                        </p:tgtEl>
                                      </p:cBhvr>
                                    </p:animEffect>
                                    <p:anim calcmode="lin" valueType="num">
                                      <p:cBhvr>
                                        <p:cTn id="8" dur="1000" fill="hold"/>
                                        <p:tgtEl>
                                          <p:spTgt spid="1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0">
                                            <p:txEl>
                                              <p:pRg st="1" end="1"/>
                                            </p:txEl>
                                          </p:spTgt>
                                        </p:tgtEl>
                                        <p:attrNameLst>
                                          <p:attrName>style.visibility</p:attrName>
                                        </p:attrNameLst>
                                      </p:cBhvr>
                                      <p:to>
                                        <p:strVal val="visible"/>
                                      </p:to>
                                    </p:set>
                                    <p:animEffect transition="in" filter="fade">
                                      <p:cBhvr>
                                        <p:cTn id="14" dur="1000"/>
                                        <p:tgtEl>
                                          <p:spTgt spid="150">
                                            <p:txEl>
                                              <p:pRg st="1" end="1"/>
                                            </p:txEl>
                                          </p:spTgt>
                                        </p:tgtEl>
                                      </p:cBhvr>
                                    </p:animEffect>
                                    <p:anim calcmode="lin" valueType="num">
                                      <p:cBhvr>
                                        <p:cTn id="15" dur="1000" fill="hold"/>
                                        <p:tgtEl>
                                          <p:spTgt spid="15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0">
                                            <p:txEl>
                                              <p:pRg st="2" end="2"/>
                                            </p:txEl>
                                          </p:spTgt>
                                        </p:tgtEl>
                                        <p:attrNameLst>
                                          <p:attrName>style.visibility</p:attrName>
                                        </p:attrNameLst>
                                      </p:cBhvr>
                                      <p:to>
                                        <p:strVal val="visible"/>
                                      </p:to>
                                    </p:set>
                                    <p:animEffect transition="in" filter="fade">
                                      <p:cBhvr>
                                        <p:cTn id="21" dur="1000"/>
                                        <p:tgtEl>
                                          <p:spTgt spid="150">
                                            <p:txEl>
                                              <p:pRg st="2" end="2"/>
                                            </p:txEl>
                                          </p:spTgt>
                                        </p:tgtEl>
                                      </p:cBhvr>
                                    </p:animEffect>
                                    <p:anim calcmode="lin" valueType="num">
                                      <p:cBhvr>
                                        <p:cTn id="22" dur="1000" fill="hold"/>
                                        <p:tgtEl>
                                          <p:spTgt spid="15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0">
                                            <p:txEl>
                                              <p:pRg st="3" end="3"/>
                                            </p:txEl>
                                          </p:spTgt>
                                        </p:tgtEl>
                                        <p:attrNameLst>
                                          <p:attrName>style.visibility</p:attrName>
                                        </p:attrNameLst>
                                      </p:cBhvr>
                                      <p:to>
                                        <p:strVal val="visible"/>
                                      </p:to>
                                    </p:set>
                                    <p:animEffect transition="in" filter="fade">
                                      <p:cBhvr>
                                        <p:cTn id="28" dur="1000"/>
                                        <p:tgtEl>
                                          <p:spTgt spid="150">
                                            <p:txEl>
                                              <p:pRg st="3" end="3"/>
                                            </p:txEl>
                                          </p:spTgt>
                                        </p:tgtEl>
                                      </p:cBhvr>
                                    </p:animEffect>
                                    <p:anim calcmode="lin" valueType="num">
                                      <p:cBhvr>
                                        <p:cTn id="29" dur="1000" fill="hold"/>
                                        <p:tgtEl>
                                          <p:spTgt spid="15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0">
                                            <p:txEl>
                                              <p:pRg st="4" end="4"/>
                                            </p:txEl>
                                          </p:spTgt>
                                        </p:tgtEl>
                                        <p:attrNameLst>
                                          <p:attrName>style.visibility</p:attrName>
                                        </p:attrNameLst>
                                      </p:cBhvr>
                                      <p:to>
                                        <p:strVal val="visible"/>
                                      </p:to>
                                    </p:set>
                                    <p:animEffect transition="in" filter="fade">
                                      <p:cBhvr>
                                        <p:cTn id="35" dur="1000"/>
                                        <p:tgtEl>
                                          <p:spTgt spid="150">
                                            <p:txEl>
                                              <p:pRg st="4" end="4"/>
                                            </p:txEl>
                                          </p:spTgt>
                                        </p:tgtEl>
                                      </p:cBhvr>
                                    </p:animEffect>
                                    <p:anim calcmode="lin" valueType="num">
                                      <p:cBhvr>
                                        <p:cTn id="36" dur="1000" fill="hold"/>
                                        <p:tgtEl>
                                          <p:spTgt spid="15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EA_Presentation_Template_0817" id="{DB6C39D8-0983-C047-8202-7C7C85A06C0D}" vid="{08474991-3F43-D649-9EEE-3858E978130E}"/>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EA_Presentation_Template_0817" id="{DB6C39D8-0983-C047-8202-7C7C85A06C0D}" vid="{08474991-3F43-D649-9EEE-3858E978130E}"/>
    </a:ext>
  </a:ext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EA_Presentation_Template_0817" id="{DB6C39D8-0983-C047-8202-7C7C85A06C0D}" vid="{08474991-3F43-D649-9EEE-3858E97813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EA_Presentation_Template_0817" id="{DB6C39D8-0983-C047-8202-7C7C85A06C0D}" vid="{08474991-3F43-D649-9EEE-3858E978130E}"/>
    </a:ext>
  </a:extLst>
</a:theme>
</file>

<file path=ppt/theme/theme6.xml><?xml version="1.0" encoding="utf-8"?>
<a:theme xmlns:a="http://schemas.openxmlformats.org/drawingml/2006/main" name="Office Theme">
  <a:themeElements>
    <a:clrScheme name="RedRadial_16x9">
      <a:dk1>
        <a:srgbClr val="000000"/>
      </a:dk1>
      <a:lt1>
        <a:srgbClr val="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88669</TotalTime>
  <Words>3659</Words>
  <Application>Microsoft Office PowerPoint</Application>
  <PresentationFormat>Custom</PresentationFormat>
  <Paragraphs>617</Paragraphs>
  <Slides>34</Slides>
  <Notes>33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34</vt:i4>
      </vt:variant>
    </vt:vector>
  </HeadingPairs>
  <TitlesOfParts>
    <vt:vector size="51" baseType="lpstr">
      <vt:lpstr>Cambria</vt:lpstr>
      <vt:lpstr>Wingdings</vt:lpstr>
      <vt:lpstr>Arial Narrow</vt:lpstr>
      <vt:lpstr>Arial</vt:lpstr>
      <vt:lpstr>Futura Std Heavy</vt:lpstr>
      <vt:lpstr>Calibri</vt:lpstr>
      <vt:lpstr>Times New Roman</vt:lpstr>
      <vt:lpstr>Calibri Light</vt:lpstr>
      <vt:lpstr>Geneva</vt:lpstr>
      <vt:lpstr>Bookman Old Style</vt:lpstr>
      <vt:lpstr>Noto Sans Symbols</vt:lpstr>
      <vt:lpstr>Rockwell</vt:lpstr>
      <vt:lpstr>1_Office Theme</vt:lpstr>
      <vt:lpstr>3_Office Theme</vt:lpstr>
      <vt:lpstr>Damask</vt:lpstr>
      <vt:lpstr>4_Office Theme</vt:lpstr>
      <vt:lpstr>Office Theme</vt:lpstr>
      <vt:lpstr>PUBLIC MEETING FOR TAXES PAYABLE IN 2023-2024</vt:lpstr>
      <vt:lpstr>Agenda Factors Affecting Taxes</vt:lpstr>
      <vt:lpstr>PowerPoint Presentation</vt:lpstr>
      <vt:lpstr>Why have a  Truth in Taxation Meeting?</vt:lpstr>
      <vt:lpstr>Who sets the School Levy?</vt:lpstr>
      <vt:lpstr>How is my property tax determined?</vt:lpstr>
      <vt:lpstr>State Aid Impact</vt:lpstr>
      <vt:lpstr>PowerPoint Presentation</vt:lpstr>
      <vt:lpstr>LEGISLATIVE CHANGES THAT AFFECT THE 2024 LEVY </vt:lpstr>
      <vt:lpstr>Property Tax Levies:  School vs Non School Payable 1992-2026</vt:lpstr>
      <vt:lpstr>Result: Growing Dependence on Referendum Revenue</vt:lpstr>
      <vt:lpstr>Property Classifications and Value </vt:lpstr>
      <vt:lpstr>PowerPoint Presentation</vt:lpstr>
      <vt:lpstr>Effective Tax Rates</vt:lpstr>
      <vt:lpstr>Share of Tax Liability</vt:lpstr>
      <vt:lpstr>AG2SCHOOL BOND CREDIT</vt:lpstr>
      <vt:lpstr>Pay 2024 70% Ag Tax Credit on Bonds</vt:lpstr>
      <vt:lpstr>Find Your Ag2School Credit</vt:lpstr>
      <vt:lpstr>Ag2School in Pay 2023 </vt:lpstr>
      <vt:lpstr>EQUALIZATION FACTORS FOR  LOR &amp; Operating Referendums </vt:lpstr>
      <vt:lpstr>Information on School Funding &amp; District Budget</vt:lpstr>
      <vt:lpstr>PowerPoint Presentation</vt:lpstr>
      <vt:lpstr>Your School District Tax Levy </vt:lpstr>
      <vt:lpstr>Referendum Picture</vt:lpstr>
      <vt:lpstr>Property Wealth Picture</vt:lpstr>
      <vt:lpstr>PowerPoint Presentation</vt:lpstr>
      <vt:lpstr>BUDGET INFORMATION</vt:lpstr>
      <vt:lpstr>PowerPoint Presentation</vt:lpstr>
      <vt:lpstr>2022-23 Actual Revenues and Expenses</vt:lpstr>
      <vt:lpstr>2022-2023 Revenue by Source</vt:lpstr>
      <vt:lpstr>2022-2023 Revenue by Fund</vt:lpstr>
      <vt:lpstr>PowerPoint Presentation</vt:lpstr>
      <vt:lpstr>More Information</vt:lpstr>
      <vt:lpstr>Comments &amp;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MEETING FOR TAXES PAYABLE IN 2017</dc:title>
  <dc:creator>Barry Schmidt</dc:creator>
  <cp:lastModifiedBy>Maria Bezdicek</cp:lastModifiedBy>
  <cp:revision>166</cp:revision>
  <cp:lastPrinted>2021-11-13T22:49:22Z</cp:lastPrinted>
  <dcterms:modified xsi:type="dcterms:W3CDTF">2023-11-28T17:38:25Z</dcterms:modified>
</cp:coreProperties>
</file>