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5" Type="http://schemas.openxmlformats.org/officeDocument/2006/relationships/slide" Target="slides/slide10.xml"/><Relationship Id="rId110" Type="http://schemas.openxmlformats.org/officeDocument/2006/relationships/slide" Target="slides/slide105.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111" Type="http://schemas.openxmlformats.org/officeDocument/2006/relationships/slide" Target="slides/slide106.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b275e88366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b275e88366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Things never really did go well for the first settlers at Jamestown because it was a swamp, it wasn’t suitable for farming and it had lots of </a:t>
            </a:r>
            <a:r>
              <a:rPr lang="en"/>
              <a:t>mosquitoes</a:t>
            </a:r>
            <a:r>
              <a:rPr lang="en"/>
              <a:t> that carry diseases. Most of them died. Just when they were planning to leave another boat with supplies came in harbor and ordered everyone to stay.  Lord Delaware was leading the expedition that came in on the next ship and instead of relying on the Native Americans like John Smith, he engaged in a war of extinction Powhatans called the Anglo-Powhatan Wars</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afbc1bce9a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6" name="Google Shape;666;gafbc1bce9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aa41d7b041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aa41d7b041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land west of the Mississippi River went back and forth between France and Spain with France owning it when the US thought of buying it.  This video explains another contradictory view the Thomas Jefferson took to buy it.</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b2e227c625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b2e227c625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War of 1812 is the second war that America had with England because the British were forcing American sailors into their Navy. The British allied with Native Americans to create a buffer to stop Americans from expanding into Canada.  Although the war ended in a tie, or stalemate, sometimes the British say they won because they burned down the White House.  A major battle was at Fort McHenry, which is where Francis Scott Key wrote the Star Spangled Banner.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b967cd12d4_3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5" name="Google Shape;685;gb967cd12d4_3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Huron, Michigan, Erie, Ontario (Lake Champlain is not a Great Lake, making that a wrong answer)</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b967cd12d4_3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b967cd12d4_3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shipping</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b967cd12d4_3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b967cd12d4_3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aa41d7b04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6" name="Google Shape;706;gaa41d7b04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of the </a:t>
            </a:r>
            <a:r>
              <a:rPr lang="en"/>
              <a:t>heroes</a:t>
            </a:r>
            <a:r>
              <a:rPr lang="en"/>
              <a:t> of the War of 1812 is Dolley Madison, the first lady married to President James Madison who was our 5th President during the War of 1812.</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b91348b4ef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b91348b4ef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b275e88366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b275e88366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Later, reasons for leaving England became religious for two groups, the Pilgrims and the Puritans.  While we sometimes think of Puritans and Pilgrims as being the same, they are slightly different. Pilgrims wanted to leave the church in England, the Anglican Church behind and never return. They sailed on the ship the Mayflower and landed at the edge of Cape Cod in modern Provincetown, </a:t>
            </a:r>
            <a:r>
              <a:rPr lang="en"/>
              <a:t>Massachusetts</a:t>
            </a:r>
            <a:r>
              <a:rPr lang="en"/>
              <a:t> first, but that’s not very safe for boats, so they ended up sailing again and landing at Plymouth Rock, which you can still visit today, but it is just a rock and underwhelming.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Puritans, however, wanted to reform the Anglican church and show England what a good religious society would look like.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b91348b4e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b91348b4e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b91348b4ef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b91348b4ef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b91348b4ef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b91348b4ef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b2d2223989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b2d2223989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Because the pilgrims on the Mayflower didn’t land where they were supposed to, they figured that the contract with the Virginia Company was void and they could do whatever they want. But luckily, before it became every man, woman, and child for themselves, ship leadership was able to rally all the </a:t>
            </a:r>
            <a:r>
              <a:rPr lang="en"/>
              <a:t>passengers</a:t>
            </a:r>
            <a:r>
              <a:rPr lang="en"/>
              <a:t> around an agreement of how they were going to live together in their new settlement. This became the Mayflower Compact that is one inspiration for the US </a:t>
            </a:r>
            <a:r>
              <a:rPr lang="en"/>
              <a:t>Constitution</a:t>
            </a:r>
            <a:r>
              <a:rPr lang="en"/>
              <a: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b2d2223989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b2d2223989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(Popcorn read) Even though the original Mayflower Compact was lost we have a primary source, a transcript from William Bradford’s journal.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b275e88366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b275e88366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British idea of property involved improvement of land, which was an idea brought about by a philosopher named John Locke.  John Locke influenced other ideas we’ll talk about later.  The Native Americans didn’t have this same concept of land, so when the pilgrims and puritans asked the Algonquians who were living in the area for land, the Native Americans didn’t know this meant fencing off land and keeping it.  The settlers also didn’t recognize Native American agriculture because it wasn’t planted in organized rows.  Native Americans used the 3 sisters method of growing corn, beans that grow up the corn and squash around the bottom to protect the corn and the beans.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b275e88366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b275e88366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Most people think that slavery was only in the South, but that wasn’t the case all 13 colonies had enslaved people.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b878b245f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b878b245f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7 Continents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b878b245c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b878b245c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b275e88366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b275e88366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is a closer look at the 13 colonies, notice the states don’t look the same today, they ended at the Appalachian mountains. Also, notice at the top, Maine was a part of Massachusetts back then.  The French were still settling Quebec and Nova Scotia mainly by fur trapping and trading.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b2d2223989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b2d2223989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b3ae6769e0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b3ae6769e0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b878b245cb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b878b245c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b472cdbb86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b472cdbb86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England, France, Spain B.) Jamestown C.) Mayflower Compact D.) 13 E.) New England, Middle, Southern F.) All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b5602b221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b5602b221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b472cdbb86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b472cdbb86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C</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b472cdbb86_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b472cdbb86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D</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b472cdbb86_1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b472cdbb86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B</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b8c51dfb7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b8c51dfb7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b275e88366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b275e88366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picture shown is a political cartoon attributed to Benjamin Franklin published in the Pennsylvania Gazette in May 1794.  It is one of the earliest known pictorial representations of the colonial </a:t>
            </a:r>
            <a:r>
              <a:rPr lang="en"/>
              <a:t>union</a:t>
            </a:r>
            <a:r>
              <a:rPr lang="en"/>
              <a:t>. What message do you think Benjamin Franklin was trying to get across?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aa41d7b04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aa41d7b04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two things to remember about the French and Indian War is that it wasn’t actually between the French and the Indians, but in North America, it was fought between the British and the French with Native Americans supporting both.  The other important thing is that this war got England into lots of debt, which later led to taxes on the colonies, which they didn’t like and led to the Revolutionary War.  George Washington was also in the French and Indian War, fighting for the British. It’s important to remember that most people in the colonies were British and in the beginning, breaking from England wasn’t really in consideration.</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b472cdbb86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b472cdbb86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b2d2223989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b2d2223989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stamp act was more about a watermark that was required to be on official documentation, which was just a way for England to collect money. It had to be paid in British currency, not American, which was not as available. This negatively affected newspaper printers, student, attorneys and judges, who were also the most politically active people in the colonies.  The stamp act brought about violent protests and the first unified rebuke of England, the Stamp Act Congress.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b2d2223989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b2d2223989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British stopped the Stamp Act and two years later introduced the Townshend Act, which instead of taxing things in print, taxed glass, lead, paint, and tea to raise money.  The colonies didn’t have anyone representing them in parliament, which is similar to our House and Senate today.  So they were taxing the colonies and not giving them a voice in government.  The colonists boycotted British goods and Samuel Adams began to rally townspeople against British policies and in response, England sent troops to the colonies, particularly to Boston.</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b2d2223989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b2d2223989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picture is propaganda art attributed to Paul Revere to inspire sympathy toward the </a:t>
            </a:r>
            <a:r>
              <a:rPr lang="en"/>
              <a:t>Continental</a:t>
            </a:r>
            <a:r>
              <a:rPr lang="en"/>
              <a:t> Army, notice the British have many weapons, while the rebel minutemen do not. What do you think Paul Revere was trying to convey?</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b2d2223989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b2d2223989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England was sending more tea to the American colonies than they actually needed or wanted just to collect the tax so England could get money. It would be like if a pizza delivery person came to your house and delivered a pizza you never ordered and then he demanded that you pay for it.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b472cdbb8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b472cdbb8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b2d2223989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b2d2223989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England took a “divide and conquer” strategy thinking if they isolated Boston who was in rebellion, the other colonies wouldn’t unite with them to rebel too. The First Continental Congress was exactly what England didn’t want and was a meeting where the colonies united and representatives from the colonies were told to prepare their </a:t>
            </a:r>
            <a:r>
              <a:rPr lang="en"/>
              <a:t>militias</a:t>
            </a:r>
            <a:r>
              <a:rPr lang="en"/>
              <a:t>.</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b472cdbb86_1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b472cdbb86_1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New England</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a93b0b856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a93b0b856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Because we have Columbus Day as a holiday in the United States, it’s often thought that Columbus was the first person to come to America, however, he was not British and landed in the Carribean in what is now modern DR and Haiti in 1492. England was having two major problems at that time and wouldn’t come to America until more than 100 years later. England was having a major religious upheaval, King Henry the 8th wanted a divorce, but the national church was Catholic and he was prohibited from getting a divorce, so he rejected the Pope’s authority and declared himself the head of the Church of England. England was also in an economic depression.</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b472cdbb86_1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b472cdbb86_1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A</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afddb6b04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afddb6b04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C</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b2d2223989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b2d2223989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Paul Revere rode from Boston to Concord, Mass which is about 20 miles away toward the </a:t>
            </a:r>
            <a:r>
              <a:rPr lang="en"/>
              <a:t>Massachusetts</a:t>
            </a:r>
            <a:r>
              <a:rPr lang="en"/>
              <a:t> countryside to warn that the British were coming to take ammunition. The British meant to leave a village common area, but in confusion, shots were fired and this is considered the start of Revolutionary War.</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b3ae6769e0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b3ae6769e0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Common knowledge about the Revolutionary War is not always true, like Paul Revere riding alone.</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b2e227c62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b2e227c62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Battle of Bunker Hill was fought right outside of today’s downtown Boston, and the colonies lost, but it was a sure sign that the war would not be easy for the British</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b3d3e7efa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b3d3e7efa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b3d3e7efa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b3d3e7efa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b2d2223989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b2d2223989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Before social media and cell phones, news and opinions were circulated in pubs and meeting halls, inspiring people to revolt against England. Before Thomas Paine’s pamphlet became popular, the idea that the US would break from England wasn’t the norm.</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b2d2223989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b2d2223989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Thomas Jefferson wrote the Declaration of Independence </a:t>
            </a:r>
            <a:r>
              <a:rPr lang="en"/>
              <a:t>beginning</a:t>
            </a:r>
            <a:r>
              <a:rPr lang="en"/>
              <a:t> in June 1776 holed up in his boarding house in Philadelphia, PA.  The Declaration of Independence included the idea of natural rights that people are born with. Locke said these were life, liberty and property and that the government should rule with the consent of the governed.  That means the people have a say in government and who represents them, remember the colonies didn’t have a representative in parliament like people in England did, which they felt was unfair.</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b967cd12d4_3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b967cd12d4_3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C</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a93b0b856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a93b0b856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Since there were too many people living in England it was </a:t>
            </a:r>
            <a:r>
              <a:rPr lang="en"/>
              <a:t>convenient</a:t>
            </a:r>
            <a:r>
              <a:rPr lang="en"/>
              <a:t> for England to begin sending explorers to America to bring back, gold, which was the main objective in the early days of exploration. They wanted to compete with Spain in finding gold, while France was busy in Canada trading furs. On the map we have North America, including the United States and Canada, and England on the right showing where London is, on the other side of the Atlantic Ocean.</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b472cdbb86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b472cdbb86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D</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b472cdbb86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b472cdbb86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B</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b2e227c625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b2e227c625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(Read) What stands out? What do you think?</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b2e227c625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b2e227c62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you’ve seen the movie Sleepy Hollow by Tim Burton, the headless horseman is a Hessian. The British hired Germans called Hessians to help them fight against General Washington. General Washington led the army across the Delaware River to surprise the Hessians who had been partying because it was Christmas and the Americans won.</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b2e227c625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b2e227c625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year later in the winter of 1777 things weren’t going so well for the </a:t>
            </a:r>
            <a:r>
              <a:rPr lang="en"/>
              <a:t>Continental</a:t>
            </a:r>
            <a:r>
              <a:rPr lang="en"/>
              <a:t> Army and they had to retreat to a valley outside of Philadelphia to escape the British, morale, sanitation and discipline were low.  Friedrich Wilhelm von Steuben was Prussian hired to teach the army how to maintain sanitation in their camp and how to fight.  He spoke very little English, but someone in the camp happened to know some Prussian and things were translated so the Army could understand.  Because of this training in how to fight, the Americans did better at fighting and began to win more battles.</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b967cd12d4_3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b967cd12d4_3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Mount Joy, Mount Misery &amp; the Schuylkill River (be sure to spell correctly as my answer was counted wrong for Schuylkill was counted as wrong)</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b967cd12d4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b967cd12d4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mild</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b2e227c625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b2e227c625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Ben Franklin and then Thomas Jefferson were both in France trying to convince them to help the </a:t>
            </a:r>
            <a:r>
              <a:rPr lang="en"/>
              <a:t>Continental</a:t>
            </a:r>
            <a:r>
              <a:rPr lang="en"/>
              <a:t> Army. Both France and Spain helped us, but France had a big role because they acted like our Navy since we didn’t have a Navy yet.</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b2d2223989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b2d2223989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With help from the French and their Navy, the Continental Army surrounded the British at Yorktown, which is Virigina very near where the Jamestown settlement first was. This is considered the battle that won the Revolutionary War!</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afbc1bce9a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afbc1bce9a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C</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a93b0b8563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a93b0b8563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Roanoke Colony was England’s first attempt at a settlement, in modern day Outer Banks North Carolina. The island that they attempted to settle is still called Roanoke Island. John White was the main leader in the expedition, who went back to England to get supplies after a year and returned to find the settlers missing with only the word “Croatoan” carved into a tree. Due to storms, John White had to leave the island and go back to England leaving his family members and never returned to North America again.</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b2d2223989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b2d2223989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Treaty of Paris was the result of the Revolutionary War, where the US got territory all the way to the Mississippi River and Spain got Florida.  The area west of the Mississippi was owned by Spain, who secretly sold it to the French a little later.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Benjamin West painted this painting of US delegates signing the Treaty of Paris, the British refused to pose for the painting and it was never finished.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By Kmusser - Own work, CC BY-SA 2.5, https://commons.wikimedia.org/w/index.php?curid=1193686</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b2e227c625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b2e227c625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After the American Revolution, all President Washington really wanted to do was retire at his farm and house in Virginia called Mount Vernon but everyone wanted him to be president. He served two terms, even though term limits didn’t exist. Back then, the runner up became President who was John Adams. Some people thought George Washington would be called king, but they decided on the term “president”</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b967cd12d4_3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b967cd12d4_3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D</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b3ae6769e0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b3ae6769e0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aa41d7b041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aa41d7b041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Alexander Hamilton was New York’s delegate to the Constitutional Convention after serving as General Washington’s chief of staff and aide. He wrote the majority of the Federalist Papers which were mainly written to persuade New York to ratify or sign on to the Constitution.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aa41d7b041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aa41d7b041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b2e227c625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b2e227c625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Only 3 years after the Articles of the Confederation, they met again to agree on a US Constitution in 1787 because the central government needed to raise taxes and raise an Army. This laid out our 3 branches of government, the </a:t>
            </a:r>
            <a:r>
              <a:rPr lang="en"/>
              <a:t>legislature</a:t>
            </a:r>
            <a:r>
              <a:rPr lang="en"/>
              <a:t>, which is divided into the House and the Senate. Originally, Senators were not voted on by the people, but were appointed by the states. Each state has two Senators now, while the House has members in proportion to the population, both are voted on now by the people.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baa4e6b05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baa4e6b05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b2e227c625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b2e227c625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the first 3 Articles of the US Constitution the 3 branches of government are outlined. Even though many Americans think that the President in the Executive Branch has the most power, the Constitution talks most about the Legislative Branch with the House and the Senate. There are checks and balances built in so the other branches can stop other branches. For instance, the President can veto </a:t>
            </a:r>
            <a:r>
              <a:rPr lang="en"/>
              <a:t>legislation</a:t>
            </a:r>
            <a:r>
              <a:rPr lang="en"/>
              <a:t> that they don’t like or agree with, but then Congress can override the veto and the bill still becomes law. We’ll talk more that in detail in civics.</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b2e227c625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b2e227c625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Legislature, our House and Senate, make laws, the Executive branch is the President and enforces the law and the Judicial branch makes sure the other two branches are following the law.  For representation purposes, only Enslaved people were considered ⅗ of a person.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b275e88366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b275e88366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pictures here are illustrations from John White’s journal depicting the Secoton Villages he saw in Roanoke. John White’s journal and illustrations would be a primary source, a record of an event as it happened.  A secondary source would be a book or an article explaining what happened at Roanoke.</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b5ae08dd46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b5ae08dd46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baa4e6b05d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baa4e6b05d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b982464199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b98246419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A</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b982464199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b982464199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B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b982464199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b982464199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D</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b982464199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b982464199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C</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b982464199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b982464199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A</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b982464199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b982464199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B</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b967cd12d4_3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b967cd12d4_3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C</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b3ae6769e0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b3ae6769e0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b275e88366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b275e88366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settlers first came from England, they weren’t always looking to set up a new colony. At Jamestown the point of the expedition was to get gold and take it back to England to get more money than Spain. These expeditions were financed by a company called the Virginia Company, for which modern Virginia is named. They fully expected to make money off the gold the settlers would bring back, unfortunately, Virginia doesn’t actually have any gold, where John Smith and his passengers settled is actually just swamp land.  The map on the left shows where Jamestown is compared to Washington DC. The picture on the right is a National Park Service picture of what Jamestown looks like today. Jamestown today has one ruined building and is mostly a dig for old artifacts.  It is also still swamp.</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b9dfd97f5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b9dfd97f5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baf7ded7a8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baf7ded7a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b3ae6769e0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b3ae6769e0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Bill of Rights are the first 10 Amendments to the Constitution that really limited </a:t>
            </a:r>
            <a:r>
              <a:rPr lang="en"/>
              <a:t>government power and outlined American rights. The first Amendment says that Americans are free to practice any religion or none at all, freedom of the press, freedom to assemble, and to complain to the government. Amendment 2 is often talked about in regards to gun rights and states people may have guns. Amendment 3 isn’t talked about much anymore, but the British would take over private homes and use them during the Revolution, so Amendment 3 prohibits that from happening. </a:t>
            </a:r>
            <a:r>
              <a:rPr lang="en"/>
              <a:t>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b3ae6769e0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b3ae6769e0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Amendment 4 means that the police can’t just come into your home and take things without a warrant. And a warrant can’t be issued without a reason. Amendment 5 protects people from double jeopardy, which means you can’t be tried for the same crime twice.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b3ae6769e0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b3ae6769e0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Amendment 6 outlines what’s called Due Process, basically the steps that must be taken and protections for the person accused of a crime. The trial can’t drag on for a lot of time, it must be speedy and can’t be a private trial, but public. Witnesses can confront the accused and the accused must know what they are being accused of. Amendment 7 requires juries to be in civil trials that involve more than 20 dollars. Civil trials resolve issues between citizens, Judge Judy is a small claims civil court show. Amendment 9 means that there may be more rights than what are listed in the US Constitution and it’s Bill of Rights.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b3ae6769e0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b3ae6769e0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Amendment 9 means that the states can come up with laws that the federal government doesn’t make. For instance laws that require seat belts are state laws for instance, in New Hampshire it is still legal for adults to ride in a car without seat belts.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b982464199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b982464199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D</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b982464199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b982464199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B</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b982464199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b982464199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A</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b98246419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9" name="Google Shape;599;gb98246419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D</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b275e88366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b275e88366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Pocahontas was her nickname which means playful one.  The real story isn’t as romantic as the Disney movie portrays, but the legend is somewhat similar.  The local Native Americans were pretty fed up with the Jamestown settlers because they kept eating all their food so they kidnapped John Smith in retaliation.  Pocahontas may have convinced the tribe leaders to not kill John Smith, but she ended up marrying a different Englishman later.</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b982464199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b982464199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B</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b982464199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b982464199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D</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b982464199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b982464199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D</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b5ae08dd4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b5ae08dd4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b2e227c625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b2e227c625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After Thomas Jefferson wrote the Declaration of Independence, he went on to serve as our 2nd Vice President under John Adams, then was elected our third president in 1801.  Thomas Jefferson is very confusing because he wrote that slavery was bad and would damage the US, but he also had 600 enslaved persons at his plantation which is called Monticello.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b2e227c625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b2e227c625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Thomas Jefferson’s Monticello is still open to visitors today, this video talks about how the home is acknowledging Thomas Jefferson’s views on slavery and also his actions.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Thoughts?</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bac1409d7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bac1409d7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slavery</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bac1409d71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bac1409d71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Providence</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bac1409d71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bac1409d71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Constitution</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bac1409d71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0" name="Google Shape;660;gbac1409d71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not equal</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E69138"/>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 Id="rId3" Type="http://schemas.openxmlformats.org/officeDocument/2006/relationships/image" Target="../media/image11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 Id="rId3" Type="http://schemas.openxmlformats.org/officeDocument/2006/relationships/hyperlink" Target="http://www.youtube.com/watch?v=sMh8RCqJf9U" TargetMode="External"/><Relationship Id="rId4" Type="http://schemas.openxmlformats.org/officeDocument/2006/relationships/image" Target="../media/image109.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 Id="rId3" Type="http://schemas.openxmlformats.org/officeDocument/2006/relationships/image" Target="../media/image119.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 Id="rId3" Type="http://schemas.openxmlformats.org/officeDocument/2006/relationships/image" Target="../media/image112.png"/><Relationship Id="rId4" Type="http://schemas.openxmlformats.org/officeDocument/2006/relationships/image" Target="../media/image115.png"/><Relationship Id="rId5" Type="http://schemas.openxmlformats.org/officeDocument/2006/relationships/image" Target="../media/image113.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 Id="rId3" Type="http://schemas.openxmlformats.org/officeDocument/2006/relationships/image" Target="../media/image118.png"/><Relationship Id="rId4" Type="http://schemas.openxmlformats.org/officeDocument/2006/relationships/image" Target="../media/image115.png"/><Relationship Id="rId5" Type="http://schemas.openxmlformats.org/officeDocument/2006/relationships/image" Target="../media/image116.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5.xml"/><Relationship Id="rId3" Type="http://schemas.openxmlformats.org/officeDocument/2006/relationships/image" Target="../media/image112.png"/><Relationship Id="rId4" Type="http://schemas.openxmlformats.org/officeDocument/2006/relationships/image" Target="../media/image115.png"/><Relationship Id="rId5" Type="http://schemas.openxmlformats.org/officeDocument/2006/relationships/image" Target="../media/image121.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 Id="rId3" Type="http://schemas.openxmlformats.org/officeDocument/2006/relationships/hyperlink" Target="http://www.youtube.com/watch?v=WiCHMZnKcuA" TargetMode="External"/><Relationship Id="rId4" Type="http://schemas.openxmlformats.org/officeDocument/2006/relationships/image" Target="../media/image1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jpg"/><Relationship Id="rId4" Type="http://schemas.openxmlformats.org/officeDocument/2006/relationships/image" Target="../media/image10.jpg"/><Relationship Id="rId5"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2.jpg"/><Relationship Id="rId4" Type="http://schemas.openxmlformats.org/officeDocument/2006/relationships/image" Target="../media/image4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7.jpg"/><Relationship Id="rId4" Type="http://schemas.openxmlformats.org/officeDocument/2006/relationships/image" Target="../media/image15.jpg"/><Relationship Id="rId5"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www.youtube.com/watch?v=chlGDdUQKCE" TargetMode="Externa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hyperlink" Target="http://www.youtube.com/watch?v=bh79MXVZsds" TargetMode="External"/><Relationship Id="rId4" Type="http://schemas.openxmlformats.org/officeDocument/2006/relationships/image" Target="../media/image1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www.youtube.com/watch?v=o1og03RKuhU" TargetMode="External"/><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0.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0.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www.youtube.com/watch?v=haJzFXmmroo" TargetMode="External"/><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7.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1.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3.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http://www.youtube.com/watch?v=Ht0FW7RwRmc" TargetMode="Externa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http://www.youtube.com/watch?v=9n-gsgqaUo0" TargetMode="External"/><Relationship Id="rId4" Type="http://schemas.openxmlformats.org/officeDocument/2006/relationships/image" Target="../media/image3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hyperlink" Target="http://www.youtube.com/watch?v=1cT_Z0KGhP8" TargetMode="External"/><Relationship Id="rId4" Type="http://schemas.openxmlformats.org/officeDocument/2006/relationships/image" Target="../media/image3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2.jpg"/><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1.pn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47.png"/><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5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hyperlink" Target="http://www.youtube.com/watch?v=aQvxFZTpdYE" TargetMode="External"/><Relationship Id="rId4" Type="http://schemas.openxmlformats.org/officeDocument/2006/relationships/image" Target="../media/image49.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6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5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hyperlink" Target="http://www.youtube.com/watch?v=uImdEeuLNG8" TargetMode="External"/><Relationship Id="rId4" Type="http://schemas.openxmlformats.org/officeDocument/2006/relationships/image" Target="../media/image4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5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57.png"/><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62.png"/><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5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6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60.png"/><Relationship Id="rId4" Type="http://schemas.openxmlformats.org/officeDocument/2006/relationships/image" Target="../media/image56.png"/><Relationship Id="rId5" Type="http://schemas.openxmlformats.org/officeDocument/2006/relationships/image" Target="../media/image7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60.png"/><Relationship Id="rId4" Type="http://schemas.openxmlformats.org/officeDocument/2006/relationships/image" Target="../media/image74.png"/><Relationship Id="rId5" Type="http://schemas.openxmlformats.org/officeDocument/2006/relationships/image" Target="../media/image6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77.jpg"/><Relationship Id="rId4" Type="http://schemas.openxmlformats.org/officeDocument/2006/relationships/image" Target="../media/image70.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64.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69.png"/><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1.jp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76.jpg"/><Relationship Id="rId4" Type="http://schemas.openxmlformats.org/officeDocument/2006/relationships/image" Target="../media/image7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89.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6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120.jpg"/><Relationship Id="rId4" Type="http://schemas.openxmlformats.org/officeDocument/2006/relationships/image" Target="../media/image81.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72.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hyperlink" Target="http://www.youtube.com/watch?v=kzMdSG89DeI" TargetMode="External"/><Relationship Id="rId4" Type="http://schemas.openxmlformats.org/officeDocument/2006/relationships/image" Target="../media/image73.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7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1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9.jpg"/><Relationship Id="rId4" Type="http://schemas.openxmlformats.org/officeDocument/2006/relationships/image" Target="../media/image11.gi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hyperlink" Target="https://en.wikipedia.org/wiki/United_States_Congress"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79.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8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7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11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8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8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8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8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hyperlink" Target="http://www.youtube.com/watch?v=HuFR5XBYLfU" TargetMode="External"/><Relationship Id="rId4" Type="http://schemas.openxmlformats.org/officeDocument/2006/relationships/image" Target="../media/image9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jpg"/><Relationship Id="rId4" Type="http://schemas.openxmlformats.org/officeDocument/2006/relationships/image" Target="../media/image26.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hyperlink" Target="http://www.youtube.com/watch?v=0bf3CwYCxXw" TargetMode="External"/><Relationship Id="rId4" Type="http://schemas.openxmlformats.org/officeDocument/2006/relationships/image" Target="../media/image93.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hyperlink" Target="http://www.youtube.com/watch?v=aMCDikASE4o" TargetMode="External"/><Relationship Id="rId4" Type="http://schemas.openxmlformats.org/officeDocument/2006/relationships/image" Target="../media/image82.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92.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90.png"/><Relationship Id="rId4" Type="http://schemas.openxmlformats.org/officeDocument/2006/relationships/image" Target="../media/image8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88.png"/><Relationship Id="rId4" Type="http://schemas.openxmlformats.org/officeDocument/2006/relationships/image" Target="../media/image9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90.png"/><Relationship Id="rId4" Type="http://schemas.openxmlformats.org/officeDocument/2006/relationships/image" Target="../media/image9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9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5.jpg"/><Relationship Id="rId4" Type="http://schemas.openxmlformats.org/officeDocument/2006/relationships/image" Target="../media/image1.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88.png"/><Relationship Id="rId4" Type="http://schemas.openxmlformats.org/officeDocument/2006/relationships/image" Target="../media/image10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 Id="rId3" Type="http://schemas.openxmlformats.org/officeDocument/2006/relationships/image" Target="../media/image99.png"/><Relationship Id="rId4" Type="http://schemas.openxmlformats.org/officeDocument/2006/relationships/image" Target="../media/image90.png"/><Relationship Id="rId5" Type="http://schemas.openxmlformats.org/officeDocument/2006/relationships/image" Target="../media/image97.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 Id="rId3" Type="http://schemas.openxmlformats.org/officeDocument/2006/relationships/image" Target="../media/image88.png"/><Relationship Id="rId4" Type="http://schemas.openxmlformats.org/officeDocument/2006/relationships/image" Target="../media/image106.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 Id="rId3" Type="http://schemas.openxmlformats.org/officeDocument/2006/relationships/hyperlink" Target="http://www.youtube.com/watch?v=yYEfLm5dLMQ" TargetMode="External"/><Relationship Id="rId4" Type="http://schemas.openxmlformats.org/officeDocument/2006/relationships/image" Target="../media/image101.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 Id="rId3" Type="http://schemas.openxmlformats.org/officeDocument/2006/relationships/image" Target="../media/image111.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hyperlink" Target="http://www.youtube.com/watch?v=cely0c18Kak" TargetMode="External"/><Relationship Id="rId4" Type="http://schemas.openxmlformats.org/officeDocument/2006/relationships/image" Target="../media/image104.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 Id="rId3" Type="http://schemas.openxmlformats.org/officeDocument/2006/relationships/image" Target="../media/image105.png"/><Relationship Id="rId4" Type="http://schemas.openxmlformats.org/officeDocument/2006/relationships/image" Target="../media/image103.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 Id="rId3" Type="http://schemas.openxmlformats.org/officeDocument/2006/relationships/image" Target="../media/image105.png"/><Relationship Id="rId4" Type="http://schemas.openxmlformats.org/officeDocument/2006/relationships/image" Target="../media/image107.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 Id="rId3" Type="http://schemas.openxmlformats.org/officeDocument/2006/relationships/image" Target="../media/image105.png"/><Relationship Id="rId4" Type="http://schemas.openxmlformats.org/officeDocument/2006/relationships/image" Target="../media/image100.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 Id="rId3" Type="http://schemas.openxmlformats.org/officeDocument/2006/relationships/image" Target="../media/image105.png"/><Relationship Id="rId4" Type="http://schemas.openxmlformats.org/officeDocument/2006/relationships/image" Target="../media/image10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0" y="382725"/>
            <a:ext cx="8520600" cy="1681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Georgia"/>
                <a:ea typeface="Georgia"/>
                <a:cs typeface="Georgia"/>
                <a:sym typeface="Georgia"/>
              </a:rPr>
              <a:t>Exploration &amp; Colonialism</a:t>
            </a:r>
            <a:endParaRPr>
              <a:latin typeface="Georgia"/>
              <a:ea typeface="Georgia"/>
              <a:cs typeface="Georgia"/>
              <a:sym typeface="Georgia"/>
            </a:endParaRPr>
          </a:p>
          <a:p>
            <a:pPr indent="0" lvl="0" marL="0" rtl="0" algn="ctr">
              <a:spcBef>
                <a:spcPts val="0"/>
              </a:spcBef>
              <a:spcAft>
                <a:spcPts val="0"/>
              </a:spcAft>
              <a:buNone/>
            </a:pPr>
            <a:r>
              <a:rPr lang="en">
                <a:latin typeface="Georgia"/>
                <a:ea typeface="Georgia"/>
                <a:cs typeface="Georgia"/>
                <a:sym typeface="Georgia"/>
              </a:rPr>
              <a:t>1/26/21</a:t>
            </a:r>
            <a:endParaRPr>
              <a:latin typeface="Georgia"/>
              <a:ea typeface="Georgia"/>
              <a:cs typeface="Georgia"/>
              <a:sym typeface="Georgia"/>
            </a:endParaRPr>
          </a:p>
        </p:txBody>
      </p:sp>
      <p:pic>
        <p:nvPicPr>
          <p:cNvPr id="55" name="Google Shape;55;p13"/>
          <p:cNvPicPr preferRelativeResize="0"/>
          <p:nvPr/>
        </p:nvPicPr>
        <p:blipFill>
          <a:blip r:embed="rId3">
            <a:alphaModFix/>
          </a:blip>
          <a:stretch>
            <a:fillRect/>
          </a:stretch>
        </p:blipFill>
        <p:spPr>
          <a:xfrm>
            <a:off x="2604725" y="2275025"/>
            <a:ext cx="4114800" cy="25717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Jamestown</a:t>
            </a:r>
            <a:endParaRPr b="1">
              <a:solidFill>
                <a:srgbClr val="FFFFFF"/>
              </a:solidFill>
            </a:endParaRPr>
          </a:p>
        </p:txBody>
      </p:sp>
      <p:sp>
        <p:nvSpPr>
          <p:cNvPr id="117" name="Google Shape;117;p2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Char char="●"/>
            </a:pPr>
            <a:r>
              <a:rPr lang="en">
                <a:solidFill>
                  <a:schemeClr val="lt1"/>
                </a:solidFill>
              </a:rPr>
              <a:t>80-90% of the settlers died and were planning on going back to England</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A day after they planned to leave another ship arrived from England and they were ordered to stay in Virginia </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Lord Delaware arrived with supplies and waged war of extinction against the Powhatans burning crops and raiding their villages.</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Anglo-Powhatan wars</a:t>
            </a:r>
            <a:endParaRPr>
              <a:solidFill>
                <a:schemeClr val="lt1"/>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pic>
        <p:nvPicPr>
          <p:cNvPr id="668" name="Google Shape;668;p112"/>
          <p:cNvPicPr preferRelativeResize="0"/>
          <p:nvPr/>
        </p:nvPicPr>
        <p:blipFill rotWithShape="1">
          <a:blip r:embed="rId3">
            <a:alphaModFix/>
          </a:blip>
          <a:srcRect b="12766" l="2405" r="37914" t="22395"/>
          <a:stretch/>
        </p:blipFill>
        <p:spPr>
          <a:xfrm>
            <a:off x="345275" y="124363"/>
            <a:ext cx="8013175" cy="4894775"/>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113"/>
          <p:cNvSpPr txBox="1"/>
          <p:nvPr>
            <p:ph type="title"/>
          </p:nvPr>
        </p:nvSpPr>
        <p:spPr>
          <a:xfrm>
            <a:off x="311700" y="164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The Louisiana Purchase</a:t>
            </a:r>
            <a:endParaRPr b="1">
              <a:solidFill>
                <a:srgbClr val="FFFFFF"/>
              </a:solidFill>
            </a:endParaRPr>
          </a:p>
        </p:txBody>
      </p:sp>
      <p:sp>
        <p:nvSpPr>
          <p:cNvPr id="674" name="Google Shape;674;p113"/>
          <p:cNvSpPr txBox="1"/>
          <p:nvPr>
            <p:ph idx="1" type="body"/>
          </p:nvPr>
        </p:nvSpPr>
        <p:spPr>
          <a:xfrm>
            <a:off x="311700" y="73742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Char char="●"/>
            </a:pPr>
            <a:r>
              <a:rPr lang="en">
                <a:solidFill>
                  <a:schemeClr val="lt1"/>
                </a:solidFill>
              </a:rPr>
              <a:t>France held the land west of the Mississippi River and most of the Midwest</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President Jefferson made a deal with France to buy it doubling the size of the United States</a:t>
            </a:r>
            <a:endParaRPr>
              <a:solidFill>
                <a:schemeClr val="lt1"/>
              </a:solidFill>
            </a:endParaRPr>
          </a:p>
          <a:p>
            <a:pPr indent="0" lvl="0" marL="457200" rtl="0" algn="l">
              <a:spcBef>
                <a:spcPts val="1600"/>
              </a:spcBef>
              <a:spcAft>
                <a:spcPts val="1600"/>
              </a:spcAft>
              <a:buNone/>
            </a:pPr>
            <a:r>
              <a:t/>
            </a:r>
            <a:endParaRPr>
              <a:solidFill>
                <a:schemeClr val="lt1"/>
              </a:solidFill>
            </a:endParaRPr>
          </a:p>
        </p:txBody>
      </p:sp>
      <p:pic>
        <p:nvPicPr>
          <p:cNvPr descr="View full lesson: http://ed.ted.com/lessons/the-audacity-behind-the-louisiana-purchase-judy-walton&#10;&#10;When the French offered up the Louisiana Territory, Thomas Jefferson knew this real estate deal was too good to pass up. How did the President justify the purchase that doubled the size of the United States? Judy Walton provides President Jefferson's reasoning.&#10;&#10;Lesson by Judy Walton, animation by Sumit Seru, Rohit Tandon and Kevin Jaako." id="675" name="Google Shape;675;p113" title="The historical audacity of the Louisiana Purchase - Judy Walton">
            <a:hlinkClick r:id="rId3"/>
          </p:cNvPr>
          <p:cNvPicPr preferRelativeResize="0"/>
          <p:nvPr/>
        </p:nvPicPr>
        <p:blipFill>
          <a:blip r:embed="rId4">
            <a:alphaModFix/>
          </a:blip>
          <a:stretch>
            <a:fillRect/>
          </a:stretch>
        </p:blipFill>
        <p:spPr>
          <a:xfrm>
            <a:off x="2416225" y="1909850"/>
            <a:ext cx="4311550" cy="323365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1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War of 1812</a:t>
            </a:r>
            <a:endParaRPr b="1">
              <a:solidFill>
                <a:srgbClr val="FFFFFF"/>
              </a:solidFill>
            </a:endParaRPr>
          </a:p>
        </p:txBody>
      </p:sp>
      <p:sp>
        <p:nvSpPr>
          <p:cNvPr id="681" name="Google Shape;681;p114"/>
          <p:cNvSpPr txBox="1"/>
          <p:nvPr>
            <p:ph idx="1" type="body"/>
          </p:nvPr>
        </p:nvSpPr>
        <p:spPr>
          <a:xfrm>
            <a:off x="311700" y="1152475"/>
            <a:ext cx="63648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Char char="●"/>
            </a:pPr>
            <a:r>
              <a:rPr lang="en">
                <a:solidFill>
                  <a:schemeClr val="lt1"/>
                </a:solidFill>
              </a:rPr>
              <a:t>British were forcing American sailors into British service</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British allied with Native Americans in their uprising against settlement in the Northwest Territory (</a:t>
            </a:r>
            <a:r>
              <a:rPr lang="en">
                <a:solidFill>
                  <a:schemeClr val="lt1"/>
                </a:solidFill>
              </a:rPr>
              <a:t>Illinois</a:t>
            </a:r>
            <a:r>
              <a:rPr lang="en">
                <a:solidFill>
                  <a:schemeClr val="lt1"/>
                </a:solidFill>
              </a:rPr>
              <a:t>, Ohio, Indiana, Michigan &amp; </a:t>
            </a:r>
            <a:r>
              <a:rPr lang="en">
                <a:solidFill>
                  <a:schemeClr val="lt1"/>
                </a:solidFill>
              </a:rPr>
              <a:t>Wisconsin</a:t>
            </a:r>
            <a:r>
              <a:rPr lang="en">
                <a:solidFill>
                  <a:schemeClr val="lt1"/>
                </a:solidFill>
              </a:rPr>
              <a:t>)</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Britain wanted to create a Native American buffer to stop US expansion into modern Canada</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In 1814 the British took Washington DC and burned the White House</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British did not take Fort McHenry in Baltimore and Francis Scott Key wrote the Star Spangled Banner</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Ended in a stalemate in 1815</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Promoted national pride in Canada </a:t>
            </a:r>
            <a:endParaRPr>
              <a:solidFill>
                <a:schemeClr val="lt1"/>
              </a:solidFill>
            </a:endParaRPr>
          </a:p>
        </p:txBody>
      </p:sp>
      <p:pic>
        <p:nvPicPr>
          <p:cNvPr id="682" name="Google Shape;682;p114"/>
          <p:cNvPicPr preferRelativeResize="0"/>
          <p:nvPr/>
        </p:nvPicPr>
        <p:blipFill rotWithShape="1">
          <a:blip r:embed="rId3">
            <a:alphaModFix/>
          </a:blip>
          <a:srcRect b="0" l="0" r="48296" t="25606"/>
          <a:stretch/>
        </p:blipFill>
        <p:spPr>
          <a:xfrm>
            <a:off x="6764075" y="173525"/>
            <a:ext cx="1974052" cy="1597674"/>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pic>
        <p:nvPicPr>
          <p:cNvPr id="687" name="Google Shape;687;p115"/>
          <p:cNvPicPr preferRelativeResize="0"/>
          <p:nvPr/>
        </p:nvPicPr>
        <p:blipFill rotWithShape="1">
          <a:blip r:embed="rId3">
            <a:alphaModFix/>
          </a:blip>
          <a:srcRect b="49998" l="0" r="0" t="29751"/>
          <a:stretch/>
        </p:blipFill>
        <p:spPr>
          <a:xfrm>
            <a:off x="0" y="111424"/>
            <a:ext cx="9144001" cy="1041051"/>
          </a:xfrm>
          <a:prstGeom prst="rect">
            <a:avLst/>
          </a:prstGeom>
          <a:noFill/>
          <a:ln>
            <a:noFill/>
          </a:ln>
        </p:spPr>
      </p:pic>
      <p:pic>
        <p:nvPicPr>
          <p:cNvPr id="688" name="Google Shape;688;p115"/>
          <p:cNvPicPr preferRelativeResize="0"/>
          <p:nvPr/>
        </p:nvPicPr>
        <p:blipFill rotWithShape="1">
          <a:blip r:embed="rId4">
            <a:alphaModFix/>
          </a:blip>
          <a:srcRect b="16698" l="0" r="57281" t="24339"/>
          <a:stretch/>
        </p:blipFill>
        <p:spPr>
          <a:xfrm>
            <a:off x="129650" y="2816550"/>
            <a:ext cx="2691399" cy="2173475"/>
          </a:xfrm>
          <a:prstGeom prst="rect">
            <a:avLst/>
          </a:prstGeom>
          <a:noFill/>
          <a:ln>
            <a:noFill/>
          </a:ln>
        </p:spPr>
      </p:pic>
      <p:pic>
        <p:nvPicPr>
          <p:cNvPr id="689" name="Google Shape;689;p115"/>
          <p:cNvPicPr preferRelativeResize="0"/>
          <p:nvPr/>
        </p:nvPicPr>
        <p:blipFill rotWithShape="1">
          <a:blip r:embed="rId5">
            <a:alphaModFix/>
          </a:blip>
          <a:srcRect b="15974" l="0" r="0" t="71246"/>
          <a:stretch/>
        </p:blipFill>
        <p:spPr>
          <a:xfrm>
            <a:off x="129650" y="1940350"/>
            <a:ext cx="8787874" cy="63140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pic>
        <p:nvPicPr>
          <p:cNvPr id="694" name="Google Shape;694;p116"/>
          <p:cNvPicPr preferRelativeResize="0"/>
          <p:nvPr/>
        </p:nvPicPr>
        <p:blipFill rotWithShape="1">
          <a:blip r:embed="rId3">
            <a:alphaModFix/>
          </a:blip>
          <a:srcRect b="53876" l="0" r="0" t="25663"/>
          <a:stretch/>
        </p:blipFill>
        <p:spPr>
          <a:xfrm>
            <a:off x="141025" y="142425"/>
            <a:ext cx="8606326" cy="990000"/>
          </a:xfrm>
          <a:prstGeom prst="rect">
            <a:avLst/>
          </a:prstGeom>
          <a:noFill/>
          <a:ln>
            <a:noFill/>
          </a:ln>
        </p:spPr>
      </p:pic>
      <p:pic>
        <p:nvPicPr>
          <p:cNvPr id="695" name="Google Shape;695;p116"/>
          <p:cNvPicPr preferRelativeResize="0"/>
          <p:nvPr/>
        </p:nvPicPr>
        <p:blipFill rotWithShape="1">
          <a:blip r:embed="rId4">
            <a:alphaModFix/>
          </a:blip>
          <a:srcRect b="16698" l="0" r="57281" t="24339"/>
          <a:stretch/>
        </p:blipFill>
        <p:spPr>
          <a:xfrm>
            <a:off x="129650" y="2007875"/>
            <a:ext cx="3692776" cy="2982150"/>
          </a:xfrm>
          <a:prstGeom prst="rect">
            <a:avLst/>
          </a:prstGeom>
          <a:noFill/>
          <a:ln>
            <a:noFill/>
          </a:ln>
        </p:spPr>
      </p:pic>
      <p:pic>
        <p:nvPicPr>
          <p:cNvPr id="696" name="Google Shape;696;p116"/>
          <p:cNvPicPr preferRelativeResize="0"/>
          <p:nvPr/>
        </p:nvPicPr>
        <p:blipFill rotWithShape="1">
          <a:blip r:embed="rId5">
            <a:alphaModFix/>
          </a:blip>
          <a:srcRect b="25172" l="0" r="0" t="66577"/>
          <a:stretch/>
        </p:blipFill>
        <p:spPr>
          <a:xfrm>
            <a:off x="141025" y="1336335"/>
            <a:ext cx="8606326" cy="399191"/>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pic>
        <p:nvPicPr>
          <p:cNvPr id="701" name="Google Shape;701;p117"/>
          <p:cNvPicPr preferRelativeResize="0"/>
          <p:nvPr/>
        </p:nvPicPr>
        <p:blipFill rotWithShape="1">
          <a:blip r:embed="rId3">
            <a:alphaModFix/>
          </a:blip>
          <a:srcRect b="49998" l="0" r="0" t="29751"/>
          <a:stretch/>
        </p:blipFill>
        <p:spPr>
          <a:xfrm>
            <a:off x="0" y="111424"/>
            <a:ext cx="9144001" cy="1041051"/>
          </a:xfrm>
          <a:prstGeom prst="rect">
            <a:avLst/>
          </a:prstGeom>
          <a:noFill/>
          <a:ln>
            <a:noFill/>
          </a:ln>
        </p:spPr>
      </p:pic>
      <p:pic>
        <p:nvPicPr>
          <p:cNvPr id="702" name="Google Shape;702;p117"/>
          <p:cNvPicPr preferRelativeResize="0"/>
          <p:nvPr/>
        </p:nvPicPr>
        <p:blipFill rotWithShape="1">
          <a:blip r:embed="rId4">
            <a:alphaModFix/>
          </a:blip>
          <a:srcRect b="16698" l="0" r="57281" t="24339"/>
          <a:stretch/>
        </p:blipFill>
        <p:spPr>
          <a:xfrm>
            <a:off x="129650" y="2007875"/>
            <a:ext cx="3692776" cy="2982150"/>
          </a:xfrm>
          <a:prstGeom prst="rect">
            <a:avLst/>
          </a:prstGeom>
          <a:noFill/>
          <a:ln>
            <a:noFill/>
          </a:ln>
        </p:spPr>
      </p:pic>
      <p:pic>
        <p:nvPicPr>
          <p:cNvPr id="703" name="Google Shape;703;p117"/>
          <p:cNvPicPr preferRelativeResize="0"/>
          <p:nvPr/>
        </p:nvPicPr>
        <p:blipFill rotWithShape="1">
          <a:blip r:embed="rId5">
            <a:alphaModFix/>
          </a:blip>
          <a:srcRect b="25423" l="0" r="29804" t="67314"/>
          <a:stretch/>
        </p:blipFill>
        <p:spPr>
          <a:xfrm>
            <a:off x="129650" y="1378111"/>
            <a:ext cx="8688323" cy="505338"/>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pic>
        <p:nvPicPr>
          <p:cNvPr descr="From her eye-catching fashion to her penchant for politics, Dolley Madison set the stage for future first ladies. #HistoryChannel&#10; Subscribe for more from HISTORY:&#10; http://histv.co/SubscribeHistoryYT&#10; &#10;Read more: http://po.st/dolley-madison&#10;&#10; Find out more about this and other specials on our site:&#10; http://po.st/HistoryWeb&#10; &#10; Check out exclusive HISTORY content:&#10; History Newsletter: http://po.st/HistoryNewsletter&#10; Website - http://po.st/HistoryWeb&#10; Facebook - http://po.st/HistoryFacebook&#10; Twitter - http://po.st/HistoryTwitter&#10;&#10;HISTORY®, now reaching more than 98 million homes, is the leading destination for award-winning original series and specials that connect viewers with history in an informative, immersive, and entertaining manner across all platforms. The network's all-original programming slate features a roster of hit series, epic miniseries, and scripted event programming. Visit us at http://www.HISTORY.com for more info." id="708" name="Google Shape;708;p118" title="Dolley Madison | Mrs. President | History">
            <a:hlinkClick r:id="rId3"/>
          </p:cNvPr>
          <p:cNvPicPr preferRelativeResize="0"/>
          <p:nvPr/>
        </p:nvPicPr>
        <p:blipFill>
          <a:blip r:embed="rId4">
            <a:alphaModFix/>
          </a:blip>
          <a:stretch>
            <a:fillRect/>
          </a:stretch>
        </p:blipFill>
        <p:spPr>
          <a:xfrm>
            <a:off x="2286000" y="85725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8"/>
                                        </p:tgtEl>
                                        <p:attrNameLst>
                                          <p:attrName>style.visibility</p:attrName>
                                        </p:attrNameLst>
                                      </p:cBhvr>
                                      <p:to>
                                        <p:strVal val="visible"/>
                                      </p:to>
                                    </p:set>
                                    <p:animEffect filter="fade" transition="in">
                                      <p:cBhvr>
                                        <p:cTn dur="1000"/>
                                        <p:tgtEl>
                                          <p:spTgt spid="7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23"/>
          <p:cNvPicPr preferRelativeResize="0"/>
          <p:nvPr/>
        </p:nvPicPr>
        <p:blipFill>
          <a:blip r:embed="rId3">
            <a:alphaModFix/>
          </a:blip>
          <a:stretch>
            <a:fillRect/>
          </a:stretch>
        </p:blipFill>
        <p:spPr>
          <a:xfrm>
            <a:off x="6324399" y="157325"/>
            <a:ext cx="2716226" cy="4828851"/>
          </a:xfrm>
          <a:prstGeom prst="rect">
            <a:avLst/>
          </a:prstGeom>
          <a:noFill/>
          <a:ln>
            <a:noFill/>
          </a:ln>
        </p:spPr>
      </p:pic>
      <p:pic>
        <p:nvPicPr>
          <p:cNvPr id="123" name="Google Shape;123;p23"/>
          <p:cNvPicPr preferRelativeResize="0"/>
          <p:nvPr/>
        </p:nvPicPr>
        <p:blipFill>
          <a:blip r:embed="rId4">
            <a:alphaModFix/>
          </a:blip>
          <a:stretch>
            <a:fillRect/>
          </a:stretch>
        </p:blipFill>
        <p:spPr>
          <a:xfrm>
            <a:off x="2665875" y="2869725"/>
            <a:ext cx="3486577" cy="1961199"/>
          </a:xfrm>
          <a:prstGeom prst="rect">
            <a:avLst/>
          </a:prstGeom>
          <a:noFill/>
          <a:ln>
            <a:noFill/>
          </a:ln>
        </p:spPr>
      </p:pic>
      <p:pic>
        <p:nvPicPr>
          <p:cNvPr id="124" name="Google Shape;124;p23"/>
          <p:cNvPicPr preferRelativeResize="0"/>
          <p:nvPr/>
        </p:nvPicPr>
        <p:blipFill>
          <a:blip r:embed="rId5">
            <a:alphaModFix/>
          </a:blip>
          <a:stretch>
            <a:fillRect/>
          </a:stretch>
        </p:blipFill>
        <p:spPr>
          <a:xfrm>
            <a:off x="340575" y="89675"/>
            <a:ext cx="4559867" cy="25649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4"/>
          <p:cNvSpPr txBox="1"/>
          <p:nvPr>
            <p:ph type="title"/>
          </p:nvPr>
        </p:nvSpPr>
        <p:spPr>
          <a:xfrm>
            <a:off x="311700" y="136700"/>
            <a:ext cx="4593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Religious Reasons for Colonialism</a:t>
            </a:r>
            <a:endParaRPr b="1">
              <a:solidFill>
                <a:srgbClr val="FFFFFF"/>
              </a:solidFill>
            </a:endParaRPr>
          </a:p>
        </p:txBody>
      </p:sp>
      <p:sp>
        <p:nvSpPr>
          <p:cNvPr id="130" name="Google Shape;130;p2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Char char="●"/>
            </a:pPr>
            <a:r>
              <a:rPr lang="en">
                <a:solidFill>
                  <a:schemeClr val="lt1"/>
                </a:solidFill>
              </a:rPr>
              <a:t>Pilgrims and Puritans are different</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Pilgrims landed at Plymouth Rock in 1620</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Puritans landed in modern Boston in 1630</a:t>
            </a:r>
            <a:endParaRPr>
              <a:solidFill>
                <a:schemeClr val="lt1"/>
              </a:solidFill>
            </a:endParaRPr>
          </a:p>
          <a:p>
            <a:pPr indent="0" lvl="0" marL="0" rtl="0" algn="l">
              <a:spcBef>
                <a:spcPts val="1600"/>
              </a:spcBef>
              <a:spcAft>
                <a:spcPts val="0"/>
              </a:spcAft>
              <a:buNone/>
            </a:pPr>
            <a:r>
              <a:t/>
            </a:r>
            <a:endParaRPr>
              <a:solidFill>
                <a:schemeClr val="lt1"/>
              </a:solidFill>
            </a:endParaRPr>
          </a:p>
          <a:p>
            <a:pPr indent="-342900" lvl="0" marL="457200" rtl="0" algn="l">
              <a:spcBef>
                <a:spcPts val="1600"/>
              </a:spcBef>
              <a:spcAft>
                <a:spcPts val="0"/>
              </a:spcAft>
              <a:buClr>
                <a:schemeClr val="lt1"/>
              </a:buClr>
              <a:buSzPts val="1800"/>
              <a:buChar char="●"/>
            </a:pPr>
            <a:r>
              <a:rPr lang="en">
                <a:solidFill>
                  <a:schemeClr val="lt1"/>
                </a:solidFill>
              </a:rPr>
              <a:t>Pilgrims were separatists who wanted to leave the Anglican Church altogether</a:t>
            </a:r>
            <a:endParaRPr>
              <a:solidFill>
                <a:schemeClr val="lt1"/>
              </a:solidFill>
            </a:endParaRPr>
          </a:p>
          <a:p>
            <a:pPr indent="0" lvl="0" marL="457200" rtl="0" algn="l">
              <a:spcBef>
                <a:spcPts val="1600"/>
              </a:spcBef>
              <a:spcAft>
                <a:spcPts val="0"/>
              </a:spcAft>
              <a:buNone/>
            </a:pPr>
            <a:r>
              <a:t/>
            </a:r>
            <a:endParaRPr>
              <a:solidFill>
                <a:schemeClr val="lt1"/>
              </a:solidFill>
            </a:endParaRPr>
          </a:p>
          <a:p>
            <a:pPr indent="-342900" lvl="0" marL="457200" rtl="0" algn="l">
              <a:spcBef>
                <a:spcPts val="1600"/>
              </a:spcBef>
              <a:spcAft>
                <a:spcPts val="0"/>
              </a:spcAft>
              <a:buClr>
                <a:schemeClr val="lt1"/>
              </a:buClr>
              <a:buSzPts val="1800"/>
              <a:buChar char="●"/>
            </a:pPr>
            <a:r>
              <a:rPr lang="en">
                <a:solidFill>
                  <a:schemeClr val="lt1"/>
                </a:solidFill>
              </a:rPr>
              <a:t>Puritans wanted to show England how a good religious society would function and wanted to be “a city upon a hill”</a:t>
            </a:r>
            <a:endParaRPr>
              <a:solidFill>
                <a:schemeClr val="lt1"/>
              </a:solidFill>
            </a:endParaRPr>
          </a:p>
          <a:p>
            <a:pPr indent="0" lvl="0" marL="0" rtl="0" algn="l">
              <a:spcBef>
                <a:spcPts val="1600"/>
              </a:spcBef>
              <a:spcAft>
                <a:spcPts val="1600"/>
              </a:spcAft>
              <a:buNone/>
            </a:pPr>
            <a:r>
              <a:t/>
            </a:r>
            <a:endParaRPr>
              <a:solidFill>
                <a:schemeClr val="lt1"/>
              </a:solidFill>
            </a:endParaRPr>
          </a:p>
        </p:txBody>
      </p:sp>
      <p:pic>
        <p:nvPicPr>
          <p:cNvPr id="131" name="Google Shape;131;p24"/>
          <p:cNvPicPr preferRelativeResize="0"/>
          <p:nvPr/>
        </p:nvPicPr>
        <p:blipFill>
          <a:blip r:embed="rId3">
            <a:alphaModFix/>
          </a:blip>
          <a:stretch>
            <a:fillRect/>
          </a:stretch>
        </p:blipFill>
        <p:spPr>
          <a:xfrm>
            <a:off x="5197100" y="570275"/>
            <a:ext cx="3810000" cy="1905000"/>
          </a:xfrm>
          <a:prstGeom prst="rect">
            <a:avLst/>
          </a:prstGeom>
          <a:noFill/>
          <a:ln>
            <a:noFill/>
          </a:ln>
        </p:spPr>
      </p:pic>
      <p:pic>
        <p:nvPicPr>
          <p:cNvPr id="132" name="Google Shape;132;p24"/>
          <p:cNvPicPr preferRelativeResize="0"/>
          <p:nvPr/>
        </p:nvPicPr>
        <p:blipFill>
          <a:blip r:embed="rId4">
            <a:alphaModFix/>
          </a:blip>
          <a:stretch>
            <a:fillRect/>
          </a:stretch>
        </p:blipFill>
        <p:spPr>
          <a:xfrm>
            <a:off x="6904950" y="3220801"/>
            <a:ext cx="1364120" cy="102309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25"/>
          <p:cNvPicPr preferRelativeResize="0"/>
          <p:nvPr/>
        </p:nvPicPr>
        <p:blipFill>
          <a:blip r:embed="rId3">
            <a:alphaModFix/>
          </a:blip>
          <a:stretch>
            <a:fillRect/>
          </a:stretch>
        </p:blipFill>
        <p:spPr>
          <a:xfrm>
            <a:off x="1890275" y="195138"/>
            <a:ext cx="5119600" cy="47532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26"/>
          <p:cNvPicPr preferRelativeResize="0"/>
          <p:nvPr/>
        </p:nvPicPr>
        <p:blipFill>
          <a:blip r:embed="rId3">
            <a:alphaModFix/>
          </a:blip>
          <a:stretch>
            <a:fillRect/>
          </a:stretch>
        </p:blipFill>
        <p:spPr>
          <a:xfrm>
            <a:off x="420124" y="878175"/>
            <a:ext cx="3155502" cy="2805949"/>
          </a:xfrm>
          <a:prstGeom prst="rect">
            <a:avLst/>
          </a:prstGeom>
          <a:noFill/>
          <a:ln>
            <a:noFill/>
          </a:ln>
        </p:spPr>
      </p:pic>
      <p:pic>
        <p:nvPicPr>
          <p:cNvPr id="143" name="Google Shape;143;p26"/>
          <p:cNvPicPr preferRelativeResize="0"/>
          <p:nvPr/>
        </p:nvPicPr>
        <p:blipFill>
          <a:blip r:embed="rId4">
            <a:alphaModFix/>
          </a:blip>
          <a:stretch>
            <a:fillRect/>
          </a:stretch>
        </p:blipFill>
        <p:spPr>
          <a:xfrm>
            <a:off x="3994599" y="152400"/>
            <a:ext cx="4107725" cy="2310601"/>
          </a:xfrm>
          <a:prstGeom prst="rect">
            <a:avLst/>
          </a:prstGeom>
          <a:noFill/>
          <a:ln>
            <a:noFill/>
          </a:ln>
        </p:spPr>
      </p:pic>
      <p:pic>
        <p:nvPicPr>
          <p:cNvPr id="144" name="Google Shape;144;p26"/>
          <p:cNvPicPr preferRelativeResize="0"/>
          <p:nvPr/>
        </p:nvPicPr>
        <p:blipFill>
          <a:blip r:embed="rId5">
            <a:alphaModFix/>
          </a:blip>
          <a:stretch>
            <a:fillRect/>
          </a:stretch>
        </p:blipFill>
        <p:spPr>
          <a:xfrm>
            <a:off x="3994596" y="2615401"/>
            <a:ext cx="4222408" cy="237510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descr="Puritans from England look for a place to practice their religion freely. They settle and eventually thrive in present day Massachusetts, but they suffer the hardships of building a new colony." id="149" name="Google Shape;149;p27" title="Massachusetts Bay Colony">
            <a:hlinkClick r:id="rId3"/>
          </p:cNvPr>
          <p:cNvPicPr preferRelativeResize="0"/>
          <p:nvPr/>
        </p:nvPicPr>
        <p:blipFill>
          <a:blip r:embed="rId4">
            <a:alphaModFix/>
          </a:blip>
          <a:stretch>
            <a:fillRect/>
          </a:stretch>
        </p:blipFill>
        <p:spPr>
          <a:xfrm>
            <a:off x="1395900" y="189675"/>
            <a:ext cx="6382350" cy="47867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1000"/>
                                        <p:tgtEl>
                                          <p:spTgt spid="1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Mayflower Compact</a:t>
            </a:r>
            <a:endParaRPr b="1">
              <a:solidFill>
                <a:srgbClr val="FFFFFF"/>
              </a:solidFill>
            </a:endParaRPr>
          </a:p>
        </p:txBody>
      </p:sp>
      <p:sp>
        <p:nvSpPr>
          <p:cNvPr id="155" name="Google Shape;155;p2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sz="2200">
                <a:solidFill>
                  <a:schemeClr val="lt1"/>
                </a:solidFill>
              </a:rPr>
              <a:t>First document to establish self governance in the new world</a:t>
            </a:r>
            <a:endParaRPr sz="2200">
              <a:solidFill>
                <a:schemeClr val="lt1"/>
              </a:solidFill>
            </a:endParaRPr>
          </a:p>
          <a:p>
            <a:pPr indent="-342900" lvl="0" marL="457200" rtl="0" algn="l">
              <a:spcBef>
                <a:spcPts val="1600"/>
              </a:spcBef>
              <a:spcAft>
                <a:spcPts val="0"/>
              </a:spcAft>
              <a:buClr>
                <a:schemeClr val="lt1"/>
              </a:buClr>
              <a:buSzPts val="1800"/>
              <a:buChar char="●"/>
            </a:pPr>
            <a:r>
              <a:rPr lang="en">
                <a:solidFill>
                  <a:schemeClr val="lt1"/>
                </a:solidFill>
              </a:rPr>
              <a:t>The </a:t>
            </a:r>
            <a:r>
              <a:rPr i="1" lang="en">
                <a:solidFill>
                  <a:schemeClr val="lt1"/>
                </a:solidFill>
              </a:rPr>
              <a:t>Mayflower</a:t>
            </a:r>
            <a:r>
              <a:rPr lang="en">
                <a:solidFill>
                  <a:schemeClr val="lt1"/>
                </a:solidFill>
              </a:rPr>
              <a:t> was </a:t>
            </a:r>
            <a:r>
              <a:rPr lang="en">
                <a:solidFill>
                  <a:schemeClr val="lt1"/>
                </a:solidFill>
              </a:rPr>
              <a:t>supposed</a:t>
            </a:r>
            <a:r>
              <a:rPr lang="en">
                <a:solidFill>
                  <a:schemeClr val="lt1"/>
                </a:solidFill>
              </a:rPr>
              <a:t> to land in modern Virginia, but when it landed in modern </a:t>
            </a:r>
            <a:r>
              <a:rPr lang="en">
                <a:solidFill>
                  <a:schemeClr val="lt1"/>
                </a:solidFill>
              </a:rPr>
              <a:t>Massachusetts the pilgrims considered their contract with the Virginia Company void</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Pilgrim leaders wanted to set laws for ruling themselves</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November 11, 1620- 41 men signed the Mayflower Compact</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Foundation document to the U.S. Constitution</a:t>
            </a:r>
            <a:endParaRPr>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9"/>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Mayflower Compact</a:t>
            </a:r>
            <a:endParaRPr b="1">
              <a:solidFill>
                <a:srgbClr val="FFFFFF"/>
              </a:solidFill>
            </a:endParaRPr>
          </a:p>
        </p:txBody>
      </p:sp>
      <p:sp>
        <p:nvSpPr>
          <p:cNvPr id="161" name="Google Shape;161;p29"/>
          <p:cNvSpPr txBox="1"/>
          <p:nvPr>
            <p:ph idx="1" type="body"/>
          </p:nvPr>
        </p:nvSpPr>
        <p:spPr>
          <a:xfrm>
            <a:off x="311700" y="863550"/>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sz="1550">
                <a:solidFill>
                  <a:srgbClr val="FFFFFF"/>
                </a:solidFill>
              </a:rPr>
              <a:t>Having undertaken, for the Glory of God, and advancements of the Christian faith, and the honor of our King and Country, a voyage to plant the first colony in the Northern parts of Virginia; do by these presents, solemnly and mutually, in the presence of God, and one another; covenant and combine ourselves together into a civil body politic; for our better ordering, and preservation and furtherance of the ends aforesaid; and by virtue hereof to enact, constitute, and frame, such just and equal laws, ordinances, acts, constitutions, and offices, from time to time, as shall be thought most meet and convenient for the general good of the colony; unto which we promise all due submission and obedience.</a:t>
            </a:r>
            <a:endParaRPr i="1" sz="1550">
              <a:solidFill>
                <a:srgbClr val="FFFFFF"/>
              </a:solidFill>
            </a:endParaRPr>
          </a:p>
          <a:p>
            <a:pPr indent="0" lvl="0" marL="0" rtl="0" algn="l">
              <a:spcBef>
                <a:spcPts val="2300"/>
              </a:spcBef>
              <a:spcAft>
                <a:spcPts val="1600"/>
              </a:spcAft>
              <a:buNone/>
            </a:pPr>
            <a:r>
              <a:t/>
            </a:r>
            <a:endParaRPr i="1"/>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Conflict with Algonquians</a:t>
            </a:r>
            <a:endParaRPr b="1">
              <a:solidFill>
                <a:srgbClr val="FFFFFF"/>
              </a:solidFill>
            </a:endParaRPr>
          </a:p>
        </p:txBody>
      </p:sp>
      <p:sp>
        <p:nvSpPr>
          <p:cNvPr id="167" name="Google Shape;167;p3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Char char="●"/>
            </a:pPr>
            <a:r>
              <a:rPr lang="en">
                <a:solidFill>
                  <a:schemeClr val="lt1"/>
                </a:solidFill>
              </a:rPr>
              <a:t>English had different views of property, Native Americans thought rights to lands just meant hunting, not fencing off property</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Algonquian Native Americans used Three Sisters planting method, which the English did not recognize and allowed the animals to graze on, furthering tensions with Algonquians</a:t>
            </a:r>
            <a:endParaRPr>
              <a:solidFill>
                <a:schemeClr val="lt1"/>
              </a:solidFill>
            </a:endParaRPr>
          </a:p>
          <a:p>
            <a:pPr indent="0" lvl="0" marL="457200" rtl="0" algn="l">
              <a:spcBef>
                <a:spcPts val="1600"/>
              </a:spcBef>
              <a:spcAft>
                <a:spcPts val="1600"/>
              </a:spcAft>
              <a:buNone/>
            </a:pPr>
            <a:r>
              <a:t/>
            </a:r>
            <a:endParaRPr/>
          </a:p>
        </p:txBody>
      </p:sp>
      <p:pic>
        <p:nvPicPr>
          <p:cNvPr id="168" name="Google Shape;168;p30"/>
          <p:cNvPicPr preferRelativeResize="0"/>
          <p:nvPr/>
        </p:nvPicPr>
        <p:blipFill>
          <a:blip r:embed="rId3">
            <a:alphaModFix/>
          </a:blip>
          <a:stretch>
            <a:fillRect/>
          </a:stretch>
        </p:blipFill>
        <p:spPr>
          <a:xfrm>
            <a:off x="4194000" y="2571750"/>
            <a:ext cx="3677751" cy="24314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C</a:t>
            </a:r>
            <a:r>
              <a:rPr b="1" lang="en">
                <a:solidFill>
                  <a:srgbClr val="FFFFFF"/>
                </a:solidFill>
              </a:rPr>
              <a:t>olonies and Slavery</a:t>
            </a:r>
            <a:endParaRPr b="1">
              <a:solidFill>
                <a:srgbClr val="FFFFFF"/>
              </a:solidFill>
            </a:endParaRPr>
          </a:p>
        </p:txBody>
      </p:sp>
      <p:sp>
        <p:nvSpPr>
          <p:cNvPr id="174" name="Google Shape;174;p31"/>
          <p:cNvSpPr txBox="1"/>
          <p:nvPr>
            <p:ph idx="1" type="body"/>
          </p:nvPr>
        </p:nvSpPr>
        <p:spPr>
          <a:xfrm>
            <a:off x="311700" y="1152475"/>
            <a:ext cx="48075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Char char="●"/>
            </a:pPr>
            <a:r>
              <a:rPr lang="en">
                <a:solidFill>
                  <a:srgbClr val="FFFFFF"/>
                </a:solidFill>
              </a:rPr>
              <a:t>Although slavery is usually associated with the South, all of the 13 colonies had enslaved people</a:t>
            </a:r>
            <a:endParaRPr>
              <a:solidFill>
                <a:srgbClr val="FFFFFF"/>
              </a:solidFill>
            </a:endParaRPr>
          </a:p>
          <a:p>
            <a:pPr indent="-342900" lvl="0" marL="457200" rtl="0" algn="l">
              <a:spcBef>
                <a:spcPts val="0"/>
              </a:spcBef>
              <a:spcAft>
                <a:spcPts val="0"/>
              </a:spcAft>
              <a:buClr>
                <a:srgbClr val="FFFFFF"/>
              </a:buClr>
              <a:buSzPts val="1800"/>
              <a:buChar char="●"/>
            </a:pPr>
            <a:r>
              <a:rPr lang="en">
                <a:solidFill>
                  <a:srgbClr val="FFFFFF"/>
                </a:solidFill>
              </a:rPr>
              <a:t>Enslaved people began being forcibly imported around 1619</a:t>
            </a:r>
            <a:endParaRPr>
              <a:solidFill>
                <a:srgbClr val="FFFFFF"/>
              </a:solidFill>
            </a:endParaRPr>
          </a:p>
        </p:txBody>
      </p:sp>
      <p:pic>
        <p:nvPicPr>
          <p:cNvPr id="175" name="Google Shape;175;p31"/>
          <p:cNvPicPr preferRelativeResize="0"/>
          <p:nvPr/>
        </p:nvPicPr>
        <p:blipFill>
          <a:blip r:embed="rId3">
            <a:alphaModFix/>
          </a:blip>
          <a:stretch>
            <a:fillRect/>
          </a:stretch>
        </p:blipFill>
        <p:spPr>
          <a:xfrm>
            <a:off x="5119200" y="918053"/>
            <a:ext cx="3761575" cy="401234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pic>
        <p:nvPicPr>
          <p:cNvPr id="60" name="Google Shape;60;p14"/>
          <p:cNvPicPr preferRelativeResize="0"/>
          <p:nvPr/>
        </p:nvPicPr>
        <p:blipFill rotWithShape="1">
          <a:blip r:embed="rId3">
            <a:alphaModFix/>
          </a:blip>
          <a:srcRect b="15514" l="3411" r="37570" t="22871"/>
          <a:stretch/>
        </p:blipFill>
        <p:spPr>
          <a:xfrm>
            <a:off x="611850" y="284425"/>
            <a:ext cx="7793652" cy="45746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descr="The U.S. is 50 states strong today, but it began as 13 small colonies. Can you name them?&#10;Subscribe for more from other great HISTORY shows:&#10;http://histv.co/SubscribeHistoryYT&#10;&#10;Check out exclusive HISTORY content:&#10;History Newsletter: https://histv.co/newsletter&#10;Website - https://histv.co/History&#10;Facebook - https://histv.co/Facebook&#10;Twitter - https://histv.co/Twitter&#10;&#10;HISTORY® is the leading destination for award-winning original series and specials that connect viewers with history in an informative, immersive, and entertaining manner across all platforms. The network’s all-original programming slate features a roster of hit series, premium documentaries, and scripted event programming." id="180" name="Google Shape;180;p32" title="The Founding of the 13 Colonies | History">
            <a:hlinkClick r:id="rId3"/>
          </p:cNvPr>
          <p:cNvPicPr preferRelativeResize="0"/>
          <p:nvPr/>
        </p:nvPicPr>
        <p:blipFill>
          <a:blip r:embed="rId4">
            <a:alphaModFix/>
          </a:blip>
          <a:stretch>
            <a:fillRect/>
          </a:stretch>
        </p:blipFill>
        <p:spPr>
          <a:xfrm>
            <a:off x="1127298" y="330325"/>
            <a:ext cx="6417577" cy="48131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1000"/>
                                        <p:tgtEl>
                                          <p:spTgt spid="1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p33"/>
          <p:cNvPicPr preferRelativeResize="0"/>
          <p:nvPr/>
        </p:nvPicPr>
        <p:blipFill>
          <a:blip r:embed="rId3">
            <a:alphaModFix/>
          </a:blip>
          <a:stretch>
            <a:fillRect/>
          </a:stretch>
        </p:blipFill>
        <p:spPr>
          <a:xfrm>
            <a:off x="2322600" y="226950"/>
            <a:ext cx="4498800" cy="47987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Primary vs. Secondary Sources</a:t>
            </a:r>
            <a:endParaRPr b="1">
              <a:solidFill>
                <a:srgbClr val="FFFFFF"/>
              </a:solidFill>
            </a:endParaRPr>
          </a:p>
        </p:txBody>
      </p:sp>
      <p:pic>
        <p:nvPicPr>
          <p:cNvPr id="191" name="Google Shape;191;p34" title="Primary vs  Secondary Sources">
            <a:hlinkClick r:id="rId3"/>
          </p:cNvPr>
          <p:cNvPicPr preferRelativeResize="0"/>
          <p:nvPr/>
        </p:nvPicPr>
        <p:blipFill>
          <a:blip r:embed="rId4">
            <a:alphaModFix/>
          </a:blip>
          <a:stretch>
            <a:fillRect/>
          </a:stretch>
        </p:blipFill>
        <p:spPr>
          <a:xfrm>
            <a:off x="1596150" y="1004400"/>
            <a:ext cx="5369300" cy="4026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1000"/>
                                        <p:tgtEl>
                                          <p:spTgt spid="1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id="196" name="Google Shape;196;p35"/>
          <p:cNvPicPr preferRelativeResize="0"/>
          <p:nvPr/>
        </p:nvPicPr>
        <p:blipFill rotWithShape="1">
          <a:blip r:embed="rId3">
            <a:alphaModFix/>
          </a:blip>
          <a:srcRect b="16581" l="3585" r="68361" t="33521"/>
          <a:stretch/>
        </p:blipFill>
        <p:spPr>
          <a:xfrm>
            <a:off x="204125" y="330350"/>
            <a:ext cx="4594650" cy="4594625"/>
          </a:xfrm>
          <a:prstGeom prst="rect">
            <a:avLst/>
          </a:prstGeom>
          <a:noFill/>
          <a:ln>
            <a:noFill/>
          </a:ln>
        </p:spPr>
      </p:pic>
      <p:pic>
        <p:nvPicPr>
          <p:cNvPr id="197" name="Google Shape;197;p35"/>
          <p:cNvPicPr preferRelativeResize="0"/>
          <p:nvPr/>
        </p:nvPicPr>
        <p:blipFill rotWithShape="1">
          <a:blip r:embed="rId4">
            <a:alphaModFix/>
          </a:blip>
          <a:srcRect b="20376" l="0" r="51138" t="38895"/>
          <a:stretch/>
        </p:blipFill>
        <p:spPr>
          <a:xfrm>
            <a:off x="3974000" y="886868"/>
            <a:ext cx="5169999" cy="242290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id="202" name="Google Shape;202;p36"/>
          <p:cNvPicPr preferRelativeResize="0"/>
          <p:nvPr/>
        </p:nvPicPr>
        <p:blipFill rotWithShape="1">
          <a:blip r:embed="rId3">
            <a:alphaModFix/>
          </a:blip>
          <a:srcRect b="16581" l="3585" r="68361" t="33521"/>
          <a:stretch/>
        </p:blipFill>
        <p:spPr>
          <a:xfrm>
            <a:off x="204125" y="330350"/>
            <a:ext cx="4594650" cy="4594625"/>
          </a:xfrm>
          <a:prstGeom prst="rect">
            <a:avLst/>
          </a:prstGeom>
          <a:noFill/>
          <a:ln>
            <a:noFill/>
          </a:ln>
        </p:spPr>
      </p:pic>
      <p:pic>
        <p:nvPicPr>
          <p:cNvPr id="203" name="Google Shape;203;p36"/>
          <p:cNvPicPr preferRelativeResize="0"/>
          <p:nvPr/>
        </p:nvPicPr>
        <p:blipFill rotWithShape="1">
          <a:blip r:embed="rId4">
            <a:alphaModFix/>
          </a:blip>
          <a:srcRect b="24515" l="0" r="50602" t="37516"/>
          <a:stretch/>
        </p:blipFill>
        <p:spPr>
          <a:xfrm>
            <a:off x="4088700" y="691000"/>
            <a:ext cx="5225776" cy="22581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Discussion Questions</a:t>
            </a:r>
            <a:endParaRPr/>
          </a:p>
        </p:txBody>
      </p:sp>
      <p:sp>
        <p:nvSpPr>
          <p:cNvPr id="209" name="Google Shape;209;p3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Char char="●"/>
            </a:pPr>
            <a:r>
              <a:rPr lang="en">
                <a:solidFill>
                  <a:srgbClr val="FFFFFF"/>
                </a:solidFill>
              </a:rPr>
              <a:t>A.) What 3 countries were colonizing North America in the 1600s?</a:t>
            </a:r>
            <a:endParaRPr>
              <a:solidFill>
                <a:srgbClr val="FFFFFF"/>
              </a:solidFill>
            </a:endParaRPr>
          </a:p>
          <a:p>
            <a:pPr indent="-342900" lvl="0" marL="457200" rtl="0" algn="l">
              <a:spcBef>
                <a:spcPts val="0"/>
              </a:spcBef>
              <a:spcAft>
                <a:spcPts val="0"/>
              </a:spcAft>
              <a:buClr>
                <a:srgbClr val="FFFFFF"/>
              </a:buClr>
              <a:buSzPts val="1800"/>
              <a:buChar char="●"/>
            </a:pPr>
            <a:r>
              <a:rPr lang="en">
                <a:solidFill>
                  <a:srgbClr val="FFFFFF"/>
                </a:solidFill>
              </a:rPr>
              <a:t>B.) What was the name of the first </a:t>
            </a:r>
            <a:r>
              <a:rPr lang="en">
                <a:solidFill>
                  <a:srgbClr val="FFFFFF"/>
                </a:solidFill>
              </a:rPr>
              <a:t>successful</a:t>
            </a:r>
            <a:r>
              <a:rPr lang="en">
                <a:solidFill>
                  <a:srgbClr val="FFFFFF"/>
                </a:solidFill>
              </a:rPr>
              <a:t> English colony?</a:t>
            </a:r>
            <a:endParaRPr>
              <a:solidFill>
                <a:srgbClr val="FFFFFF"/>
              </a:solidFill>
            </a:endParaRPr>
          </a:p>
          <a:p>
            <a:pPr indent="-342900" lvl="0" marL="457200" rtl="0" algn="l">
              <a:spcBef>
                <a:spcPts val="0"/>
              </a:spcBef>
              <a:spcAft>
                <a:spcPts val="0"/>
              </a:spcAft>
              <a:buClr>
                <a:srgbClr val="FFFFFF"/>
              </a:buClr>
              <a:buSzPts val="1800"/>
              <a:buChar char="●"/>
            </a:pPr>
            <a:r>
              <a:rPr lang="en">
                <a:solidFill>
                  <a:srgbClr val="FFFFFF"/>
                </a:solidFill>
              </a:rPr>
              <a:t>C.) What was the first government agreement called in North America?</a:t>
            </a:r>
            <a:endParaRPr>
              <a:solidFill>
                <a:srgbClr val="FFFFFF"/>
              </a:solidFill>
            </a:endParaRPr>
          </a:p>
          <a:p>
            <a:pPr indent="-342900" lvl="0" marL="457200" rtl="0" algn="l">
              <a:spcBef>
                <a:spcPts val="0"/>
              </a:spcBef>
              <a:spcAft>
                <a:spcPts val="0"/>
              </a:spcAft>
              <a:buClr>
                <a:srgbClr val="FFFFFF"/>
              </a:buClr>
              <a:buSzPts val="1800"/>
              <a:buChar char="●"/>
            </a:pPr>
            <a:r>
              <a:rPr lang="en">
                <a:solidFill>
                  <a:srgbClr val="FFFFFF"/>
                </a:solidFill>
              </a:rPr>
              <a:t>D.) How many colonies were there originally?</a:t>
            </a:r>
            <a:endParaRPr>
              <a:solidFill>
                <a:srgbClr val="FFFFFF"/>
              </a:solidFill>
            </a:endParaRPr>
          </a:p>
          <a:p>
            <a:pPr indent="-342900" lvl="0" marL="457200" rtl="0" algn="l">
              <a:spcBef>
                <a:spcPts val="0"/>
              </a:spcBef>
              <a:spcAft>
                <a:spcPts val="0"/>
              </a:spcAft>
              <a:buClr>
                <a:srgbClr val="FFFFFF"/>
              </a:buClr>
              <a:buSzPts val="1800"/>
              <a:buChar char="●"/>
            </a:pPr>
            <a:r>
              <a:rPr lang="en">
                <a:solidFill>
                  <a:srgbClr val="FFFFFF"/>
                </a:solidFill>
              </a:rPr>
              <a:t>E.) What are the 3 region names for the colonies?</a:t>
            </a:r>
            <a:endParaRPr>
              <a:solidFill>
                <a:srgbClr val="FFFFFF"/>
              </a:solidFill>
            </a:endParaRPr>
          </a:p>
          <a:p>
            <a:pPr indent="-342900" lvl="0" marL="457200" rtl="0" algn="l">
              <a:spcBef>
                <a:spcPts val="0"/>
              </a:spcBef>
              <a:spcAft>
                <a:spcPts val="0"/>
              </a:spcAft>
              <a:buClr>
                <a:srgbClr val="FFFFFF"/>
              </a:buClr>
              <a:buSzPts val="1800"/>
              <a:buChar char="●"/>
            </a:pPr>
            <a:r>
              <a:rPr lang="en">
                <a:solidFill>
                  <a:srgbClr val="FFFFFF"/>
                </a:solidFill>
              </a:rPr>
              <a:t>F.) Which colonies had enslaved people?</a:t>
            </a:r>
            <a:endParaRPr>
              <a:solidFill>
                <a:srgbClr val="FFFF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Thanksgiving</a:t>
            </a:r>
            <a:endParaRPr/>
          </a:p>
        </p:txBody>
      </p:sp>
      <p:pic>
        <p:nvPicPr>
          <p:cNvPr descr="Movies, television and school pageants can be misleading when it comes to the origin and history of Thanksgiving Day. Historian and author Kenneth Davis tells the &quot;CBS This Morning&quot; co-hosts the real story." id="215" name="Google Shape;215;p38" title="Historian on the real story behind Thanksgiving">
            <a:hlinkClick r:id="rId3"/>
          </p:cNvPr>
          <p:cNvPicPr preferRelativeResize="0"/>
          <p:nvPr/>
        </p:nvPicPr>
        <p:blipFill>
          <a:blip r:embed="rId4">
            <a:alphaModFix/>
          </a:blip>
          <a:stretch>
            <a:fillRect/>
          </a:stretch>
        </p:blipFill>
        <p:spPr>
          <a:xfrm>
            <a:off x="3446700" y="868625"/>
            <a:ext cx="5200600" cy="3900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1000"/>
                                        <p:tgtEl>
                                          <p:spTgt spid="2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39"/>
          <p:cNvPicPr preferRelativeResize="0"/>
          <p:nvPr/>
        </p:nvPicPr>
        <p:blipFill rotWithShape="1">
          <a:blip r:embed="rId3">
            <a:alphaModFix/>
          </a:blip>
          <a:srcRect b="27155" l="0" r="33563" t="39642"/>
          <a:stretch/>
        </p:blipFill>
        <p:spPr>
          <a:xfrm>
            <a:off x="206800" y="125175"/>
            <a:ext cx="6904276" cy="2002775"/>
          </a:xfrm>
          <a:prstGeom prst="rect">
            <a:avLst/>
          </a:prstGeom>
          <a:noFill/>
          <a:ln>
            <a:noFill/>
          </a:ln>
        </p:spPr>
      </p:pic>
      <p:pic>
        <p:nvPicPr>
          <p:cNvPr id="221" name="Google Shape;221;p39"/>
          <p:cNvPicPr preferRelativeResize="0"/>
          <p:nvPr/>
        </p:nvPicPr>
        <p:blipFill rotWithShape="1">
          <a:blip r:embed="rId4">
            <a:alphaModFix/>
          </a:blip>
          <a:srcRect b="25318" l="4718" r="66907" t="36389"/>
          <a:stretch/>
        </p:blipFill>
        <p:spPr>
          <a:xfrm>
            <a:off x="5187950" y="1906199"/>
            <a:ext cx="3824274" cy="29017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id="226" name="Google Shape;226;p40"/>
          <p:cNvPicPr preferRelativeResize="0"/>
          <p:nvPr/>
        </p:nvPicPr>
        <p:blipFill rotWithShape="1">
          <a:blip r:embed="rId3">
            <a:alphaModFix/>
          </a:blip>
          <a:srcRect b="24262" l="0" r="47120" t="35969"/>
          <a:stretch/>
        </p:blipFill>
        <p:spPr>
          <a:xfrm>
            <a:off x="105825" y="142400"/>
            <a:ext cx="7471801" cy="3159400"/>
          </a:xfrm>
          <a:prstGeom prst="rect">
            <a:avLst/>
          </a:prstGeom>
          <a:noFill/>
          <a:ln>
            <a:noFill/>
          </a:ln>
        </p:spPr>
      </p:pic>
      <p:pic>
        <p:nvPicPr>
          <p:cNvPr id="227" name="Google Shape;227;p40"/>
          <p:cNvPicPr preferRelativeResize="0"/>
          <p:nvPr/>
        </p:nvPicPr>
        <p:blipFill rotWithShape="1">
          <a:blip r:embed="rId4">
            <a:alphaModFix/>
          </a:blip>
          <a:srcRect b="31295" l="4593" r="66783" t="31518"/>
          <a:stretch/>
        </p:blipFill>
        <p:spPr>
          <a:xfrm>
            <a:off x="3014475" y="1273400"/>
            <a:ext cx="5143499" cy="37569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pic>
        <p:nvPicPr>
          <p:cNvPr id="232" name="Google Shape;232;p41"/>
          <p:cNvPicPr preferRelativeResize="0"/>
          <p:nvPr/>
        </p:nvPicPr>
        <p:blipFill rotWithShape="1">
          <a:blip r:embed="rId3">
            <a:alphaModFix/>
          </a:blip>
          <a:srcRect b="23908" l="0" r="47514" t="39461"/>
          <a:stretch/>
        </p:blipFill>
        <p:spPr>
          <a:xfrm>
            <a:off x="83075" y="51350"/>
            <a:ext cx="8006625" cy="3141575"/>
          </a:xfrm>
          <a:prstGeom prst="rect">
            <a:avLst/>
          </a:prstGeom>
          <a:noFill/>
          <a:ln>
            <a:noFill/>
          </a:ln>
        </p:spPr>
      </p:pic>
      <p:pic>
        <p:nvPicPr>
          <p:cNvPr id="233" name="Google Shape;233;p41"/>
          <p:cNvPicPr preferRelativeResize="0"/>
          <p:nvPr/>
        </p:nvPicPr>
        <p:blipFill rotWithShape="1">
          <a:blip r:embed="rId4">
            <a:alphaModFix/>
          </a:blip>
          <a:srcRect b="31295" l="4593" r="66783" t="31518"/>
          <a:stretch/>
        </p:blipFill>
        <p:spPr>
          <a:xfrm>
            <a:off x="3367249" y="1155975"/>
            <a:ext cx="4984199" cy="36406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pic>
        <p:nvPicPr>
          <p:cNvPr descr="What was life like in North America before Europeans arrived? In this video, Kim Kutz Elliott explores how different environmental factors in North America shaped a variety of Native American societies.&#10;&#10;View more lessons or practice this subject at https://www.khanacademy.org/humanities/us-history/precontact-and-early-colonial-era/before-contact/v/native-american-societies-before-contact?utm_source=youtube&amp;utm_medium=desc&amp;utm_campaign=apushistory&#10;&#10;Khan Academy is a nonprofit organization with the mission of providing a free, world-class education for anyone, anywhere. We offer quizzes, questions, instructional videos, and articles on a range of academic subjects, including math, biology, chemistry, physics, history, economics, finance, grammar, preschool learning, and more. We provide teachers with tools and data so they can help their students develop the skills, habits, and mindsets for success in school and beyond. Khan Academy has been translated into dozens of languages, and 15 million people around the globe learn on Khan Academy every month. As a 501(c)(3) nonprofit organization, we would love your help! Donate or volunteer today! &#10;&#10;Donate here: https://www.khanacademy.org/donate?utm_source=youtube&amp;utm_medium=desc&#10;&#10;Volunteer here: https://www.khanacademy.org/contribute?utm_source=youtube&amp;utm_medium=desc" id="65" name="Google Shape;65;p15" title="Native American societies before contact | Period 1: 1491-1607 | AP US History | Khan Academy">
            <a:hlinkClick r:id="rId3"/>
          </p:cNvPr>
          <p:cNvPicPr preferRelativeResize="0"/>
          <p:nvPr/>
        </p:nvPicPr>
        <p:blipFill>
          <a:blip r:embed="rId4">
            <a:alphaModFix/>
          </a:blip>
          <a:stretch>
            <a:fillRect/>
          </a:stretch>
        </p:blipFill>
        <p:spPr>
          <a:xfrm>
            <a:off x="1142997" y="108275"/>
            <a:ext cx="6713653" cy="5035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
                                        </p:tgtEl>
                                        <p:attrNameLst>
                                          <p:attrName>style.visibility</p:attrName>
                                        </p:attrNameLst>
                                      </p:cBhvr>
                                      <p:to>
                                        <p:strVal val="visible"/>
                                      </p:to>
                                    </p:set>
                                    <p:animEffect filter="fade" transition="in">
                                      <p:cBhvr>
                                        <p:cTn dur="1000"/>
                                        <p:tgtEl>
                                          <p:spTgt spid="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Causes of</a:t>
            </a:r>
            <a:r>
              <a:rPr b="1" lang="en">
                <a:solidFill>
                  <a:srgbClr val="FFFFFF"/>
                </a:solidFill>
              </a:rPr>
              <a:t> the Revolutionary War  1/27/21</a:t>
            </a:r>
            <a:r>
              <a:rPr lang="en"/>
              <a:t> </a:t>
            </a:r>
            <a:endParaRPr/>
          </a:p>
        </p:txBody>
      </p:sp>
      <p:sp>
        <p:nvSpPr>
          <p:cNvPr id="239" name="Google Shape;239;p42"/>
          <p:cNvSpPr txBox="1"/>
          <p:nvPr/>
        </p:nvSpPr>
        <p:spPr>
          <a:xfrm>
            <a:off x="311700" y="1273025"/>
            <a:ext cx="3896100" cy="30000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lt1"/>
              </a:buClr>
              <a:buSzPts val="1800"/>
              <a:buChar char="●"/>
            </a:pPr>
            <a:r>
              <a:rPr lang="en" sz="1800">
                <a:solidFill>
                  <a:schemeClr val="lt1"/>
                </a:solidFill>
              </a:rPr>
              <a:t>French and Indian War 1754-1763</a:t>
            </a:r>
            <a:endParaRPr sz="1800">
              <a:solidFill>
                <a:schemeClr val="lt1"/>
              </a:solidFill>
            </a:endParaRPr>
          </a:p>
          <a:p>
            <a:pPr indent="-342900" lvl="0" marL="457200" rtl="0" algn="l">
              <a:lnSpc>
                <a:spcPct val="115000"/>
              </a:lnSpc>
              <a:spcBef>
                <a:spcPts val="0"/>
              </a:spcBef>
              <a:spcAft>
                <a:spcPts val="0"/>
              </a:spcAft>
              <a:buClr>
                <a:schemeClr val="lt1"/>
              </a:buClr>
              <a:buSzPts val="1800"/>
              <a:buChar char="●"/>
            </a:pPr>
            <a:r>
              <a:rPr lang="en" sz="1800">
                <a:solidFill>
                  <a:schemeClr val="lt1"/>
                </a:solidFill>
              </a:rPr>
              <a:t>Stamp Act 1765</a:t>
            </a:r>
            <a:endParaRPr sz="1800">
              <a:solidFill>
                <a:schemeClr val="lt1"/>
              </a:solidFill>
            </a:endParaRPr>
          </a:p>
          <a:p>
            <a:pPr indent="-342900" lvl="0" marL="457200" rtl="0" algn="l">
              <a:lnSpc>
                <a:spcPct val="115000"/>
              </a:lnSpc>
              <a:spcBef>
                <a:spcPts val="0"/>
              </a:spcBef>
              <a:spcAft>
                <a:spcPts val="0"/>
              </a:spcAft>
              <a:buClr>
                <a:schemeClr val="lt1"/>
              </a:buClr>
              <a:buSzPts val="1800"/>
              <a:buChar char="●"/>
            </a:pPr>
            <a:r>
              <a:rPr lang="en" sz="1800">
                <a:solidFill>
                  <a:schemeClr val="lt1"/>
                </a:solidFill>
              </a:rPr>
              <a:t>Townshend Act </a:t>
            </a:r>
            <a:endParaRPr sz="1800">
              <a:solidFill>
                <a:schemeClr val="lt1"/>
              </a:solidFill>
            </a:endParaRPr>
          </a:p>
          <a:p>
            <a:pPr indent="-342900" lvl="0" marL="457200" rtl="0" algn="l">
              <a:lnSpc>
                <a:spcPct val="115000"/>
              </a:lnSpc>
              <a:spcBef>
                <a:spcPts val="0"/>
              </a:spcBef>
              <a:spcAft>
                <a:spcPts val="0"/>
              </a:spcAft>
              <a:buClr>
                <a:schemeClr val="lt1"/>
              </a:buClr>
              <a:buSzPts val="1800"/>
              <a:buChar char="●"/>
            </a:pPr>
            <a:r>
              <a:rPr lang="en" sz="1800">
                <a:solidFill>
                  <a:schemeClr val="lt1"/>
                </a:solidFill>
              </a:rPr>
              <a:t>Tea Party </a:t>
            </a:r>
            <a:endParaRPr sz="1800">
              <a:solidFill>
                <a:schemeClr val="lt1"/>
              </a:solidFill>
            </a:endParaRPr>
          </a:p>
          <a:p>
            <a:pPr indent="-342900" lvl="0" marL="457200" rtl="0" algn="l">
              <a:lnSpc>
                <a:spcPct val="115000"/>
              </a:lnSpc>
              <a:spcBef>
                <a:spcPts val="0"/>
              </a:spcBef>
              <a:spcAft>
                <a:spcPts val="0"/>
              </a:spcAft>
              <a:buClr>
                <a:schemeClr val="lt1"/>
              </a:buClr>
              <a:buSzPts val="1800"/>
              <a:buChar char="●"/>
            </a:pPr>
            <a:r>
              <a:rPr lang="en" sz="1800">
                <a:solidFill>
                  <a:schemeClr val="lt1"/>
                </a:solidFill>
              </a:rPr>
              <a:t>1775 Shots at Lexington &amp; Concord</a:t>
            </a:r>
            <a:endParaRPr sz="1800">
              <a:solidFill>
                <a:schemeClr val="lt1"/>
              </a:solidFill>
            </a:endParaRPr>
          </a:p>
          <a:p>
            <a:pPr indent="0" lvl="0" marL="457200" rtl="0" algn="l">
              <a:lnSpc>
                <a:spcPct val="115000"/>
              </a:lnSpc>
              <a:spcBef>
                <a:spcPts val="1600"/>
              </a:spcBef>
              <a:spcAft>
                <a:spcPts val="0"/>
              </a:spcAft>
              <a:buNone/>
            </a:pPr>
            <a:r>
              <a:t/>
            </a:r>
            <a:endParaRPr sz="1800">
              <a:solidFill>
                <a:schemeClr val="lt1"/>
              </a:solidFill>
            </a:endParaRPr>
          </a:p>
          <a:p>
            <a:pPr indent="0" lvl="0" marL="0" rtl="0" algn="l">
              <a:lnSpc>
                <a:spcPct val="115000"/>
              </a:lnSpc>
              <a:spcBef>
                <a:spcPts val="1600"/>
              </a:spcBef>
              <a:spcAft>
                <a:spcPts val="1600"/>
              </a:spcAft>
              <a:buNone/>
            </a:pPr>
            <a:r>
              <a:t/>
            </a:r>
            <a:endParaRPr>
              <a:solidFill>
                <a:schemeClr val="lt1"/>
              </a:solidFill>
            </a:endParaRPr>
          </a:p>
        </p:txBody>
      </p:sp>
      <p:pic>
        <p:nvPicPr>
          <p:cNvPr id="240" name="Google Shape;240;p42"/>
          <p:cNvPicPr preferRelativeResize="0"/>
          <p:nvPr/>
        </p:nvPicPr>
        <p:blipFill>
          <a:blip r:embed="rId3">
            <a:alphaModFix/>
          </a:blip>
          <a:stretch>
            <a:fillRect/>
          </a:stretch>
        </p:blipFill>
        <p:spPr>
          <a:xfrm>
            <a:off x="4572000" y="1640775"/>
            <a:ext cx="4369926" cy="31233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43"/>
          <p:cNvSpPr txBox="1"/>
          <p:nvPr>
            <p:ph type="title"/>
          </p:nvPr>
        </p:nvSpPr>
        <p:spPr>
          <a:xfrm>
            <a:off x="311700" y="2208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French and Indian War 1754-1763</a:t>
            </a:r>
            <a:endParaRPr b="1">
              <a:solidFill>
                <a:srgbClr val="FFFFFF"/>
              </a:solidFill>
            </a:endParaRPr>
          </a:p>
        </p:txBody>
      </p:sp>
      <p:sp>
        <p:nvSpPr>
          <p:cNvPr id="246" name="Google Shape;246;p43"/>
          <p:cNvSpPr txBox="1"/>
          <p:nvPr>
            <p:ph idx="1" type="body"/>
          </p:nvPr>
        </p:nvSpPr>
        <p:spPr>
          <a:xfrm>
            <a:off x="311700" y="793500"/>
            <a:ext cx="6051000" cy="3307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Char char="●"/>
            </a:pPr>
            <a:r>
              <a:rPr lang="en">
                <a:solidFill>
                  <a:schemeClr val="lt1"/>
                </a:solidFill>
              </a:rPr>
              <a:t>Fought all over the world sometimes called the 7 Year War</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In North America mainly fought between British &amp; French, both supported by Native Americans</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British wanted to expand West of the 13 colonies, which was held by France</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Commander George Washington fought for the British</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Britain was 75 million pounds in debt in the beginning of the war, but was </a:t>
            </a:r>
            <a:r>
              <a:rPr b="1" lang="en">
                <a:solidFill>
                  <a:schemeClr val="lt1"/>
                </a:solidFill>
              </a:rPr>
              <a:t>133 million</a:t>
            </a:r>
            <a:r>
              <a:rPr lang="en">
                <a:solidFill>
                  <a:schemeClr val="lt1"/>
                </a:solidFill>
              </a:rPr>
              <a:t> pounds in debt by the end</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Britain would later </a:t>
            </a:r>
            <a:r>
              <a:rPr lang="en" u="sng">
                <a:solidFill>
                  <a:schemeClr val="lt1"/>
                </a:solidFill>
              </a:rPr>
              <a:t>tax the American Colonies</a:t>
            </a:r>
            <a:r>
              <a:rPr lang="en">
                <a:solidFill>
                  <a:schemeClr val="lt1"/>
                </a:solidFill>
              </a:rPr>
              <a:t> to offset the debt leading to the American Revolution</a:t>
            </a:r>
            <a:endParaRPr>
              <a:solidFill>
                <a:schemeClr val="lt1"/>
              </a:solidFill>
            </a:endParaRPr>
          </a:p>
        </p:txBody>
      </p:sp>
      <p:pic>
        <p:nvPicPr>
          <p:cNvPr id="247" name="Google Shape;247;p43"/>
          <p:cNvPicPr preferRelativeResize="0"/>
          <p:nvPr/>
        </p:nvPicPr>
        <p:blipFill>
          <a:blip r:embed="rId3">
            <a:alphaModFix/>
          </a:blip>
          <a:stretch>
            <a:fillRect/>
          </a:stretch>
        </p:blipFill>
        <p:spPr>
          <a:xfrm>
            <a:off x="5925700" y="1311000"/>
            <a:ext cx="3017775" cy="18920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descr="The French and Indian War saw two European imperialists go head-to-head over territory and marked the debut of the soldier who would become America's first president.&#10;Subscribe for more from other great HISTORY shows:&#10;http://histv.co/SubscribeHistoryYT&#10;&#10;Check out exclusive HISTORY content:&#10;History Newsletter: https://histv.co/newsletter&#10;Website - https://histv.co/History&#10;Facebook - https://histv.co/Facebook&#10;Twitter - https://histv.co/Twitter&#10;&#10;HISTORY® is the leading destination for award-winning original series and specials that connect viewers with history in an informative, immersive, and entertaining manner across all platforms. The network’s all-original programming slate features a roster of hit series, premium documentaries, and scripted event programming." id="252" name="Google Shape;252;p44" title="The French and Indian War Explained | History">
            <a:hlinkClick r:id="rId3"/>
          </p:cNvPr>
          <p:cNvPicPr preferRelativeResize="0"/>
          <p:nvPr/>
        </p:nvPicPr>
        <p:blipFill>
          <a:blip r:embed="rId4">
            <a:alphaModFix/>
          </a:blip>
          <a:stretch>
            <a:fillRect/>
          </a:stretch>
        </p:blipFill>
        <p:spPr>
          <a:xfrm>
            <a:off x="971725" y="286563"/>
            <a:ext cx="6093826" cy="4570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1000"/>
                                        <p:tgtEl>
                                          <p:spTgt spid="2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45"/>
          <p:cNvSpPr txBox="1"/>
          <p:nvPr>
            <p:ph type="title"/>
          </p:nvPr>
        </p:nvSpPr>
        <p:spPr>
          <a:xfrm>
            <a:off x="311700" y="129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Stamp Act of 1765</a:t>
            </a:r>
            <a:endParaRPr b="1">
              <a:solidFill>
                <a:srgbClr val="FFFFFF"/>
              </a:solidFill>
            </a:endParaRPr>
          </a:p>
        </p:txBody>
      </p:sp>
      <p:sp>
        <p:nvSpPr>
          <p:cNvPr id="258" name="Google Shape;258;p45"/>
          <p:cNvSpPr txBox="1"/>
          <p:nvPr>
            <p:ph idx="1" type="body"/>
          </p:nvPr>
        </p:nvSpPr>
        <p:spPr>
          <a:xfrm>
            <a:off x="0" y="701725"/>
            <a:ext cx="7985100" cy="3906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Char char="●"/>
            </a:pPr>
            <a:r>
              <a:rPr lang="en">
                <a:solidFill>
                  <a:schemeClr val="lt1"/>
                </a:solidFill>
              </a:rPr>
              <a:t>Required all official documents to be printed on stamped paper from London</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Stamped paper had to be bought in British currency</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Affected students, newspaper printers, attorney, and judges</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Colonials (including Sam Adams and Benjamin Franklin) didn’t believe that England should tax them since they were not represented in </a:t>
            </a:r>
            <a:r>
              <a:rPr lang="en">
                <a:solidFill>
                  <a:schemeClr val="lt1"/>
                </a:solidFill>
              </a:rPr>
              <a:t>parliament</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The colonial slogan, “No taxation without representation!” developed in response to the Stamp Act</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Delegates from the colonies met in New York City as the “Stamp Act Congress” to formally petition England to repeal the Stamp Act</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The “Stamp Act Congress” was the first unified colonial response to </a:t>
            </a:r>
            <a:r>
              <a:rPr lang="en">
                <a:solidFill>
                  <a:schemeClr val="lt1"/>
                </a:solidFill>
              </a:rPr>
              <a:t>Britain</a:t>
            </a:r>
            <a:endParaRPr>
              <a:solidFill>
                <a:schemeClr val="lt1"/>
              </a:solidFill>
            </a:endParaRPr>
          </a:p>
        </p:txBody>
      </p:sp>
      <p:pic>
        <p:nvPicPr>
          <p:cNvPr id="259" name="Google Shape;259;p45"/>
          <p:cNvPicPr preferRelativeResize="0"/>
          <p:nvPr/>
        </p:nvPicPr>
        <p:blipFill>
          <a:blip r:embed="rId3">
            <a:alphaModFix/>
          </a:blip>
          <a:stretch>
            <a:fillRect/>
          </a:stretch>
        </p:blipFill>
        <p:spPr>
          <a:xfrm>
            <a:off x="7575875" y="129025"/>
            <a:ext cx="1374100" cy="18779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4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Townshend Act of 1767</a:t>
            </a:r>
            <a:endParaRPr b="1">
              <a:solidFill>
                <a:srgbClr val="FFFFFF"/>
              </a:solidFill>
            </a:endParaRPr>
          </a:p>
        </p:txBody>
      </p:sp>
      <p:sp>
        <p:nvSpPr>
          <p:cNvPr id="265" name="Google Shape;265;p4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Char char="●"/>
            </a:pPr>
            <a:r>
              <a:rPr lang="en">
                <a:solidFill>
                  <a:schemeClr val="lt1"/>
                </a:solidFill>
              </a:rPr>
              <a:t>British tried to impose tax on goods from England including: glass, lead, paint and tea to raise money</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Britain argued that parliament had “virtual representation” of colonists in mind and looked out for their best interests</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Colonists boycotted British goods</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Samuel Adams developed “</a:t>
            </a:r>
            <a:r>
              <a:rPr lang="en">
                <a:solidFill>
                  <a:schemeClr val="lt1"/>
                </a:solidFill>
              </a:rPr>
              <a:t>committee</a:t>
            </a:r>
            <a:r>
              <a:rPr lang="en">
                <a:solidFill>
                  <a:schemeClr val="lt1"/>
                </a:solidFill>
              </a:rPr>
              <a:t> of correspondence” to rally townspeople against British policies</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Great </a:t>
            </a:r>
            <a:r>
              <a:rPr lang="en">
                <a:solidFill>
                  <a:schemeClr val="lt1"/>
                </a:solidFill>
              </a:rPr>
              <a:t>Britain</a:t>
            </a:r>
            <a:r>
              <a:rPr lang="en">
                <a:solidFill>
                  <a:schemeClr val="lt1"/>
                </a:solidFill>
              </a:rPr>
              <a:t> sent troops to enforce the acts</a:t>
            </a:r>
            <a:endParaRPr>
              <a:solidFill>
                <a:schemeClr val="lt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47"/>
          <p:cNvSpPr txBox="1"/>
          <p:nvPr>
            <p:ph type="title"/>
          </p:nvPr>
        </p:nvSpPr>
        <p:spPr>
          <a:xfrm>
            <a:off x="0" y="4310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The Boston Massacre-1770</a:t>
            </a:r>
            <a:endParaRPr b="1">
              <a:solidFill>
                <a:srgbClr val="FFFFFF"/>
              </a:solidFill>
            </a:endParaRPr>
          </a:p>
          <a:p>
            <a:pPr indent="0" lvl="0" marL="0" rtl="0" algn="l">
              <a:spcBef>
                <a:spcPts val="0"/>
              </a:spcBef>
              <a:spcAft>
                <a:spcPts val="0"/>
              </a:spcAft>
              <a:buNone/>
            </a:pPr>
            <a:r>
              <a:t/>
            </a:r>
            <a:endParaRPr/>
          </a:p>
        </p:txBody>
      </p:sp>
      <p:sp>
        <p:nvSpPr>
          <p:cNvPr id="271" name="Google Shape;271;p47"/>
          <p:cNvSpPr txBox="1"/>
          <p:nvPr>
            <p:ph idx="1" type="body"/>
          </p:nvPr>
        </p:nvSpPr>
        <p:spPr>
          <a:xfrm>
            <a:off x="311700" y="1152475"/>
            <a:ext cx="4260300" cy="33183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Char char="●"/>
            </a:pPr>
            <a:r>
              <a:rPr lang="en">
                <a:solidFill>
                  <a:schemeClr val="lt1"/>
                </a:solidFill>
              </a:rPr>
              <a:t>Britain sent troops to enforce tax collection on imported goods</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1 in 3 men in Boston was a British soldier, making the city occupied by British troops</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On March 5, 1770 colonials taunted and threw rocks at the soldiers and the soldiers responded by firing into the crowd, killing 5 people</a:t>
            </a:r>
            <a:endParaRPr>
              <a:solidFill>
                <a:schemeClr val="lt1"/>
              </a:solidFill>
            </a:endParaRPr>
          </a:p>
        </p:txBody>
      </p:sp>
      <p:pic>
        <p:nvPicPr>
          <p:cNvPr id="272" name="Google Shape;272;p47"/>
          <p:cNvPicPr preferRelativeResize="0"/>
          <p:nvPr/>
        </p:nvPicPr>
        <p:blipFill>
          <a:blip r:embed="rId3">
            <a:alphaModFix/>
          </a:blip>
          <a:stretch>
            <a:fillRect/>
          </a:stretch>
        </p:blipFill>
        <p:spPr>
          <a:xfrm>
            <a:off x="4772013" y="0"/>
            <a:ext cx="4371975" cy="5143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8"/>
          <p:cNvSpPr txBox="1"/>
          <p:nvPr>
            <p:ph type="title"/>
          </p:nvPr>
        </p:nvSpPr>
        <p:spPr>
          <a:xfrm>
            <a:off x="263975" y="3305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Boston Tea Party 1773</a:t>
            </a:r>
            <a:endParaRPr b="1">
              <a:solidFill>
                <a:srgbClr val="FFFFFF"/>
              </a:solidFill>
            </a:endParaRPr>
          </a:p>
        </p:txBody>
      </p:sp>
      <p:sp>
        <p:nvSpPr>
          <p:cNvPr id="278" name="Google Shape;278;p48"/>
          <p:cNvSpPr txBox="1"/>
          <p:nvPr>
            <p:ph idx="1" type="body"/>
          </p:nvPr>
        </p:nvSpPr>
        <p:spPr>
          <a:xfrm>
            <a:off x="4372800" y="863550"/>
            <a:ext cx="44595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Char char="●"/>
            </a:pPr>
            <a:r>
              <a:rPr lang="en">
                <a:solidFill>
                  <a:schemeClr val="lt1"/>
                </a:solidFill>
              </a:rPr>
              <a:t>The British sent thousands of pounds of tea to the colonies to collect the taxes</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The British governor ordered the ships to dock and for the merchants to pay the taxes</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December 16, 1773- 50 Bostonians disguised as Native Americans boarded ships and dumped $1.7 million worth of tea into the harbor</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In response Britain shut down Boston’s port</a:t>
            </a:r>
            <a:endParaRPr>
              <a:solidFill>
                <a:schemeClr val="lt1"/>
              </a:solidFill>
            </a:endParaRPr>
          </a:p>
          <a:p>
            <a:pPr indent="0" lvl="0" marL="457200" rtl="0" algn="l">
              <a:spcBef>
                <a:spcPts val="1600"/>
              </a:spcBef>
              <a:spcAft>
                <a:spcPts val="1600"/>
              </a:spcAft>
              <a:buNone/>
            </a:pPr>
            <a:r>
              <a:t/>
            </a:r>
            <a:endParaRPr>
              <a:solidFill>
                <a:schemeClr val="lt1"/>
              </a:solidFill>
            </a:endParaRPr>
          </a:p>
        </p:txBody>
      </p:sp>
      <p:pic>
        <p:nvPicPr>
          <p:cNvPr id="279" name="Google Shape;279;p48"/>
          <p:cNvPicPr preferRelativeResize="0"/>
          <p:nvPr/>
        </p:nvPicPr>
        <p:blipFill>
          <a:blip r:embed="rId3">
            <a:alphaModFix/>
          </a:blip>
          <a:stretch>
            <a:fillRect/>
          </a:stretch>
        </p:blipFill>
        <p:spPr>
          <a:xfrm>
            <a:off x="311700" y="1184125"/>
            <a:ext cx="4068000" cy="22204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descr="Discover what led American colonists in 1773 to toss tea into the Boston Harbor in what became known as the Boston Tea Party.&#10;&#10;--&#10;&#10;Before the Revolutionary War, American colonists were taxed heavily for importing tea from Britain. The colonists, not fans of &quot;taxation without representation&quot;, reacted by dumping tea into the Boston Harbor, a night now known as the Boston Tea Party. Ben Labaree gets into the nitty-gritty of that famous revolutionary act.&#10;&#10;Lesson by Ben Labaree, animation by Nick Fox-Gieg Animation.&#10;&#10;Sign up for our newsletter: http://bit.ly/TEDEdNewsletter&#10;Support us on Patreon: http://bit.ly/TEDEdPatreon&#10;Follow us on Facebook: http://bit.ly/TEDEdFacebook&#10;Find us on Twitter: http://bit.ly/TEDEdTwitter&#10;Peep us on Instagram: http://bit.ly/TEDEdInstagram&#10;View full lesson: https://ed.ted.com/lessons/the-story-behind-the-boston-tea-party-ben-labaree" id="284" name="Google Shape;284;p49" title="The story behind the Boston Tea Party - Ben Labaree">
            <a:hlinkClick r:id="rId3"/>
          </p:cNvPr>
          <p:cNvPicPr preferRelativeResize="0"/>
          <p:nvPr/>
        </p:nvPicPr>
        <p:blipFill>
          <a:blip r:embed="rId4">
            <a:alphaModFix/>
          </a:blip>
          <a:stretch>
            <a:fillRect/>
          </a:stretch>
        </p:blipFill>
        <p:spPr>
          <a:xfrm>
            <a:off x="1330325" y="140500"/>
            <a:ext cx="6588700" cy="4941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1000"/>
                                        <p:tgtEl>
                                          <p:spTgt spid="2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5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First </a:t>
            </a:r>
            <a:r>
              <a:rPr b="1" lang="en">
                <a:solidFill>
                  <a:srgbClr val="FFFFFF"/>
                </a:solidFill>
              </a:rPr>
              <a:t>Continental</a:t>
            </a:r>
            <a:r>
              <a:rPr b="1" lang="en">
                <a:solidFill>
                  <a:srgbClr val="FFFFFF"/>
                </a:solidFill>
              </a:rPr>
              <a:t> Congress 1774</a:t>
            </a:r>
            <a:r>
              <a:rPr lang="en"/>
              <a:t> </a:t>
            </a:r>
            <a:endParaRPr/>
          </a:p>
        </p:txBody>
      </p:sp>
      <p:sp>
        <p:nvSpPr>
          <p:cNvPr id="290" name="Google Shape;290;p50"/>
          <p:cNvSpPr txBox="1"/>
          <p:nvPr>
            <p:ph idx="1" type="body"/>
          </p:nvPr>
        </p:nvSpPr>
        <p:spPr>
          <a:xfrm>
            <a:off x="185575" y="1093175"/>
            <a:ext cx="8520600" cy="3186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Char char="●"/>
            </a:pPr>
            <a:r>
              <a:rPr lang="en">
                <a:solidFill>
                  <a:schemeClr val="lt1"/>
                </a:solidFill>
              </a:rPr>
              <a:t>Britain tried to separate Boston from the rest of the colonies to get them under control by enacting the Coercive Act to punish Boston</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In response representatives from all colonies except Georgia met in Philadelphia as a show of support for Boston as the Continental Congress</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The </a:t>
            </a:r>
            <a:r>
              <a:rPr lang="en">
                <a:solidFill>
                  <a:schemeClr val="lt1"/>
                </a:solidFill>
              </a:rPr>
              <a:t>Continental</a:t>
            </a:r>
            <a:r>
              <a:rPr lang="en">
                <a:solidFill>
                  <a:schemeClr val="lt1"/>
                </a:solidFill>
              </a:rPr>
              <a:t> Congress produced the Colonial Declaration of Rights and Grievances which rejected </a:t>
            </a:r>
            <a:r>
              <a:rPr lang="en">
                <a:solidFill>
                  <a:schemeClr val="lt1"/>
                </a:solidFill>
              </a:rPr>
              <a:t>Britain's</a:t>
            </a:r>
            <a:r>
              <a:rPr lang="en">
                <a:solidFill>
                  <a:schemeClr val="lt1"/>
                </a:solidFill>
              </a:rPr>
              <a:t> infringement on colonial rights</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The </a:t>
            </a:r>
            <a:r>
              <a:rPr lang="en">
                <a:solidFill>
                  <a:schemeClr val="lt1"/>
                </a:solidFill>
              </a:rPr>
              <a:t>Continental</a:t>
            </a:r>
            <a:r>
              <a:rPr lang="en">
                <a:solidFill>
                  <a:schemeClr val="lt1"/>
                </a:solidFill>
              </a:rPr>
              <a:t> Congress did not question loyalty to the king but did tell the colonies to prepare their </a:t>
            </a:r>
            <a:r>
              <a:rPr lang="en">
                <a:solidFill>
                  <a:schemeClr val="lt1"/>
                </a:solidFill>
              </a:rPr>
              <a:t>militias</a:t>
            </a:r>
            <a:endParaRPr>
              <a:solidFill>
                <a:schemeClr val="lt1"/>
              </a:solidFill>
            </a:endParaRPr>
          </a:p>
          <a:p>
            <a:pPr indent="0" lvl="0" marL="0" rtl="0" algn="l">
              <a:spcBef>
                <a:spcPts val="1600"/>
              </a:spcBef>
              <a:spcAft>
                <a:spcPts val="1600"/>
              </a:spcAft>
              <a:buNone/>
            </a:pPr>
            <a:r>
              <a:t/>
            </a:r>
            <a:endParaRPr>
              <a:solidFill>
                <a:schemeClr val="lt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id="295" name="Google Shape;295;p51"/>
          <p:cNvPicPr preferRelativeResize="0"/>
          <p:nvPr/>
        </p:nvPicPr>
        <p:blipFill rotWithShape="1">
          <a:blip r:embed="rId3">
            <a:alphaModFix/>
          </a:blip>
          <a:srcRect b="11457" l="2162" r="0" t="31991"/>
          <a:stretch/>
        </p:blipFill>
        <p:spPr>
          <a:xfrm>
            <a:off x="56875" y="489325"/>
            <a:ext cx="8724024" cy="25831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Christopher Columbus- 1492</a:t>
            </a:r>
            <a:endParaRPr b="1">
              <a:solidFill>
                <a:srgbClr val="FFFFFF"/>
              </a:solidFill>
            </a:endParaRPr>
          </a:p>
        </p:txBody>
      </p:sp>
      <p:sp>
        <p:nvSpPr>
          <p:cNvPr id="71" name="Google Shape;71;p16"/>
          <p:cNvSpPr txBox="1"/>
          <p:nvPr>
            <p:ph idx="1" type="body"/>
          </p:nvPr>
        </p:nvSpPr>
        <p:spPr>
          <a:xfrm>
            <a:off x="311700" y="1152475"/>
            <a:ext cx="65187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Char char="●"/>
            </a:pPr>
            <a:r>
              <a:rPr lang="en">
                <a:solidFill>
                  <a:srgbClr val="FFFFFF"/>
                </a:solidFill>
              </a:rPr>
              <a:t>Financially backed by Spain and landed in modern Dominican Republic &amp; Haiti in 1492</a:t>
            </a:r>
            <a:endParaRPr>
              <a:solidFill>
                <a:srgbClr val="FFFFFF"/>
              </a:solidFill>
            </a:endParaRPr>
          </a:p>
          <a:p>
            <a:pPr indent="0" lvl="0" marL="457200" rtl="0" algn="l">
              <a:spcBef>
                <a:spcPts val="1600"/>
              </a:spcBef>
              <a:spcAft>
                <a:spcPts val="0"/>
              </a:spcAft>
              <a:buNone/>
            </a:pPr>
            <a:r>
              <a:t/>
            </a:r>
            <a:endParaRPr>
              <a:solidFill>
                <a:srgbClr val="FFFFFF"/>
              </a:solidFill>
            </a:endParaRPr>
          </a:p>
          <a:p>
            <a:pPr indent="-342900" lvl="0" marL="457200" rtl="0" algn="l">
              <a:spcBef>
                <a:spcPts val="1600"/>
              </a:spcBef>
              <a:spcAft>
                <a:spcPts val="0"/>
              </a:spcAft>
              <a:buClr>
                <a:srgbClr val="FFFFFF"/>
              </a:buClr>
              <a:buSzPts val="1800"/>
              <a:buChar char="●"/>
            </a:pPr>
            <a:r>
              <a:rPr lang="en">
                <a:solidFill>
                  <a:srgbClr val="FFFFFF"/>
                </a:solidFill>
              </a:rPr>
              <a:t>Great Britain did not come to America until 100 years later </a:t>
            </a:r>
            <a:endParaRPr>
              <a:solidFill>
                <a:srgbClr val="FFFFFF"/>
              </a:solidFill>
            </a:endParaRPr>
          </a:p>
          <a:p>
            <a:pPr indent="0" lvl="0" marL="457200" rtl="0" algn="l">
              <a:spcBef>
                <a:spcPts val="1600"/>
              </a:spcBef>
              <a:spcAft>
                <a:spcPts val="1600"/>
              </a:spcAft>
              <a:buNone/>
            </a:pPr>
            <a:r>
              <a:t/>
            </a:r>
            <a:endParaRPr>
              <a:solidFill>
                <a:srgbClr val="FFFFFF"/>
              </a:solidFill>
            </a:endParaRPr>
          </a:p>
        </p:txBody>
      </p:sp>
      <p:pic>
        <p:nvPicPr>
          <p:cNvPr id="72" name="Google Shape;72;p16"/>
          <p:cNvPicPr preferRelativeResize="0"/>
          <p:nvPr/>
        </p:nvPicPr>
        <p:blipFill>
          <a:blip r:embed="rId3">
            <a:alphaModFix/>
          </a:blip>
          <a:stretch>
            <a:fillRect/>
          </a:stretch>
        </p:blipFill>
        <p:spPr>
          <a:xfrm>
            <a:off x="6728325" y="183028"/>
            <a:ext cx="1645051" cy="1096701"/>
          </a:xfrm>
          <a:prstGeom prst="rect">
            <a:avLst/>
          </a:prstGeom>
          <a:noFill/>
          <a:ln>
            <a:noFill/>
          </a:ln>
        </p:spPr>
      </p:pic>
      <p:pic>
        <p:nvPicPr>
          <p:cNvPr id="73" name="Google Shape;73;p16"/>
          <p:cNvPicPr preferRelativeResize="0"/>
          <p:nvPr/>
        </p:nvPicPr>
        <p:blipFill>
          <a:blip r:embed="rId4">
            <a:alphaModFix/>
          </a:blip>
          <a:stretch>
            <a:fillRect/>
          </a:stretch>
        </p:blipFill>
        <p:spPr>
          <a:xfrm>
            <a:off x="6968775" y="2343104"/>
            <a:ext cx="1943100" cy="23526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5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301" name="Google Shape;301;p52"/>
          <p:cNvPicPr preferRelativeResize="0"/>
          <p:nvPr/>
        </p:nvPicPr>
        <p:blipFill rotWithShape="1">
          <a:blip r:embed="rId3">
            <a:alphaModFix/>
          </a:blip>
          <a:srcRect b="32437" l="-1740" r="1740" t="25766"/>
          <a:stretch/>
        </p:blipFill>
        <p:spPr>
          <a:xfrm>
            <a:off x="0" y="142426"/>
            <a:ext cx="9144001" cy="2148676"/>
          </a:xfrm>
          <a:prstGeom prst="rect">
            <a:avLst/>
          </a:prstGeom>
          <a:noFill/>
          <a:ln>
            <a:noFill/>
          </a:ln>
        </p:spPr>
      </p:pic>
      <p:pic>
        <p:nvPicPr>
          <p:cNvPr id="302" name="Google Shape;302;p52"/>
          <p:cNvPicPr preferRelativeResize="0"/>
          <p:nvPr/>
        </p:nvPicPr>
        <p:blipFill rotWithShape="1">
          <a:blip r:embed="rId4">
            <a:alphaModFix/>
          </a:blip>
          <a:srcRect b="23270" l="0" r="47635" t="40549"/>
          <a:stretch/>
        </p:blipFill>
        <p:spPr>
          <a:xfrm>
            <a:off x="493775" y="2377700"/>
            <a:ext cx="6080448" cy="236199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id="307" name="Google Shape;307;p53"/>
          <p:cNvPicPr preferRelativeResize="0"/>
          <p:nvPr/>
        </p:nvPicPr>
        <p:blipFill rotWithShape="1">
          <a:blip r:embed="rId3">
            <a:alphaModFix/>
          </a:blip>
          <a:srcRect b="41697" l="3969" r="2842" t="22446"/>
          <a:stretch/>
        </p:blipFill>
        <p:spPr>
          <a:xfrm>
            <a:off x="169625" y="176550"/>
            <a:ext cx="8731025" cy="1888975"/>
          </a:xfrm>
          <a:prstGeom prst="rect">
            <a:avLst/>
          </a:prstGeom>
          <a:noFill/>
          <a:ln>
            <a:noFill/>
          </a:ln>
        </p:spPr>
      </p:pic>
      <p:pic>
        <p:nvPicPr>
          <p:cNvPr id="308" name="Google Shape;308;p53"/>
          <p:cNvPicPr preferRelativeResize="0"/>
          <p:nvPr/>
        </p:nvPicPr>
        <p:blipFill rotWithShape="1">
          <a:blip r:embed="rId4">
            <a:alphaModFix/>
          </a:blip>
          <a:srcRect b="12953" l="3062" r="38375" t="58381"/>
          <a:stretch/>
        </p:blipFill>
        <p:spPr>
          <a:xfrm>
            <a:off x="306175" y="2384150"/>
            <a:ext cx="8146001" cy="22417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Lexington &amp; Concord April 1775</a:t>
            </a:r>
            <a:endParaRPr b="1">
              <a:solidFill>
                <a:srgbClr val="FFFFFF"/>
              </a:solidFill>
            </a:endParaRPr>
          </a:p>
        </p:txBody>
      </p:sp>
      <p:sp>
        <p:nvSpPr>
          <p:cNvPr id="314" name="Google Shape;314;p54"/>
          <p:cNvSpPr txBox="1"/>
          <p:nvPr>
            <p:ph idx="1" type="body"/>
          </p:nvPr>
        </p:nvSpPr>
        <p:spPr>
          <a:xfrm>
            <a:off x="3739750" y="1152475"/>
            <a:ext cx="50925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Char char="●"/>
            </a:pPr>
            <a:r>
              <a:rPr lang="en">
                <a:solidFill>
                  <a:schemeClr val="lt1"/>
                </a:solidFill>
              </a:rPr>
              <a:t>700 British soldiers were ordered to march to Concord where the colonial army was storing ammunition</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Paul Revere rode to Concord to warn that the British were coming and the supplies were secured</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Rebel Minutemen and British soldiers met on Lexington Green a village common area on April 19</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British forces ordered the militia to disperse, but in the confusion, shots were fired </a:t>
            </a:r>
            <a:r>
              <a:rPr lang="en">
                <a:solidFill>
                  <a:schemeClr val="lt1"/>
                </a:solidFill>
              </a:rPr>
              <a:t>beginning</a:t>
            </a:r>
            <a:r>
              <a:rPr lang="en">
                <a:solidFill>
                  <a:schemeClr val="lt1"/>
                </a:solidFill>
              </a:rPr>
              <a:t> the Revolutionary War.</a:t>
            </a:r>
            <a:endParaRPr>
              <a:solidFill>
                <a:schemeClr val="lt1"/>
              </a:solidFill>
            </a:endParaRPr>
          </a:p>
        </p:txBody>
      </p:sp>
      <p:pic>
        <p:nvPicPr>
          <p:cNvPr id="315" name="Google Shape;315;p54"/>
          <p:cNvPicPr preferRelativeResize="0"/>
          <p:nvPr/>
        </p:nvPicPr>
        <p:blipFill>
          <a:blip r:embed="rId3">
            <a:alphaModFix/>
          </a:blip>
          <a:stretch>
            <a:fillRect/>
          </a:stretch>
        </p:blipFill>
        <p:spPr>
          <a:xfrm>
            <a:off x="311700" y="1432150"/>
            <a:ext cx="3579701" cy="247222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descr="Did you know that Paul Revere didn't ride alone, and there were women on the Revolutionary War battlefields?&#10;Subscribe for more from other great HISTORY shows:&#10;http://histv.co/SubscribeHistoryYT&#10;&#10;Check out exclusive HISTORY content:&#10;History Newsletter: https://histv.co/newsletter&#10;Website - https://histv.co/History&#10;Facebook - https://histv.co/Facebook&#10;Twitter - https://histv.co/Twitter&#10;&#10;HISTORY® is the leading destination for award-winning original series and specials that connect viewers with history in an informative, immersive, and entertaining manner across all platforms. The network’s all-original programming slate features a roster of hit series, premium documentaries, and scripted event programming." id="320" name="Google Shape;320;p55" title="Revolutionary War: Bet You Didn't Know | History">
            <a:hlinkClick r:id="rId3"/>
          </p:cNvPr>
          <p:cNvPicPr preferRelativeResize="0"/>
          <p:nvPr/>
        </p:nvPicPr>
        <p:blipFill>
          <a:blip r:embed="rId4">
            <a:alphaModFix/>
          </a:blip>
          <a:stretch>
            <a:fillRect/>
          </a:stretch>
        </p:blipFill>
        <p:spPr>
          <a:xfrm>
            <a:off x="896750" y="116000"/>
            <a:ext cx="6548675" cy="4911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1000"/>
                                        <p:tgtEl>
                                          <p:spTgt spid="3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5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Battle of Bunker Hill, near Boston, June 1775</a:t>
            </a:r>
            <a:endParaRPr b="1">
              <a:solidFill>
                <a:srgbClr val="FFFFFF"/>
              </a:solidFill>
            </a:endParaRPr>
          </a:p>
        </p:txBody>
      </p:sp>
      <p:sp>
        <p:nvSpPr>
          <p:cNvPr id="326" name="Google Shape;326;p56"/>
          <p:cNvSpPr txBox="1"/>
          <p:nvPr>
            <p:ph idx="1" type="body"/>
          </p:nvPr>
        </p:nvSpPr>
        <p:spPr>
          <a:xfrm>
            <a:off x="5042275" y="1621175"/>
            <a:ext cx="3789900" cy="2947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Char char="●"/>
            </a:pPr>
            <a:r>
              <a:rPr lang="en">
                <a:solidFill>
                  <a:schemeClr val="lt1"/>
                </a:solidFill>
              </a:rPr>
              <a:t>The Colonists lost the Battle of Bunker Hill, but proved to the British that this was going to be a serious war and the Colonies would not easily be defeated.</a:t>
            </a:r>
            <a:endParaRPr>
              <a:solidFill>
                <a:schemeClr val="lt1"/>
              </a:solidFill>
            </a:endParaRPr>
          </a:p>
          <a:p>
            <a:pPr indent="0" lvl="0" marL="457200" rtl="0" algn="l">
              <a:spcBef>
                <a:spcPts val="1600"/>
              </a:spcBef>
              <a:spcAft>
                <a:spcPts val="1600"/>
              </a:spcAft>
              <a:buNone/>
            </a:pPr>
            <a:r>
              <a:t/>
            </a:r>
            <a:endParaRPr>
              <a:solidFill>
                <a:schemeClr val="lt1"/>
              </a:solidFill>
            </a:endParaRPr>
          </a:p>
        </p:txBody>
      </p:sp>
      <p:pic>
        <p:nvPicPr>
          <p:cNvPr id="327" name="Google Shape;327;p56"/>
          <p:cNvPicPr preferRelativeResize="0"/>
          <p:nvPr/>
        </p:nvPicPr>
        <p:blipFill>
          <a:blip r:embed="rId3">
            <a:alphaModFix/>
          </a:blip>
          <a:stretch>
            <a:fillRect/>
          </a:stretch>
        </p:blipFill>
        <p:spPr>
          <a:xfrm>
            <a:off x="262300" y="1368925"/>
            <a:ext cx="4627448" cy="30946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57"/>
          <p:cNvSpPr txBox="1"/>
          <p:nvPr>
            <p:ph type="title"/>
          </p:nvPr>
        </p:nvSpPr>
        <p:spPr>
          <a:xfrm>
            <a:off x="311700" y="311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The Revolutionary War 1/28/21</a:t>
            </a:r>
            <a:endParaRPr>
              <a:solidFill>
                <a:srgbClr val="FFFFFF"/>
              </a:solidFill>
            </a:endParaRPr>
          </a:p>
        </p:txBody>
      </p:sp>
      <p:pic>
        <p:nvPicPr>
          <p:cNvPr id="333" name="Google Shape;333;p57"/>
          <p:cNvPicPr preferRelativeResize="0"/>
          <p:nvPr/>
        </p:nvPicPr>
        <p:blipFill>
          <a:blip r:embed="rId3">
            <a:alphaModFix/>
          </a:blip>
          <a:stretch>
            <a:fillRect/>
          </a:stretch>
        </p:blipFill>
        <p:spPr>
          <a:xfrm>
            <a:off x="1771150" y="1017725"/>
            <a:ext cx="4687428" cy="39910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5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Warmup </a:t>
            </a:r>
            <a:endParaRPr/>
          </a:p>
        </p:txBody>
      </p:sp>
      <p:pic>
        <p:nvPicPr>
          <p:cNvPr descr="The Stamp Act is a British tax on all printed material, from marriage licenses to playing cards. It infuriates colonists." id="339" name="Google Shape;339;p58" title="The Stamp Act">
            <a:hlinkClick r:id="rId3"/>
          </p:cNvPr>
          <p:cNvPicPr preferRelativeResize="0"/>
          <p:nvPr/>
        </p:nvPicPr>
        <p:blipFill>
          <a:blip r:embed="rId4">
            <a:alphaModFix/>
          </a:blip>
          <a:stretch>
            <a:fillRect/>
          </a:stretch>
        </p:blipFill>
        <p:spPr>
          <a:xfrm>
            <a:off x="2760200" y="197625"/>
            <a:ext cx="6286825" cy="4715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9"/>
                                        </p:tgtEl>
                                        <p:attrNameLst>
                                          <p:attrName>style.visibility</p:attrName>
                                        </p:attrNameLst>
                                      </p:cBhvr>
                                      <p:to>
                                        <p:strVal val="visible"/>
                                      </p:to>
                                    </p:set>
                                    <p:animEffect filter="fade" transition="in">
                                      <p:cBhvr>
                                        <p:cTn dur="1000"/>
                                        <p:tgtEl>
                                          <p:spTgt spid="3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59"/>
          <p:cNvSpPr txBox="1"/>
          <p:nvPr>
            <p:ph type="title"/>
          </p:nvPr>
        </p:nvSpPr>
        <p:spPr>
          <a:xfrm>
            <a:off x="311700" y="1189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Common Sense by Thomas Paine, published Jan 1776</a:t>
            </a:r>
            <a:endParaRPr b="1">
              <a:solidFill>
                <a:srgbClr val="FFFFFF"/>
              </a:solidFill>
            </a:endParaRPr>
          </a:p>
        </p:txBody>
      </p:sp>
      <p:sp>
        <p:nvSpPr>
          <p:cNvPr id="345" name="Google Shape;345;p59"/>
          <p:cNvSpPr txBox="1"/>
          <p:nvPr>
            <p:ph idx="1" type="body"/>
          </p:nvPr>
        </p:nvSpPr>
        <p:spPr>
          <a:xfrm>
            <a:off x="4863200" y="1362700"/>
            <a:ext cx="38682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Char char="●"/>
            </a:pPr>
            <a:r>
              <a:rPr lang="en">
                <a:solidFill>
                  <a:schemeClr val="lt1"/>
                </a:solidFill>
              </a:rPr>
              <a:t>Few people thought US would break from Britain</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Breaking from Britain was considered radical</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Thomas Paine wrote Common Sense arguing that the colonies should break from Britain</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Spread through the colonies and was read in pubs and meeting halls.</a:t>
            </a:r>
            <a:endParaRPr>
              <a:solidFill>
                <a:schemeClr val="lt1"/>
              </a:solidFill>
            </a:endParaRPr>
          </a:p>
          <a:p>
            <a:pPr indent="0" lvl="0" marL="457200" rtl="0" algn="l">
              <a:spcBef>
                <a:spcPts val="1600"/>
              </a:spcBef>
              <a:spcAft>
                <a:spcPts val="1600"/>
              </a:spcAft>
              <a:buNone/>
            </a:pPr>
            <a:r>
              <a:t/>
            </a:r>
            <a:endParaRPr>
              <a:solidFill>
                <a:schemeClr val="lt1"/>
              </a:solidFill>
            </a:endParaRPr>
          </a:p>
        </p:txBody>
      </p:sp>
      <p:pic>
        <p:nvPicPr>
          <p:cNvPr id="346" name="Google Shape;346;p59"/>
          <p:cNvPicPr preferRelativeResize="0"/>
          <p:nvPr/>
        </p:nvPicPr>
        <p:blipFill>
          <a:blip r:embed="rId3">
            <a:alphaModFix/>
          </a:blip>
          <a:stretch>
            <a:fillRect/>
          </a:stretch>
        </p:blipFill>
        <p:spPr>
          <a:xfrm>
            <a:off x="1632925" y="1029950"/>
            <a:ext cx="2497997" cy="391842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6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Declaration of Independence July 1776</a:t>
            </a:r>
            <a:endParaRPr b="1">
              <a:solidFill>
                <a:srgbClr val="FFFFFF"/>
              </a:solidFill>
            </a:endParaRPr>
          </a:p>
        </p:txBody>
      </p:sp>
      <p:sp>
        <p:nvSpPr>
          <p:cNvPr id="352" name="Google Shape;352;p60"/>
          <p:cNvSpPr txBox="1"/>
          <p:nvPr>
            <p:ph idx="1" type="body"/>
          </p:nvPr>
        </p:nvSpPr>
        <p:spPr>
          <a:xfrm>
            <a:off x="311700" y="1152475"/>
            <a:ext cx="8520600" cy="3710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Char char="●"/>
            </a:pPr>
            <a:r>
              <a:rPr lang="en">
                <a:solidFill>
                  <a:schemeClr val="lt1"/>
                </a:solidFill>
              </a:rPr>
              <a:t>The author, Thomas Jefferson was influenced by English philosopher John Locke</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Idea of Natural Rights-rights that all people are born with</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English had a sense that some people had more rights than others, such as monarchs because God wanted them to rule</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John Locke argued that people had rights to life, liberty, and property</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John Locke also believed in government as a social contract, the only just government was on the consent of the governed</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When governments don’t abide by the social contract, the people can rebel</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The rest of the Declaration is a list of grievances</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Declaration of Independence was an explanation to win France to the U.S. side</a:t>
            </a:r>
            <a:endParaRPr>
              <a:solidFill>
                <a:schemeClr val="lt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id="357" name="Google Shape;357;p61"/>
          <p:cNvPicPr preferRelativeResize="0"/>
          <p:nvPr/>
        </p:nvPicPr>
        <p:blipFill rotWithShape="1">
          <a:blip r:embed="rId3">
            <a:alphaModFix/>
          </a:blip>
          <a:srcRect b="27301" l="0" r="1690" t="28721"/>
          <a:stretch/>
        </p:blipFill>
        <p:spPr>
          <a:xfrm>
            <a:off x="175175" y="984200"/>
            <a:ext cx="8642802" cy="21737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100">
                <a:solidFill>
                  <a:srgbClr val="FFFFFF"/>
                </a:solidFill>
              </a:rPr>
              <a:t>England Begins Colonization</a:t>
            </a:r>
            <a:endParaRPr b="1" sz="3100">
              <a:solidFill>
                <a:srgbClr val="FFFFFF"/>
              </a:solidFill>
            </a:endParaRPr>
          </a:p>
        </p:txBody>
      </p:sp>
      <p:sp>
        <p:nvSpPr>
          <p:cNvPr id="79" name="Google Shape;79;p17"/>
          <p:cNvSpPr txBox="1"/>
          <p:nvPr>
            <p:ph idx="1" type="body"/>
          </p:nvPr>
        </p:nvSpPr>
        <p:spPr>
          <a:xfrm>
            <a:off x="311700" y="910700"/>
            <a:ext cx="42603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Char char="●"/>
            </a:pPr>
            <a:r>
              <a:rPr lang="en">
                <a:solidFill>
                  <a:srgbClr val="FFFFFF"/>
                </a:solidFill>
              </a:rPr>
              <a:t>England wants to compete with Spain &amp; France</a:t>
            </a:r>
            <a:endParaRPr>
              <a:solidFill>
                <a:srgbClr val="FFFFFF"/>
              </a:solidFill>
            </a:endParaRPr>
          </a:p>
          <a:p>
            <a:pPr indent="-342900" lvl="0" marL="457200" rtl="0" algn="l">
              <a:spcBef>
                <a:spcPts val="0"/>
              </a:spcBef>
              <a:spcAft>
                <a:spcPts val="0"/>
              </a:spcAft>
              <a:buClr>
                <a:srgbClr val="FFFFFF"/>
              </a:buClr>
              <a:buSzPts val="1800"/>
              <a:buChar char="●"/>
            </a:pPr>
            <a:r>
              <a:rPr lang="en">
                <a:solidFill>
                  <a:srgbClr val="FFFFFF"/>
                </a:solidFill>
              </a:rPr>
              <a:t>Spain was colonizing Mexico and South America</a:t>
            </a:r>
            <a:endParaRPr>
              <a:solidFill>
                <a:srgbClr val="FFFFFF"/>
              </a:solidFill>
            </a:endParaRPr>
          </a:p>
          <a:p>
            <a:pPr indent="-342900" lvl="0" marL="457200" rtl="0" algn="l">
              <a:spcBef>
                <a:spcPts val="0"/>
              </a:spcBef>
              <a:spcAft>
                <a:spcPts val="0"/>
              </a:spcAft>
              <a:buClr>
                <a:srgbClr val="FFFFFF"/>
              </a:buClr>
              <a:buSzPts val="1800"/>
              <a:buChar char="●"/>
            </a:pPr>
            <a:r>
              <a:rPr lang="en">
                <a:solidFill>
                  <a:srgbClr val="FFFFFF"/>
                </a:solidFill>
              </a:rPr>
              <a:t>France was colonizing modern Canada</a:t>
            </a:r>
            <a:endParaRPr>
              <a:solidFill>
                <a:srgbClr val="FFFFFF"/>
              </a:solidFill>
            </a:endParaRPr>
          </a:p>
          <a:p>
            <a:pPr indent="-342900" lvl="0" marL="457200" rtl="0" algn="l">
              <a:spcBef>
                <a:spcPts val="0"/>
              </a:spcBef>
              <a:spcAft>
                <a:spcPts val="0"/>
              </a:spcAft>
              <a:buClr>
                <a:srgbClr val="FFFFFF"/>
              </a:buClr>
              <a:buSzPts val="1800"/>
              <a:buChar char="●"/>
            </a:pPr>
            <a:r>
              <a:rPr lang="en">
                <a:solidFill>
                  <a:srgbClr val="FFFFFF"/>
                </a:solidFill>
              </a:rPr>
              <a:t>Too many people in England</a:t>
            </a:r>
            <a:endParaRPr>
              <a:solidFill>
                <a:srgbClr val="FFFFFF"/>
              </a:solidFill>
            </a:endParaRPr>
          </a:p>
          <a:p>
            <a:pPr indent="0" lvl="0" marL="457200" rtl="0" algn="l">
              <a:spcBef>
                <a:spcPts val="1600"/>
              </a:spcBef>
              <a:spcAft>
                <a:spcPts val="1600"/>
              </a:spcAft>
              <a:buNone/>
            </a:pPr>
            <a:r>
              <a:t/>
            </a:r>
            <a:endParaRPr/>
          </a:p>
        </p:txBody>
      </p:sp>
      <p:pic>
        <p:nvPicPr>
          <p:cNvPr id="80" name="Google Shape;80;p17"/>
          <p:cNvPicPr preferRelativeResize="0"/>
          <p:nvPr/>
        </p:nvPicPr>
        <p:blipFill>
          <a:blip r:embed="rId3">
            <a:alphaModFix/>
          </a:blip>
          <a:stretch>
            <a:fillRect/>
          </a:stretch>
        </p:blipFill>
        <p:spPr>
          <a:xfrm>
            <a:off x="4437075" y="409588"/>
            <a:ext cx="4395224" cy="4324327"/>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6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363" name="Google Shape;363;p62"/>
          <p:cNvPicPr preferRelativeResize="0"/>
          <p:nvPr/>
        </p:nvPicPr>
        <p:blipFill rotWithShape="1">
          <a:blip r:embed="rId3">
            <a:alphaModFix/>
          </a:blip>
          <a:srcRect b="33548" l="0" r="0" t="32625"/>
          <a:stretch/>
        </p:blipFill>
        <p:spPr>
          <a:xfrm>
            <a:off x="0" y="227576"/>
            <a:ext cx="9144001" cy="1739025"/>
          </a:xfrm>
          <a:prstGeom prst="rect">
            <a:avLst/>
          </a:prstGeom>
          <a:noFill/>
          <a:ln>
            <a:noFill/>
          </a:ln>
        </p:spPr>
      </p:pic>
      <p:pic>
        <p:nvPicPr>
          <p:cNvPr id="364" name="Google Shape;364;p62"/>
          <p:cNvPicPr preferRelativeResize="0"/>
          <p:nvPr/>
        </p:nvPicPr>
        <p:blipFill rotWithShape="1">
          <a:blip r:embed="rId4">
            <a:alphaModFix/>
          </a:blip>
          <a:srcRect b="22223" l="0" r="44595" t="42117"/>
          <a:stretch/>
        </p:blipFill>
        <p:spPr>
          <a:xfrm>
            <a:off x="744125" y="2350025"/>
            <a:ext cx="6207626" cy="22462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id="369" name="Google Shape;369;p63"/>
          <p:cNvPicPr preferRelativeResize="0"/>
          <p:nvPr/>
        </p:nvPicPr>
        <p:blipFill rotWithShape="1">
          <a:blip r:embed="rId3">
            <a:alphaModFix/>
          </a:blip>
          <a:srcRect b="12484" l="3969" r="60937" t="22390"/>
          <a:stretch/>
        </p:blipFill>
        <p:spPr>
          <a:xfrm>
            <a:off x="272025" y="1368700"/>
            <a:ext cx="3209000" cy="3348250"/>
          </a:xfrm>
          <a:prstGeom prst="rect">
            <a:avLst/>
          </a:prstGeom>
          <a:noFill/>
          <a:ln>
            <a:noFill/>
          </a:ln>
        </p:spPr>
      </p:pic>
      <p:pic>
        <p:nvPicPr>
          <p:cNvPr id="370" name="Google Shape;370;p63"/>
          <p:cNvPicPr preferRelativeResize="0"/>
          <p:nvPr/>
        </p:nvPicPr>
        <p:blipFill rotWithShape="1">
          <a:blip r:embed="rId4">
            <a:alphaModFix/>
          </a:blip>
          <a:srcRect b="10802" l="0" r="0" t="47696"/>
          <a:stretch/>
        </p:blipFill>
        <p:spPr>
          <a:xfrm>
            <a:off x="135475" y="74150"/>
            <a:ext cx="8875974" cy="20710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6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rPr>
              <a:t>Natural Rights in Declaration of Independence</a:t>
            </a:r>
            <a:endParaRPr b="1">
              <a:solidFill>
                <a:srgbClr val="FFFFFF"/>
              </a:solidFill>
            </a:endParaRPr>
          </a:p>
        </p:txBody>
      </p:sp>
      <p:sp>
        <p:nvSpPr>
          <p:cNvPr id="376" name="Google Shape;376;p6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i="1" lang="en" sz="1700">
                <a:solidFill>
                  <a:schemeClr val="lt1"/>
                </a:solidFill>
                <a:highlight>
                  <a:srgbClr val="E69138"/>
                </a:highlight>
              </a:rPr>
              <a:t>We hold these truths to be self-evident, that all men are created equal, that they are endowed by their Creator with certain unalienable Rights, that among these are Life, Liberty and the pursuit of Happiness.--That to secure these rights, Governments are instituted among Men, deriving their just powers from the consent of the governed, --That whenever any Form of Government becomes destructive of these ends, it is the Right of the People to alter or to abolish it, and to institute new Government, laying its foundation on such principles and organizing its powers in such form, as to them shall seem most likely to effect their Safety and Happiness.</a:t>
            </a:r>
            <a:endParaRPr i="1" sz="2300">
              <a:solidFill>
                <a:schemeClr val="lt1"/>
              </a:solidFill>
              <a:highlight>
                <a:srgbClr val="E69138"/>
              </a:highlight>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65"/>
          <p:cNvSpPr txBox="1"/>
          <p:nvPr>
            <p:ph type="title"/>
          </p:nvPr>
        </p:nvSpPr>
        <p:spPr>
          <a:xfrm>
            <a:off x="245900" y="1160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Trenton </a:t>
            </a:r>
            <a:r>
              <a:rPr b="1" lang="en">
                <a:solidFill>
                  <a:srgbClr val="FFFFFF"/>
                </a:solidFill>
              </a:rPr>
              <a:t>New Jersey- Christmas Day 1776</a:t>
            </a:r>
            <a:r>
              <a:rPr lang="en"/>
              <a:t>	</a:t>
            </a:r>
            <a:endParaRPr/>
          </a:p>
        </p:txBody>
      </p:sp>
      <p:sp>
        <p:nvSpPr>
          <p:cNvPr id="382" name="Google Shape;382;p65"/>
          <p:cNvSpPr txBox="1"/>
          <p:nvPr>
            <p:ph idx="1" type="body"/>
          </p:nvPr>
        </p:nvSpPr>
        <p:spPr>
          <a:xfrm>
            <a:off x="311700" y="702900"/>
            <a:ext cx="3633900" cy="3737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Char char="●"/>
            </a:pPr>
            <a:r>
              <a:rPr lang="en">
                <a:solidFill>
                  <a:schemeClr val="lt1"/>
                </a:solidFill>
              </a:rPr>
              <a:t>The British had hired German </a:t>
            </a:r>
            <a:r>
              <a:rPr lang="en">
                <a:solidFill>
                  <a:schemeClr val="lt1"/>
                </a:solidFill>
              </a:rPr>
              <a:t>mercenaries</a:t>
            </a:r>
            <a:r>
              <a:rPr lang="en">
                <a:solidFill>
                  <a:schemeClr val="lt1"/>
                </a:solidFill>
              </a:rPr>
              <a:t> to fight called Hessians </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George Washington’s army attacked the Hessians in Trenton, New Jersey in winter and caught them by surprise</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The Hessians were surprised to be attacked on Christmas after partying the day before</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Washington moved the army north and defeated the British</a:t>
            </a:r>
            <a:endParaRPr>
              <a:solidFill>
                <a:schemeClr val="lt1"/>
              </a:solidFill>
            </a:endParaRPr>
          </a:p>
          <a:p>
            <a:pPr indent="0" lvl="0" marL="0" rtl="0" algn="l">
              <a:spcBef>
                <a:spcPts val="1600"/>
              </a:spcBef>
              <a:spcAft>
                <a:spcPts val="1600"/>
              </a:spcAft>
              <a:buNone/>
            </a:pPr>
            <a:r>
              <a:t/>
            </a:r>
            <a:endParaRPr>
              <a:solidFill>
                <a:schemeClr val="lt1"/>
              </a:solidFill>
            </a:endParaRPr>
          </a:p>
        </p:txBody>
      </p:sp>
      <p:pic>
        <p:nvPicPr>
          <p:cNvPr id="383" name="Google Shape;383;p65"/>
          <p:cNvPicPr preferRelativeResize="0"/>
          <p:nvPr/>
        </p:nvPicPr>
        <p:blipFill>
          <a:blip r:embed="rId3">
            <a:alphaModFix/>
          </a:blip>
          <a:stretch>
            <a:fillRect/>
          </a:stretch>
        </p:blipFill>
        <p:spPr>
          <a:xfrm>
            <a:off x="4033321" y="1100388"/>
            <a:ext cx="5056225" cy="2942726"/>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66"/>
          <p:cNvSpPr txBox="1"/>
          <p:nvPr>
            <p:ph type="title"/>
          </p:nvPr>
        </p:nvSpPr>
        <p:spPr>
          <a:xfrm>
            <a:off x="311700" y="1644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Valley Forge 1777-1778</a:t>
            </a:r>
            <a:endParaRPr b="1">
              <a:solidFill>
                <a:srgbClr val="FFFFFF"/>
              </a:solidFill>
            </a:endParaRPr>
          </a:p>
        </p:txBody>
      </p:sp>
      <p:sp>
        <p:nvSpPr>
          <p:cNvPr id="389" name="Google Shape;389;p66"/>
          <p:cNvSpPr txBox="1"/>
          <p:nvPr>
            <p:ph idx="1" type="body"/>
          </p:nvPr>
        </p:nvSpPr>
        <p:spPr>
          <a:xfrm>
            <a:off x="229875" y="7900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Char char="●"/>
            </a:pPr>
            <a:r>
              <a:rPr lang="en">
                <a:solidFill>
                  <a:schemeClr val="lt1"/>
                </a:solidFill>
              </a:rPr>
              <a:t>Continental</a:t>
            </a:r>
            <a:r>
              <a:rPr lang="en">
                <a:solidFill>
                  <a:schemeClr val="lt1"/>
                </a:solidFill>
              </a:rPr>
              <a:t> Army retreated to Valley Forge outside of Philadelphia to escape British</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Morale, sanitation, and discipline were low</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Friedrich Wilhelm von Steuben arrived from Prussia and trained the </a:t>
            </a:r>
            <a:r>
              <a:rPr lang="en">
                <a:solidFill>
                  <a:schemeClr val="lt1"/>
                </a:solidFill>
              </a:rPr>
              <a:t>Continental</a:t>
            </a:r>
            <a:r>
              <a:rPr lang="en">
                <a:solidFill>
                  <a:schemeClr val="lt1"/>
                </a:solidFill>
              </a:rPr>
              <a:t> Army on effective fighting</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The </a:t>
            </a:r>
            <a:r>
              <a:rPr lang="en">
                <a:solidFill>
                  <a:schemeClr val="lt1"/>
                </a:solidFill>
              </a:rPr>
              <a:t>Continental</a:t>
            </a:r>
            <a:r>
              <a:rPr lang="en">
                <a:solidFill>
                  <a:schemeClr val="lt1"/>
                </a:solidFill>
              </a:rPr>
              <a:t> Army went on to win the next two battles against the British</a:t>
            </a:r>
            <a:endParaRPr>
              <a:solidFill>
                <a:schemeClr val="lt1"/>
              </a:solidFill>
            </a:endParaRPr>
          </a:p>
        </p:txBody>
      </p:sp>
      <p:pic>
        <p:nvPicPr>
          <p:cNvPr id="390" name="Google Shape;390;p66"/>
          <p:cNvPicPr preferRelativeResize="0"/>
          <p:nvPr/>
        </p:nvPicPr>
        <p:blipFill>
          <a:blip r:embed="rId3">
            <a:alphaModFix/>
          </a:blip>
          <a:stretch>
            <a:fillRect/>
          </a:stretch>
        </p:blipFill>
        <p:spPr>
          <a:xfrm>
            <a:off x="2104150" y="2809201"/>
            <a:ext cx="4382700" cy="22497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pic>
        <p:nvPicPr>
          <p:cNvPr id="395" name="Google Shape;395;p67"/>
          <p:cNvPicPr preferRelativeResize="0"/>
          <p:nvPr/>
        </p:nvPicPr>
        <p:blipFill rotWithShape="1">
          <a:blip r:embed="rId3">
            <a:alphaModFix/>
          </a:blip>
          <a:srcRect b="17897" l="0" r="1244" t="24720"/>
          <a:stretch/>
        </p:blipFill>
        <p:spPr>
          <a:xfrm>
            <a:off x="68513" y="131025"/>
            <a:ext cx="8847674" cy="2890376"/>
          </a:xfrm>
          <a:prstGeom prst="rect">
            <a:avLst/>
          </a:prstGeom>
          <a:noFill/>
          <a:ln>
            <a:noFill/>
          </a:ln>
        </p:spPr>
      </p:pic>
      <p:pic>
        <p:nvPicPr>
          <p:cNvPr id="396" name="Google Shape;396;p67"/>
          <p:cNvPicPr preferRelativeResize="0"/>
          <p:nvPr/>
        </p:nvPicPr>
        <p:blipFill rotWithShape="1">
          <a:blip r:embed="rId4">
            <a:alphaModFix/>
          </a:blip>
          <a:srcRect b="33042" l="0" r="17053" t="46187"/>
          <a:stretch/>
        </p:blipFill>
        <p:spPr>
          <a:xfrm>
            <a:off x="68525" y="2884826"/>
            <a:ext cx="7598249" cy="1069674"/>
          </a:xfrm>
          <a:prstGeom prst="rect">
            <a:avLst/>
          </a:prstGeom>
          <a:noFill/>
          <a:ln>
            <a:noFill/>
          </a:ln>
        </p:spPr>
      </p:pic>
      <p:pic>
        <p:nvPicPr>
          <p:cNvPr id="397" name="Google Shape;397;p67"/>
          <p:cNvPicPr preferRelativeResize="0"/>
          <p:nvPr/>
        </p:nvPicPr>
        <p:blipFill rotWithShape="1">
          <a:blip r:embed="rId5">
            <a:alphaModFix/>
          </a:blip>
          <a:srcRect b="7995" l="0" r="72348" t="31527"/>
          <a:stretch/>
        </p:blipFill>
        <p:spPr>
          <a:xfrm>
            <a:off x="7522025" y="3359300"/>
            <a:ext cx="1451051" cy="17842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pic>
        <p:nvPicPr>
          <p:cNvPr id="402" name="Google Shape;402;p68"/>
          <p:cNvPicPr preferRelativeResize="0"/>
          <p:nvPr/>
        </p:nvPicPr>
        <p:blipFill rotWithShape="1">
          <a:blip r:embed="rId3">
            <a:alphaModFix/>
          </a:blip>
          <a:srcRect b="17897" l="0" r="1244" t="24720"/>
          <a:stretch/>
        </p:blipFill>
        <p:spPr>
          <a:xfrm>
            <a:off x="72725" y="85500"/>
            <a:ext cx="8847674" cy="2890376"/>
          </a:xfrm>
          <a:prstGeom prst="rect">
            <a:avLst/>
          </a:prstGeom>
          <a:noFill/>
          <a:ln>
            <a:noFill/>
          </a:ln>
        </p:spPr>
      </p:pic>
      <p:pic>
        <p:nvPicPr>
          <p:cNvPr id="403" name="Google Shape;403;p68"/>
          <p:cNvPicPr preferRelativeResize="0"/>
          <p:nvPr/>
        </p:nvPicPr>
        <p:blipFill rotWithShape="1">
          <a:blip r:embed="rId4">
            <a:alphaModFix/>
          </a:blip>
          <a:srcRect b="7995" l="0" r="72348" t="31527"/>
          <a:stretch/>
        </p:blipFill>
        <p:spPr>
          <a:xfrm>
            <a:off x="72725" y="2925525"/>
            <a:ext cx="1803823" cy="2217974"/>
          </a:xfrm>
          <a:prstGeom prst="rect">
            <a:avLst/>
          </a:prstGeom>
          <a:noFill/>
          <a:ln>
            <a:noFill/>
          </a:ln>
        </p:spPr>
      </p:pic>
      <p:pic>
        <p:nvPicPr>
          <p:cNvPr id="404" name="Google Shape;404;p68"/>
          <p:cNvPicPr preferRelativeResize="0"/>
          <p:nvPr/>
        </p:nvPicPr>
        <p:blipFill rotWithShape="1">
          <a:blip r:embed="rId5">
            <a:alphaModFix/>
          </a:blip>
          <a:srcRect b="40374" l="0" r="51366" t="41298"/>
          <a:stretch/>
        </p:blipFill>
        <p:spPr>
          <a:xfrm>
            <a:off x="1972075" y="3169324"/>
            <a:ext cx="6713825" cy="1422424"/>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6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France &amp; Spain</a:t>
            </a:r>
            <a:endParaRPr b="1">
              <a:solidFill>
                <a:srgbClr val="FFFFFF"/>
              </a:solidFill>
            </a:endParaRPr>
          </a:p>
        </p:txBody>
      </p:sp>
      <p:sp>
        <p:nvSpPr>
          <p:cNvPr id="410" name="Google Shape;410;p69"/>
          <p:cNvSpPr txBox="1"/>
          <p:nvPr>
            <p:ph idx="1" type="body"/>
          </p:nvPr>
        </p:nvSpPr>
        <p:spPr>
          <a:xfrm>
            <a:off x="81400" y="1349900"/>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Char char="●"/>
            </a:pPr>
            <a:r>
              <a:rPr lang="en">
                <a:solidFill>
                  <a:schemeClr val="lt1"/>
                </a:solidFill>
              </a:rPr>
              <a:t>Ben Franklin went on a diplomatic mission and gained support from France</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The U.S. only had an Army and not a Navy, so France acted as our Navy against the British</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France entered the war as an U.S. ally in March 1778 </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Spain entered the war as France’s ally against the British in 1779</a:t>
            </a:r>
            <a:endParaRPr>
              <a:solidFill>
                <a:schemeClr val="lt1"/>
              </a:solidFill>
            </a:endParaRPr>
          </a:p>
        </p:txBody>
      </p:sp>
      <p:pic>
        <p:nvPicPr>
          <p:cNvPr id="411" name="Google Shape;411;p69"/>
          <p:cNvPicPr preferRelativeResize="0"/>
          <p:nvPr/>
        </p:nvPicPr>
        <p:blipFill>
          <a:blip r:embed="rId3">
            <a:alphaModFix/>
          </a:blip>
          <a:stretch>
            <a:fillRect/>
          </a:stretch>
        </p:blipFill>
        <p:spPr>
          <a:xfrm>
            <a:off x="6208800" y="3145876"/>
            <a:ext cx="2134502" cy="1422998"/>
          </a:xfrm>
          <a:prstGeom prst="rect">
            <a:avLst/>
          </a:prstGeom>
          <a:noFill/>
          <a:ln>
            <a:noFill/>
          </a:ln>
        </p:spPr>
      </p:pic>
      <p:pic>
        <p:nvPicPr>
          <p:cNvPr id="412" name="Google Shape;412;p69"/>
          <p:cNvPicPr preferRelativeResize="0"/>
          <p:nvPr/>
        </p:nvPicPr>
        <p:blipFill>
          <a:blip r:embed="rId4">
            <a:alphaModFix/>
          </a:blip>
          <a:stretch>
            <a:fillRect/>
          </a:stretch>
        </p:blipFill>
        <p:spPr>
          <a:xfrm>
            <a:off x="1820525" y="3145875"/>
            <a:ext cx="2356202" cy="15702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7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Siege of Yorktown 1781</a:t>
            </a:r>
            <a:endParaRPr b="1">
              <a:solidFill>
                <a:srgbClr val="FFFFFF"/>
              </a:solidFill>
            </a:endParaRPr>
          </a:p>
        </p:txBody>
      </p:sp>
      <p:sp>
        <p:nvSpPr>
          <p:cNvPr id="418" name="Google Shape;418;p7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Char char="●"/>
            </a:pPr>
            <a:r>
              <a:rPr lang="en">
                <a:solidFill>
                  <a:schemeClr val="lt1"/>
                </a:solidFill>
              </a:rPr>
              <a:t>British commander Cornwallis was surrounded by </a:t>
            </a:r>
            <a:r>
              <a:rPr lang="en">
                <a:solidFill>
                  <a:schemeClr val="lt1"/>
                </a:solidFill>
              </a:rPr>
              <a:t>Continental</a:t>
            </a:r>
            <a:r>
              <a:rPr lang="en">
                <a:solidFill>
                  <a:schemeClr val="lt1"/>
                </a:solidFill>
              </a:rPr>
              <a:t> Army in Yorktown, Virginia</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With French aid, U.S. held British forces for a month until they finally surrendered</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7,000 British troops were captured</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This battle </a:t>
            </a:r>
            <a:r>
              <a:rPr b="1" lang="en">
                <a:solidFill>
                  <a:schemeClr val="lt1"/>
                </a:solidFill>
              </a:rPr>
              <a:t>signifies the end </a:t>
            </a:r>
            <a:endParaRPr b="1">
              <a:solidFill>
                <a:schemeClr val="lt1"/>
              </a:solidFill>
            </a:endParaRPr>
          </a:p>
        </p:txBody>
      </p:sp>
      <p:pic>
        <p:nvPicPr>
          <p:cNvPr id="419" name="Google Shape;419;p70"/>
          <p:cNvPicPr preferRelativeResize="0"/>
          <p:nvPr/>
        </p:nvPicPr>
        <p:blipFill>
          <a:blip r:embed="rId3">
            <a:alphaModFix/>
          </a:blip>
          <a:stretch>
            <a:fillRect/>
          </a:stretch>
        </p:blipFill>
        <p:spPr>
          <a:xfrm>
            <a:off x="4572000" y="2232750"/>
            <a:ext cx="3817275" cy="281525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pic>
        <p:nvPicPr>
          <p:cNvPr id="424" name="Google Shape;424;p71"/>
          <p:cNvPicPr preferRelativeResize="0"/>
          <p:nvPr/>
        </p:nvPicPr>
        <p:blipFill rotWithShape="1">
          <a:blip r:embed="rId3">
            <a:alphaModFix/>
          </a:blip>
          <a:srcRect b="15577" l="0" r="0" t="40628"/>
          <a:stretch/>
        </p:blipFill>
        <p:spPr>
          <a:xfrm>
            <a:off x="56738" y="0"/>
            <a:ext cx="9030524" cy="2587425"/>
          </a:xfrm>
          <a:prstGeom prst="rect">
            <a:avLst/>
          </a:prstGeom>
          <a:noFill/>
          <a:ln>
            <a:noFill/>
          </a:ln>
        </p:spPr>
      </p:pic>
      <p:pic>
        <p:nvPicPr>
          <p:cNvPr id="425" name="Google Shape;425;p71"/>
          <p:cNvPicPr preferRelativeResize="0"/>
          <p:nvPr/>
        </p:nvPicPr>
        <p:blipFill rotWithShape="1">
          <a:blip r:embed="rId4">
            <a:alphaModFix/>
          </a:blip>
          <a:srcRect b="21746" l="2858" r="68552" t="23226"/>
          <a:stretch/>
        </p:blipFill>
        <p:spPr>
          <a:xfrm>
            <a:off x="2775900" y="607650"/>
            <a:ext cx="4124176" cy="44631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8"/>
          <p:cNvSpPr txBox="1"/>
          <p:nvPr>
            <p:ph type="title"/>
          </p:nvPr>
        </p:nvSpPr>
        <p:spPr>
          <a:xfrm>
            <a:off x="4351350" y="83100"/>
            <a:ext cx="4480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Mystery at Roanoke Island</a:t>
            </a:r>
            <a:endParaRPr b="1">
              <a:solidFill>
                <a:srgbClr val="FFFFFF"/>
              </a:solidFill>
            </a:endParaRPr>
          </a:p>
        </p:txBody>
      </p:sp>
      <p:sp>
        <p:nvSpPr>
          <p:cNvPr id="86" name="Google Shape;86;p18"/>
          <p:cNvSpPr txBox="1"/>
          <p:nvPr>
            <p:ph idx="1" type="body"/>
          </p:nvPr>
        </p:nvSpPr>
        <p:spPr>
          <a:xfrm>
            <a:off x="4219850" y="1065150"/>
            <a:ext cx="4612200" cy="38541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Char char="●"/>
            </a:pPr>
            <a:r>
              <a:rPr lang="en">
                <a:solidFill>
                  <a:schemeClr val="lt1"/>
                </a:solidFill>
              </a:rPr>
              <a:t>England’s f</a:t>
            </a:r>
            <a:r>
              <a:rPr lang="en">
                <a:solidFill>
                  <a:schemeClr val="lt1"/>
                </a:solidFill>
              </a:rPr>
              <a:t>irst settlement attempt was on an island in what is now Outer Banks North Carolina in 1587 led by John White</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Colonists included 90 men, 20 women, 10 children </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John White went back to England in 1588 to get supplies</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Came back in 1590 to only find “Croatoan” carved into a tree</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Colonists probably went to live with Native Americans (Croatoan)</a:t>
            </a:r>
            <a:endParaRPr/>
          </a:p>
          <a:p>
            <a:pPr indent="0" lvl="0" marL="0" rtl="0" algn="l">
              <a:spcBef>
                <a:spcPts val="1600"/>
              </a:spcBef>
              <a:spcAft>
                <a:spcPts val="1600"/>
              </a:spcAft>
              <a:buNone/>
            </a:pPr>
            <a:r>
              <a:t/>
            </a:r>
            <a:endParaRPr/>
          </a:p>
        </p:txBody>
      </p:sp>
      <p:pic>
        <p:nvPicPr>
          <p:cNvPr id="87" name="Google Shape;87;p18"/>
          <p:cNvPicPr preferRelativeResize="0"/>
          <p:nvPr/>
        </p:nvPicPr>
        <p:blipFill rotWithShape="1">
          <a:blip r:embed="rId3">
            <a:alphaModFix/>
          </a:blip>
          <a:srcRect b="-2899" l="0" r="0" t="2899"/>
          <a:stretch/>
        </p:blipFill>
        <p:spPr>
          <a:xfrm>
            <a:off x="137720" y="83100"/>
            <a:ext cx="4082133" cy="2648378"/>
          </a:xfrm>
          <a:prstGeom prst="rect">
            <a:avLst/>
          </a:prstGeom>
          <a:noFill/>
          <a:ln>
            <a:noFill/>
          </a:ln>
        </p:spPr>
      </p:pic>
      <p:pic>
        <p:nvPicPr>
          <p:cNvPr id="88" name="Google Shape;88;p18"/>
          <p:cNvPicPr preferRelativeResize="0"/>
          <p:nvPr/>
        </p:nvPicPr>
        <p:blipFill rotWithShape="1">
          <a:blip r:embed="rId4">
            <a:alphaModFix/>
          </a:blip>
          <a:srcRect b="0" l="0" r="0" t="17211"/>
          <a:stretch/>
        </p:blipFill>
        <p:spPr>
          <a:xfrm>
            <a:off x="889913" y="2669325"/>
            <a:ext cx="2577762" cy="247417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7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Treaty of Paris 1783</a:t>
            </a:r>
            <a:r>
              <a:rPr lang="en"/>
              <a:t> </a:t>
            </a:r>
            <a:endParaRPr/>
          </a:p>
        </p:txBody>
      </p:sp>
      <p:sp>
        <p:nvSpPr>
          <p:cNvPr id="431" name="Google Shape;431;p7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Char char="●"/>
            </a:pPr>
            <a:r>
              <a:rPr lang="en">
                <a:solidFill>
                  <a:schemeClr val="lt1"/>
                </a:solidFill>
              </a:rPr>
              <a:t>U.S. got territory to the Mississippi River</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U.S. paid debts to Britain</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Spain got Florida</a:t>
            </a:r>
            <a:endParaRPr>
              <a:solidFill>
                <a:schemeClr val="lt1"/>
              </a:solidFill>
            </a:endParaRPr>
          </a:p>
          <a:p>
            <a:pPr indent="0" lvl="0" marL="0" rtl="0" algn="l">
              <a:spcBef>
                <a:spcPts val="1600"/>
              </a:spcBef>
              <a:spcAft>
                <a:spcPts val="1600"/>
              </a:spcAft>
              <a:buNone/>
            </a:pPr>
            <a:r>
              <a:t/>
            </a:r>
            <a:endParaRPr>
              <a:solidFill>
                <a:schemeClr val="lt1"/>
              </a:solidFill>
            </a:endParaRPr>
          </a:p>
        </p:txBody>
      </p:sp>
      <p:pic>
        <p:nvPicPr>
          <p:cNvPr id="432" name="Google Shape;432;p72"/>
          <p:cNvPicPr preferRelativeResize="0"/>
          <p:nvPr/>
        </p:nvPicPr>
        <p:blipFill>
          <a:blip r:embed="rId3">
            <a:alphaModFix/>
          </a:blip>
          <a:stretch>
            <a:fillRect/>
          </a:stretch>
        </p:blipFill>
        <p:spPr>
          <a:xfrm>
            <a:off x="5162897" y="66950"/>
            <a:ext cx="3544674" cy="2751550"/>
          </a:xfrm>
          <a:prstGeom prst="rect">
            <a:avLst/>
          </a:prstGeom>
          <a:noFill/>
          <a:ln>
            <a:noFill/>
          </a:ln>
        </p:spPr>
      </p:pic>
      <p:pic>
        <p:nvPicPr>
          <p:cNvPr id="433" name="Google Shape;433;p72"/>
          <p:cNvPicPr preferRelativeResize="0"/>
          <p:nvPr/>
        </p:nvPicPr>
        <p:blipFill>
          <a:blip r:embed="rId4">
            <a:alphaModFix/>
          </a:blip>
          <a:stretch>
            <a:fillRect/>
          </a:stretch>
        </p:blipFill>
        <p:spPr>
          <a:xfrm>
            <a:off x="3184002" y="1963350"/>
            <a:ext cx="2970800" cy="31100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73"/>
          <p:cNvSpPr txBox="1"/>
          <p:nvPr>
            <p:ph type="title"/>
          </p:nvPr>
        </p:nvSpPr>
        <p:spPr>
          <a:xfrm>
            <a:off x="2217150" y="164475"/>
            <a:ext cx="6303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George Washington</a:t>
            </a:r>
            <a:endParaRPr b="1">
              <a:solidFill>
                <a:srgbClr val="FFFFFF"/>
              </a:solidFill>
            </a:endParaRPr>
          </a:p>
        </p:txBody>
      </p:sp>
      <p:sp>
        <p:nvSpPr>
          <p:cNvPr id="439" name="Google Shape;439;p73"/>
          <p:cNvSpPr txBox="1"/>
          <p:nvPr>
            <p:ph idx="1" type="body"/>
          </p:nvPr>
        </p:nvSpPr>
        <p:spPr>
          <a:xfrm>
            <a:off x="206475" y="863550"/>
            <a:ext cx="57075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Char char="●"/>
            </a:pPr>
            <a:r>
              <a:rPr lang="en">
                <a:solidFill>
                  <a:schemeClr val="lt1"/>
                </a:solidFill>
              </a:rPr>
              <a:t>George Washington wanted to retire to his house in Virginia called Mount Vernon where he had a farm</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Grassroots movement in US encourage George Washington to become president</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Debated what to call George Washington, some wanted him to be called king</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Sworn in in 1789 in New York after electoral college elected him</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Runner up became Vice President-John Adams</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Gave up power after 2 terms even though term limits did not exist</a:t>
            </a:r>
            <a:endParaRPr>
              <a:solidFill>
                <a:schemeClr val="lt1"/>
              </a:solidFill>
            </a:endParaRPr>
          </a:p>
          <a:p>
            <a:pPr indent="0" lvl="0" marL="457200" rtl="0" algn="l">
              <a:spcBef>
                <a:spcPts val="1600"/>
              </a:spcBef>
              <a:spcAft>
                <a:spcPts val="1600"/>
              </a:spcAft>
              <a:buNone/>
            </a:pPr>
            <a:r>
              <a:t/>
            </a:r>
            <a:endParaRPr>
              <a:solidFill>
                <a:schemeClr val="lt1"/>
              </a:solidFill>
            </a:endParaRPr>
          </a:p>
        </p:txBody>
      </p:sp>
      <p:pic>
        <p:nvPicPr>
          <p:cNvPr id="440" name="Google Shape;440;p73"/>
          <p:cNvPicPr preferRelativeResize="0"/>
          <p:nvPr/>
        </p:nvPicPr>
        <p:blipFill>
          <a:blip r:embed="rId3">
            <a:alphaModFix/>
          </a:blip>
          <a:stretch>
            <a:fillRect/>
          </a:stretch>
        </p:blipFill>
        <p:spPr>
          <a:xfrm>
            <a:off x="6167973" y="1152476"/>
            <a:ext cx="2664328" cy="3236373"/>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pic>
        <p:nvPicPr>
          <p:cNvPr id="445" name="Google Shape;445;p74"/>
          <p:cNvPicPr preferRelativeResize="0"/>
          <p:nvPr/>
        </p:nvPicPr>
        <p:blipFill rotWithShape="1">
          <a:blip r:embed="rId3">
            <a:alphaModFix/>
          </a:blip>
          <a:srcRect b="21552" l="0" r="1448" t="21340"/>
          <a:stretch/>
        </p:blipFill>
        <p:spPr>
          <a:xfrm>
            <a:off x="0" y="1098275"/>
            <a:ext cx="9011423" cy="2935901"/>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7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U.S. Constitution 2/2/21</a:t>
            </a:r>
            <a:endParaRPr/>
          </a:p>
        </p:txBody>
      </p:sp>
      <p:pic>
        <p:nvPicPr>
          <p:cNvPr id="451" name="Google Shape;451;p75"/>
          <p:cNvPicPr preferRelativeResize="0"/>
          <p:nvPr/>
        </p:nvPicPr>
        <p:blipFill>
          <a:blip r:embed="rId3">
            <a:alphaModFix/>
          </a:blip>
          <a:stretch>
            <a:fillRect/>
          </a:stretch>
        </p:blipFill>
        <p:spPr>
          <a:xfrm>
            <a:off x="152400" y="1170125"/>
            <a:ext cx="3152356" cy="3820977"/>
          </a:xfrm>
          <a:prstGeom prst="rect">
            <a:avLst/>
          </a:prstGeom>
          <a:noFill/>
          <a:ln>
            <a:noFill/>
          </a:ln>
        </p:spPr>
      </p:pic>
      <p:pic>
        <p:nvPicPr>
          <p:cNvPr id="452" name="Google Shape;452;p75"/>
          <p:cNvPicPr preferRelativeResize="0"/>
          <p:nvPr/>
        </p:nvPicPr>
        <p:blipFill>
          <a:blip r:embed="rId4">
            <a:alphaModFix/>
          </a:blip>
          <a:stretch>
            <a:fillRect/>
          </a:stretch>
        </p:blipFill>
        <p:spPr>
          <a:xfrm>
            <a:off x="3457156" y="1170125"/>
            <a:ext cx="5534445" cy="3566027"/>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76"/>
          <p:cNvSpPr txBox="1"/>
          <p:nvPr>
            <p:ph type="title"/>
          </p:nvPr>
        </p:nvSpPr>
        <p:spPr>
          <a:xfrm>
            <a:off x="311700" y="214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Alexander Hamilton</a:t>
            </a:r>
            <a:endParaRPr b="1">
              <a:solidFill>
                <a:srgbClr val="FFFFFF"/>
              </a:solidFill>
            </a:endParaRPr>
          </a:p>
        </p:txBody>
      </p:sp>
      <p:sp>
        <p:nvSpPr>
          <p:cNvPr id="458" name="Google Shape;458;p76"/>
          <p:cNvSpPr txBox="1"/>
          <p:nvPr>
            <p:ph idx="1" type="body"/>
          </p:nvPr>
        </p:nvSpPr>
        <p:spPr>
          <a:xfrm>
            <a:off x="311700" y="1785050"/>
            <a:ext cx="8520600" cy="2651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Char char="●"/>
            </a:pPr>
            <a:r>
              <a:rPr lang="en">
                <a:solidFill>
                  <a:schemeClr val="lt1"/>
                </a:solidFill>
              </a:rPr>
              <a:t>During the American Revolution served as General Washington’s chief staff &amp; aide</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New York’s delegate to the </a:t>
            </a:r>
            <a:r>
              <a:rPr lang="en">
                <a:solidFill>
                  <a:schemeClr val="lt1"/>
                </a:solidFill>
              </a:rPr>
              <a:t>Constitutional</a:t>
            </a:r>
            <a:r>
              <a:rPr lang="en">
                <a:solidFill>
                  <a:schemeClr val="lt1"/>
                </a:solidFill>
              </a:rPr>
              <a:t> Convention </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Wrote the majority of the Federalist Papers which supported adopting the US Constitution</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Hamilton was appointed as first US Secretary of the Treasury by President Washington </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Established the US Mint </a:t>
            </a:r>
            <a:endParaRPr>
              <a:solidFill>
                <a:schemeClr val="lt1"/>
              </a:solidFill>
            </a:endParaRPr>
          </a:p>
          <a:p>
            <a:pPr indent="0" lvl="0" marL="457200" rtl="0" algn="l">
              <a:spcBef>
                <a:spcPts val="1600"/>
              </a:spcBef>
              <a:spcAft>
                <a:spcPts val="1600"/>
              </a:spcAft>
              <a:buNone/>
            </a:pPr>
            <a:r>
              <a:t/>
            </a:r>
            <a:endParaRPr>
              <a:solidFill>
                <a:schemeClr val="lt1"/>
              </a:solidFill>
            </a:endParaRPr>
          </a:p>
        </p:txBody>
      </p:sp>
      <p:pic>
        <p:nvPicPr>
          <p:cNvPr id="459" name="Google Shape;459;p76"/>
          <p:cNvPicPr preferRelativeResize="0"/>
          <p:nvPr/>
        </p:nvPicPr>
        <p:blipFill>
          <a:blip r:embed="rId3">
            <a:alphaModFix/>
          </a:blip>
          <a:stretch>
            <a:fillRect/>
          </a:stretch>
        </p:blipFill>
        <p:spPr>
          <a:xfrm>
            <a:off x="4572000" y="140500"/>
            <a:ext cx="3835726" cy="164454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77"/>
          <p:cNvSpPr txBox="1"/>
          <p:nvPr>
            <p:ph type="title"/>
          </p:nvPr>
        </p:nvSpPr>
        <p:spPr>
          <a:xfrm>
            <a:off x="253250" y="1294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The Federalist Papers</a:t>
            </a:r>
            <a:endParaRPr b="1">
              <a:solidFill>
                <a:srgbClr val="FFFFFF"/>
              </a:solidFill>
            </a:endParaRPr>
          </a:p>
        </p:txBody>
      </p:sp>
      <p:sp>
        <p:nvSpPr>
          <p:cNvPr id="465" name="Google Shape;465;p77"/>
          <p:cNvSpPr txBox="1"/>
          <p:nvPr>
            <p:ph idx="1" type="body"/>
          </p:nvPr>
        </p:nvSpPr>
        <p:spPr>
          <a:xfrm>
            <a:off x="311700" y="702100"/>
            <a:ext cx="8520600" cy="3866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Char char="●"/>
            </a:pPr>
            <a:r>
              <a:rPr lang="en">
                <a:solidFill>
                  <a:schemeClr val="lt1"/>
                </a:solidFill>
              </a:rPr>
              <a:t>Series of letters written by James Madison, Alexander Hamilton, &amp; John Jay</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Purpose to convince New Yorkers to ratify the US Constitution</a:t>
            </a:r>
            <a:endParaRPr>
              <a:solidFill>
                <a:schemeClr val="lt1"/>
              </a:solidFill>
            </a:endParaRPr>
          </a:p>
          <a:p>
            <a:pPr indent="0" lvl="0" marL="457200" rtl="0" algn="l">
              <a:spcBef>
                <a:spcPts val="1600"/>
              </a:spcBef>
              <a:spcAft>
                <a:spcPts val="1600"/>
              </a:spcAft>
              <a:buNone/>
            </a:pPr>
            <a:r>
              <a:t/>
            </a:r>
            <a:endParaRPr>
              <a:solidFill>
                <a:schemeClr val="lt1"/>
              </a:solidFill>
            </a:endParaRPr>
          </a:p>
        </p:txBody>
      </p:sp>
      <p:pic>
        <p:nvPicPr>
          <p:cNvPr descr="Before serving as the fourth President of the United States, James Madison made a major contribution to American political thought through his role in writing the Federalist Papers." id="466" name="Google Shape;466;p77" title="James Madison, the Federalist Papers">
            <a:hlinkClick r:id="rId3"/>
          </p:cNvPr>
          <p:cNvPicPr preferRelativeResize="0"/>
          <p:nvPr/>
        </p:nvPicPr>
        <p:blipFill>
          <a:blip r:embed="rId4">
            <a:alphaModFix/>
          </a:blip>
          <a:stretch>
            <a:fillRect/>
          </a:stretch>
        </p:blipFill>
        <p:spPr>
          <a:xfrm>
            <a:off x="1865175" y="1413225"/>
            <a:ext cx="4797025" cy="35977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6"/>
                                        </p:tgtEl>
                                        <p:attrNameLst>
                                          <p:attrName>style.visibility</p:attrName>
                                        </p:attrNameLst>
                                      </p:cBhvr>
                                      <p:to>
                                        <p:strVal val="visible"/>
                                      </p:to>
                                    </p:set>
                                    <p:animEffect filter="fade" transition="in">
                                      <p:cBhvr>
                                        <p:cTn dur="1000"/>
                                        <p:tgtEl>
                                          <p:spTgt spid="4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7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Constitutional</a:t>
            </a:r>
            <a:r>
              <a:rPr b="1" lang="en">
                <a:solidFill>
                  <a:srgbClr val="FFFFFF"/>
                </a:solidFill>
              </a:rPr>
              <a:t> Convention 1787 </a:t>
            </a:r>
            <a:endParaRPr b="1">
              <a:solidFill>
                <a:srgbClr val="FFFFFF"/>
              </a:solidFill>
            </a:endParaRPr>
          </a:p>
        </p:txBody>
      </p:sp>
      <p:sp>
        <p:nvSpPr>
          <p:cNvPr id="472" name="Google Shape;472;p7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Char char="●"/>
            </a:pPr>
            <a:r>
              <a:rPr lang="en">
                <a:solidFill>
                  <a:schemeClr val="lt1"/>
                </a:solidFill>
              </a:rPr>
              <a:t>Needed a central government for taxes and to raise an army</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George Washington presided over the convention</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Great Compromise, legislative branch with lower and upper house</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Lower House-</a:t>
            </a:r>
            <a:r>
              <a:rPr b="1" lang="en">
                <a:solidFill>
                  <a:srgbClr val="000000"/>
                </a:solidFill>
              </a:rPr>
              <a:t>House of Representatives</a:t>
            </a:r>
            <a:r>
              <a:rPr lang="en">
                <a:solidFill>
                  <a:schemeClr val="lt1"/>
                </a:solidFill>
              </a:rPr>
              <a:t>- Each state has reps in </a:t>
            </a:r>
            <a:r>
              <a:rPr lang="en">
                <a:solidFill>
                  <a:schemeClr val="lt1"/>
                </a:solidFill>
              </a:rPr>
              <a:t>proportion</a:t>
            </a:r>
            <a:r>
              <a:rPr lang="en">
                <a:solidFill>
                  <a:schemeClr val="lt1"/>
                </a:solidFill>
              </a:rPr>
              <a:t> to their population directly elected by the people (white, male, property owner) by vote</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Upper House-</a:t>
            </a:r>
            <a:r>
              <a:rPr b="1" lang="en">
                <a:solidFill>
                  <a:srgbClr val="000000"/>
                </a:solidFill>
              </a:rPr>
              <a:t>Senate</a:t>
            </a:r>
            <a:r>
              <a:rPr lang="en">
                <a:solidFill>
                  <a:schemeClr val="lt1"/>
                </a:solidFill>
              </a:rPr>
              <a:t>- each state would have Senators regardless of size</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Senators were appointed by states (not elected)</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All states would have equal representation</a:t>
            </a:r>
            <a:endParaRPr>
              <a:solidFill>
                <a:schemeClr val="lt1"/>
              </a:solidFill>
            </a:endParaRPr>
          </a:p>
          <a:p>
            <a:pPr indent="0" lvl="0" marL="457200" rtl="0" algn="l">
              <a:spcBef>
                <a:spcPts val="1600"/>
              </a:spcBef>
              <a:spcAft>
                <a:spcPts val="1600"/>
              </a:spcAft>
              <a:buNone/>
            </a:pPr>
            <a:r>
              <a:t/>
            </a:r>
            <a:endParaRPr>
              <a:solidFill>
                <a:schemeClr val="lt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7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 Constitution Preamble</a:t>
            </a:r>
            <a:endParaRPr/>
          </a:p>
        </p:txBody>
      </p:sp>
      <p:sp>
        <p:nvSpPr>
          <p:cNvPr id="478" name="Google Shape;478;p79"/>
          <p:cNvSpPr txBox="1"/>
          <p:nvPr>
            <p:ph idx="1" type="body"/>
          </p:nvPr>
        </p:nvSpPr>
        <p:spPr>
          <a:xfrm>
            <a:off x="311700" y="1152475"/>
            <a:ext cx="47370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i="1" lang="en">
                <a:solidFill>
                  <a:srgbClr val="FFFFFF"/>
                </a:solidFill>
              </a:rPr>
              <a:t>We the People of the United States, in Order to form a more perfect Union, establish Justice, insure domestic Tranquility, provide for the common defence, promote the general Welfare, and secure the Blessings of Liberty to ourselves and our Posterity, do ordain and establish this Constitution for the United States of America.</a:t>
            </a:r>
            <a:endParaRPr i="1">
              <a:solidFill>
                <a:srgbClr val="FFFFFF"/>
              </a:solidFill>
            </a:endParaRPr>
          </a:p>
        </p:txBody>
      </p:sp>
      <p:pic>
        <p:nvPicPr>
          <p:cNvPr id="479" name="Google Shape;479;p79"/>
          <p:cNvPicPr preferRelativeResize="0"/>
          <p:nvPr/>
        </p:nvPicPr>
        <p:blipFill>
          <a:blip r:embed="rId3">
            <a:alphaModFix/>
          </a:blip>
          <a:stretch>
            <a:fillRect/>
          </a:stretch>
        </p:blipFill>
        <p:spPr>
          <a:xfrm>
            <a:off x="5048701" y="379038"/>
            <a:ext cx="3861624" cy="438542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80"/>
          <p:cNvSpPr txBox="1"/>
          <p:nvPr>
            <p:ph type="title"/>
          </p:nvPr>
        </p:nvSpPr>
        <p:spPr>
          <a:xfrm>
            <a:off x="191075" y="94075"/>
            <a:ext cx="8520600" cy="105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Separation of Powers </a:t>
            </a:r>
            <a:endParaRPr b="1">
              <a:solidFill>
                <a:srgbClr val="FFFFFF"/>
              </a:solidFill>
            </a:endParaRPr>
          </a:p>
          <a:p>
            <a:pPr indent="0" lvl="0" marL="0" rtl="0" algn="l">
              <a:spcBef>
                <a:spcPts val="0"/>
              </a:spcBef>
              <a:spcAft>
                <a:spcPts val="0"/>
              </a:spcAft>
              <a:buNone/>
            </a:pPr>
            <a:r>
              <a:rPr b="1" lang="en">
                <a:solidFill>
                  <a:srgbClr val="FFFFFF"/>
                </a:solidFill>
              </a:rPr>
              <a:t>US Constitution Articles 1, 2, &amp; 3</a:t>
            </a:r>
            <a:endParaRPr b="1">
              <a:solidFill>
                <a:srgbClr val="FFFFFF"/>
              </a:solidFill>
            </a:endParaRPr>
          </a:p>
        </p:txBody>
      </p:sp>
      <p:sp>
        <p:nvSpPr>
          <p:cNvPr id="485" name="Google Shape;485;p8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Char char="●"/>
            </a:pPr>
            <a:r>
              <a:rPr lang="en">
                <a:solidFill>
                  <a:schemeClr val="lt1"/>
                </a:solidFill>
              </a:rPr>
              <a:t>Legislative Branch. Congress can: make law, tax, raise an Army</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Most power of government was supposed to be with Congress, the Legislative Branch</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Executive Branch can: wage war, enforce the laws, negotiating treaties, appoint government officials</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Judicial Branch: Supreme Court- </a:t>
            </a:r>
            <a:r>
              <a:rPr lang="en">
                <a:solidFill>
                  <a:schemeClr val="lt1"/>
                </a:solidFill>
              </a:rPr>
              <a:t>interprets</a:t>
            </a:r>
            <a:r>
              <a:rPr lang="en">
                <a:solidFill>
                  <a:schemeClr val="lt1"/>
                </a:solidFill>
              </a:rPr>
              <a:t> the law to make sure the executive and </a:t>
            </a:r>
            <a:r>
              <a:rPr lang="en">
                <a:solidFill>
                  <a:schemeClr val="lt1"/>
                </a:solidFill>
              </a:rPr>
              <a:t>legislative</a:t>
            </a:r>
            <a:r>
              <a:rPr lang="en">
                <a:solidFill>
                  <a:schemeClr val="lt1"/>
                </a:solidFill>
              </a:rPr>
              <a:t> branches follow the law </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Checks and balances: each branch can check (or stop) other branches of government</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If Congress makes a law and the president doesn’t like it, the president can veto</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SCOTUS can deem a law made by congress unlawful</a:t>
            </a:r>
            <a:endParaRPr>
              <a:solidFill>
                <a:schemeClr val="lt1"/>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81"/>
          <p:cNvSpPr txBox="1"/>
          <p:nvPr>
            <p:ph type="title"/>
          </p:nvPr>
        </p:nvSpPr>
        <p:spPr>
          <a:xfrm>
            <a:off x="311700" y="1995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3 Branches of Government</a:t>
            </a:r>
            <a:endParaRPr b="1">
              <a:solidFill>
                <a:srgbClr val="FFFFFF"/>
              </a:solidFill>
            </a:endParaRPr>
          </a:p>
        </p:txBody>
      </p:sp>
      <p:sp>
        <p:nvSpPr>
          <p:cNvPr id="491" name="Google Shape;491;p81"/>
          <p:cNvSpPr txBox="1"/>
          <p:nvPr>
            <p:ph idx="1" type="body"/>
          </p:nvPr>
        </p:nvSpPr>
        <p:spPr>
          <a:xfrm>
            <a:off x="264925" y="648950"/>
            <a:ext cx="2969400" cy="3539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Char char="●"/>
            </a:pPr>
            <a:r>
              <a:rPr lang="en">
                <a:solidFill>
                  <a:schemeClr val="lt1"/>
                </a:solidFill>
              </a:rPr>
              <a:t>Legislature makes laws</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Executive branch-the President</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Judicial branch-the Supreme Court of the United States</a:t>
            </a:r>
            <a:endParaRPr>
              <a:solidFill>
                <a:schemeClr val="lt1"/>
              </a:solidFill>
            </a:endParaRPr>
          </a:p>
          <a:p>
            <a:pPr indent="0" lvl="0" marL="0" rtl="0" algn="l">
              <a:spcBef>
                <a:spcPts val="1600"/>
              </a:spcBef>
              <a:spcAft>
                <a:spcPts val="1600"/>
              </a:spcAft>
              <a:buNone/>
            </a:pPr>
            <a:r>
              <a:t/>
            </a:r>
            <a:endParaRPr>
              <a:solidFill>
                <a:schemeClr val="lt1"/>
              </a:solidFill>
            </a:endParaRPr>
          </a:p>
        </p:txBody>
      </p:sp>
      <p:pic>
        <p:nvPicPr>
          <p:cNvPr id="492" name="Google Shape;492;p81"/>
          <p:cNvPicPr preferRelativeResize="0"/>
          <p:nvPr/>
        </p:nvPicPr>
        <p:blipFill>
          <a:blip r:embed="rId3">
            <a:alphaModFix/>
          </a:blip>
          <a:stretch>
            <a:fillRect/>
          </a:stretch>
        </p:blipFill>
        <p:spPr>
          <a:xfrm>
            <a:off x="4571999" y="648938"/>
            <a:ext cx="4283751" cy="424417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9"/>
          <p:cNvSpPr txBox="1"/>
          <p:nvPr>
            <p:ph type="title"/>
          </p:nvPr>
        </p:nvSpPr>
        <p:spPr>
          <a:xfrm>
            <a:off x="311700" y="103450"/>
            <a:ext cx="8520600" cy="48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Primary Sources</a:t>
            </a:r>
            <a:endParaRPr b="1">
              <a:solidFill>
                <a:srgbClr val="FFFFFF"/>
              </a:solidFill>
            </a:endParaRPr>
          </a:p>
        </p:txBody>
      </p:sp>
      <p:pic>
        <p:nvPicPr>
          <p:cNvPr id="94" name="Google Shape;94;p19"/>
          <p:cNvPicPr preferRelativeResize="0"/>
          <p:nvPr/>
        </p:nvPicPr>
        <p:blipFill>
          <a:blip r:embed="rId3">
            <a:alphaModFix/>
          </a:blip>
          <a:stretch>
            <a:fillRect/>
          </a:stretch>
        </p:blipFill>
        <p:spPr>
          <a:xfrm>
            <a:off x="0" y="1223825"/>
            <a:ext cx="5488725" cy="2867874"/>
          </a:xfrm>
          <a:prstGeom prst="rect">
            <a:avLst/>
          </a:prstGeom>
          <a:noFill/>
          <a:ln>
            <a:noFill/>
          </a:ln>
        </p:spPr>
      </p:pic>
      <p:pic>
        <p:nvPicPr>
          <p:cNvPr id="95" name="Google Shape;95;p19"/>
          <p:cNvPicPr preferRelativeResize="0"/>
          <p:nvPr/>
        </p:nvPicPr>
        <p:blipFill>
          <a:blip r:embed="rId4">
            <a:alphaModFix/>
          </a:blip>
          <a:stretch>
            <a:fillRect/>
          </a:stretch>
        </p:blipFill>
        <p:spPr>
          <a:xfrm>
            <a:off x="5571475" y="757688"/>
            <a:ext cx="3440449" cy="362812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8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⅗ Compromise</a:t>
            </a:r>
            <a:endParaRPr>
              <a:solidFill>
                <a:srgbClr val="FFFFFF"/>
              </a:solidFill>
            </a:endParaRPr>
          </a:p>
        </p:txBody>
      </p:sp>
      <p:sp>
        <p:nvSpPr>
          <p:cNvPr id="498" name="Google Shape;498;p8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Char char="●"/>
            </a:pPr>
            <a:r>
              <a:rPr lang="en">
                <a:solidFill>
                  <a:srgbClr val="FFFFFF"/>
                </a:solidFill>
              </a:rPr>
              <a:t>Compromise counted three-fifths of each state's slave population toward that state's total population for the purpose of apportioning the House of Representatives, </a:t>
            </a:r>
            <a:endParaRPr>
              <a:solidFill>
                <a:srgbClr val="FFFFFF"/>
              </a:solidFill>
            </a:endParaRPr>
          </a:p>
          <a:p>
            <a:pPr indent="-342900" lvl="0" marL="457200" rtl="0" algn="l">
              <a:spcBef>
                <a:spcPts val="0"/>
              </a:spcBef>
              <a:spcAft>
                <a:spcPts val="0"/>
              </a:spcAft>
              <a:buClr>
                <a:srgbClr val="FFFFFF"/>
              </a:buClr>
              <a:buSzPts val="1800"/>
              <a:buChar char="●"/>
            </a:pPr>
            <a:r>
              <a:rPr lang="en">
                <a:solidFill>
                  <a:srgbClr val="FFFFFF"/>
                </a:solidFill>
              </a:rPr>
              <a:t>Gave the Southern states a third more seats in </a:t>
            </a:r>
            <a:r>
              <a:rPr lang="en">
                <a:solidFill>
                  <a:srgbClr val="FFFFFF"/>
                </a:solidFill>
                <a:uFill>
                  <a:noFill/>
                </a:uFill>
                <a:hlinkClick r:id="rId3">
                  <a:extLst>
                    <a:ext uri="{A12FA001-AC4F-418D-AE19-62706E023703}">
                      <ahyp:hlinkClr val="tx"/>
                    </a:ext>
                  </a:extLst>
                </a:hlinkClick>
              </a:rPr>
              <a:t>Congress</a:t>
            </a:r>
            <a:r>
              <a:rPr lang="en">
                <a:solidFill>
                  <a:srgbClr val="FFFFFF"/>
                </a:solidFill>
              </a:rPr>
              <a:t> and a third more electoral votes than if slaves had been ignored, but fewer than if slaves and free people had been counted equally.</a:t>
            </a:r>
            <a:endParaRPr>
              <a:solidFill>
                <a:srgbClr val="FFFFFF"/>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8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Legislative Branch</a:t>
            </a:r>
            <a:endParaRPr>
              <a:solidFill>
                <a:srgbClr val="FFFFFF"/>
              </a:solidFill>
            </a:endParaRPr>
          </a:p>
        </p:txBody>
      </p:sp>
      <p:sp>
        <p:nvSpPr>
          <p:cNvPr id="504" name="Google Shape;504;p8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Char char="●"/>
            </a:pPr>
            <a:r>
              <a:rPr lang="en">
                <a:solidFill>
                  <a:srgbClr val="FFFFFF"/>
                </a:solidFill>
              </a:rPr>
              <a:t>Bicameral-two houses or chambers</a:t>
            </a:r>
            <a:endParaRPr>
              <a:solidFill>
                <a:srgbClr val="FFFFFF"/>
              </a:solidFill>
            </a:endParaRPr>
          </a:p>
          <a:p>
            <a:pPr indent="-342900" lvl="0" marL="457200" rtl="0" algn="l">
              <a:spcBef>
                <a:spcPts val="0"/>
              </a:spcBef>
              <a:spcAft>
                <a:spcPts val="0"/>
              </a:spcAft>
              <a:buClr>
                <a:srgbClr val="FFFFFF"/>
              </a:buClr>
              <a:buSzPts val="1800"/>
              <a:buChar char="●"/>
            </a:pPr>
            <a:r>
              <a:rPr lang="en">
                <a:solidFill>
                  <a:srgbClr val="FFFFFF"/>
                </a:solidFill>
              </a:rPr>
              <a:t>Senate-2 senators per state=100, serve for 6 year terms</a:t>
            </a:r>
            <a:endParaRPr>
              <a:solidFill>
                <a:srgbClr val="FFFFFF"/>
              </a:solidFill>
            </a:endParaRPr>
          </a:p>
          <a:p>
            <a:pPr indent="-342900" lvl="0" marL="457200" rtl="0" algn="l">
              <a:spcBef>
                <a:spcPts val="0"/>
              </a:spcBef>
              <a:spcAft>
                <a:spcPts val="0"/>
              </a:spcAft>
              <a:buClr>
                <a:srgbClr val="FFFFFF"/>
              </a:buClr>
              <a:buSzPts val="1800"/>
              <a:buChar char="●"/>
            </a:pPr>
            <a:r>
              <a:rPr lang="en">
                <a:solidFill>
                  <a:srgbClr val="FFFFFF"/>
                </a:solidFill>
              </a:rPr>
              <a:t>House of Representatives-number based on population=435, serve for 2 year terms</a:t>
            </a:r>
            <a:endParaRPr>
              <a:solidFill>
                <a:srgbClr val="FFFFFF"/>
              </a:solidFill>
            </a:endParaRPr>
          </a:p>
          <a:p>
            <a:pPr indent="0" lvl="0" marL="457200" rtl="0" algn="l">
              <a:spcBef>
                <a:spcPts val="1600"/>
              </a:spcBef>
              <a:spcAft>
                <a:spcPts val="1600"/>
              </a:spcAft>
              <a:buNone/>
            </a:pPr>
            <a:r>
              <a:t/>
            </a:r>
            <a:endParaRPr>
              <a:solidFill>
                <a:srgbClr val="FFFFFF"/>
              </a:solidFill>
            </a:endParaRPr>
          </a:p>
        </p:txBody>
      </p:sp>
      <p:pic>
        <p:nvPicPr>
          <p:cNvPr id="505" name="Google Shape;505;p83"/>
          <p:cNvPicPr preferRelativeResize="0"/>
          <p:nvPr/>
        </p:nvPicPr>
        <p:blipFill>
          <a:blip r:embed="rId3">
            <a:alphaModFix/>
          </a:blip>
          <a:stretch>
            <a:fillRect/>
          </a:stretch>
        </p:blipFill>
        <p:spPr>
          <a:xfrm>
            <a:off x="2761075" y="2366651"/>
            <a:ext cx="4796401" cy="269797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pic>
        <p:nvPicPr>
          <p:cNvPr id="510" name="Google Shape;510;p84"/>
          <p:cNvPicPr preferRelativeResize="0"/>
          <p:nvPr/>
        </p:nvPicPr>
        <p:blipFill rotWithShape="1">
          <a:blip r:embed="rId3">
            <a:alphaModFix/>
          </a:blip>
          <a:srcRect b="24481" l="0" r="3147" t="32012"/>
          <a:stretch/>
        </p:blipFill>
        <p:spPr>
          <a:xfrm>
            <a:off x="118250" y="1200675"/>
            <a:ext cx="8813524" cy="22259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pic>
        <p:nvPicPr>
          <p:cNvPr id="515" name="Google Shape;515;p85"/>
          <p:cNvPicPr preferRelativeResize="0"/>
          <p:nvPr/>
        </p:nvPicPr>
        <p:blipFill rotWithShape="1">
          <a:blip r:embed="rId3">
            <a:alphaModFix/>
          </a:blip>
          <a:srcRect b="16014" l="0" r="3409" t="40713"/>
          <a:stretch/>
        </p:blipFill>
        <p:spPr>
          <a:xfrm>
            <a:off x="163775" y="995875"/>
            <a:ext cx="8719376" cy="21962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pic>
        <p:nvPicPr>
          <p:cNvPr id="520" name="Google Shape;520;p86"/>
          <p:cNvPicPr preferRelativeResize="0"/>
          <p:nvPr/>
        </p:nvPicPr>
        <p:blipFill rotWithShape="1">
          <a:blip r:embed="rId3">
            <a:alphaModFix/>
          </a:blip>
          <a:srcRect b="31298" l="0" r="2752" t="22605"/>
          <a:stretch/>
        </p:blipFill>
        <p:spPr>
          <a:xfrm>
            <a:off x="152400" y="1246200"/>
            <a:ext cx="8882149" cy="2366924"/>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pic>
        <p:nvPicPr>
          <p:cNvPr id="525" name="Google Shape;525;p87"/>
          <p:cNvPicPr preferRelativeResize="0"/>
          <p:nvPr/>
        </p:nvPicPr>
        <p:blipFill rotWithShape="1">
          <a:blip r:embed="rId3">
            <a:alphaModFix/>
          </a:blip>
          <a:srcRect b="22833" l="0" r="3409" t="32718"/>
          <a:stretch/>
        </p:blipFill>
        <p:spPr>
          <a:xfrm>
            <a:off x="61375" y="1075525"/>
            <a:ext cx="8884577" cy="2298626"/>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pic>
        <p:nvPicPr>
          <p:cNvPr id="530" name="Google Shape;530;p88"/>
          <p:cNvPicPr preferRelativeResize="0"/>
          <p:nvPr/>
        </p:nvPicPr>
        <p:blipFill rotWithShape="1">
          <a:blip r:embed="rId3">
            <a:alphaModFix/>
          </a:blip>
          <a:srcRect b="29889" l="0" r="3670" t="27308"/>
          <a:stretch/>
        </p:blipFill>
        <p:spPr>
          <a:xfrm>
            <a:off x="152400" y="984500"/>
            <a:ext cx="8700074" cy="217347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pic>
        <p:nvPicPr>
          <p:cNvPr id="535" name="Google Shape;535;p89"/>
          <p:cNvPicPr preferRelativeResize="0"/>
          <p:nvPr/>
        </p:nvPicPr>
        <p:blipFill rotWithShape="1">
          <a:blip r:embed="rId3">
            <a:alphaModFix/>
          </a:blip>
          <a:srcRect b="21428" l="0" r="3409" t="34830"/>
          <a:stretch/>
        </p:blipFill>
        <p:spPr>
          <a:xfrm>
            <a:off x="95500" y="1098275"/>
            <a:ext cx="8938476" cy="2275876"/>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pic>
        <p:nvPicPr>
          <p:cNvPr id="540" name="Google Shape;540;p90"/>
          <p:cNvPicPr preferRelativeResize="0"/>
          <p:nvPr/>
        </p:nvPicPr>
        <p:blipFill rotWithShape="1">
          <a:blip r:embed="rId3">
            <a:alphaModFix/>
          </a:blip>
          <a:srcRect b="23772" l="0" r="1166" t="36246"/>
          <a:stretch/>
        </p:blipFill>
        <p:spPr>
          <a:xfrm>
            <a:off x="152400" y="1029975"/>
            <a:ext cx="8506277" cy="193452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pic>
        <p:nvPicPr>
          <p:cNvPr descr="View full lesson: http://ed.ted.com/lessons/how-is-power-divided-in-the-united-states-government-belinda-stutzman&#10;&#10;Article II of the United States Constitution allows for three separate branches of government (legislative, executive, and judicial), along with a system of checks and balances should any branch get too powerful. Belinda Stutzman breaks down each branch and its constitutionally-entitled powers.&#10;&#10;Lesson by Belinda Stutzman, animation by Johnny Chew." id="545" name="Google Shape;545;p91" title="How is power divided in the United States government? - Belinda Stutzman">
            <a:hlinkClick r:id="rId3"/>
          </p:cNvPr>
          <p:cNvPicPr preferRelativeResize="0"/>
          <p:nvPr/>
        </p:nvPicPr>
        <p:blipFill>
          <a:blip r:embed="rId4">
            <a:alphaModFix/>
          </a:blip>
          <a:stretch>
            <a:fillRect/>
          </a:stretch>
        </p:blipFill>
        <p:spPr>
          <a:xfrm>
            <a:off x="1713225" y="671950"/>
            <a:ext cx="5603600" cy="4202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20"/>
          <p:cNvSpPr txBox="1"/>
          <p:nvPr>
            <p:ph type="title"/>
          </p:nvPr>
        </p:nvSpPr>
        <p:spPr>
          <a:xfrm>
            <a:off x="3594625" y="50200"/>
            <a:ext cx="5172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Jamestown Settlement	</a:t>
            </a:r>
            <a:endParaRPr>
              <a:solidFill>
                <a:srgbClr val="FFFFFF"/>
              </a:solidFill>
            </a:endParaRPr>
          </a:p>
        </p:txBody>
      </p:sp>
      <p:sp>
        <p:nvSpPr>
          <p:cNvPr id="101" name="Google Shape;101;p20"/>
          <p:cNvSpPr txBox="1"/>
          <p:nvPr>
            <p:ph idx="1" type="body"/>
          </p:nvPr>
        </p:nvSpPr>
        <p:spPr>
          <a:xfrm>
            <a:off x="3024350" y="531900"/>
            <a:ext cx="5808000" cy="4231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Char char="●"/>
            </a:pPr>
            <a:r>
              <a:rPr lang="en">
                <a:solidFill>
                  <a:srgbClr val="FFFFFF"/>
                </a:solidFill>
              </a:rPr>
              <a:t>Led by John Smith in 1607 explorers landed in America financed by the Virginia Company under King James</a:t>
            </a:r>
            <a:endParaRPr>
              <a:solidFill>
                <a:srgbClr val="FFFFFF"/>
              </a:solidFill>
            </a:endParaRPr>
          </a:p>
          <a:p>
            <a:pPr indent="-342900" lvl="0" marL="457200" rtl="0" algn="l">
              <a:spcBef>
                <a:spcPts val="0"/>
              </a:spcBef>
              <a:spcAft>
                <a:spcPts val="0"/>
              </a:spcAft>
              <a:buClr>
                <a:srgbClr val="FFFFFF"/>
              </a:buClr>
              <a:buSzPts val="1800"/>
              <a:buChar char="●"/>
            </a:pPr>
            <a:r>
              <a:rPr lang="en">
                <a:solidFill>
                  <a:srgbClr val="FFFFFF"/>
                </a:solidFill>
              </a:rPr>
              <a:t>Goal was to find gold to compete with Spain and go back to England</a:t>
            </a:r>
            <a:endParaRPr>
              <a:solidFill>
                <a:srgbClr val="FFFFFF"/>
              </a:solidFill>
            </a:endParaRPr>
          </a:p>
          <a:p>
            <a:pPr indent="-342900" lvl="0" marL="457200" rtl="0" algn="l">
              <a:spcBef>
                <a:spcPts val="0"/>
              </a:spcBef>
              <a:spcAft>
                <a:spcPts val="0"/>
              </a:spcAft>
              <a:buClr>
                <a:srgbClr val="FFFFFF"/>
              </a:buClr>
              <a:buSzPts val="1800"/>
              <a:buChar char="●"/>
            </a:pPr>
            <a:r>
              <a:rPr lang="en">
                <a:solidFill>
                  <a:srgbClr val="FFFFFF"/>
                </a:solidFill>
              </a:rPr>
              <a:t>Settled on marsh unsuitable for farming, had disease carrying </a:t>
            </a:r>
            <a:r>
              <a:rPr lang="en">
                <a:solidFill>
                  <a:srgbClr val="FFFFFF"/>
                </a:solidFill>
              </a:rPr>
              <a:t>mosquitoes</a:t>
            </a:r>
            <a:r>
              <a:rPr lang="en">
                <a:solidFill>
                  <a:srgbClr val="FFFFFF"/>
                </a:solidFill>
              </a:rPr>
              <a:t> and gold doesn’t exist here</a:t>
            </a:r>
            <a:endParaRPr>
              <a:solidFill>
                <a:srgbClr val="FFFFFF"/>
              </a:solidFill>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457200" lvl="0" marL="457200" rtl="0" algn="l">
              <a:spcBef>
                <a:spcPts val="1600"/>
              </a:spcBef>
              <a:spcAft>
                <a:spcPts val="0"/>
              </a:spcAft>
              <a:buNone/>
            </a:pPr>
            <a:r>
              <a:t/>
            </a:r>
            <a:endParaRPr sz="1000">
              <a:solidFill>
                <a:srgbClr val="FFFFFF"/>
              </a:solidFill>
            </a:endParaRPr>
          </a:p>
          <a:p>
            <a:pPr indent="0" lvl="0" marL="4572000" rtl="0" algn="l">
              <a:spcBef>
                <a:spcPts val="1600"/>
              </a:spcBef>
              <a:spcAft>
                <a:spcPts val="1600"/>
              </a:spcAft>
              <a:buNone/>
            </a:pPr>
            <a:r>
              <a:rPr lang="en" sz="1000">
                <a:solidFill>
                  <a:srgbClr val="FFFFFF"/>
                </a:solidFill>
              </a:rPr>
              <a:t>Picture of Jamestown today courtesy National Park Service</a:t>
            </a:r>
            <a:endParaRPr sz="1000">
              <a:solidFill>
                <a:srgbClr val="FFFFFF"/>
              </a:solidFill>
            </a:endParaRPr>
          </a:p>
        </p:txBody>
      </p:sp>
      <p:pic>
        <p:nvPicPr>
          <p:cNvPr id="102" name="Google Shape;102;p20"/>
          <p:cNvPicPr preferRelativeResize="0"/>
          <p:nvPr/>
        </p:nvPicPr>
        <p:blipFill>
          <a:blip r:embed="rId3">
            <a:alphaModFix/>
          </a:blip>
          <a:stretch>
            <a:fillRect/>
          </a:stretch>
        </p:blipFill>
        <p:spPr>
          <a:xfrm>
            <a:off x="5049825" y="2889825"/>
            <a:ext cx="2841526" cy="2131150"/>
          </a:xfrm>
          <a:prstGeom prst="rect">
            <a:avLst/>
          </a:prstGeom>
          <a:noFill/>
          <a:ln>
            <a:noFill/>
          </a:ln>
        </p:spPr>
      </p:pic>
      <p:pic>
        <p:nvPicPr>
          <p:cNvPr id="103" name="Google Shape;103;p20"/>
          <p:cNvPicPr preferRelativeResize="0"/>
          <p:nvPr/>
        </p:nvPicPr>
        <p:blipFill>
          <a:blip r:embed="rId4">
            <a:alphaModFix/>
          </a:blip>
          <a:stretch>
            <a:fillRect/>
          </a:stretch>
        </p:blipFill>
        <p:spPr>
          <a:xfrm>
            <a:off x="159350" y="382875"/>
            <a:ext cx="2919850" cy="4377749"/>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pic>
        <p:nvPicPr>
          <p:cNvPr descr="In which Craig Benzine teaches you about the US Governments Separation of powers and the system of checks and balances. In theory, the Legislative Branch, the Executive Branch, and the Judicial Brach are designed to keep each other in check, and to keep any branch from becoming too powerful. In reality, the system was designed to keep the president from becoming some kind of autocrat. For the most part, it has worked. Craig will call in the clones to explain which powers belong to which branches, and to reveal some secret perks that the Supreme Court justices enjoy.&#10;&#10;Produced in collaboration with PBS Digital Studios: http://youtube.com/pbsdigitalstudios&#10;&#10;Support is provided by Voqal: http://www.voqal.org&#10;&#10;Want to find Crash Course elsewhere on the internet?&#10;Facebook - http://www.facebook.com/YouTubeCrashCourse&#10;Twitter - http://www.twitter.com/TheCrashCourse&#10;Tumblr - http://thecrashcourse.tumblr.com &#10;Instagram - http://instagram.com/thecrashcourse&#10;Support CrashCourse on Patreon at http://www.patreon.com/crashcourse" id="550" name="Google Shape;550;p92" title="Separation of Powers and Checks and Balances: Crash Course Government and Politics #3">
            <a:hlinkClick r:id="rId3"/>
          </p:cNvPr>
          <p:cNvPicPr preferRelativeResize="0"/>
          <p:nvPr/>
        </p:nvPicPr>
        <p:blipFill>
          <a:blip r:embed="rId4">
            <a:alphaModFix/>
          </a:blip>
          <a:stretch>
            <a:fillRect/>
          </a:stretch>
        </p:blipFill>
        <p:spPr>
          <a:xfrm>
            <a:off x="1393700" y="289850"/>
            <a:ext cx="6220825" cy="466562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pic>
        <p:nvPicPr>
          <p:cNvPr descr="View full lesson: http://ed.ted.com/lessons/why-wasn-t-the-bill-of-rights-originally-in-the-us-constitution-james-coll&#10;&#10;When you think of the US Constitution, what’s the first thing that comes to mind? Free speech? The right to bear arms? These passages are cited so often that it's hard to imagine the document without them. But the list of freedoms known as the Bill of Rights was not in the original text and wasn't added for three years. Why not? James Coll goes back to the origins of the Constitution to find out. &#10;&#10;Lesson by James Coll, animation by Augenblick Studios." id="555" name="Google Shape;555;p93" title="Why wasn’t the Bill of Rights originally in the US Constitution? - James Coll">
            <a:hlinkClick r:id="rId3"/>
          </p:cNvPr>
          <p:cNvPicPr preferRelativeResize="0"/>
          <p:nvPr/>
        </p:nvPicPr>
        <p:blipFill>
          <a:blip r:embed="rId4">
            <a:alphaModFix/>
          </a:blip>
          <a:stretch>
            <a:fillRect/>
          </a:stretch>
        </p:blipFill>
        <p:spPr>
          <a:xfrm>
            <a:off x="1493650" y="1340700"/>
            <a:ext cx="4572000" cy="3429000"/>
          </a:xfrm>
          <a:prstGeom prst="rect">
            <a:avLst/>
          </a:prstGeom>
          <a:noFill/>
          <a:ln>
            <a:noFill/>
          </a:ln>
        </p:spPr>
      </p:pic>
      <p:sp>
        <p:nvSpPr>
          <p:cNvPr id="556" name="Google Shape;556;p93"/>
          <p:cNvSpPr txBox="1"/>
          <p:nvPr/>
        </p:nvSpPr>
        <p:spPr>
          <a:xfrm>
            <a:off x="268600" y="362625"/>
            <a:ext cx="7574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00">
                <a:solidFill>
                  <a:schemeClr val="dk1"/>
                </a:solidFill>
              </a:rPr>
              <a:t>Bill of Rights 2/3/2021</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5"/>
                                        </p:tgtEl>
                                        <p:attrNameLst>
                                          <p:attrName>style.visibility</p:attrName>
                                        </p:attrNameLst>
                                      </p:cBhvr>
                                      <p:to>
                                        <p:strVal val="visible"/>
                                      </p:to>
                                    </p:set>
                                    <p:animEffect filter="fade" transition="in">
                                      <p:cBhvr>
                                        <p:cTn dur="1000"/>
                                        <p:tgtEl>
                                          <p:spTgt spid="5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9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Bill of Rights, Amendments Talked About Today</a:t>
            </a:r>
            <a:endParaRPr b="1">
              <a:solidFill>
                <a:srgbClr val="FFFFFF"/>
              </a:solidFill>
            </a:endParaRPr>
          </a:p>
        </p:txBody>
      </p:sp>
      <p:sp>
        <p:nvSpPr>
          <p:cNvPr id="562" name="Google Shape;562;p9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rgbClr val="FFFFFF"/>
                </a:solidFill>
              </a:rPr>
              <a:t>Amendment 1: Congress shall make no law respecting an establishment of religion, or prohibiting the free exercise thereof; or abridging the freedom of speech, or of the press; or the right of the people peaceably to assemble, and to petition the Government for a redress of grievances.</a:t>
            </a:r>
            <a:endParaRPr i="1">
              <a:solidFill>
                <a:srgbClr val="FFFFFF"/>
              </a:solidFill>
            </a:endParaRPr>
          </a:p>
          <a:p>
            <a:pPr indent="0" lvl="0" marL="0" rtl="0" algn="l">
              <a:spcBef>
                <a:spcPts val="1600"/>
              </a:spcBef>
              <a:spcAft>
                <a:spcPts val="0"/>
              </a:spcAft>
              <a:buNone/>
            </a:pPr>
            <a:r>
              <a:rPr i="1" lang="en">
                <a:solidFill>
                  <a:srgbClr val="FFFFFF"/>
                </a:solidFill>
              </a:rPr>
              <a:t>Amendment 2: A well regulated Militia, being necessary to the security of a free State, the right of the people to keep and bear Arms, shall not be infringed</a:t>
            </a:r>
            <a:endParaRPr i="1">
              <a:solidFill>
                <a:srgbClr val="FFFFFF"/>
              </a:solidFill>
            </a:endParaRPr>
          </a:p>
          <a:p>
            <a:pPr indent="0" lvl="0" marL="0" rtl="0" algn="l">
              <a:spcBef>
                <a:spcPts val="1600"/>
              </a:spcBef>
              <a:spcAft>
                <a:spcPts val="1600"/>
              </a:spcAft>
              <a:buNone/>
            </a:pPr>
            <a:r>
              <a:rPr i="1" lang="en">
                <a:solidFill>
                  <a:srgbClr val="FFFFFF"/>
                </a:solidFill>
              </a:rPr>
              <a:t>Amendment 3: No Soldier shall, in time of peace be quartered in any house, without the consent of the Owner, nor in time of war, but in a manner to be prescribed by law</a:t>
            </a:r>
            <a:endParaRPr i="1">
              <a:solidFill>
                <a:srgbClr val="FFFFFF"/>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95"/>
          <p:cNvSpPr txBox="1"/>
          <p:nvPr>
            <p:ph idx="1" type="body"/>
          </p:nvPr>
        </p:nvSpPr>
        <p:spPr>
          <a:xfrm>
            <a:off x="311700" y="263175"/>
            <a:ext cx="8520600" cy="4305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Amendment 4</a:t>
            </a:r>
            <a:r>
              <a:rPr i="1" lang="en">
                <a:solidFill>
                  <a:srgbClr val="FFFFFF"/>
                </a:solidFill>
              </a:rPr>
              <a:t>: The right of the people to be secure in their persons, houses, papers, and effects, against unreasonable searches and seizures, shall not be violated, and no Warrants shall issue, but upon probable cause, supported by Oath or affirmation, and particularly describing the place to be searched, and the persons or things to be seized</a:t>
            </a:r>
            <a:endParaRPr i="1">
              <a:solidFill>
                <a:srgbClr val="FFFFFF"/>
              </a:solidFill>
            </a:endParaRPr>
          </a:p>
          <a:p>
            <a:pPr indent="0" lvl="0" marL="0" rtl="0" algn="l">
              <a:spcBef>
                <a:spcPts val="1600"/>
              </a:spcBef>
              <a:spcAft>
                <a:spcPts val="1600"/>
              </a:spcAft>
              <a:buNone/>
            </a:pPr>
            <a:r>
              <a:rPr lang="en">
                <a:solidFill>
                  <a:srgbClr val="FFFFFF"/>
                </a:solidFill>
              </a:rPr>
              <a:t>Amendment 5</a:t>
            </a:r>
            <a:r>
              <a:rPr i="1" lang="en">
                <a:solidFill>
                  <a:srgbClr val="FFFFFF"/>
                </a:solidFill>
              </a:rPr>
              <a:t>: No person shall be held to answer for a capital, or otherwise infamous crime, unless on a presentment or indictment of a Grand Jury, except in cases arising in the land or naval forces, or in the Militia, when in actual service in time of War or public danger; nor shall any person be subject for the same offence to be twice put in jeopardy of life or limb; nor shall be compelled in any criminal case to be a witness against himself, nor be deprived of life, liberty, or property, without due process of law; nor shall private property be taken for public use, without just compensation</a:t>
            </a:r>
            <a:endParaRPr i="1">
              <a:solidFill>
                <a:srgbClr val="FFFFFF"/>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96"/>
          <p:cNvSpPr txBox="1"/>
          <p:nvPr>
            <p:ph idx="1" type="body"/>
          </p:nvPr>
        </p:nvSpPr>
        <p:spPr>
          <a:xfrm>
            <a:off x="311700" y="192650"/>
            <a:ext cx="8520600" cy="42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Amendment 6: </a:t>
            </a:r>
            <a:r>
              <a:rPr i="1" lang="en">
                <a:solidFill>
                  <a:srgbClr val="FFFFFF"/>
                </a:solidFill>
              </a:rPr>
              <a:t>In all criminal prosecutions, the accused shall enjoy the right to a speedy and public trial, by an impartial jury of the State and district wherein the crime shall have been committed, which district shall have been previously ascertained by law, and to be informed of the nature and cause of the accusation; to be confronted with the witnesses against him; to have compulsory process for obtaining witnesses in his favor, and to have the Assistance of Counsel for his defense</a:t>
            </a:r>
            <a:endParaRPr i="1">
              <a:solidFill>
                <a:srgbClr val="FFFFFF"/>
              </a:solidFill>
            </a:endParaRPr>
          </a:p>
          <a:p>
            <a:pPr indent="0" lvl="0" marL="0" rtl="0" algn="l">
              <a:spcBef>
                <a:spcPts val="1600"/>
              </a:spcBef>
              <a:spcAft>
                <a:spcPts val="0"/>
              </a:spcAft>
              <a:buNone/>
            </a:pPr>
            <a:r>
              <a:rPr lang="en">
                <a:solidFill>
                  <a:srgbClr val="FFFFFF"/>
                </a:solidFill>
              </a:rPr>
              <a:t>Amendment 7 says a jury must be in civil trials over 20 dollars</a:t>
            </a:r>
            <a:endParaRPr>
              <a:solidFill>
                <a:srgbClr val="FFFFFF"/>
              </a:solidFill>
            </a:endParaRPr>
          </a:p>
          <a:p>
            <a:pPr indent="0" lvl="0" marL="0" rtl="0" algn="l">
              <a:spcBef>
                <a:spcPts val="1600"/>
              </a:spcBef>
              <a:spcAft>
                <a:spcPts val="0"/>
              </a:spcAft>
              <a:buNone/>
            </a:pPr>
            <a:r>
              <a:rPr lang="en">
                <a:solidFill>
                  <a:srgbClr val="FFFFFF"/>
                </a:solidFill>
              </a:rPr>
              <a:t>Amendment 8: </a:t>
            </a:r>
            <a:r>
              <a:rPr i="1" lang="en">
                <a:solidFill>
                  <a:srgbClr val="FFFFFF"/>
                </a:solidFill>
              </a:rPr>
              <a:t>Excessive bail shall not be required, nor excessive fines imposed, nor cruel and unusual punishments inflicted</a:t>
            </a:r>
            <a:endParaRPr i="1">
              <a:solidFill>
                <a:srgbClr val="FFFFFF"/>
              </a:solidFill>
            </a:endParaRPr>
          </a:p>
          <a:p>
            <a:pPr indent="0" lvl="0" marL="0" rtl="0" algn="l">
              <a:spcBef>
                <a:spcPts val="1600"/>
              </a:spcBef>
              <a:spcAft>
                <a:spcPts val="1600"/>
              </a:spcAft>
              <a:buNone/>
            </a:pPr>
            <a:r>
              <a:rPr lang="en">
                <a:solidFill>
                  <a:srgbClr val="FFFFFF"/>
                </a:solidFill>
              </a:rPr>
              <a:t>Amendment 9: </a:t>
            </a:r>
            <a:r>
              <a:rPr i="1" lang="en">
                <a:solidFill>
                  <a:srgbClr val="FFFFFF"/>
                </a:solidFill>
              </a:rPr>
              <a:t>The enumeration in the Constitution, of certain rights, shall not be construed to deny or disparage others retained by the people</a:t>
            </a:r>
            <a:endParaRPr i="1">
              <a:solidFill>
                <a:srgbClr val="FFFFFF"/>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97"/>
          <p:cNvSpPr txBox="1"/>
          <p:nvPr>
            <p:ph idx="1" type="body"/>
          </p:nvPr>
        </p:nvSpPr>
        <p:spPr>
          <a:xfrm>
            <a:off x="311700" y="333325"/>
            <a:ext cx="8520600" cy="4235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solidFill>
                  <a:srgbClr val="FFFFFF"/>
                </a:solidFill>
              </a:rPr>
              <a:t>Amendment 9: </a:t>
            </a:r>
            <a:r>
              <a:rPr i="1" lang="en">
                <a:solidFill>
                  <a:srgbClr val="FFFFFF"/>
                </a:solidFill>
              </a:rPr>
              <a:t>The powers not delegated to the United States by the Constitution, nor prohibited by it to the States, are reserved to the States respectively, or to the people</a:t>
            </a:r>
            <a:endParaRPr i="1">
              <a:solidFill>
                <a:srgbClr val="FFFFFF"/>
              </a:solidFill>
            </a:endParaRPr>
          </a:p>
        </p:txBody>
      </p:sp>
      <p:pic>
        <p:nvPicPr>
          <p:cNvPr id="578" name="Google Shape;578;p97"/>
          <p:cNvPicPr preferRelativeResize="0"/>
          <p:nvPr/>
        </p:nvPicPr>
        <p:blipFill>
          <a:blip r:embed="rId3">
            <a:alphaModFix/>
          </a:blip>
          <a:stretch>
            <a:fillRect/>
          </a:stretch>
        </p:blipFill>
        <p:spPr>
          <a:xfrm>
            <a:off x="2617525" y="1045225"/>
            <a:ext cx="3775824" cy="401502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pic>
        <p:nvPicPr>
          <p:cNvPr id="583" name="Google Shape;583;p98"/>
          <p:cNvPicPr preferRelativeResize="0"/>
          <p:nvPr/>
        </p:nvPicPr>
        <p:blipFill rotWithShape="1">
          <a:blip r:embed="rId3">
            <a:alphaModFix/>
          </a:blip>
          <a:srcRect b="11254" l="3757" r="43475" t="27176"/>
          <a:stretch/>
        </p:blipFill>
        <p:spPr>
          <a:xfrm>
            <a:off x="67250" y="1041400"/>
            <a:ext cx="4938650" cy="3239551"/>
          </a:xfrm>
          <a:prstGeom prst="rect">
            <a:avLst/>
          </a:prstGeom>
          <a:noFill/>
          <a:ln>
            <a:noFill/>
          </a:ln>
        </p:spPr>
      </p:pic>
      <p:pic>
        <p:nvPicPr>
          <p:cNvPr id="584" name="Google Shape;584;p98"/>
          <p:cNvPicPr preferRelativeResize="0"/>
          <p:nvPr/>
        </p:nvPicPr>
        <p:blipFill rotWithShape="1">
          <a:blip r:embed="rId4">
            <a:alphaModFix/>
          </a:blip>
          <a:srcRect b="11290" l="0" r="18659" t="55443"/>
          <a:stretch/>
        </p:blipFill>
        <p:spPr>
          <a:xfrm>
            <a:off x="2415725" y="1504100"/>
            <a:ext cx="6217950" cy="1429674"/>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pic>
        <p:nvPicPr>
          <p:cNvPr id="589" name="Google Shape;589;p99"/>
          <p:cNvPicPr preferRelativeResize="0"/>
          <p:nvPr/>
        </p:nvPicPr>
        <p:blipFill rotWithShape="1">
          <a:blip r:embed="rId3">
            <a:alphaModFix/>
          </a:blip>
          <a:srcRect b="9192" l="2842" r="46118" t="23312"/>
          <a:stretch/>
        </p:blipFill>
        <p:spPr>
          <a:xfrm>
            <a:off x="215150" y="773826"/>
            <a:ext cx="5041076" cy="3748149"/>
          </a:xfrm>
          <a:prstGeom prst="rect">
            <a:avLst/>
          </a:prstGeom>
          <a:noFill/>
          <a:ln>
            <a:noFill/>
          </a:ln>
        </p:spPr>
      </p:pic>
      <p:pic>
        <p:nvPicPr>
          <p:cNvPr id="590" name="Google Shape;590;p99"/>
          <p:cNvPicPr preferRelativeResize="0"/>
          <p:nvPr/>
        </p:nvPicPr>
        <p:blipFill rotWithShape="1">
          <a:blip r:embed="rId4">
            <a:alphaModFix/>
          </a:blip>
          <a:srcRect b="29279" l="1265" r="67335" t="36298"/>
          <a:stretch/>
        </p:blipFill>
        <p:spPr>
          <a:xfrm>
            <a:off x="5256225" y="1189300"/>
            <a:ext cx="3823499" cy="235652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pic>
        <p:nvPicPr>
          <p:cNvPr id="595" name="Google Shape;595;p100"/>
          <p:cNvPicPr preferRelativeResize="0"/>
          <p:nvPr/>
        </p:nvPicPr>
        <p:blipFill rotWithShape="1">
          <a:blip r:embed="rId3">
            <a:alphaModFix/>
          </a:blip>
          <a:srcRect b="11254" l="3757" r="43475" t="27176"/>
          <a:stretch/>
        </p:blipFill>
        <p:spPr>
          <a:xfrm>
            <a:off x="67250" y="1041400"/>
            <a:ext cx="4938650" cy="3239551"/>
          </a:xfrm>
          <a:prstGeom prst="rect">
            <a:avLst/>
          </a:prstGeom>
          <a:noFill/>
          <a:ln>
            <a:noFill/>
          </a:ln>
        </p:spPr>
      </p:pic>
      <p:pic>
        <p:nvPicPr>
          <p:cNvPr id="596" name="Google Shape;596;p100"/>
          <p:cNvPicPr preferRelativeResize="0"/>
          <p:nvPr/>
        </p:nvPicPr>
        <p:blipFill rotWithShape="1">
          <a:blip r:embed="rId4">
            <a:alphaModFix/>
          </a:blip>
          <a:srcRect b="14929" l="1260" r="41697" t="51804"/>
          <a:stretch/>
        </p:blipFill>
        <p:spPr>
          <a:xfrm>
            <a:off x="4846575" y="1978400"/>
            <a:ext cx="4164849" cy="136555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pic>
        <p:nvPicPr>
          <p:cNvPr id="601" name="Google Shape;601;p101"/>
          <p:cNvPicPr preferRelativeResize="0"/>
          <p:nvPr/>
        </p:nvPicPr>
        <p:blipFill rotWithShape="1">
          <a:blip r:embed="rId3">
            <a:alphaModFix/>
          </a:blip>
          <a:srcRect b="16481" l="0" r="53257" t="26606"/>
          <a:stretch/>
        </p:blipFill>
        <p:spPr>
          <a:xfrm>
            <a:off x="1324450" y="665825"/>
            <a:ext cx="5706950" cy="39067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1"/>
          <p:cNvSpPr txBox="1"/>
          <p:nvPr>
            <p:ph type="title"/>
          </p:nvPr>
        </p:nvSpPr>
        <p:spPr>
          <a:xfrm>
            <a:off x="3303050" y="445025"/>
            <a:ext cx="5529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Pocahontas &amp; John Smith</a:t>
            </a:r>
            <a:r>
              <a:rPr lang="en"/>
              <a:t> </a:t>
            </a:r>
            <a:endParaRPr/>
          </a:p>
        </p:txBody>
      </p:sp>
      <p:sp>
        <p:nvSpPr>
          <p:cNvPr id="109" name="Google Shape;109;p21"/>
          <p:cNvSpPr txBox="1"/>
          <p:nvPr>
            <p:ph idx="1" type="body"/>
          </p:nvPr>
        </p:nvSpPr>
        <p:spPr>
          <a:xfrm>
            <a:off x="3236375" y="1152475"/>
            <a:ext cx="5595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Char char="●"/>
            </a:pPr>
            <a:r>
              <a:rPr lang="en">
                <a:solidFill>
                  <a:schemeClr val="lt1"/>
                </a:solidFill>
              </a:rPr>
              <a:t>Relationship with the local native tribe, the Powhatan, soured because the settlers took too much food </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In </a:t>
            </a:r>
            <a:r>
              <a:rPr lang="en">
                <a:solidFill>
                  <a:schemeClr val="lt1"/>
                </a:solidFill>
              </a:rPr>
              <a:t>retaliation the Powhatan kidnapped John Smith</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According to</a:t>
            </a:r>
            <a:r>
              <a:rPr lang="en">
                <a:solidFill>
                  <a:schemeClr val="lt1"/>
                </a:solidFill>
              </a:rPr>
              <a:t> legend </a:t>
            </a:r>
            <a:r>
              <a:rPr lang="en">
                <a:solidFill>
                  <a:schemeClr val="lt1"/>
                </a:solidFill>
              </a:rPr>
              <a:t>Pocahontas</a:t>
            </a:r>
            <a:r>
              <a:rPr lang="en">
                <a:solidFill>
                  <a:schemeClr val="lt1"/>
                </a:solidFill>
              </a:rPr>
              <a:t> saved John Smith from execution, but he was probably not going to be executed</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She was only 13 at the time and went on to marry a different Englishman later</a:t>
            </a:r>
            <a:endParaRPr>
              <a:solidFill>
                <a:schemeClr val="lt1"/>
              </a:solidFill>
            </a:endParaRPr>
          </a:p>
        </p:txBody>
      </p:sp>
      <p:pic>
        <p:nvPicPr>
          <p:cNvPr id="110" name="Google Shape;110;p21"/>
          <p:cNvPicPr preferRelativeResize="0"/>
          <p:nvPr/>
        </p:nvPicPr>
        <p:blipFill>
          <a:blip r:embed="rId3">
            <a:alphaModFix/>
          </a:blip>
          <a:stretch>
            <a:fillRect/>
          </a:stretch>
        </p:blipFill>
        <p:spPr>
          <a:xfrm>
            <a:off x="723750" y="131625"/>
            <a:ext cx="1541474" cy="2440121"/>
          </a:xfrm>
          <a:prstGeom prst="rect">
            <a:avLst/>
          </a:prstGeom>
          <a:noFill/>
          <a:ln>
            <a:noFill/>
          </a:ln>
        </p:spPr>
      </p:pic>
      <p:pic>
        <p:nvPicPr>
          <p:cNvPr id="111" name="Google Shape;111;p21"/>
          <p:cNvPicPr preferRelativeResize="0"/>
          <p:nvPr/>
        </p:nvPicPr>
        <p:blipFill>
          <a:blip r:embed="rId4">
            <a:alphaModFix/>
          </a:blip>
          <a:stretch>
            <a:fillRect/>
          </a:stretch>
        </p:blipFill>
        <p:spPr>
          <a:xfrm>
            <a:off x="628650" y="2733671"/>
            <a:ext cx="2057400" cy="21336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pic>
        <p:nvPicPr>
          <p:cNvPr id="606" name="Google Shape;606;p102"/>
          <p:cNvPicPr preferRelativeResize="0"/>
          <p:nvPr/>
        </p:nvPicPr>
        <p:blipFill rotWithShape="1">
          <a:blip r:embed="rId3">
            <a:alphaModFix/>
          </a:blip>
          <a:srcRect b="9192" l="2842" r="46118" t="23312"/>
          <a:stretch/>
        </p:blipFill>
        <p:spPr>
          <a:xfrm>
            <a:off x="328950" y="773826"/>
            <a:ext cx="5041076" cy="3748149"/>
          </a:xfrm>
          <a:prstGeom prst="rect">
            <a:avLst/>
          </a:prstGeom>
          <a:noFill/>
          <a:ln>
            <a:noFill/>
          </a:ln>
        </p:spPr>
      </p:pic>
      <p:pic>
        <p:nvPicPr>
          <p:cNvPr id="607" name="Google Shape;607;p102"/>
          <p:cNvPicPr preferRelativeResize="0"/>
          <p:nvPr/>
        </p:nvPicPr>
        <p:blipFill rotWithShape="1">
          <a:blip r:embed="rId4">
            <a:alphaModFix/>
          </a:blip>
          <a:srcRect b="15585" l="0" r="68713" t="52795"/>
          <a:stretch/>
        </p:blipFill>
        <p:spPr>
          <a:xfrm>
            <a:off x="5306225" y="1382750"/>
            <a:ext cx="3624599" cy="2059674"/>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pic>
        <p:nvPicPr>
          <p:cNvPr id="612" name="Google Shape;612;p103"/>
          <p:cNvPicPr preferRelativeResize="0"/>
          <p:nvPr/>
        </p:nvPicPr>
        <p:blipFill rotWithShape="1">
          <a:blip r:embed="rId3">
            <a:alphaModFix/>
          </a:blip>
          <a:srcRect b="15383" l="943" r="52813" t="50354"/>
          <a:stretch/>
        </p:blipFill>
        <p:spPr>
          <a:xfrm>
            <a:off x="4869300" y="1519325"/>
            <a:ext cx="4152299" cy="1729649"/>
          </a:xfrm>
          <a:prstGeom prst="rect">
            <a:avLst/>
          </a:prstGeom>
          <a:noFill/>
          <a:ln>
            <a:noFill/>
          </a:ln>
        </p:spPr>
      </p:pic>
      <p:pic>
        <p:nvPicPr>
          <p:cNvPr id="613" name="Google Shape;613;p103"/>
          <p:cNvPicPr preferRelativeResize="0"/>
          <p:nvPr/>
        </p:nvPicPr>
        <p:blipFill rotWithShape="1">
          <a:blip r:embed="rId4">
            <a:alphaModFix/>
          </a:blip>
          <a:srcRect b="11254" l="3757" r="43475" t="27176"/>
          <a:stretch/>
        </p:blipFill>
        <p:spPr>
          <a:xfrm>
            <a:off x="67250" y="1041400"/>
            <a:ext cx="4938650" cy="3239551"/>
          </a:xfrm>
          <a:prstGeom prst="rect">
            <a:avLst/>
          </a:prstGeom>
          <a:noFill/>
          <a:ln>
            <a:noFill/>
          </a:ln>
        </p:spPr>
      </p:pic>
      <p:pic>
        <p:nvPicPr>
          <p:cNvPr id="614" name="Google Shape;614;p103"/>
          <p:cNvPicPr preferRelativeResize="0"/>
          <p:nvPr/>
        </p:nvPicPr>
        <p:blipFill rotWithShape="1">
          <a:blip r:embed="rId5">
            <a:alphaModFix/>
          </a:blip>
          <a:srcRect b="72392" l="0" r="0" t="22194"/>
          <a:stretch/>
        </p:blipFill>
        <p:spPr>
          <a:xfrm>
            <a:off x="151350" y="813800"/>
            <a:ext cx="5983100" cy="182076"/>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pic>
        <p:nvPicPr>
          <p:cNvPr id="619" name="Google Shape;619;p104"/>
          <p:cNvPicPr preferRelativeResize="0"/>
          <p:nvPr/>
        </p:nvPicPr>
        <p:blipFill rotWithShape="1">
          <a:blip r:embed="rId3">
            <a:alphaModFix/>
          </a:blip>
          <a:srcRect b="9192" l="2842" r="46118" t="23312"/>
          <a:stretch/>
        </p:blipFill>
        <p:spPr>
          <a:xfrm>
            <a:off x="135500" y="807951"/>
            <a:ext cx="5041076" cy="3748149"/>
          </a:xfrm>
          <a:prstGeom prst="rect">
            <a:avLst/>
          </a:prstGeom>
          <a:noFill/>
          <a:ln>
            <a:noFill/>
          </a:ln>
        </p:spPr>
      </p:pic>
      <p:pic>
        <p:nvPicPr>
          <p:cNvPr id="620" name="Google Shape;620;p104"/>
          <p:cNvPicPr preferRelativeResize="0"/>
          <p:nvPr/>
        </p:nvPicPr>
        <p:blipFill rotWithShape="1">
          <a:blip r:embed="rId4">
            <a:alphaModFix/>
          </a:blip>
          <a:srcRect b="19252" l="0" r="34755" t="49248"/>
          <a:stretch/>
        </p:blipFill>
        <p:spPr>
          <a:xfrm>
            <a:off x="4949000" y="1189300"/>
            <a:ext cx="4195000" cy="1138641"/>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10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Bill of Rights 2/3/2021</a:t>
            </a:r>
            <a:endParaRPr/>
          </a:p>
        </p:txBody>
      </p:sp>
      <p:pic>
        <p:nvPicPr>
          <p:cNvPr descr="View full lesson: http://ed.ted.com/lessons/a-3-minute-guide-to-the-bill-of-rights-belinda-stutzman&#10;&#10;Daily, Americans exercise their rights secured by the Constitution.  The most widely discussed and debated part of the Constitution is known as the Bill of Rights. Belinda Stutzman provides a refresher course on exactly what the first ten amendments grant each and every American citizen.&#10;&#10;Lesson by Belinda Stutzman, animation by Jacques Khouri." id="626" name="Google Shape;626;p105" title="A 3-minute guide to the Bill of Rights - Belinda Stutzman">
            <a:hlinkClick r:id="rId3"/>
          </p:cNvPr>
          <p:cNvPicPr preferRelativeResize="0"/>
          <p:nvPr/>
        </p:nvPicPr>
        <p:blipFill>
          <a:blip r:embed="rId4">
            <a:alphaModFix/>
          </a:blip>
          <a:stretch>
            <a:fillRect/>
          </a:stretch>
        </p:blipFill>
        <p:spPr>
          <a:xfrm>
            <a:off x="1589350" y="1340025"/>
            <a:ext cx="4775200" cy="3581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6"/>
                                        </p:tgtEl>
                                        <p:attrNameLst>
                                          <p:attrName>style.visibility</p:attrName>
                                        </p:attrNameLst>
                                      </p:cBhvr>
                                      <p:to>
                                        <p:strVal val="visible"/>
                                      </p:to>
                                    </p:set>
                                    <p:animEffect filter="fade" transition="in">
                                      <p:cBhvr>
                                        <p:cTn dur="1000"/>
                                        <p:tgtEl>
                                          <p:spTgt spid="6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10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Thomas Jefferson</a:t>
            </a:r>
            <a:endParaRPr b="1">
              <a:solidFill>
                <a:srgbClr val="FFFFFF"/>
              </a:solidFill>
            </a:endParaRPr>
          </a:p>
        </p:txBody>
      </p:sp>
      <p:sp>
        <p:nvSpPr>
          <p:cNvPr id="632" name="Google Shape;632;p106"/>
          <p:cNvSpPr txBox="1"/>
          <p:nvPr>
            <p:ph idx="1" type="body"/>
          </p:nvPr>
        </p:nvSpPr>
        <p:spPr>
          <a:xfrm>
            <a:off x="311700" y="1152475"/>
            <a:ext cx="5355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Char char="●"/>
            </a:pPr>
            <a:r>
              <a:rPr lang="en">
                <a:solidFill>
                  <a:schemeClr val="lt1"/>
                </a:solidFill>
              </a:rPr>
              <a:t>Wrote the Declaration of Independence</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Became our 3rd president in 1801</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Expanded the U.S. in the </a:t>
            </a:r>
            <a:r>
              <a:rPr lang="en">
                <a:solidFill>
                  <a:schemeClr val="lt1"/>
                </a:solidFill>
              </a:rPr>
              <a:t>Louisiana</a:t>
            </a:r>
            <a:r>
              <a:rPr lang="en">
                <a:solidFill>
                  <a:schemeClr val="lt1"/>
                </a:solidFill>
              </a:rPr>
              <a:t> Purchase</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Thomas Jefferson called slavery a “moral depravity” and a “hideous blot,” but continued to hold human beings as property his entire adult life.</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Thomas Jefferson had </a:t>
            </a:r>
            <a:r>
              <a:rPr lang="en">
                <a:solidFill>
                  <a:schemeClr val="lt1"/>
                </a:solidFill>
              </a:rPr>
              <a:t>approximately</a:t>
            </a:r>
            <a:r>
              <a:rPr lang="en">
                <a:solidFill>
                  <a:schemeClr val="lt1"/>
                </a:solidFill>
              </a:rPr>
              <a:t> 600 enslaved people on his plantation “Monticello”</a:t>
            </a:r>
            <a:endParaRPr>
              <a:solidFill>
                <a:schemeClr val="lt1"/>
              </a:solidFill>
            </a:endParaRPr>
          </a:p>
        </p:txBody>
      </p:sp>
      <p:pic>
        <p:nvPicPr>
          <p:cNvPr id="633" name="Google Shape;633;p106"/>
          <p:cNvPicPr preferRelativeResize="0"/>
          <p:nvPr/>
        </p:nvPicPr>
        <p:blipFill>
          <a:blip r:embed="rId3">
            <a:alphaModFix/>
          </a:blip>
          <a:stretch>
            <a:fillRect/>
          </a:stretch>
        </p:blipFill>
        <p:spPr>
          <a:xfrm>
            <a:off x="5740048" y="523075"/>
            <a:ext cx="2998101" cy="371015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10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Thomas Jefferson</a:t>
            </a:r>
            <a:endParaRPr/>
          </a:p>
        </p:txBody>
      </p:sp>
      <p:pic>
        <p:nvPicPr>
          <p:cNvPr descr="With the Fourth of July and the streaming debut of “Hamilton” renewing interest in America’s founders and the country’s legacy of slavery, TODAY’s Harry Smith visits Monticello, home of Thomas Jefferson, and speaks to some of the third president’s Black descendants.&#10;» Subscribe to TODAY: http://on.today.com/SubscribeToTODAY&#10;» Watch the latest from TODAY: http://bit.ly/LatestTODAY&#10;&#10;About: TODAY brings you the latest headlines and expert tips on money, health and parenting. We wake up every morning to give you and your family all you need to start your day. If it matters to you, it matters to us. We are in the people business. Subscribe to our channel for exclusive TODAY archival footage &amp; our original web series.  &#10;&#10;Connect with TODAY Online!&#10;Visit TODAY's Website: http://on.today.com/ReadTODAY&#10;Find TODAY on Facebook: http://on.today.com/LikeTODAY&#10;Follow TODAY on Twitter: http://on.today.com/FollowTODAY&#10;Follow TODAY on Instagram: http://on.today.com/InstaTODAY&#10;Follow TODAY on Pinterest: http://on.today.com/PinTODAY&#10;&#10;#Hamilton #ThomasJefferson #TodayShow&#10;&#10;Black Descendants Of Thomas Jefferson Speak Out At Monticello | TODAY" id="639" name="Google Shape;639;p107" title="Black Descendants Of Thomas Jefferson Speak Out At Monticello | TODAY">
            <a:hlinkClick r:id="rId3"/>
          </p:cNvPr>
          <p:cNvPicPr preferRelativeResize="0"/>
          <p:nvPr/>
        </p:nvPicPr>
        <p:blipFill>
          <a:blip r:embed="rId4">
            <a:alphaModFix/>
          </a:blip>
          <a:stretch>
            <a:fillRect/>
          </a:stretch>
        </p:blipFill>
        <p:spPr>
          <a:xfrm>
            <a:off x="2066650" y="1263025"/>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9"/>
                                        </p:tgtEl>
                                        <p:attrNameLst>
                                          <p:attrName>style.visibility</p:attrName>
                                        </p:attrNameLst>
                                      </p:cBhvr>
                                      <p:to>
                                        <p:strVal val="visible"/>
                                      </p:to>
                                    </p:set>
                                    <p:animEffect filter="fade" transition="in">
                                      <p:cBhvr>
                                        <p:cTn dur="1000"/>
                                        <p:tgtEl>
                                          <p:spTgt spid="6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pic>
        <p:nvPicPr>
          <p:cNvPr id="644" name="Google Shape;644;p108"/>
          <p:cNvPicPr preferRelativeResize="0"/>
          <p:nvPr/>
        </p:nvPicPr>
        <p:blipFill rotWithShape="1">
          <a:blip r:embed="rId3">
            <a:alphaModFix/>
          </a:blip>
          <a:srcRect b="19023" l="0" r="0" t="30435"/>
          <a:stretch/>
        </p:blipFill>
        <p:spPr>
          <a:xfrm>
            <a:off x="89300" y="930875"/>
            <a:ext cx="8606326" cy="2445525"/>
          </a:xfrm>
          <a:prstGeom prst="rect">
            <a:avLst/>
          </a:prstGeom>
          <a:noFill/>
          <a:ln>
            <a:noFill/>
          </a:ln>
        </p:spPr>
      </p:pic>
      <p:pic>
        <p:nvPicPr>
          <p:cNvPr id="645" name="Google Shape;645;p108"/>
          <p:cNvPicPr preferRelativeResize="0"/>
          <p:nvPr/>
        </p:nvPicPr>
        <p:blipFill rotWithShape="1">
          <a:blip r:embed="rId4">
            <a:alphaModFix/>
          </a:blip>
          <a:srcRect b="28413" l="0" r="50765" t="54401"/>
          <a:stretch/>
        </p:blipFill>
        <p:spPr>
          <a:xfrm>
            <a:off x="3134350" y="3486850"/>
            <a:ext cx="5306073" cy="1041325"/>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pic>
        <p:nvPicPr>
          <p:cNvPr id="650" name="Google Shape;650;p109"/>
          <p:cNvPicPr preferRelativeResize="0"/>
          <p:nvPr/>
        </p:nvPicPr>
        <p:blipFill rotWithShape="1">
          <a:blip r:embed="rId3">
            <a:alphaModFix/>
          </a:blip>
          <a:srcRect b="19023" l="0" r="0" t="30435"/>
          <a:stretch/>
        </p:blipFill>
        <p:spPr>
          <a:xfrm>
            <a:off x="89300" y="930875"/>
            <a:ext cx="8606326" cy="2445525"/>
          </a:xfrm>
          <a:prstGeom prst="rect">
            <a:avLst/>
          </a:prstGeom>
          <a:noFill/>
          <a:ln>
            <a:noFill/>
          </a:ln>
        </p:spPr>
      </p:pic>
      <p:pic>
        <p:nvPicPr>
          <p:cNvPr id="651" name="Google Shape;651;p109"/>
          <p:cNvPicPr preferRelativeResize="0"/>
          <p:nvPr/>
        </p:nvPicPr>
        <p:blipFill rotWithShape="1">
          <a:blip r:embed="rId4">
            <a:alphaModFix/>
          </a:blip>
          <a:srcRect b="35165" l="0" r="26953" t="52865"/>
          <a:stretch/>
        </p:blipFill>
        <p:spPr>
          <a:xfrm>
            <a:off x="1763875" y="3471075"/>
            <a:ext cx="6679299" cy="615325"/>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pic>
        <p:nvPicPr>
          <p:cNvPr id="656" name="Google Shape;656;p110"/>
          <p:cNvPicPr preferRelativeResize="0"/>
          <p:nvPr/>
        </p:nvPicPr>
        <p:blipFill rotWithShape="1">
          <a:blip r:embed="rId3">
            <a:alphaModFix/>
          </a:blip>
          <a:srcRect b="19023" l="0" r="0" t="30435"/>
          <a:stretch/>
        </p:blipFill>
        <p:spPr>
          <a:xfrm>
            <a:off x="89300" y="930875"/>
            <a:ext cx="8606326" cy="2445525"/>
          </a:xfrm>
          <a:prstGeom prst="rect">
            <a:avLst/>
          </a:prstGeom>
          <a:noFill/>
          <a:ln>
            <a:noFill/>
          </a:ln>
        </p:spPr>
      </p:pic>
      <p:pic>
        <p:nvPicPr>
          <p:cNvPr id="657" name="Google Shape;657;p110"/>
          <p:cNvPicPr preferRelativeResize="0"/>
          <p:nvPr/>
        </p:nvPicPr>
        <p:blipFill rotWithShape="1">
          <a:blip r:embed="rId4">
            <a:alphaModFix/>
          </a:blip>
          <a:srcRect b="43652" l="0" r="49500" t="45606"/>
          <a:stretch/>
        </p:blipFill>
        <p:spPr>
          <a:xfrm>
            <a:off x="2263105" y="3471075"/>
            <a:ext cx="6432525" cy="769206"/>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pic>
        <p:nvPicPr>
          <p:cNvPr id="662" name="Google Shape;662;p111"/>
          <p:cNvPicPr preferRelativeResize="0"/>
          <p:nvPr/>
        </p:nvPicPr>
        <p:blipFill rotWithShape="1">
          <a:blip r:embed="rId3">
            <a:alphaModFix/>
          </a:blip>
          <a:srcRect b="19023" l="0" r="0" t="30435"/>
          <a:stretch/>
        </p:blipFill>
        <p:spPr>
          <a:xfrm>
            <a:off x="89300" y="930875"/>
            <a:ext cx="8606326" cy="2445525"/>
          </a:xfrm>
          <a:prstGeom prst="rect">
            <a:avLst/>
          </a:prstGeom>
          <a:noFill/>
          <a:ln>
            <a:noFill/>
          </a:ln>
        </p:spPr>
      </p:pic>
      <p:pic>
        <p:nvPicPr>
          <p:cNvPr id="663" name="Google Shape;663;p111"/>
          <p:cNvPicPr preferRelativeResize="0"/>
          <p:nvPr/>
        </p:nvPicPr>
        <p:blipFill rotWithShape="1">
          <a:blip r:embed="rId4">
            <a:alphaModFix/>
          </a:blip>
          <a:srcRect b="21966" l="0" r="23675" t="65449"/>
          <a:stretch/>
        </p:blipFill>
        <p:spPr>
          <a:xfrm>
            <a:off x="1919500" y="3376400"/>
            <a:ext cx="6979075" cy="6469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