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64"/>
  </p:notesMasterIdLst>
  <p:sldIdLst>
    <p:sldId id="256" r:id="rId2"/>
    <p:sldId id="257" r:id="rId3"/>
    <p:sldId id="258" r:id="rId4"/>
    <p:sldId id="318" r:id="rId5"/>
    <p:sldId id="260" r:id="rId6"/>
    <p:sldId id="262" r:id="rId7"/>
    <p:sldId id="319" r:id="rId8"/>
    <p:sldId id="263" r:id="rId9"/>
    <p:sldId id="265" r:id="rId10"/>
    <p:sldId id="266" r:id="rId11"/>
    <p:sldId id="267" r:id="rId12"/>
    <p:sldId id="268" r:id="rId13"/>
    <p:sldId id="320" r:id="rId14"/>
    <p:sldId id="269" r:id="rId15"/>
    <p:sldId id="270" r:id="rId16"/>
    <p:sldId id="271" r:id="rId17"/>
    <p:sldId id="272" r:id="rId18"/>
    <p:sldId id="273" r:id="rId19"/>
    <p:sldId id="274" r:id="rId20"/>
    <p:sldId id="275" r:id="rId21"/>
    <p:sldId id="316" r:id="rId22"/>
    <p:sldId id="276" r:id="rId23"/>
    <p:sldId id="277" r:id="rId24"/>
    <p:sldId id="278" r:id="rId25"/>
    <p:sldId id="279" r:id="rId26"/>
    <p:sldId id="280" r:id="rId27"/>
    <p:sldId id="281" r:id="rId28"/>
    <p:sldId id="282" r:id="rId29"/>
    <p:sldId id="283" r:id="rId30"/>
    <p:sldId id="317"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21" r:id="rId49"/>
    <p:sldId id="301" r:id="rId50"/>
    <p:sldId id="302" r:id="rId51"/>
    <p:sldId id="303" r:id="rId52"/>
    <p:sldId id="304" r:id="rId53"/>
    <p:sldId id="305" r:id="rId54"/>
    <p:sldId id="306" r:id="rId55"/>
    <p:sldId id="307" r:id="rId56"/>
    <p:sldId id="308" r:id="rId57"/>
    <p:sldId id="309" r:id="rId58"/>
    <p:sldId id="310" r:id="rId59"/>
    <p:sldId id="311" r:id="rId60"/>
    <p:sldId id="313" r:id="rId61"/>
    <p:sldId id="314" r:id="rId62"/>
    <p:sldId id="31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6" autoAdjust="0"/>
    <p:restoredTop sz="94567" autoAdjust="0"/>
  </p:normalViewPr>
  <p:slideViewPr>
    <p:cSldViewPr snapToGrid="0" snapToObjects="1">
      <p:cViewPr varScale="1">
        <p:scale>
          <a:sx n="109" d="100"/>
          <a:sy n="109"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88B36765-95EC-453F-9C44-565DF19F66AB}" type="datetimeFigureOut">
              <a:rPr lang="en-US" smtClean="0"/>
              <a:t>7/5/2023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D91564CD-8D97-49BF-9BE1-CB70164D1F3D}" type="slidenum">
              <a:rPr lang="en-US" smtClean="0"/>
              <a:t>‹#›</a:t>
            </a:fld>
            <a:endParaRPr lang="en-US"/>
          </a:p>
        </p:txBody>
      </p:sp>
    </p:spTree>
    <p:extLst>
      <p:ext uri="{BB962C8B-B14F-4D97-AF65-F5344CB8AC3E}">
        <p14:creationId xmlns:p14="http://schemas.microsoft.com/office/powerpoint/2010/main" val="2860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9C5789CE-836E-B042-843F-5605E41F5001}" type="slidenum">
              <a:rPr lang="en-US" smtClean="0"/>
              <a:t>1</a:t>
            </a:fld>
            <a:endParaRPr lang="en-US"/>
          </a:p>
        </p:txBody>
      </p:sp>
    </p:spTree>
    <p:extLst>
      <p:ext uri="{BB962C8B-B14F-4D97-AF65-F5344CB8AC3E}">
        <p14:creationId xmlns:p14="http://schemas.microsoft.com/office/powerpoint/2010/main" val="391728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402890384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95470910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72986539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128407980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232343753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4230634264"/>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4659455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199743983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67787053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287794383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numCol="1"/>
          <a:lstStyle/>
          <a:p>
            <a:fld id="{641FB911-E1BF-AC40-92E2-CEEE42F6C75E}" type="datetimeFigureOut">
              <a:rPr lang="en-US" smtClean="0"/>
              <a:t>7/5/2023</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E9539A6A-0818-8840-8289-E34FD5F70FA2}" type="slidenum">
              <a:rPr lang="en-US" smtClean="0"/>
              <a:t>‹#›</a:t>
            </a:fld>
            <a:endParaRPr lang="en-US"/>
          </a:p>
        </p:txBody>
      </p:sp>
    </p:spTree>
    <p:extLst>
      <p:ext uri="{BB962C8B-B14F-4D97-AF65-F5344CB8AC3E}">
        <p14:creationId xmlns:p14="http://schemas.microsoft.com/office/powerpoint/2010/main" val="74996073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641FB911-E1BF-AC40-92E2-CEEE42F6C75E}" type="datetimeFigureOut">
              <a:rPr lang="en-US" smtClean="0"/>
              <a:t>7/5/2023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E9539A6A-0818-8840-8289-E34FD5F70FA2}" type="slidenum">
              <a:rPr lang="en-US" smtClean="0"/>
              <a:t>‹#›</a:t>
            </a:fld>
            <a:endParaRPr lang="en-US"/>
          </a:p>
        </p:txBody>
      </p:sp>
    </p:spTree>
    <p:extLst>
      <p:ext uri="{BB962C8B-B14F-4D97-AF65-F5344CB8AC3E}">
        <p14:creationId xmlns:p14="http://schemas.microsoft.com/office/powerpoint/2010/main" val="115651894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mailto:patricia.fales@acboe.net"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hyperlink" Target="mailto:joni.hibbard@acboe.ne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susan.Rhodes@acboe.net"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mailto:trevor.ledkins@acboe.n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jocelyn.Stovall@acboe.net"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jodi.womble@acboe.net"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lori.harris@acboe.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hope.davis@acboe.net" TargetMode="Externa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hyperlink" Target="mailto:victoria.connell@acboe.net" TargetMode="Externa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Jennifer.royal@acboe.net"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jennifer.barrett@acboe.ne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christine.mckee@acboe.net"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Susan.Armstrong@acboe.ne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prattvillekindergarten.com/"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hyperlink" Target="http://www.abcya.com/" TargetMode="External"/><Relationship Id="rId3" Type="http://schemas.openxmlformats.org/officeDocument/2006/relationships/hyperlink" Target="http://www.prattvillekindergarten.com/" TargetMode="External"/><Relationship Id="rId7" Type="http://schemas.openxmlformats.org/officeDocument/2006/relationships/hyperlink" Target="http://www.abcmouse.com/"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hyperlink" Target="http://www.softschools.com/" TargetMode="External"/><Relationship Id="rId5" Type="http://schemas.openxmlformats.org/officeDocument/2006/relationships/hyperlink" Target="http://www.starfall.com/" TargetMode="External"/><Relationship Id="rId4" Type="http://schemas.openxmlformats.org/officeDocument/2006/relationships/hyperlink" Target="http://www.pbs.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3711375"/>
            <a:ext cx="7892809" cy="1794337"/>
          </a:xfrm>
          <a:prstGeom prst="rect">
            <a:avLst/>
          </a:prstGeom>
        </p:spPr>
        <p:txBody>
          <a:bodyPr wrap="square" numCol="1">
            <a:spAutoFit/>
          </a:bodyPr>
          <a:lstStyle/>
          <a:p>
            <a:pPr algn="ctr">
              <a:lnSpc>
                <a:spcPct val="80000"/>
              </a:lnSpc>
              <a:spcAft>
                <a:spcPts val="600"/>
              </a:spcAft>
            </a:pPr>
            <a:r>
              <a:rPr lang="en-US" sz="4400" dirty="0" smtClean="0">
                <a:latin typeface="Century Gothic"/>
                <a:cs typeface="Century Gothic"/>
              </a:rPr>
              <a:t>TO PRATTVILLE KINDERGARTEN SCHOOL</a:t>
            </a:r>
          </a:p>
          <a:p>
            <a:pPr algn="ctr">
              <a:lnSpc>
                <a:spcPct val="80000"/>
              </a:lnSpc>
              <a:spcAft>
                <a:spcPts val="600"/>
              </a:spcAft>
            </a:pPr>
            <a:r>
              <a:rPr lang="en-US" sz="4400" dirty="0" smtClean="0">
                <a:latin typeface="Century Gothic"/>
                <a:cs typeface="Century Gothic"/>
              </a:rPr>
              <a:t>2023-2024</a:t>
            </a:r>
            <a:endParaRPr lang="en-US" sz="4400" dirty="0" smtClean="0">
              <a:latin typeface="Century Gothic"/>
              <a:cs typeface="Century Gothic"/>
            </a:endParaRPr>
          </a:p>
        </p:txBody>
      </p:sp>
    </p:spTree>
    <p:extLst>
      <p:ext uri="{BB962C8B-B14F-4D97-AF65-F5344CB8AC3E}">
        <p14:creationId xmlns:p14="http://schemas.microsoft.com/office/powerpoint/2010/main" val="3663210262"/>
      </p:ext>
    </p:extLst>
  </p:cSld>
  <p:clrMapOvr>
    <a:masterClrMapping/>
  </p:clrMapOvr>
  <mc:AlternateContent xmlns:mc="http://schemas.openxmlformats.org/markup-compatibility/2006" xmlns:p14="http://schemas.microsoft.com/office/powerpoint/2010/main">
    <mc:Choice Requires="p14">
      <p:transition spd="slow" p14:dur="10000" advClick="0" advTm="9090"/>
    </mc:Choice>
    <mc:Fallback xmlns="">
      <p:transition spd="slow" advClick="0" advTm="909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2862322"/>
          </a:xfrm>
          <a:prstGeom prst="rect">
            <a:avLst/>
          </a:prstGeom>
        </p:spPr>
        <p:txBody>
          <a:bodyPr wrap="square" numCol="1">
            <a:spAutoFit/>
          </a:bodyPr>
          <a:lstStyle/>
          <a:p>
            <a:pPr algn="ctr">
              <a:lnSpc>
                <a:spcPct val="80000"/>
              </a:lnSpc>
              <a:spcAft>
                <a:spcPts val="600"/>
              </a:spcAft>
            </a:pPr>
            <a:r>
              <a:rPr lang="en-US" sz="3200" i="1" dirty="0" smtClean="0">
                <a:latin typeface="Century Gothic"/>
                <a:cs typeface="Century Gothic"/>
              </a:rPr>
              <a:t>EQUIP.  ENGAGE.  EXCEL.</a:t>
            </a:r>
            <a:endParaRPr lang="en-US" sz="3200" b="1" i="1" dirty="0" smtClean="0">
              <a:latin typeface="Century Gothic"/>
              <a:cs typeface="Century Gothic"/>
            </a:endParaRPr>
          </a:p>
          <a:p>
            <a:pPr algn="ctr">
              <a:lnSpc>
                <a:spcPct val="80000"/>
              </a:lnSpc>
              <a:spcAft>
                <a:spcPts val="600"/>
              </a:spcAft>
            </a:pPr>
            <a:endParaRPr lang="en-US" sz="3200" b="1" i="1" dirty="0">
              <a:latin typeface="Century Gothic"/>
              <a:cs typeface="Century Gothic"/>
            </a:endParaRPr>
          </a:p>
          <a:p>
            <a:pPr algn="ctr">
              <a:lnSpc>
                <a:spcPct val="80000"/>
              </a:lnSpc>
              <a:spcAft>
                <a:spcPts val="600"/>
              </a:spcAft>
            </a:pPr>
            <a:r>
              <a:rPr lang="en-US" sz="2400" dirty="0" smtClean="0">
                <a:latin typeface="Century Gothic"/>
                <a:cs typeface="Century Gothic"/>
              </a:rPr>
              <a:t>Our mission is to provide an inclusive, creative, diverse, and safe learning environment that positively develops the whole child.</a:t>
            </a: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391799065"/>
      </p:ext>
    </p:extLst>
  </p:cSld>
  <p:clrMapOvr>
    <a:masterClrMapping/>
  </p:clrMapOvr>
  <mc:AlternateContent xmlns:mc="http://schemas.openxmlformats.org/markup-compatibility/2006" xmlns:p14="http://schemas.microsoft.com/office/powerpoint/2010/main">
    <mc:Choice Requires="p14">
      <p:transition spd="slow" p14:dur="10000" advClick="0" advTm="13808"/>
    </mc:Choice>
    <mc:Fallback xmlns="">
      <p:transition spd="slow" advClick="0" advTm="1380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458" y="1954136"/>
            <a:ext cx="7187807" cy="4279763"/>
          </a:xfrm>
          <a:prstGeom prst="rect">
            <a:avLst/>
          </a:prstGeom>
        </p:spPr>
      </p:pic>
    </p:spTree>
    <p:extLst>
      <p:ext uri="{BB962C8B-B14F-4D97-AF65-F5344CB8AC3E}">
        <p14:creationId xmlns:p14="http://schemas.microsoft.com/office/powerpoint/2010/main" val="4200804769"/>
      </p:ext>
    </p:extLst>
  </p:cSld>
  <p:clrMapOvr>
    <a:masterClrMapping/>
  </p:clrMapOvr>
  <mc:AlternateContent xmlns:mc="http://schemas.openxmlformats.org/markup-compatibility/2006" xmlns:p14="http://schemas.microsoft.com/office/powerpoint/2010/main">
    <mc:Choice Requires="p14">
      <p:transition spd="slow" p14:dur="10000" advClick="0" advTm="13024"/>
    </mc:Choice>
    <mc:Fallback xmlns="">
      <p:transition spd="slow" advClick="0" advTm="1302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78794" y="2256094"/>
            <a:ext cx="7263685" cy="3046988"/>
          </a:xfrm>
          <a:prstGeom prst="rect">
            <a:avLst/>
          </a:prstGeom>
          <a:noFill/>
        </p:spPr>
        <p:txBody>
          <a:bodyPr wrap="square" numCol="1" rtlCol="0">
            <a:spAutoFit/>
          </a:bodyPr>
          <a:lstStyle/>
          <a:p>
            <a:pPr algn="ctr"/>
            <a:r>
              <a:rPr lang="en-US" sz="2400" dirty="0" smtClean="0"/>
              <a:t>WE TEACH READING DAILY FROM </a:t>
            </a:r>
            <a:r>
              <a:rPr lang="en-US" sz="2400" dirty="0" smtClean="0"/>
              <a:t>8:15 </a:t>
            </a:r>
            <a:r>
              <a:rPr lang="en-US" sz="2400" dirty="0" smtClean="0"/>
              <a:t>– </a:t>
            </a:r>
            <a:r>
              <a:rPr lang="en-US" sz="2400" dirty="0" smtClean="0"/>
              <a:t>10:40</a:t>
            </a:r>
            <a:r>
              <a:rPr lang="en-US" sz="2400" dirty="0" smtClean="0"/>
              <a:t>.  THIS IS OUR PROTECTED BLOCK WHERE WE ALLOW NO VISITORS OR ANNOUNCEMENTS.</a:t>
            </a:r>
          </a:p>
          <a:p>
            <a:pPr algn="ctr"/>
            <a:r>
              <a:rPr lang="en-US" sz="2400" dirty="0" smtClean="0"/>
              <a:t>THIS YEAR WE WILL TEACH USING THE READING SERIES </a:t>
            </a:r>
            <a:r>
              <a:rPr lang="en-US" sz="2400" i="1" dirty="0" smtClean="0"/>
              <a:t>OPEN COURT</a:t>
            </a:r>
            <a:r>
              <a:rPr lang="en-US" sz="2400" dirty="0" smtClean="0"/>
              <a:t>.</a:t>
            </a:r>
          </a:p>
          <a:p>
            <a:pPr algn="ctr"/>
            <a:r>
              <a:rPr lang="en-US" sz="2400" dirty="0" smtClean="0"/>
              <a:t>WE PROVIDE INTERVENTION WHEN NEEDED USING CURRICULUM AND MATERIALS THAT MEET THE SPECIAL NEEDS OF STUDENTS.</a:t>
            </a:r>
          </a:p>
        </p:txBody>
      </p:sp>
    </p:spTree>
    <p:extLst>
      <p:ext uri="{BB962C8B-B14F-4D97-AF65-F5344CB8AC3E}">
        <p14:creationId xmlns:p14="http://schemas.microsoft.com/office/powerpoint/2010/main" val="2786753489"/>
      </p:ext>
    </p:extLst>
  </p:cSld>
  <p:clrMapOvr>
    <a:masterClrMapping/>
  </p:clrMapOvr>
  <mc:AlternateContent xmlns:mc="http://schemas.openxmlformats.org/markup-compatibility/2006" xmlns:p14="http://schemas.microsoft.com/office/powerpoint/2010/main">
    <mc:Choice Requires="p14">
      <p:transition spd="slow" p14:dur="10000" advClick="0" advTm="18456"/>
    </mc:Choice>
    <mc:Fallback xmlns="">
      <p:transition spd="slow" advClick="0" advTm="1845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78794" y="2138528"/>
            <a:ext cx="7263685" cy="3785652"/>
          </a:xfrm>
          <a:prstGeom prst="rect">
            <a:avLst/>
          </a:prstGeom>
          <a:noFill/>
        </p:spPr>
        <p:txBody>
          <a:bodyPr wrap="square" numCol="1" rtlCol="0">
            <a:spAutoFit/>
          </a:bodyPr>
          <a:lstStyle/>
          <a:p>
            <a:pPr algn="ctr"/>
            <a:r>
              <a:rPr lang="en-US" sz="2400" dirty="0" smtClean="0"/>
              <a:t>In addition to your child’s teacher, we have a fabulous reading team in place that can help answer questions about your child’s assessments, progress or concerns.</a:t>
            </a:r>
          </a:p>
          <a:p>
            <a:pPr algn="ctr"/>
            <a:endParaRPr lang="en-US" sz="2400" dirty="0"/>
          </a:p>
          <a:p>
            <a:pPr algn="ctr"/>
            <a:r>
              <a:rPr lang="en-US" sz="2400" dirty="0" smtClean="0"/>
              <a:t>Pat </a:t>
            </a:r>
            <a:r>
              <a:rPr lang="en-US" sz="2400" dirty="0" err="1" smtClean="0"/>
              <a:t>Fales</a:t>
            </a:r>
            <a:r>
              <a:rPr lang="en-US" sz="2400" dirty="0" smtClean="0"/>
              <a:t>, Reading Coach</a:t>
            </a:r>
          </a:p>
          <a:p>
            <a:pPr algn="ctr"/>
            <a:r>
              <a:rPr lang="en-US" sz="2400" smtClean="0">
                <a:hlinkClick r:id="rId3"/>
              </a:rPr>
              <a:t>patricia.fales@acboe.net</a:t>
            </a:r>
            <a:endParaRPr lang="en-US" sz="2400" dirty="0" smtClean="0"/>
          </a:p>
          <a:p>
            <a:pPr algn="ctr"/>
            <a:endParaRPr lang="en-US" sz="2400" dirty="0"/>
          </a:p>
          <a:p>
            <a:pPr algn="ctr"/>
            <a:r>
              <a:rPr lang="en-US" sz="2400" dirty="0" smtClean="0"/>
              <a:t>Joni Hibbard, Intervention Teacher</a:t>
            </a:r>
          </a:p>
          <a:p>
            <a:pPr algn="ctr"/>
            <a:r>
              <a:rPr lang="en-US" sz="2400" dirty="0" smtClean="0">
                <a:hlinkClick r:id="rId4"/>
              </a:rPr>
              <a:t>joni.hibbard@acboe.net</a:t>
            </a:r>
            <a:endParaRPr lang="en-US" sz="2400" dirty="0" smtClean="0"/>
          </a:p>
          <a:p>
            <a:pPr algn="ctr"/>
            <a:endParaRPr lang="en-US" sz="2400" dirty="0" smtClean="0"/>
          </a:p>
        </p:txBody>
      </p:sp>
    </p:spTree>
    <p:extLst>
      <p:ext uri="{BB962C8B-B14F-4D97-AF65-F5344CB8AC3E}">
        <p14:creationId xmlns:p14="http://schemas.microsoft.com/office/powerpoint/2010/main" val="2788405256"/>
      </p:ext>
    </p:extLst>
  </p:cSld>
  <p:clrMapOvr>
    <a:masterClrMapping/>
  </p:clrMapOvr>
  <mc:AlternateContent xmlns:mc="http://schemas.openxmlformats.org/markup-compatibility/2006" xmlns:p14="http://schemas.microsoft.com/office/powerpoint/2010/main">
    <mc:Choice Requires="p14">
      <p:transition spd="slow" p14:dur="10000" advClick="0" advTm="20808"/>
    </mc:Choice>
    <mc:Fallback xmlns="">
      <p:transition spd="slow" advClick="0" advTm="2080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430800"/>
            <a:ext cx="7899985" cy="1957459"/>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We have daily time each day dedicated to teaching handwriting and writing skills.</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1100" dirty="0">
              <a:latin typeface="Century Gothic"/>
              <a:cs typeface="Century Gothic"/>
            </a:endParaRPr>
          </a:p>
        </p:txBody>
      </p:sp>
    </p:spTree>
    <p:extLst>
      <p:ext uri="{BB962C8B-B14F-4D97-AF65-F5344CB8AC3E}">
        <p14:creationId xmlns:p14="http://schemas.microsoft.com/office/powerpoint/2010/main" val="836790758"/>
      </p:ext>
    </p:extLst>
  </p:cSld>
  <p:clrMapOvr>
    <a:masterClrMapping/>
  </p:clrMapOvr>
  <mc:AlternateContent xmlns:mc="http://schemas.openxmlformats.org/markup-compatibility/2006" xmlns:p14="http://schemas.microsoft.com/office/powerpoint/2010/main">
    <mc:Choice Requires="p14">
      <p:transition spd="slow" p14:dur="10000" advClick="0" advTm="6472"/>
    </mc:Choice>
    <mc:Fallback xmlns="">
      <p:transition spd="slow" advClick="0" advTm="647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1928078"/>
            <a:ext cx="7899985" cy="2172903"/>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Math is taught daily for a minimum of 60 minutes.</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We use </a:t>
            </a:r>
            <a:r>
              <a:rPr lang="en-US" sz="2400" i="1" dirty="0" err="1" smtClean="0">
                <a:latin typeface="Century Gothic"/>
                <a:cs typeface="Century Gothic"/>
              </a:rPr>
              <a:t>EnVision</a:t>
            </a:r>
            <a:r>
              <a:rPr lang="en-US" sz="2400" i="1" dirty="0" smtClean="0">
                <a:latin typeface="Century Gothic"/>
                <a:cs typeface="Century Gothic"/>
              </a:rPr>
              <a:t> Math </a:t>
            </a:r>
            <a:r>
              <a:rPr lang="en-US" sz="2400" dirty="0" smtClean="0">
                <a:latin typeface="Century Gothic"/>
                <a:cs typeface="Century Gothic"/>
              </a:rPr>
              <a:t>as our core program.</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We use a variety of hands on materials to help teach math concepts.</a:t>
            </a:r>
          </a:p>
        </p:txBody>
      </p:sp>
    </p:spTree>
    <p:extLst>
      <p:ext uri="{BB962C8B-B14F-4D97-AF65-F5344CB8AC3E}">
        <p14:creationId xmlns:p14="http://schemas.microsoft.com/office/powerpoint/2010/main" val="617285492"/>
      </p:ext>
    </p:extLst>
  </p:cSld>
  <p:clrMapOvr>
    <a:masterClrMapping/>
  </p:clrMapOvr>
  <mc:AlternateContent xmlns:mc="http://schemas.openxmlformats.org/markup-compatibility/2006" xmlns:p14="http://schemas.microsoft.com/office/powerpoint/2010/main">
    <mc:Choice Requires="p14">
      <p:transition spd="slow" p14:dur="10000" advClick="0" advTm="10272"/>
    </mc:Choice>
    <mc:Fallback xmlns="">
      <p:transition spd="slow" advClick="0" advTm="1027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1900369"/>
            <a:ext cx="7899985" cy="2840778"/>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We teach Social Studies and Science across the curriculum.</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We teach through many school-wide themes such as Me In My Community, Farm, Habitats, etc.</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We do have a Social Studies Program:</a:t>
            </a:r>
          </a:p>
          <a:p>
            <a:pPr algn="ctr">
              <a:lnSpc>
                <a:spcPct val="80000"/>
              </a:lnSpc>
              <a:spcAft>
                <a:spcPts val="600"/>
              </a:spcAft>
            </a:pPr>
            <a:r>
              <a:rPr lang="en-US" sz="2400" i="1" dirty="0" smtClean="0">
                <a:latin typeface="Century Gothic"/>
                <a:cs typeface="Century Gothic"/>
              </a:rPr>
              <a:t>Studies Weekly</a:t>
            </a:r>
          </a:p>
        </p:txBody>
      </p:sp>
    </p:spTree>
    <p:extLst>
      <p:ext uri="{BB962C8B-B14F-4D97-AF65-F5344CB8AC3E}">
        <p14:creationId xmlns:p14="http://schemas.microsoft.com/office/powerpoint/2010/main" val="2318634094"/>
      </p:ext>
    </p:extLst>
  </p:cSld>
  <p:clrMapOvr>
    <a:masterClrMapping/>
  </p:clrMapOvr>
  <mc:AlternateContent xmlns:mc="http://schemas.openxmlformats.org/markup-compatibility/2006" xmlns:p14="http://schemas.microsoft.com/office/powerpoint/2010/main">
    <mc:Choice Requires="p14">
      <p:transition spd="slow" p14:dur="10000" advClick="0" advTm="16808"/>
    </mc:Choice>
    <mc:Fallback xmlns="">
      <p:transition spd="slow" advClick="0" advTm="1680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502702"/>
          </a:xfrm>
          <a:prstGeom prst="rect">
            <a:avLst/>
          </a:prstGeom>
        </p:spPr>
        <p:txBody>
          <a:bodyPr wrap="square" numCol="1">
            <a:spAutoFit/>
          </a:bodyPr>
          <a:lstStyle/>
          <a:p>
            <a:pPr algn="ctr">
              <a:lnSpc>
                <a:spcPct val="80000"/>
              </a:lnSpc>
              <a:spcAft>
                <a:spcPts val="600"/>
              </a:spcAft>
            </a:pPr>
            <a:endParaRPr lang="en-US" sz="3200" dirty="0" smtClean="0">
              <a:latin typeface="Century Gothic"/>
              <a:cs typeface="Century Gothic"/>
            </a:endParaRPr>
          </a:p>
        </p:txBody>
      </p:sp>
      <p:sp>
        <p:nvSpPr>
          <p:cNvPr id="4" name="TextBox 3"/>
          <p:cNvSpPr txBox="1"/>
          <p:nvPr/>
        </p:nvSpPr>
        <p:spPr>
          <a:xfrm>
            <a:off x="1011382" y="1925782"/>
            <a:ext cx="7287491" cy="3508653"/>
          </a:xfrm>
          <a:prstGeom prst="rect">
            <a:avLst/>
          </a:prstGeom>
          <a:noFill/>
        </p:spPr>
        <p:txBody>
          <a:bodyPr wrap="square" numCol="1" rtlCol="0">
            <a:spAutoFit/>
          </a:bodyPr>
          <a:lstStyle/>
          <a:p>
            <a:pPr lvl="0" algn="ctr">
              <a:lnSpc>
                <a:spcPct val="80000"/>
              </a:lnSpc>
              <a:spcAft>
                <a:spcPts val="600"/>
              </a:spcAft>
            </a:pPr>
            <a:r>
              <a:rPr lang="en-US" sz="2400" dirty="0">
                <a:solidFill>
                  <a:prstClr val="black"/>
                </a:solidFill>
                <a:latin typeface="Century Gothic"/>
                <a:cs typeface="Century Gothic"/>
              </a:rPr>
              <a:t>We teach Social Studies and Science across the curriculum.</a:t>
            </a:r>
          </a:p>
          <a:p>
            <a:pPr lvl="0" algn="ctr">
              <a:lnSpc>
                <a:spcPct val="80000"/>
              </a:lnSpc>
              <a:spcAft>
                <a:spcPts val="600"/>
              </a:spcAft>
            </a:pPr>
            <a:endParaRPr lang="en-US" sz="2400" dirty="0">
              <a:solidFill>
                <a:prstClr val="black"/>
              </a:solidFill>
              <a:latin typeface="Century Gothic"/>
              <a:cs typeface="Century Gothic"/>
            </a:endParaRPr>
          </a:p>
          <a:p>
            <a:pPr lvl="0" algn="ctr">
              <a:lnSpc>
                <a:spcPct val="80000"/>
              </a:lnSpc>
              <a:spcAft>
                <a:spcPts val="600"/>
              </a:spcAft>
            </a:pPr>
            <a:r>
              <a:rPr lang="en-US" sz="2400" dirty="0">
                <a:solidFill>
                  <a:prstClr val="black"/>
                </a:solidFill>
                <a:latin typeface="Century Gothic"/>
                <a:cs typeface="Century Gothic"/>
              </a:rPr>
              <a:t>We teach through many school-wide themes such as Me </a:t>
            </a:r>
            <a:r>
              <a:rPr lang="en-US" sz="2400" dirty="0" smtClean="0">
                <a:solidFill>
                  <a:prstClr val="black"/>
                </a:solidFill>
                <a:latin typeface="Century Gothic"/>
                <a:cs typeface="Century Gothic"/>
              </a:rPr>
              <a:t>And </a:t>
            </a:r>
            <a:r>
              <a:rPr lang="en-US" sz="2400" dirty="0">
                <a:solidFill>
                  <a:prstClr val="black"/>
                </a:solidFill>
                <a:latin typeface="Century Gothic"/>
                <a:cs typeface="Century Gothic"/>
              </a:rPr>
              <a:t>My Community, Farm, Habitats, etc.</a:t>
            </a:r>
          </a:p>
          <a:p>
            <a:pPr lvl="0" algn="ctr">
              <a:lnSpc>
                <a:spcPct val="80000"/>
              </a:lnSpc>
              <a:spcAft>
                <a:spcPts val="600"/>
              </a:spcAft>
            </a:pPr>
            <a:endParaRPr lang="en-US" sz="2400" dirty="0">
              <a:solidFill>
                <a:prstClr val="black"/>
              </a:solidFill>
              <a:latin typeface="Century Gothic"/>
              <a:cs typeface="Century Gothic"/>
            </a:endParaRPr>
          </a:p>
          <a:p>
            <a:pPr lvl="0" algn="ctr">
              <a:lnSpc>
                <a:spcPct val="80000"/>
              </a:lnSpc>
              <a:spcAft>
                <a:spcPts val="600"/>
              </a:spcAft>
            </a:pPr>
            <a:r>
              <a:rPr lang="en-US" sz="2400" dirty="0" smtClean="0">
                <a:solidFill>
                  <a:prstClr val="black"/>
                </a:solidFill>
                <a:latin typeface="Century Gothic"/>
                <a:cs typeface="Century Gothic"/>
              </a:rPr>
              <a:t>Our Science Program:</a:t>
            </a:r>
            <a:endParaRPr lang="en-US" sz="2400" i="1" dirty="0" smtClean="0">
              <a:solidFill>
                <a:prstClr val="black"/>
              </a:solidFill>
              <a:latin typeface="Century Gothic"/>
              <a:cs typeface="Century Gothic"/>
            </a:endParaRPr>
          </a:p>
          <a:p>
            <a:pPr lvl="0" algn="ctr">
              <a:lnSpc>
                <a:spcPct val="80000"/>
              </a:lnSpc>
              <a:spcAft>
                <a:spcPts val="600"/>
              </a:spcAft>
            </a:pPr>
            <a:r>
              <a:rPr lang="en-US" sz="2400" i="1" dirty="0" smtClean="0">
                <a:solidFill>
                  <a:prstClr val="black"/>
                </a:solidFill>
                <a:latin typeface="Century Gothic"/>
                <a:cs typeface="Century Gothic"/>
              </a:rPr>
              <a:t>Pearson Interactive Science</a:t>
            </a:r>
          </a:p>
          <a:p>
            <a:pPr lvl="0" algn="ctr">
              <a:lnSpc>
                <a:spcPct val="80000"/>
              </a:lnSpc>
              <a:spcAft>
                <a:spcPts val="600"/>
              </a:spcAft>
            </a:pPr>
            <a:r>
              <a:rPr lang="en-US" sz="2400" dirty="0" smtClean="0">
                <a:solidFill>
                  <a:prstClr val="black"/>
                </a:solidFill>
                <a:latin typeface="Century Gothic"/>
                <a:cs typeface="Century Gothic"/>
              </a:rPr>
              <a:t>  </a:t>
            </a:r>
            <a:endParaRPr lang="en-US" sz="2400" dirty="0">
              <a:solidFill>
                <a:prstClr val="black"/>
              </a:solidFill>
              <a:latin typeface="Century Gothic"/>
              <a:cs typeface="Century Gothic"/>
            </a:endParaRPr>
          </a:p>
        </p:txBody>
      </p:sp>
    </p:spTree>
    <p:extLst>
      <p:ext uri="{BB962C8B-B14F-4D97-AF65-F5344CB8AC3E}">
        <p14:creationId xmlns:p14="http://schemas.microsoft.com/office/powerpoint/2010/main" val="3916435339"/>
      </p:ext>
    </p:extLst>
  </p:cSld>
  <p:clrMapOvr>
    <a:masterClrMapping/>
  </p:clrMapOvr>
  <mc:AlternateContent xmlns:mc="http://schemas.openxmlformats.org/markup-compatibility/2006" xmlns:p14="http://schemas.microsoft.com/office/powerpoint/2010/main">
    <mc:Choice Requires="p14">
      <p:transition spd="slow" p14:dur="10000" advClick="0" advTm="11176"/>
    </mc:Choice>
    <mc:Fallback xmlns="">
      <p:transition spd="slow" advClick="0" advTm="1117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53165"/>
            <a:ext cx="7899985" cy="4702826"/>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ALL STUDENTS WILL GO TO PE EVERY DAY FOR 40 MINUTES.</a:t>
            </a:r>
          </a:p>
          <a:p>
            <a:pPr algn="ctr">
              <a:lnSpc>
                <a:spcPct val="80000"/>
              </a:lnSpc>
              <a:spcAft>
                <a:spcPts val="600"/>
              </a:spcAft>
            </a:pPr>
            <a:r>
              <a:rPr lang="en-US" sz="2400" dirty="0" smtClean="0">
                <a:latin typeface="Century Gothic"/>
                <a:cs typeface="Century Gothic"/>
              </a:rPr>
              <a:t>IN ORDER TO PLAY OUTSIDE, STUDENTS MUST HAVE ON CLOSED TOE AND CLOSED HEEL SHOES.</a:t>
            </a:r>
          </a:p>
          <a:p>
            <a:pPr algn="ctr">
              <a:lnSpc>
                <a:spcPct val="80000"/>
              </a:lnSpc>
              <a:spcAft>
                <a:spcPts val="600"/>
              </a:spcAft>
            </a:pP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rPr>
              <a:t>PE TEACHERS:</a:t>
            </a: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Coach Susan Rhodes</a:t>
            </a:r>
          </a:p>
          <a:p>
            <a:pPr algn="ctr">
              <a:lnSpc>
                <a:spcPct val="80000"/>
              </a:lnSpc>
              <a:spcAft>
                <a:spcPts val="600"/>
              </a:spcAft>
            </a:pPr>
            <a:r>
              <a:rPr lang="en-US" sz="2400" dirty="0" smtClean="0">
                <a:latin typeface="Century Gothic"/>
                <a:cs typeface="Century Gothic"/>
                <a:hlinkClick r:id="rId3"/>
              </a:rPr>
              <a:t>susan.Rhodes@acboe.net</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rPr>
              <a:t>And</a:t>
            </a:r>
          </a:p>
          <a:p>
            <a:pPr algn="ctr">
              <a:lnSpc>
                <a:spcPct val="80000"/>
              </a:lnSpc>
              <a:spcAft>
                <a:spcPts val="600"/>
              </a:spcAft>
            </a:pPr>
            <a:r>
              <a:rPr lang="en-US" sz="2400" dirty="0" smtClean="0">
                <a:latin typeface="Century Gothic"/>
                <a:cs typeface="Century Gothic"/>
              </a:rPr>
              <a:t>Coach Trevor </a:t>
            </a:r>
            <a:r>
              <a:rPr lang="en-US" sz="2400" dirty="0" err="1" smtClean="0">
                <a:latin typeface="Century Gothic"/>
                <a:cs typeface="Century Gothic"/>
              </a:rPr>
              <a:t>Ledkins</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hlinkClick r:id="rId4"/>
              </a:rPr>
              <a:t>trevor.ledkins@acboe.net</a:t>
            </a:r>
            <a:r>
              <a:rPr lang="en-US" sz="2400" dirty="0" smtClean="0">
                <a:latin typeface="Century Gothic"/>
                <a:cs typeface="Century Gothic"/>
              </a:rPr>
              <a:t> </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endParaRPr lang="en-US" sz="2400" dirty="0" smtClean="0">
              <a:latin typeface="Century Gothic"/>
              <a:cs typeface="Century Gothic"/>
            </a:endParaRPr>
          </a:p>
        </p:txBody>
      </p:sp>
    </p:spTree>
    <p:extLst>
      <p:ext uri="{BB962C8B-B14F-4D97-AF65-F5344CB8AC3E}">
        <p14:creationId xmlns:p14="http://schemas.microsoft.com/office/powerpoint/2010/main" val="2719484931"/>
      </p:ext>
    </p:extLst>
  </p:cSld>
  <p:clrMapOvr>
    <a:masterClrMapping/>
  </p:clrMapOvr>
  <mc:AlternateContent xmlns:mc="http://schemas.openxmlformats.org/markup-compatibility/2006" xmlns:p14="http://schemas.microsoft.com/office/powerpoint/2010/main">
    <mc:Choice Requires="p14">
      <p:transition spd="slow" p14:dur="10000" advClick="0" advTm="23008"/>
    </mc:Choice>
    <mc:Fallback xmlns="">
      <p:transition spd="slow" advClick="0" advTm="2300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147618"/>
            <a:ext cx="7899985" cy="3234732"/>
          </a:xfrm>
          <a:prstGeom prst="rect">
            <a:avLst/>
          </a:prstGeom>
        </p:spPr>
        <p:txBody>
          <a:bodyPr wrap="square" numCol="1">
            <a:spAutoFit/>
          </a:bodyPr>
          <a:lstStyle/>
          <a:p>
            <a:pPr algn="ctr">
              <a:lnSpc>
                <a:spcPct val="80000"/>
              </a:lnSpc>
              <a:spcAft>
                <a:spcPts val="600"/>
              </a:spcAft>
            </a:pPr>
            <a:r>
              <a:rPr lang="en-US" sz="2800" dirty="0" smtClean="0">
                <a:latin typeface="Century Gothic"/>
                <a:cs typeface="Century Gothic"/>
              </a:rPr>
              <a:t>Students participate in music every day as part of their kindergarten curriculum. </a:t>
            </a:r>
          </a:p>
          <a:p>
            <a:pPr algn="ctr">
              <a:lnSpc>
                <a:spcPct val="80000"/>
              </a:lnSpc>
              <a:spcAft>
                <a:spcPts val="600"/>
              </a:spcAft>
            </a:pPr>
            <a:r>
              <a:rPr lang="en-US" sz="2800" dirty="0" smtClean="0">
                <a:latin typeface="Century Gothic"/>
                <a:cs typeface="Century Gothic"/>
              </a:rPr>
              <a:t> However, they will get formal music instruction each week for 40 minutes.</a:t>
            </a:r>
          </a:p>
          <a:p>
            <a:pPr algn="ctr">
              <a:lnSpc>
                <a:spcPct val="80000"/>
              </a:lnSpc>
              <a:spcAft>
                <a:spcPts val="600"/>
              </a:spcAft>
            </a:pPr>
            <a:endParaRPr lang="en-US" sz="2800" dirty="0">
              <a:latin typeface="Century Gothic"/>
              <a:cs typeface="Century Gothic"/>
            </a:endParaRPr>
          </a:p>
          <a:p>
            <a:pPr algn="ctr">
              <a:lnSpc>
                <a:spcPct val="80000"/>
              </a:lnSpc>
              <a:spcAft>
                <a:spcPts val="600"/>
              </a:spcAft>
            </a:pPr>
            <a:r>
              <a:rPr lang="en-US" sz="2800" dirty="0" smtClean="0">
                <a:latin typeface="Century Gothic"/>
                <a:cs typeface="Century Gothic"/>
              </a:rPr>
              <a:t>MUSIC TEACHER:</a:t>
            </a:r>
          </a:p>
          <a:p>
            <a:pPr algn="ctr">
              <a:lnSpc>
                <a:spcPct val="80000"/>
              </a:lnSpc>
              <a:spcAft>
                <a:spcPts val="600"/>
              </a:spcAft>
            </a:pPr>
            <a:r>
              <a:rPr lang="en-US" sz="2800" dirty="0" smtClean="0">
                <a:latin typeface="Century Gothic"/>
                <a:cs typeface="Century Gothic"/>
              </a:rPr>
              <a:t>Mrs. Jocelyn </a:t>
            </a:r>
            <a:r>
              <a:rPr lang="en-US" sz="2800" dirty="0" smtClean="0">
                <a:latin typeface="Century Gothic"/>
                <a:cs typeface="Century Gothic"/>
              </a:rPr>
              <a:t>Stovall</a:t>
            </a:r>
            <a:endParaRPr lang="en-US" sz="2800" dirty="0" smtClean="0">
              <a:latin typeface="Century Gothic"/>
              <a:cs typeface="Century Gothic"/>
            </a:endParaRPr>
          </a:p>
          <a:p>
            <a:pPr algn="ctr">
              <a:lnSpc>
                <a:spcPct val="80000"/>
              </a:lnSpc>
              <a:spcAft>
                <a:spcPts val="600"/>
              </a:spcAft>
            </a:pPr>
            <a:r>
              <a:rPr lang="en-US" sz="2800" dirty="0" smtClean="0">
                <a:latin typeface="Century Gothic"/>
                <a:cs typeface="Century Gothic"/>
                <a:hlinkClick r:id="rId3"/>
              </a:rPr>
              <a:t>jocelyn.Stovall@acboe.net</a:t>
            </a:r>
            <a:r>
              <a:rPr lang="en-US" sz="2800" dirty="0" smtClean="0">
                <a:latin typeface="Century Gothic"/>
                <a:cs typeface="Century Gothic"/>
              </a:rPr>
              <a:t> </a:t>
            </a:r>
          </a:p>
        </p:txBody>
      </p:sp>
    </p:spTree>
    <p:extLst>
      <p:ext uri="{BB962C8B-B14F-4D97-AF65-F5344CB8AC3E}">
        <p14:creationId xmlns:p14="http://schemas.microsoft.com/office/powerpoint/2010/main" val="1515982001"/>
      </p:ext>
    </p:extLst>
  </p:cSld>
  <p:clrMapOvr>
    <a:masterClrMapping/>
  </p:clrMapOvr>
  <mc:AlternateContent xmlns:mc="http://schemas.openxmlformats.org/markup-compatibility/2006" xmlns:p14="http://schemas.microsoft.com/office/powerpoint/2010/main">
    <mc:Choice Requires="p14">
      <p:transition spd="slow" p14:dur="10000" advClick="0" advTm="18264"/>
    </mc:Choice>
    <mc:Fallback xmlns="">
      <p:transition spd="slow" advClick="0" advTm="1826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205169"/>
            <a:ext cx="7899985" cy="4478149"/>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OFFICE PHONE NUMBER:</a:t>
            </a:r>
          </a:p>
          <a:p>
            <a:pPr algn="ctr">
              <a:lnSpc>
                <a:spcPct val="80000"/>
              </a:lnSpc>
              <a:spcAft>
                <a:spcPts val="600"/>
              </a:spcAft>
            </a:pPr>
            <a:r>
              <a:rPr lang="en-US" sz="3200" dirty="0" smtClean="0">
                <a:latin typeface="Century Gothic"/>
                <a:cs typeface="Century Gothic"/>
              </a:rPr>
              <a:t>334-361-3890</a:t>
            </a:r>
          </a:p>
          <a:p>
            <a:pPr algn="ctr">
              <a:lnSpc>
                <a:spcPct val="80000"/>
              </a:lnSpc>
              <a:spcAft>
                <a:spcPts val="600"/>
              </a:spcAft>
            </a:pPr>
            <a:endParaRPr lang="en-US" sz="1200" dirty="0">
              <a:latin typeface="Century Gothic"/>
              <a:cs typeface="Century Gothic"/>
            </a:endParaRPr>
          </a:p>
          <a:p>
            <a:pPr algn="ctr">
              <a:lnSpc>
                <a:spcPct val="80000"/>
              </a:lnSpc>
              <a:spcAft>
                <a:spcPts val="600"/>
              </a:spcAft>
            </a:pPr>
            <a:r>
              <a:rPr lang="en-US" sz="3200" dirty="0" smtClean="0">
                <a:latin typeface="Century Gothic"/>
                <a:cs typeface="Century Gothic"/>
              </a:rPr>
              <a:t>Jodi Womble, Principal</a:t>
            </a:r>
          </a:p>
          <a:p>
            <a:pPr algn="ctr">
              <a:lnSpc>
                <a:spcPct val="80000"/>
              </a:lnSpc>
              <a:spcAft>
                <a:spcPts val="600"/>
              </a:spcAft>
            </a:pPr>
            <a:r>
              <a:rPr lang="en-US" sz="3200" dirty="0" smtClean="0">
                <a:latin typeface="Century Gothic"/>
                <a:cs typeface="Century Gothic"/>
                <a:hlinkClick r:id="rId3"/>
              </a:rPr>
              <a:t>jodi.womble@acboe.net</a:t>
            </a: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a:p>
            <a:pPr algn="ctr">
              <a:lnSpc>
                <a:spcPct val="80000"/>
              </a:lnSpc>
              <a:spcAft>
                <a:spcPts val="600"/>
              </a:spcAft>
            </a:pPr>
            <a:r>
              <a:rPr lang="en-US" sz="3200" dirty="0" smtClean="0">
                <a:latin typeface="Century Gothic"/>
                <a:cs typeface="Century Gothic"/>
              </a:rPr>
              <a:t>Lori Harris, Assistant Principal</a:t>
            </a:r>
          </a:p>
          <a:p>
            <a:pPr algn="ctr">
              <a:lnSpc>
                <a:spcPct val="80000"/>
              </a:lnSpc>
              <a:spcAft>
                <a:spcPts val="600"/>
              </a:spcAft>
            </a:pPr>
            <a:r>
              <a:rPr lang="en-US" sz="3200" dirty="0" smtClean="0">
                <a:latin typeface="Century Gothic"/>
                <a:cs typeface="Century Gothic"/>
                <a:hlinkClick r:id="rId4"/>
              </a:rPr>
              <a:t>lori.harris@acboe.net</a:t>
            </a:r>
            <a:r>
              <a:rPr lang="en-US" sz="3200" dirty="0" smtClean="0">
                <a:latin typeface="Century Gothic"/>
                <a:cs typeface="Century Gothic"/>
              </a:rPr>
              <a:t>   </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2381569079"/>
      </p:ext>
    </p:extLst>
  </p:cSld>
  <p:clrMapOvr>
    <a:masterClrMapping/>
  </p:clrMapOvr>
  <mc:AlternateContent xmlns:mc="http://schemas.openxmlformats.org/markup-compatibility/2006" xmlns:p14="http://schemas.microsoft.com/office/powerpoint/2010/main">
    <mc:Choice Requires="p14">
      <p:transition spd="slow" p14:dur="10000" advClick="0" advTm="18248"/>
    </mc:Choice>
    <mc:Fallback xmlns="">
      <p:transition spd="slow" advClick="0" advTm="1824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1850" y="2224294"/>
            <a:ext cx="8205425" cy="2462213"/>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Your child will have library every week.  Your child’s Media Specialist is Mrs. Hope Davis.  Your child will visit the library each week for 40 minutes for story time and to learn about library skills.  He/she will also check out a book each week that he/she will be responsible for taking care of and returning each week</a:t>
            </a:r>
            <a:r>
              <a:rPr lang="en-US" sz="2400" dirty="0" smtClean="0">
                <a:latin typeface="Century Gothic"/>
                <a:cs typeface="Century Gothic"/>
              </a:rPr>
              <a:t>.</a:t>
            </a:r>
            <a:endParaRPr lang="en-US" sz="2400" b="1" dirty="0" smtClean="0">
              <a:solidFill>
                <a:srgbClr val="FF66CC"/>
              </a:solidFill>
              <a:latin typeface="Century Gothic"/>
              <a:cs typeface="Century Gothic"/>
            </a:endParaRPr>
          </a:p>
          <a:p>
            <a:pPr>
              <a:lnSpc>
                <a:spcPct val="80000"/>
              </a:lnSpc>
              <a:spcAft>
                <a:spcPts val="600"/>
              </a:spcAft>
            </a:pPr>
            <a:r>
              <a:rPr lang="en-US" b="1" dirty="0">
                <a:solidFill>
                  <a:srgbClr val="FF66CC"/>
                </a:solidFill>
                <a:latin typeface="Century Gothic"/>
                <a:cs typeface="Century Gothic"/>
              </a:rPr>
              <a:t>	</a:t>
            </a:r>
            <a:endParaRPr lang="en-US" b="1" dirty="0" smtClean="0">
              <a:solidFill>
                <a:srgbClr val="FF66CC"/>
              </a:solidFill>
              <a:latin typeface="Century Gothic"/>
              <a:cs typeface="Century Gothic"/>
            </a:endParaRPr>
          </a:p>
          <a:p>
            <a:pPr>
              <a:lnSpc>
                <a:spcPct val="80000"/>
              </a:lnSpc>
              <a:spcAft>
                <a:spcPts val="600"/>
              </a:spcAft>
            </a:pPr>
            <a:r>
              <a:rPr lang="en-US" b="1" dirty="0">
                <a:solidFill>
                  <a:srgbClr val="FF66CC"/>
                </a:solidFill>
                <a:latin typeface="Century Gothic"/>
                <a:cs typeface="Century Gothic"/>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24" y="993630"/>
            <a:ext cx="4467225" cy="1019175"/>
          </a:xfrm>
          <a:prstGeom prst="rect">
            <a:avLst/>
          </a:prstGeom>
        </p:spPr>
      </p:pic>
    </p:spTree>
    <p:extLst>
      <p:ext uri="{BB962C8B-B14F-4D97-AF65-F5344CB8AC3E}">
        <p14:creationId xmlns:p14="http://schemas.microsoft.com/office/powerpoint/2010/main" val="1673544588"/>
      </p:ext>
    </p:extLst>
  </p:cSld>
  <p:clrMapOvr>
    <a:masterClrMapping/>
  </p:clrMapOvr>
  <mc:AlternateContent xmlns:mc="http://schemas.openxmlformats.org/markup-compatibility/2006" xmlns:p14="http://schemas.microsoft.com/office/powerpoint/2010/main">
    <mc:Choice Requires="p14">
      <p:transition spd="slow" p14:dur="10000" advClick="0" advTm="21624"/>
    </mc:Choice>
    <mc:Fallback xmlns="">
      <p:transition spd="slow" advClick="0" advTm="2162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1850" y="2224294"/>
            <a:ext cx="8205425" cy="1702004"/>
          </a:xfrm>
          <a:prstGeom prst="rect">
            <a:avLst/>
          </a:prstGeom>
        </p:spPr>
        <p:txBody>
          <a:bodyPr wrap="square" numCol="1">
            <a:spAutoFit/>
          </a:bodyPr>
          <a:lstStyle/>
          <a:p>
            <a:pPr algn="ctr">
              <a:lnSpc>
                <a:spcPct val="80000"/>
              </a:lnSpc>
              <a:spcAft>
                <a:spcPts val="600"/>
              </a:spcAft>
            </a:pPr>
            <a:r>
              <a:rPr lang="en-US" sz="2800" dirty="0" smtClean="0">
                <a:latin typeface="Century Gothic"/>
                <a:cs typeface="Century Gothic"/>
              </a:rPr>
              <a:t>Library Media Specialist</a:t>
            </a:r>
          </a:p>
          <a:p>
            <a:pPr algn="ctr">
              <a:lnSpc>
                <a:spcPct val="80000"/>
              </a:lnSpc>
              <a:spcAft>
                <a:spcPts val="600"/>
              </a:spcAft>
            </a:pPr>
            <a:r>
              <a:rPr lang="en-US" sz="2800" dirty="0" smtClean="0">
                <a:latin typeface="Century Gothic"/>
                <a:cs typeface="Century Gothic"/>
              </a:rPr>
              <a:t>Mrs. Hope Davis</a:t>
            </a:r>
          </a:p>
          <a:p>
            <a:pPr algn="ctr">
              <a:lnSpc>
                <a:spcPct val="80000"/>
              </a:lnSpc>
              <a:spcAft>
                <a:spcPts val="600"/>
              </a:spcAft>
            </a:pPr>
            <a:r>
              <a:rPr lang="en-US" sz="2800" dirty="0" smtClean="0">
                <a:latin typeface="Century Gothic"/>
                <a:cs typeface="Century Gothic"/>
                <a:hlinkClick r:id="rId3"/>
              </a:rPr>
              <a:t>hope.davis@acboe.net</a:t>
            </a:r>
            <a:r>
              <a:rPr lang="en-US" sz="2800" dirty="0" smtClean="0">
                <a:latin typeface="Century Gothic"/>
                <a:cs typeface="Century Gothic"/>
              </a:rPr>
              <a:t> </a:t>
            </a:r>
            <a:r>
              <a:rPr lang="en-US" sz="2800" dirty="0">
                <a:latin typeface="Century Gothic"/>
                <a:cs typeface="Century Gothic"/>
              </a:rPr>
              <a:t>	</a:t>
            </a:r>
            <a:endParaRPr lang="en-US" sz="2800" dirty="0" smtClean="0">
              <a:latin typeface="Century Gothic"/>
              <a:cs typeface="Century Gothic"/>
            </a:endParaRPr>
          </a:p>
          <a:p>
            <a:pPr>
              <a:lnSpc>
                <a:spcPct val="80000"/>
              </a:lnSpc>
              <a:spcAft>
                <a:spcPts val="600"/>
              </a:spcAft>
            </a:pPr>
            <a:r>
              <a:rPr lang="en-US" sz="2800" dirty="0">
                <a:latin typeface="Century Gothic"/>
                <a:cs typeface="Century Gothic"/>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424" y="993630"/>
            <a:ext cx="4467225" cy="1019175"/>
          </a:xfrm>
          <a:prstGeom prst="rect">
            <a:avLst/>
          </a:prstGeom>
        </p:spPr>
      </p:pic>
    </p:spTree>
    <p:extLst>
      <p:ext uri="{BB962C8B-B14F-4D97-AF65-F5344CB8AC3E}">
        <p14:creationId xmlns:p14="http://schemas.microsoft.com/office/powerpoint/2010/main" val="2971590774"/>
      </p:ext>
    </p:extLst>
  </p:cSld>
  <p:clrMapOvr>
    <a:masterClrMapping/>
  </p:clrMapOvr>
  <mc:AlternateContent xmlns:mc="http://schemas.openxmlformats.org/markup-compatibility/2006" xmlns:p14="http://schemas.microsoft.com/office/powerpoint/2010/main">
    <mc:Choice Requires="p14">
      <p:transition spd="slow" p14:dur="10000" advClick="0" advTm="7336"/>
    </mc:Choice>
    <mc:Fallback xmlns="">
      <p:transition spd="slow" advClick="0" advTm="733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1848" y="1428835"/>
            <a:ext cx="8205425" cy="4296561"/>
          </a:xfrm>
          <a:prstGeom prst="rect">
            <a:avLst/>
          </a:prstGeom>
        </p:spPr>
        <p:txBody>
          <a:bodyPr wrap="square" numCol="1">
            <a:spAutoFit/>
          </a:bodyPr>
          <a:lstStyle/>
          <a:p>
            <a:pPr algn="ctr">
              <a:lnSpc>
                <a:spcPct val="80000"/>
              </a:lnSpc>
              <a:spcAft>
                <a:spcPts val="600"/>
              </a:spcAft>
            </a:pPr>
            <a:endParaRPr lang="en-US" sz="3200" b="1" dirty="0">
              <a:solidFill>
                <a:srgbClr val="FF66CC"/>
              </a:solidFill>
              <a:latin typeface="Century Gothic"/>
              <a:cs typeface="Century Gothic"/>
            </a:endParaRPr>
          </a:p>
          <a:p>
            <a:pPr algn="ctr">
              <a:lnSpc>
                <a:spcPct val="80000"/>
              </a:lnSpc>
              <a:spcAft>
                <a:spcPts val="600"/>
              </a:spcAft>
            </a:pPr>
            <a:endParaRPr lang="en-US" sz="3200" b="1" dirty="0" smtClean="0">
              <a:solidFill>
                <a:srgbClr val="FF66CC"/>
              </a:solidFill>
              <a:latin typeface="Century Gothic"/>
              <a:cs typeface="Century Gothic"/>
            </a:endParaRPr>
          </a:p>
          <a:p>
            <a:pPr algn="ctr">
              <a:lnSpc>
                <a:spcPct val="80000"/>
              </a:lnSpc>
              <a:spcAft>
                <a:spcPts val="600"/>
              </a:spcAft>
            </a:pP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rPr>
              <a:t>MRS. VICTORIA CONNELL</a:t>
            </a:r>
          </a:p>
          <a:p>
            <a:pPr algn="ctr">
              <a:lnSpc>
                <a:spcPct val="80000"/>
              </a:lnSpc>
              <a:spcAft>
                <a:spcPts val="600"/>
              </a:spcAft>
            </a:pPr>
            <a:r>
              <a:rPr lang="en-US" sz="2400" dirty="0" smtClean="0">
                <a:latin typeface="Century Gothic"/>
                <a:cs typeface="Century Gothic"/>
                <a:hlinkClick r:id="rId3"/>
              </a:rPr>
              <a:t>victoria.connell@acboe.net</a:t>
            </a:r>
            <a:r>
              <a:rPr lang="en-US" sz="2400" dirty="0" smtClean="0">
                <a:latin typeface="Century Gothic"/>
                <a:cs typeface="Century Gothic"/>
              </a:rPr>
              <a:t> </a:t>
            </a:r>
          </a:p>
          <a:p>
            <a:pPr algn="ctr">
              <a:lnSpc>
                <a:spcPct val="80000"/>
              </a:lnSpc>
              <a:spcAft>
                <a:spcPts val="600"/>
              </a:spcAft>
            </a:pPr>
            <a:r>
              <a:rPr lang="en-US" sz="2400" dirty="0" smtClean="0">
                <a:latin typeface="Century Gothic"/>
                <a:cs typeface="Century Gothic"/>
              </a:rPr>
              <a:t>We do have a counselor here at PKS.  She will meet with classes monthly to discuss large group topics.  She is also here to address individual needs and to assist parents with needs such as academic growth, social emotional needs, behavior issues, English Language Learning Strategies,</a:t>
            </a:r>
          </a:p>
          <a:p>
            <a:pPr algn="ctr">
              <a:lnSpc>
                <a:spcPct val="80000"/>
              </a:lnSpc>
              <a:spcAft>
                <a:spcPts val="600"/>
              </a:spcAft>
            </a:pPr>
            <a:r>
              <a:rPr lang="en-US" sz="2400" dirty="0" smtClean="0">
                <a:latin typeface="Century Gothic"/>
                <a:cs typeface="Century Gothic"/>
              </a:rPr>
              <a:t>504 Plan needs, etc.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020" y="923192"/>
            <a:ext cx="2128405" cy="1563432"/>
          </a:xfrm>
          <a:prstGeom prst="rect">
            <a:avLst/>
          </a:prstGeom>
        </p:spPr>
      </p:pic>
    </p:spTree>
    <p:extLst>
      <p:ext uri="{BB962C8B-B14F-4D97-AF65-F5344CB8AC3E}">
        <p14:creationId xmlns:p14="http://schemas.microsoft.com/office/powerpoint/2010/main" val="1007418276"/>
      </p:ext>
    </p:extLst>
  </p:cSld>
  <p:clrMapOvr>
    <a:masterClrMapping/>
  </p:clrMapOvr>
  <mc:AlternateContent xmlns:mc="http://schemas.openxmlformats.org/markup-compatibility/2006" xmlns:p14="http://schemas.microsoft.com/office/powerpoint/2010/main">
    <mc:Choice Requires="p14">
      <p:transition spd="slow" p14:dur="10000" advClick="0" advTm="23216"/>
    </mc:Choice>
    <mc:Fallback xmlns="">
      <p:transition spd="slow" advClick="0" advTm="2321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2160591"/>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Here at Prattville Kindergarten School, we strive to meet the needs of our learners while being very aware of their developmental needs.  Often times, students are not ready for work beyond their school day.  If so, assignments will be short review activities or games.  Check your child’s daily folder for this information.</a:t>
            </a:r>
          </a:p>
        </p:txBody>
      </p:sp>
    </p:spTree>
    <p:extLst>
      <p:ext uri="{BB962C8B-B14F-4D97-AF65-F5344CB8AC3E}">
        <p14:creationId xmlns:p14="http://schemas.microsoft.com/office/powerpoint/2010/main" val="3141125708"/>
      </p:ext>
    </p:extLst>
  </p:cSld>
  <p:clrMapOvr>
    <a:masterClrMapping/>
  </p:clrMapOvr>
  <mc:AlternateContent xmlns:mc="http://schemas.openxmlformats.org/markup-compatibility/2006" xmlns:p14="http://schemas.microsoft.com/office/powerpoint/2010/main">
    <mc:Choice Requires="p14">
      <p:transition spd="slow" p14:dur="10000" advClick="0" advTm="21736"/>
    </mc:Choice>
    <mc:Fallback xmlns="">
      <p:transition spd="slow" advClick="0" advTm="2173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3"/>
            <a:ext cx="7899985" cy="3585597"/>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AUTAUGA COUNTY SCHOOLS STANDARDS BASED KINDERGARTEN REPORT CARD</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a:latin typeface="Century Gothic"/>
                <a:cs typeface="Century Gothic"/>
              </a:rPr>
              <a:t>3 – Mastery of Grade Level Standard</a:t>
            </a:r>
          </a:p>
          <a:p>
            <a:pPr algn="ctr">
              <a:lnSpc>
                <a:spcPct val="80000"/>
              </a:lnSpc>
              <a:spcAft>
                <a:spcPts val="600"/>
              </a:spcAft>
            </a:pPr>
            <a:r>
              <a:rPr lang="en-US" sz="2400" dirty="0">
                <a:latin typeface="Century Gothic"/>
                <a:cs typeface="Century Gothic"/>
              </a:rPr>
              <a:t>2 – Partial Understanding of Grade Level Standard</a:t>
            </a:r>
          </a:p>
          <a:p>
            <a:pPr algn="ctr">
              <a:lnSpc>
                <a:spcPct val="80000"/>
              </a:lnSpc>
              <a:spcAft>
                <a:spcPts val="600"/>
              </a:spcAft>
            </a:pPr>
            <a:r>
              <a:rPr lang="en-US" sz="2400" dirty="0">
                <a:latin typeface="Century Gothic"/>
                <a:cs typeface="Century Gothic"/>
              </a:rPr>
              <a:t>1 – Not Yet Demonstrating Progress Toward Grade Level Standard</a:t>
            </a:r>
          </a:p>
          <a:p>
            <a:pPr algn="ctr">
              <a:lnSpc>
                <a:spcPct val="80000"/>
              </a:lnSpc>
              <a:spcAft>
                <a:spcPts val="600"/>
              </a:spcAft>
            </a:pP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rPr>
              <a:t>Your </a:t>
            </a:r>
            <a:r>
              <a:rPr lang="en-US" sz="2400" dirty="0" smtClean="0">
                <a:latin typeface="Century Gothic"/>
                <a:cs typeface="Century Gothic"/>
              </a:rPr>
              <a:t>will receive our PKS Handbook with </a:t>
            </a:r>
          </a:p>
          <a:p>
            <a:pPr algn="ctr">
              <a:lnSpc>
                <a:spcPct val="80000"/>
              </a:lnSpc>
              <a:spcAft>
                <a:spcPts val="600"/>
              </a:spcAft>
            </a:pPr>
            <a:r>
              <a:rPr lang="en-US" sz="2400" dirty="0" smtClean="0">
                <a:latin typeface="Century Gothic"/>
                <a:cs typeface="Century Gothic"/>
              </a:rPr>
              <a:t>the Progress Report and Report Card dates.</a:t>
            </a:r>
          </a:p>
        </p:txBody>
      </p:sp>
    </p:spTree>
    <p:extLst>
      <p:ext uri="{BB962C8B-B14F-4D97-AF65-F5344CB8AC3E}">
        <p14:creationId xmlns:p14="http://schemas.microsoft.com/office/powerpoint/2010/main" val="3303976938"/>
      </p:ext>
    </p:extLst>
  </p:cSld>
  <p:clrMapOvr>
    <a:masterClrMapping/>
  </p:clrMapOvr>
  <mc:AlternateContent xmlns:mc="http://schemas.openxmlformats.org/markup-compatibility/2006" xmlns:p14="http://schemas.microsoft.com/office/powerpoint/2010/main">
    <mc:Choice Requires="p14">
      <p:transition spd="slow" p14:dur="10000" advClick="0" advTm="13840"/>
    </mc:Choice>
    <mc:Fallback xmlns="">
      <p:transition spd="slow" advClick="0" advTm="1384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406970"/>
            <a:ext cx="7899985" cy="1942070"/>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CLASS SCHEDULES WILL VARY AND WILL BE AVAILABLE TO YOU AT ORIENTATION. YOU WILL LEARN MORE ABOUT YOUR CHILD’S INDIVIDUAL SCHEDULE ON AUGUST </a:t>
            </a:r>
            <a:r>
              <a:rPr lang="en-US" sz="2400" dirty="0" smtClean="0">
                <a:latin typeface="Century Gothic"/>
                <a:cs typeface="Century Gothic"/>
              </a:rPr>
              <a:t>7</a:t>
            </a:r>
            <a:r>
              <a:rPr lang="en-US" sz="2400" baseline="30000" dirty="0" smtClean="0">
                <a:latin typeface="Century Gothic"/>
                <a:cs typeface="Century Gothic"/>
              </a:rPr>
              <a:t>TH</a:t>
            </a:r>
            <a:r>
              <a:rPr lang="en-US" sz="2400" dirty="0" smtClean="0">
                <a:latin typeface="Century Gothic"/>
                <a:cs typeface="Century Gothic"/>
              </a:rPr>
              <a:t>  </a:t>
            </a:r>
            <a:r>
              <a:rPr lang="en-US" sz="2400" dirty="0" smtClean="0">
                <a:latin typeface="Century Gothic"/>
                <a:cs typeface="Century Gothic"/>
              </a:rPr>
              <a:t>WHEN YOU COME TO PARENT ORIENTATION.</a:t>
            </a:r>
          </a:p>
          <a:p>
            <a:pPr algn="ctr">
              <a:lnSpc>
                <a:spcPct val="80000"/>
              </a:lnSpc>
              <a:spcAft>
                <a:spcPts val="600"/>
              </a:spcAft>
            </a:pPr>
            <a:endParaRPr lang="en-US" sz="2400" dirty="0" smtClean="0">
              <a:latin typeface="Century Gothic"/>
              <a:cs typeface="Century Gothic"/>
            </a:endParaRPr>
          </a:p>
        </p:txBody>
      </p:sp>
    </p:spTree>
    <p:extLst>
      <p:ext uri="{BB962C8B-B14F-4D97-AF65-F5344CB8AC3E}">
        <p14:creationId xmlns:p14="http://schemas.microsoft.com/office/powerpoint/2010/main" val="2744318723"/>
      </p:ext>
    </p:extLst>
  </p:cSld>
  <p:clrMapOvr>
    <a:masterClrMapping/>
  </p:clrMapOvr>
  <mc:AlternateContent xmlns:mc="http://schemas.openxmlformats.org/markup-compatibility/2006" xmlns:p14="http://schemas.microsoft.com/office/powerpoint/2010/main">
    <mc:Choice Requires="p14">
      <p:transition spd="slow" p14:dur="10000" advClick="0" advTm="11088"/>
    </mc:Choice>
    <mc:Fallback xmlns="">
      <p:transition spd="slow" advClick="0" advTm="1108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4073" y="2010569"/>
            <a:ext cx="8382000" cy="3687163"/>
          </a:xfrm>
          <a:prstGeom prst="rect">
            <a:avLst/>
          </a:prstGeom>
        </p:spPr>
        <p:txBody>
          <a:bodyPr wrap="square" numCol="1">
            <a:spAutoFit/>
          </a:bodyPr>
          <a:lstStyle/>
          <a:p>
            <a:pPr algn="ctr">
              <a:lnSpc>
                <a:spcPct val="80000"/>
              </a:lnSpc>
              <a:spcAft>
                <a:spcPts val="600"/>
              </a:spcAft>
            </a:pPr>
            <a:r>
              <a:rPr lang="en-US" sz="2800" b="1" dirty="0" smtClean="0">
                <a:latin typeface="Century Gothic"/>
                <a:cs typeface="Century Gothic"/>
              </a:rPr>
              <a:t>ARRIVAL TIME…</a:t>
            </a:r>
          </a:p>
          <a:p>
            <a:pPr algn="ctr">
              <a:lnSpc>
                <a:spcPct val="80000"/>
              </a:lnSpc>
              <a:spcAft>
                <a:spcPts val="600"/>
              </a:spcAft>
            </a:pPr>
            <a:endParaRPr lang="en-US" sz="800" dirty="0">
              <a:latin typeface="Century Gothic"/>
              <a:cs typeface="Century Gothic"/>
            </a:endParaRPr>
          </a:p>
          <a:p>
            <a:pPr algn="ctr">
              <a:lnSpc>
                <a:spcPct val="80000"/>
              </a:lnSpc>
              <a:spcAft>
                <a:spcPts val="600"/>
              </a:spcAft>
            </a:pPr>
            <a:r>
              <a:rPr lang="en-US" sz="2800" dirty="0" smtClean="0">
                <a:latin typeface="Century Gothic"/>
                <a:cs typeface="Century Gothic"/>
              </a:rPr>
              <a:t>*No child should be dropped off prior to 7:15.</a:t>
            </a:r>
          </a:p>
          <a:p>
            <a:pPr algn="ctr">
              <a:lnSpc>
                <a:spcPct val="80000"/>
              </a:lnSpc>
              <a:spcAft>
                <a:spcPts val="600"/>
              </a:spcAft>
            </a:pPr>
            <a:endParaRPr lang="en-US" sz="1000" dirty="0">
              <a:latin typeface="Century Gothic"/>
              <a:cs typeface="Century Gothic"/>
            </a:endParaRPr>
          </a:p>
          <a:p>
            <a:pPr algn="ctr">
              <a:lnSpc>
                <a:spcPct val="80000"/>
              </a:lnSpc>
              <a:spcAft>
                <a:spcPts val="600"/>
              </a:spcAft>
            </a:pPr>
            <a:r>
              <a:rPr lang="en-US" sz="2800" dirty="0" smtClean="0">
                <a:latin typeface="Century Gothic"/>
                <a:cs typeface="Century Gothic"/>
              </a:rPr>
              <a:t>7:15 – 7:40:  Report to early morning spot.</a:t>
            </a:r>
          </a:p>
          <a:p>
            <a:pPr algn="ctr">
              <a:lnSpc>
                <a:spcPct val="80000"/>
              </a:lnSpc>
              <a:spcAft>
                <a:spcPts val="600"/>
              </a:spcAft>
            </a:pPr>
            <a:r>
              <a:rPr lang="en-US" sz="2800" dirty="0" smtClean="0">
                <a:latin typeface="Century Gothic"/>
                <a:cs typeface="Century Gothic"/>
              </a:rPr>
              <a:t>7:40:  Teachers will take students to the classroom</a:t>
            </a:r>
            <a:r>
              <a:rPr lang="en-US" sz="2800" dirty="0" smtClean="0">
                <a:latin typeface="Century Gothic"/>
                <a:cs typeface="Century Gothic"/>
              </a:rPr>
              <a:t>.</a:t>
            </a:r>
          </a:p>
          <a:p>
            <a:pPr algn="ctr">
              <a:lnSpc>
                <a:spcPct val="80000"/>
              </a:lnSpc>
              <a:spcAft>
                <a:spcPts val="600"/>
              </a:spcAft>
            </a:pPr>
            <a:r>
              <a:rPr lang="en-US" sz="2800" dirty="0" smtClean="0">
                <a:latin typeface="Century Gothic"/>
                <a:cs typeface="Century Gothic"/>
              </a:rPr>
              <a:t>7:55:  Car Line Ends – Student Must Be</a:t>
            </a:r>
          </a:p>
          <a:p>
            <a:pPr algn="ctr">
              <a:lnSpc>
                <a:spcPct val="80000"/>
              </a:lnSpc>
              <a:spcAft>
                <a:spcPts val="600"/>
              </a:spcAft>
            </a:pPr>
            <a:r>
              <a:rPr lang="en-US" sz="2800" dirty="0" smtClean="0">
                <a:latin typeface="Century Gothic"/>
                <a:cs typeface="Century Gothic"/>
              </a:rPr>
              <a:t>Signed In Through The Front</a:t>
            </a:r>
          </a:p>
          <a:p>
            <a:pPr algn="ctr">
              <a:lnSpc>
                <a:spcPct val="80000"/>
              </a:lnSpc>
              <a:spcAft>
                <a:spcPts val="600"/>
              </a:spcAft>
            </a:pPr>
            <a:r>
              <a:rPr lang="en-US" sz="2800" dirty="0" smtClean="0">
                <a:latin typeface="Century Gothic"/>
                <a:cs typeface="Century Gothic"/>
              </a:rPr>
              <a:t>Office.</a:t>
            </a:r>
            <a:endParaRPr lang="en-US" sz="2800" dirty="0" smtClean="0">
              <a:latin typeface="Century Gothic"/>
              <a:cs typeface="Century Gothic"/>
            </a:endParaRPr>
          </a:p>
        </p:txBody>
      </p:sp>
    </p:spTree>
    <p:extLst>
      <p:ext uri="{BB962C8B-B14F-4D97-AF65-F5344CB8AC3E}">
        <p14:creationId xmlns:p14="http://schemas.microsoft.com/office/powerpoint/2010/main" val="2726274792"/>
      </p:ext>
    </p:extLst>
  </p:cSld>
  <p:clrMapOvr>
    <a:masterClrMapping/>
  </p:clrMapOvr>
  <mc:AlternateContent xmlns:mc="http://schemas.openxmlformats.org/markup-compatibility/2006" xmlns:p14="http://schemas.microsoft.com/office/powerpoint/2010/main">
    <mc:Choice Requires="p14">
      <p:transition spd="slow" p14:dur="10000" advClick="0" advTm="10992"/>
    </mc:Choice>
    <mc:Fallback xmlns="">
      <p:transition spd="slow" advClick="0" advTm="1099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4073" y="2318300"/>
            <a:ext cx="8382000" cy="2446824"/>
          </a:xfrm>
          <a:prstGeom prst="rect">
            <a:avLst/>
          </a:prstGeom>
        </p:spPr>
        <p:txBody>
          <a:bodyPr wrap="square" numCol="1">
            <a:spAutoFit/>
          </a:bodyPr>
          <a:lstStyle/>
          <a:p>
            <a:pPr algn="ctr">
              <a:lnSpc>
                <a:spcPct val="80000"/>
              </a:lnSpc>
              <a:spcAft>
                <a:spcPts val="600"/>
              </a:spcAft>
            </a:pPr>
            <a:r>
              <a:rPr lang="en-US" sz="2800" b="1" dirty="0" smtClean="0">
                <a:latin typeface="Century Gothic"/>
                <a:cs typeface="Century Gothic"/>
              </a:rPr>
              <a:t>ARRIVAL TIME…</a:t>
            </a:r>
          </a:p>
          <a:p>
            <a:pPr algn="ctr">
              <a:lnSpc>
                <a:spcPct val="80000"/>
              </a:lnSpc>
              <a:spcAft>
                <a:spcPts val="600"/>
              </a:spcAft>
            </a:pPr>
            <a:endParaRPr lang="en-US" sz="800" dirty="0">
              <a:latin typeface="Century Gothic"/>
              <a:cs typeface="Century Gothic"/>
            </a:endParaRPr>
          </a:p>
          <a:p>
            <a:pPr algn="ctr">
              <a:lnSpc>
                <a:spcPct val="80000"/>
              </a:lnSpc>
              <a:spcAft>
                <a:spcPts val="600"/>
              </a:spcAft>
            </a:pPr>
            <a:r>
              <a:rPr lang="en-US" sz="3200" dirty="0" smtClean="0">
                <a:latin typeface="Century Gothic"/>
                <a:cs typeface="Century Gothic"/>
              </a:rPr>
              <a:t>7:45 – 8:10 Breakfast</a:t>
            </a:r>
            <a:r>
              <a:rPr lang="en-US" sz="3200" dirty="0">
                <a:latin typeface="Century Gothic"/>
                <a:cs typeface="Century Gothic"/>
              </a:rPr>
              <a:t> </a:t>
            </a:r>
            <a:r>
              <a:rPr lang="en-US" sz="3200" dirty="0" smtClean="0">
                <a:latin typeface="Century Gothic"/>
                <a:cs typeface="Century Gothic"/>
              </a:rPr>
              <a:t>(Classrooms)</a:t>
            </a:r>
          </a:p>
          <a:p>
            <a:pPr algn="ctr">
              <a:lnSpc>
                <a:spcPct val="80000"/>
              </a:lnSpc>
              <a:spcAft>
                <a:spcPts val="600"/>
              </a:spcAft>
            </a:pPr>
            <a:endParaRPr lang="en-US" sz="3200" dirty="0" smtClean="0">
              <a:latin typeface="Century Gothic"/>
              <a:cs typeface="Century Gothic"/>
            </a:endParaRPr>
          </a:p>
          <a:p>
            <a:pPr algn="ctr">
              <a:lnSpc>
                <a:spcPct val="80000"/>
              </a:lnSpc>
              <a:spcAft>
                <a:spcPts val="600"/>
              </a:spcAft>
            </a:pPr>
            <a:r>
              <a:rPr lang="en-US" sz="3200" dirty="0" smtClean="0">
                <a:latin typeface="Century Gothic"/>
                <a:cs typeface="Century Gothic"/>
              </a:rPr>
              <a:t>8:00 – </a:t>
            </a:r>
            <a:r>
              <a:rPr lang="en-US" sz="3200" dirty="0" smtClean="0">
                <a:latin typeface="Century Gothic"/>
                <a:cs typeface="Century Gothic"/>
              </a:rPr>
              <a:t>10:45 </a:t>
            </a:r>
            <a:r>
              <a:rPr lang="en-US" sz="3200" dirty="0" smtClean="0">
                <a:latin typeface="Century Gothic"/>
                <a:cs typeface="Century Gothic"/>
              </a:rPr>
              <a:t>Reading Protected Block</a:t>
            </a:r>
          </a:p>
          <a:p>
            <a:pPr algn="ctr">
              <a:lnSpc>
                <a:spcPct val="80000"/>
              </a:lnSpc>
              <a:spcAft>
                <a:spcPts val="600"/>
              </a:spcAft>
            </a:pPr>
            <a:endParaRPr lang="en-US" sz="2800" dirty="0" smtClean="0">
              <a:latin typeface="Century Gothic"/>
              <a:cs typeface="Century Gothic"/>
            </a:endParaRPr>
          </a:p>
        </p:txBody>
      </p:sp>
    </p:spTree>
    <p:extLst>
      <p:ext uri="{BB962C8B-B14F-4D97-AF65-F5344CB8AC3E}">
        <p14:creationId xmlns:p14="http://schemas.microsoft.com/office/powerpoint/2010/main" val="3814061165"/>
      </p:ext>
    </p:extLst>
  </p:cSld>
  <p:clrMapOvr>
    <a:masterClrMapping/>
  </p:clrMapOvr>
  <mc:AlternateContent xmlns:mc="http://schemas.openxmlformats.org/markup-compatibility/2006" xmlns:p14="http://schemas.microsoft.com/office/powerpoint/2010/main">
    <mc:Choice Requires="p14">
      <p:transition spd="slow" p14:dur="10000" advClick="0" advTm="5344"/>
    </mc:Choice>
    <mc:Fallback xmlns="">
      <p:transition spd="slow" advClick="0" advTm="534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05840" y="1907177"/>
            <a:ext cx="7093131" cy="3785652"/>
          </a:xfrm>
          <a:prstGeom prst="rect">
            <a:avLst/>
          </a:prstGeom>
          <a:noFill/>
        </p:spPr>
        <p:txBody>
          <a:bodyPr wrap="square" numCol="1" rtlCol="0">
            <a:spAutoFit/>
          </a:bodyPr>
          <a:lstStyle/>
          <a:p>
            <a:pPr algn="ctr"/>
            <a:r>
              <a:rPr lang="en-US" sz="2400" dirty="0" smtClean="0">
                <a:latin typeface="Century Gothic" panose="020B0502020202020204" pitchFamily="34" charset="0"/>
              </a:rPr>
              <a:t>CHECK-OUTS ARE NOT ALLOWED AFTER 2:00.</a:t>
            </a:r>
          </a:p>
          <a:p>
            <a:pPr algn="ctr"/>
            <a:endParaRPr lang="en-US" sz="2400" dirty="0">
              <a:latin typeface="Century Gothic" panose="020B0502020202020204" pitchFamily="34" charset="0"/>
            </a:endParaRPr>
          </a:p>
          <a:p>
            <a:pPr algn="ctr"/>
            <a:r>
              <a:rPr lang="en-US" sz="2400" dirty="0" smtClean="0">
                <a:latin typeface="Century Gothic" panose="020B0502020202020204" pitchFamily="34" charset="0"/>
              </a:rPr>
              <a:t>CAR RIDER DISMISSAL:  2:30 – 2:40 (After 2:40, you will have to pick up in the gym.</a:t>
            </a:r>
          </a:p>
          <a:p>
            <a:pPr algn="ctr"/>
            <a:r>
              <a:rPr lang="en-US" sz="2400" dirty="0" smtClean="0">
                <a:latin typeface="Century Gothic" panose="020B0502020202020204" pitchFamily="34" charset="0"/>
              </a:rPr>
              <a:t>*In order to pick up a child, you must have the PKS Pick Up Pass in hand. </a:t>
            </a:r>
          </a:p>
          <a:p>
            <a:pPr algn="ctr"/>
            <a:r>
              <a:rPr lang="en-US" sz="2400" dirty="0" smtClean="0">
                <a:latin typeface="Century Gothic" panose="020B0502020202020204" pitchFamily="34" charset="0"/>
              </a:rPr>
              <a:t>2:40:  Daycare </a:t>
            </a:r>
            <a:r>
              <a:rPr lang="en-US" sz="2400" dirty="0" smtClean="0">
                <a:latin typeface="Century Gothic" panose="020B0502020202020204" pitchFamily="34" charset="0"/>
              </a:rPr>
              <a:t>Bell/First Bus Bell</a:t>
            </a:r>
            <a:endParaRPr lang="en-US" sz="2400" dirty="0" smtClean="0">
              <a:latin typeface="Century Gothic" panose="020B0502020202020204" pitchFamily="34" charset="0"/>
            </a:endParaRPr>
          </a:p>
          <a:p>
            <a:pPr algn="ctr"/>
            <a:r>
              <a:rPr lang="en-US" sz="2400" dirty="0" smtClean="0">
                <a:latin typeface="Century Gothic" panose="020B0502020202020204" pitchFamily="34" charset="0"/>
              </a:rPr>
              <a:t>2:55</a:t>
            </a:r>
            <a:r>
              <a:rPr lang="en-US" sz="2400" dirty="0" smtClean="0">
                <a:latin typeface="Century Gothic" panose="020B0502020202020204" pitchFamily="34" charset="0"/>
              </a:rPr>
              <a:t>: Last Bus Bell</a:t>
            </a:r>
          </a:p>
          <a:p>
            <a:pPr algn="ctr"/>
            <a:r>
              <a:rPr lang="en-US" sz="2400" dirty="0" smtClean="0">
                <a:latin typeface="Century Gothic" panose="020B0502020202020204" pitchFamily="34" charset="0"/>
              </a:rPr>
              <a:t>*Always have a picture ID with you when you enter the building.</a:t>
            </a:r>
            <a:endParaRPr lang="en-US" sz="2400" dirty="0">
              <a:latin typeface="Century Gothic" panose="020B0502020202020204" pitchFamily="34" charset="0"/>
            </a:endParaRPr>
          </a:p>
        </p:txBody>
      </p:sp>
    </p:spTree>
    <p:extLst>
      <p:ext uri="{BB962C8B-B14F-4D97-AF65-F5344CB8AC3E}">
        <p14:creationId xmlns:p14="http://schemas.microsoft.com/office/powerpoint/2010/main" val="3956198818"/>
      </p:ext>
    </p:extLst>
  </p:cSld>
  <p:clrMapOvr>
    <a:masterClrMapping/>
  </p:clrMapOvr>
  <mc:AlternateContent xmlns:mc="http://schemas.openxmlformats.org/markup-compatibility/2006" xmlns:p14="http://schemas.microsoft.com/office/powerpoint/2010/main">
    <mc:Choice Requires="p14">
      <p:transition spd="slow" p14:dur="10000" advClick="0" advTm="20248"/>
    </mc:Choice>
    <mc:Fallback xmlns="">
      <p:transition spd="slow" advClick="0" advTm="2024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417737"/>
            <a:ext cx="7899985" cy="1877437"/>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This year, breakfast will be free for all students.</a:t>
            </a:r>
          </a:p>
          <a:p>
            <a:pPr algn="ctr">
              <a:lnSpc>
                <a:spcPct val="80000"/>
              </a:lnSpc>
              <a:spcAft>
                <a:spcPts val="600"/>
              </a:spcAft>
            </a:pPr>
            <a:r>
              <a:rPr lang="en-US" sz="2400" dirty="0" smtClean="0">
                <a:latin typeface="Century Gothic"/>
                <a:cs typeface="Century Gothic"/>
              </a:rPr>
              <a:t>Breakfast will be served in the classroom.</a:t>
            </a:r>
          </a:p>
          <a:p>
            <a:pPr algn="ctr">
              <a:lnSpc>
                <a:spcPct val="80000"/>
              </a:lnSpc>
              <a:spcAft>
                <a:spcPts val="600"/>
              </a:spcAft>
            </a:pPr>
            <a:r>
              <a:rPr lang="en-US" sz="2400" dirty="0" smtClean="0">
                <a:latin typeface="Century Gothic"/>
                <a:cs typeface="Century Gothic"/>
              </a:rPr>
              <a:t>Lunch will not be free for all students this year.</a:t>
            </a:r>
          </a:p>
          <a:p>
            <a:pPr algn="ctr">
              <a:lnSpc>
                <a:spcPct val="80000"/>
              </a:lnSpc>
              <a:spcAft>
                <a:spcPts val="600"/>
              </a:spcAft>
            </a:pPr>
            <a:r>
              <a:rPr lang="en-US" sz="2400" dirty="0" smtClean="0">
                <a:latin typeface="Century Gothic"/>
                <a:cs typeface="Century Gothic"/>
              </a:rPr>
              <a:t>Lunch will be served in </a:t>
            </a:r>
          </a:p>
          <a:p>
            <a:pPr algn="ctr">
              <a:lnSpc>
                <a:spcPct val="80000"/>
              </a:lnSpc>
              <a:spcAft>
                <a:spcPts val="600"/>
              </a:spcAft>
            </a:pPr>
            <a:r>
              <a:rPr lang="en-US" sz="2400" dirty="0" smtClean="0">
                <a:latin typeface="Century Gothic"/>
                <a:cs typeface="Century Gothic"/>
              </a:rPr>
              <a:t>the lunchroom.</a:t>
            </a:r>
          </a:p>
        </p:txBody>
      </p:sp>
    </p:spTree>
    <p:extLst>
      <p:ext uri="{BB962C8B-B14F-4D97-AF65-F5344CB8AC3E}">
        <p14:creationId xmlns:p14="http://schemas.microsoft.com/office/powerpoint/2010/main" val="266790865"/>
      </p:ext>
    </p:extLst>
  </p:cSld>
  <p:clrMapOvr>
    <a:masterClrMapping/>
  </p:clrMapOvr>
  <mc:AlternateContent xmlns:mc="http://schemas.openxmlformats.org/markup-compatibility/2006" xmlns:p14="http://schemas.microsoft.com/office/powerpoint/2010/main">
    <mc:Choice Requires="p14">
      <p:transition spd="slow" p14:dur="10000" advClick="0" advTm="12632"/>
    </mc:Choice>
    <mc:Fallback xmlns="">
      <p:transition spd="slow" advClick="0" advTm="1263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94333"/>
            <a:ext cx="7899985" cy="4305794"/>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OFFICE PHONE NUMBER:</a:t>
            </a:r>
          </a:p>
          <a:p>
            <a:pPr algn="ctr">
              <a:lnSpc>
                <a:spcPct val="80000"/>
              </a:lnSpc>
              <a:spcAft>
                <a:spcPts val="600"/>
              </a:spcAft>
            </a:pPr>
            <a:r>
              <a:rPr lang="en-US" sz="3200" dirty="0" smtClean="0">
                <a:latin typeface="Century Gothic"/>
                <a:cs typeface="Century Gothic"/>
              </a:rPr>
              <a:t>334-361-3890</a:t>
            </a:r>
          </a:p>
          <a:p>
            <a:pPr algn="ctr">
              <a:lnSpc>
                <a:spcPct val="80000"/>
              </a:lnSpc>
              <a:spcAft>
                <a:spcPts val="600"/>
              </a:spcAft>
            </a:pPr>
            <a:endParaRPr lang="en-US" sz="1200" dirty="0">
              <a:latin typeface="Century Gothic"/>
              <a:cs typeface="Century Gothic"/>
            </a:endParaRPr>
          </a:p>
          <a:p>
            <a:pPr algn="ctr">
              <a:lnSpc>
                <a:spcPct val="80000"/>
              </a:lnSpc>
              <a:spcAft>
                <a:spcPts val="600"/>
              </a:spcAft>
            </a:pPr>
            <a:r>
              <a:rPr lang="en-US" sz="3200" dirty="0" smtClean="0">
                <a:latin typeface="Century Gothic"/>
                <a:cs typeface="Century Gothic"/>
              </a:rPr>
              <a:t>Jennifer Royal, Secretary</a:t>
            </a:r>
          </a:p>
          <a:p>
            <a:pPr algn="ctr">
              <a:lnSpc>
                <a:spcPct val="80000"/>
              </a:lnSpc>
              <a:spcAft>
                <a:spcPts val="600"/>
              </a:spcAft>
            </a:pPr>
            <a:r>
              <a:rPr lang="en-US" sz="3200" dirty="0" smtClean="0">
                <a:latin typeface="Century Gothic"/>
                <a:cs typeface="Century Gothic"/>
                <a:hlinkClick r:id="rId3"/>
              </a:rPr>
              <a:t>jennifer.royal@acboe.net</a:t>
            </a:r>
            <a:r>
              <a:rPr lang="en-US" sz="3200" dirty="0" smtClean="0">
                <a:latin typeface="Century Gothic"/>
                <a:cs typeface="Century Gothic"/>
              </a:rPr>
              <a:t> </a:t>
            </a:r>
          </a:p>
          <a:p>
            <a:pPr algn="ctr">
              <a:lnSpc>
                <a:spcPct val="80000"/>
              </a:lnSpc>
              <a:spcAft>
                <a:spcPts val="600"/>
              </a:spcAft>
            </a:pPr>
            <a:endParaRPr lang="en-US" dirty="0">
              <a:latin typeface="Century Gothic"/>
              <a:cs typeface="Century Gothic"/>
            </a:endParaRPr>
          </a:p>
          <a:p>
            <a:pPr algn="ctr">
              <a:lnSpc>
                <a:spcPct val="80000"/>
              </a:lnSpc>
              <a:spcAft>
                <a:spcPts val="600"/>
              </a:spcAft>
            </a:pPr>
            <a:r>
              <a:rPr lang="en-US" sz="3200" dirty="0" smtClean="0">
                <a:latin typeface="Century Gothic"/>
                <a:cs typeface="Century Gothic"/>
              </a:rPr>
              <a:t>Nikki Barrett, Nurse</a:t>
            </a:r>
          </a:p>
          <a:p>
            <a:pPr algn="ctr">
              <a:lnSpc>
                <a:spcPct val="80000"/>
              </a:lnSpc>
              <a:spcAft>
                <a:spcPts val="600"/>
              </a:spcAft>
            </a:pPr>
            <a:r>
              <a:rPr lang="en-US" sz="3200" dirty="0" smtClean="0">
                <a:latin typeface="Century Gothic"/>
                <a:cs typeface="Century Gothic"/>
                <a:hlinkClick r:id="rId4"/>
              </a:rPr>
              <a:t>jennifer.barrett@acboe.net</a:t>
            </a:r>
            <a:r>
              <a:rPr lang="en-US" sz="3200" dirty="0" smtClean="0">
                <a:latin typeface="Century Gothic"/>
                <a:cs typeface="Century Gothic"/>
              </a:rPr>
              <a:t>   </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2488653745"/>
      </p:ext>
    </p:extLst>
  </p:cSld>
  <p:clrMapOvr>
    <a:masterClrMapping/>
  </p:clrMapOvr>
  <mc:AlternateContent xmlns:mc="http://schemas.openxmlformats.org/markup-compatibility/2006" xmlns:p14="http://schemas.microsoft.com/office/powerpoint/2010/main">
    <mc:Choice Requires="p14">
      <p:transition spd="slow" p14:dur="10000" advClick="0" advTm="14864"/>
    </mc:Choice>
    <mc:Fallback xmlns="">
      <p:transition spd="slow" advClick="0" advTm="1486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417737"/>
            <a:ext cx="7899985" cy="2292935"/>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2022 – 2023 LUNCH COSTS</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r>
              <a:rPr lang="en-US" sz="3200" dirty="0" smtClean="0">
                <a:latin typeface="Century Gothic"/>
                <a:cs typeface="Century Gothic"/>
              </a:rPr>
              <a:t>STUDENT COST:  $2.75 DAILY</a:t>
            </a:r>
          </a:p>
          <a:p>
            <a:pPr algn="ctr">
              <a:lnSpc>
                <a:spcPct val="80000"/>
              </a:lnSpc>
              <a:spcAft>
                <a:spcPts val="600"/>
              </a:spcAft>
            </a:pPr>
            <a:r>
              <a:rPr lang="en-US" sz="3200" dirty="0" smtClean="0">
                <a:latin typeface="Century Gothic"/>
                <a:cs typeface="Century Gothic"/>
              </a:rPr>
              <a:t>MILK:  50 CENTS (IF PURCHASED SEPARATELY)</a:t>
            </a:r>
          </a:p>
        </p:txBody>
      </p:sp>
    </p:spTree>
    <p:extLst>
      <p:ext uri="{BB962C8B-B14F-4D97-AF65-F5344CB8AC3E}">
        <p14:creationId xmlns:p14="http://schemas.microsoft.com/office/powerpoint/2010/main" val="3213259111"/>
      </p:ext>
    </p:extLst>
  </p:cSld>
  <p:clrMapOvr>
    <a:masterClrMapping/>
  </p:clrMapOvr>
  <mc:AlternateContent xmlns:mc="http://schemas.openxmlformats.org/markup-compatibility/2006" xmlns:p14="http://schemas.microsoft.com/office/powerpoint/2010/main">
    <mc:Choice Requires="p14">
      <p:transition spd="slow" p14:dur="10000" advClick="0" advTm="10424"/>
    </mc:Choice>
    <mc:Fallback xmlns="">
      <p:transition spd="slow" advClick="0" advTm="1042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3951851"/>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All parents will be asked to fill out a Free Reduced Form for their student.  This will be located in your child’s opening document folder.  This helps with our funding.  </a:t>
            </a:r>
            <a:endParaRPr lang="en-US" sz="1200" dirty="0">
              <a:latin typeface="Century Gothic"/>
              <a:cs typeface="Century Gothic"/>
            </a:endParaRPr>
          </a:p>
          <a:p>
            <a:pPr algn="ctr">
              <a:lnSpc>
                <a:spcPct val="80000"/>
              </a:lnSpc>
              <a:spcAft>
                <a:spcPts val="600"/>
              </a:spcAft>
            </a:pPr>
            <a:r>
              <a:rPr lang="en-US" sz="2400" dirty="0" smtClean="0">
                <a:latin typeface="Century Gothic"/>
                <a:cs typeface="Century Gothic"/>
              </a:rPr>
              <a:t>You may send a lunch from home or get a lunch from the lunchroom.  Our lunchroom will send out a monthly menu.  </a:t>
            </a:r>
          </a:p>
          <a:p>
            <a:pPr algn="ctr">
              <a:lnSpc>
                <a:spcPct val="80000"/>
              </a:lnSpc>
              <a:spcAft>
                <a:spcPts val="600"/>
              </a:spcAft>
            </a:pPr>
            <a:endParaRPr lang="en-US" sz="1200" dirty="0">
              <a:latin typeface="Century Gothic"/>
              <a:cs typeface="Century Gothic"/>
            </a:endParaRPr>
          </a:p>
          <a:p>
            <a:pPr algn="ctr">
              <a:lnSpc>
                <a:spcPct val="80000"/>
              </a:lnSpc>
              <a:spcAft>
                <a:spcPts val="600"/>
              </a:spcAft>
            </a:pPr>
            <a:r>
              <a:rPr lang="en-US" sz="2400" dirty="0" smtClean="0">
                <a:latin typeface="Century Gothic"/>
                <a:cs typeface="Century Gothic"/>
              </a:rPr>
              <a:t>Lunches from home must be nutritionally </a:t>
            </a:r>
          </a:p>
          <a:p>
            <a:pPr algn="ctr">
              <a:lnSpc>
                <a:spcPct val="80000"/>
              </a:lnSpc>
              <a:spcAft>
                <a:spcPts val="600"/>
              </a:spcAft>
            </a:pPr>
            <a:r>
              <a:rPr lang="en-US" sz="2400" dirty="0" smtClean="0">
                <a:latin typeface="Century Gothic"/>
                <a:cs typeface="Century Gothic"/>
              </a:rPr>
              <a:t>sound.  A cheese stick and drink will</a:t>
            </a:r>
          </a:p>
          <a:p>
            <a:pPr algn="ctr">
              <a:lnSpc>
                <a:spcPct val="80000"/>
              </a:lnSpc>
              <a:spcAft>
                <a:spcPts val="600"/>
              </a:spcAft>
            </a:pPr>
            <a:r>
              <a:rPr lang="en-US" sz="2400" dirty="0" smtClean="0">
                <a:latin typeface="Century Gothic"/>
                <a:cs typeface="Century Gothic"/>
              </a:rPr>
              <a:t>not be considered a lunch.</a:t>
            </a:r>
          </a:p>
          <a:p>
            <a:pPr algn="ctr">
              <a:lnSpc>
                <a:spcPct val="80000"/>
              </a:lnSpc>
              <a:spcAft>
                <a:spcPts val="600"/>
              </a:spcAft>
            </a:pPr>
            <a:endParaRPr lang="en-US" sz="2400" dirty="0" smtClean="0">
              <a:latin typeface="Century Gothic"/>
              <a:cs typeface="Century Gothic"/>
            </a:endParaRPr>
          </a:p>
        </p:txBody>
      </p:sp>
    </p:spTree>
    <p:extLst>
      <p:ext uri="{BB962C8B-B14F-4D97-AF65-F5344CB8AC3E}">
        <p14:creationId xmlns:p14="http://schemas.microsoft.com/office/powerpoint/2010/main" val="2437812954"/>
      </p:ext>
    </p:extLst>
  </p:cSld>
  <p:clrMapOvr>
    <a:masterClrMapping/>
  </p:clrMapOvr>
  <mc:AlternateContent xmlns:mc="http://schemas.openxmlformats.org/markup-compatibility/2006" xmlns:p14="http://schemas.microsoft.com/office/powerpoint/2010/main">
    <mc:Choice Requires="p14">
      <p:transition spd="slow" p14:dur="10000" advClick="0" advTm="18656"/>
    </mc:Choice>
    <mc:Fallback xmlns="">
      <p:transition spd="slow" advClick="0" advTm="1865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06684" y="2078103"/>
            <a:ext cx="7899985" cy="4176528"/>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If we are not able to tell if the items in the lunchbox are a lunch or juice and snack, your child will be given a lunch from the lunchroom.</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Lunch can be paid for on paypams.com or you can send money to school.  All money sent to school must be in an envelope labeled with:</a:t>
            </a:r>
          </a:p>
          <a:p>
            <a:pPr marL="457200" indent="-457200" algn="ctr">
              <a:lnSpc>
                <a:spcPct val="80000"/>
              </a:lnSpc>
              <a:spcAft>
                <a:spcPts val="600"/>
              </a:spcAft>
              <a:buAutoNum type="arabicPeriod"/>
            </a:pPr>
            <a:r>
              <a:rPr lang="en-US" sz="2400" dirty="0" smtClean="0">
                <a:latin typeface="Century Gothic"/>
                <a:cs typeface="Century Gothic"/>
              </a:rPr>
              <a:t>The child’s name</a:t>
            </a:r>
          </a:p>
          <a:p>
            <a:pPr marL="457200" indent="-457200" algn="ctr">
              <a:lnSpc>
                <a:spcPct val="80000"/>
              </a:lnSpc>
              <a:spcAft>
                <a:spcPts val="600"/>
              </a:spcAft>
              <a:buAutoNum type="arabicPeriod"/>
            </a:pPr>
            <a:r>
              <a:rPr lang="en-US" sz="2400" dirty="0" smtClean="0">
                <a:latin typeface="Century Gothic"/>
                <a:cs typeface="Century Gothic"/>
              </a:rPr>
              <a:t>The teacher’s name</a:t>
            </a:r>
          </a:p>
          <a:p>
            <a:pPr marL="457200" indent="-457200" algn="ctr">
              <a:lnSpc>
                <a:spcPct val="80000"/>
              </a:lnSpc>
              <a:spcAft>
                <a:spcPts val="600"/>
              </a:spcAft>
              <a:buAutoNum type="arabicPeriod"/>
            </a:pPr>
            <a:r>
              <a:rPr lang="en-US" sz="2400" dirty="0" smtClean="0">
                <a:latin typeface="Century Gothic"/>
                <a:cs typeface="Century Gothic"/>
              </a:rPr>
              <a:t>The amount</a:t>
            </a:r>
          </a:p>
          <a:p>
            <a:pPr marL="457200" indent="-457200" algn="ctr">
              <a:lnSpc>
                <a:spcPct val="80000"/>
              </a:lnSpc>
              <a:spcAft>
                <a:spcPts val="600"/>
              </a:spcAft>
              <a:buAutoNum type="arabicPeriod"/>
            </a:pPr>
            <a:r>
              <a:rPr lang="en-US" sz="2400" dirty="0" smtClean="0">
                <a:latin typeface="Century Gothic"/>
                <a:cs typeface="Century Gothic"/>
              </a:rPr>
              <a:t>Lunchroom</a:t>
            </a:r>
          </a:p>
          <a:p>
            <a:pPr algn="ctr">
              <a:lnSpc>
                <a:spcPct val="80000"/>
              </a:lnSpc>
              <a:spcAft>
                <a:spcPts val="600"/>
              </a:spcAft>
            </a:pPr>
            <a:endParaRPr lang="en-US" sz="2400" dirty="0" smtClean="0">
              <a:latin typeface="Century Gothic"/>
              <a:cs typeface="Century Gothic"/>
            </a:endParaRPr>
          </a:p>
        </p:txBody>
      </p:sp>
    </p:spTree>
    <p:extLst>
      <p:ext uri="{BB962C8B-B14F-4D97-AF65-F5344CB8AC3E}">
        <p14:creationId xmlns:p14="http://schemas.microsoft.com/office/powerpoint/2010/main" val="788173524"/>
      </p:ext>
    </p:extLst>
  </p:cSld>
  <p:clrMapOvr>
    <a:masterClrMapping/>
  </p:clrMapOvr>
  <mc:AlternateContent xmlns:mc="http://schemas.openxmlformats.org/markup-compatibility/2006" xmlns:p14="http://schemas.microsoft.com/office/powerpoint/2010/main">
    <mc:Choice Requires="p14">
      <p:transition spd="slow" p14:dur="10000" advClick="0" advTm="8800"/>
    </mc:Choice>
    <mc:Fallback xmlns="">
      <p:transition spd="slow" advClick="0" advTm="88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30927" y="831273"/>
            <a:ext cx="6082146" cy="1077218"/>
          </a:xfrm>
          <a:prstGeom prst="rect">
            <a:avLst/>
          </a:prstGeom>
          <a:noFill/>
        </p:spPr>
        <p:txBody>
          <a:bodyPr wrap="square" numCol="1" rtlCol="0">
            <a:spAutoFit/>
          </a:bodyPr>
          <a:lstStyle/>
          <a:p>
            <a:pPr algn="ctr"/>
            <a:r>
              <a:rPr lang="en-US" sz="3200" b="1" dirty="0" smtClean="0"/>
              <a:t>JUICE AND SNACK TIME…</a:t>
            </a:r>
          </a:p>
          <a:p>
            <a:pPr algn="ct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342" y="1369882"/>
            <a:ext cx="1451332" cy="871105"/>
          </a:xfrm>
          <a:prstGeom prst="rect">
            <a:avLst/>
          </a:prstGeom>
        </p:spPr>
      </p:pic>
      <p:sp>
        <p:nvSpPr>
          <p:cNvPr id="5" name="TextBox 4"/>
          <p:cNvSpPr txBox="1"/>
          <p:nvPr/>
        </p:nvSpPr>
        <p:spPr>
          <a:xfrm>
            <a:off x="917498" y="2447100"/>
            <a:ext cx="7523019" cy="2831544"/>
          </a:xfrm>
          <a:prstGeom prst="rect">
            <a:avLst/>
          </a:prstGeom>
          <a:noFill/>
        </p:spPr>
        <p:txBody>
          <a:bodyPr wrap="square" numCol="1" rtlCol="0">
            <a:spAutoFit/>
          </a:bodyPr>
          <a:lstStyle/>
          <a:p>
            <a:r>
              <a:rPr lang="en-US" sz="2800" dirty="0" smtClean="0">
                <a:latin typeface="Century Gothic" panose="020B0502020202020204" pitchFamily="34" charset="0"/>
              </a:rPr>
              <a:t>We sell juice and snack daily.  The cost is </a:t>
            </a:r>
            <a:r>
              <a:rPr lang="en-US" sz="2800" dirty="0" smtClean="0">
                <a:latin typeface="Century Gothic" panose="020B0502020202020204" pitchFamily="34" charset="0"/>
              </a:rPr>
              <a:t>$1.00 </a:t>
            </a:r>
            <a:r>
              <a:rPr lang="en-US" sz="2800" dirty="0" smtClean="0">
                <a:latin typeface="Century Gothic" panose="020B0502020202020204" pitchFamily="34" charset="0"/>
              </a:rPr>
              <a:t>for snack and </a:t>
            </a:r>
            <a:r>
              <a:rPr lang="en-US" sz="2800" dirty="0" smtClean="0">
                <a:latin typeface="Century Gothic" panose="020B0502020202020204" pitchFamily="34" charset="0"/>
              </a:rPr>
              <a:t>$1.00 </a:t>
            </a:r>
            <a:r>
              <a:rPr lang="en-US" sz="2800" dirty="0" smtClean="0">
                <a:latin typeface="Century Gothic" panose="020B0502020202020204" pitchFamily="34" charset="0"/>
              </a:rPr>
              <a:t>for juice.  Total </a:t>
            </a:r>
            <a:r>
              <a:rPr lang="en-US" sz="2800" dirty="0" smtClean="0">
                <a:latin typeface="Century Gothic" panose="020B0502020202020204" pitchFamily="34" charset="0"/>
              </a:rPr>
              <a:t>$2.00 </a:t>
            </a:r>
            <a:r>
              <a:rPr lang="en-US" sz="2800" dirty="0" smtClean="0">
                <a:latin typeface="Century Gothic" panose="020B0502020202020204" pitchFamily="34" charset="0"/>
              </a:rPr>
              <a:t>a day.  Send money in a labeled envelope.  Students will have choices for juices and snacks.  We do sell ice cream as a snack choice on Friday.  </a:t>
            </a:r>
          </a:p>
          <a:p>
            <a:endParaRPr lang="en-US" sz="1000" dirty="0">
              <a:latin typeface="Century Gothic" panose="020B0502020202020204" pitchFamily="34" charset="0"/>
            </a:endParaRPr>
          </a:p>
        </p:txBody>
      </p:sp>
    </p:spTree>
    <p:extLst>
      <p:ext uri="{BB962C8B-B14F-4D97-AF65-F5344CB8AC3E}">
        <p14:creationId xmlns:p14="http://schemas.microsoft.com/office/powerpoint/2010/main" val="1972597112"/>
      </p:ext>
    </p:extLst>
  </p:cSld>
  <p:clrMapOvr>
    <a:masterClrMapping/>
  </p:clrMapOvr>
  <mc:AlternateContent xmlns:mc="http://schemas.openxmlformats.org/markup-compatibility/2006" xmlns:p14="http://schemas.microsoft.com/office/powerpoint/2010/main">
    <mc:Choice Requires="p14">
      <p:transition spd="slow" p14:dur="10000" advClick="0" advTm="8736"/>
    </mc:Choice>
    <mc:Fallback xmlns="">
      <p:transition spd="slow" advClick="0" advTm="873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30927" y="831273"/>
            <a:ext cx="6082146" cy="1077218"/>
          </a:xfrm>
          <a:prstGeom prst="rect">
            <a:avLst/>
          </a:prstGeom>
          <a:noFill/>
        </p:spPr>
        <p:txBody>
          <a:bodyPr wrap="square" numCol="1" rtlCol="0">
            <a:spAutoFit/>
          </a:bodyPr>
          <a:lstStyle/>
          <a:p>
            <a:pPr algn="ctr"/>
            <a:r>
              <a:rPr lang="en-US" sz="3200" dirty="0" smtClean="0"/>
              <a:t>JUICE AND SNACK TIME…</a:t>
            </a:r>
          </a:p>
          <a:p>
            <a:pPr algn="ct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342" y="1369882"/>
            <a:ext cx="1451332" cy="871105"/>
          </a:xfrm>
          <a:prstGeom prst="rect">
            <a:avLst/>
          </a:prstGeom>
        </p:spPr>
      </p:pic>
      <p:sp>
        <p:nvSpPr>
          <p:cNvPr id="5" name="TextBox 4"/>
          <p:cNvSpPr txBox="1"/>
          <p:nvPr/>
        </p:nvSpPr>
        <p:spPr>
          <a:xfrm>
            <a:off x="810490" y="2465878"/>
            <a:ext cx="7523019" cy="2616101"/>
          </a:xfrm>
          <a:prstGeom prst="rect">
            <a:avLst/>
          </a:prstGeom>
          <a:noFill/>
        </p:spPr>
        <p:txBody>
          <a:bodyPr wrap="square" numCol="1" rtlCol="0">
            <a:spAutoFit/>
          </a:bodyPr>
          <a:lstStyle/>
          <a:p>
            <a:endParaRPr lang="en-US" sz="1000" dirty="0">
              <a:latin typeface="Century Gothic" panose="020B0502020202020204" pitchFamily="34" charset="0"/>
            </a:endParaRPr>
          </a:p>
          <a:p>
            <a:pPr algn="ctr"/>
            <a:r>
              <a:rPr lang="en-US" sz="2400" dirty="0" smtClean="0">
                <a:latin typeface="Century Gothic" panose="020B0502020202020204" pitchFamily="34" charset="0"/>
              </a:rPr>
              <a:t>This money goes a long way to help our school.  We appreciate your support.</a:t>
            </a:r>
          </a:p>
          <a:p>
            <a:pPr algn="ctr"/>
            <a:endParaRPr lang="en-US" sz="1000" dirty="0" smtClean="0">
              <a:latin typeface="Century Gothic" panose="020B0502020202020204" pitchFamily="34" charset="0"/>
            </a:endParaRPr>
          </a:p>
          <a:p>
            <a:pPr algn="ctr"/>
            <a:r>
              <a:rPr lang="en-US" sz="2400" dirty="0" smtClean="0">
                <a:latin typeface="Century Gothic" panose="020B0502020202020204" pitchFamily="34" charset="0"/>
              </a:rPr>
              <a:t>If you choose, your child may bring a juice and snack from home.  No candy or carbonated beverages allowed.</a:t>
            </a:r>
          </a:p>
          <a:p>
            <a:pPr algn="ctr"/>
            <a:endParaRPr lang="en-US" sz="2400" dirty="0">
              <a:latin typeface="Century Gothic" panose="020B0502020202020204" pitchFamily="34" charset="0"/>
            </a:endParaRPr>
          </a:p>
        </p:txBody>
      </p:sp>
    </p:spTree>
    <p:extLst>
      <p:ext uri="{BB962C8B-B14F-4D97-AF65-F5344CB8AC3E}">
        <p14:creationId xmlns:p14="http://schemas.microsoft.com/office/powerpoint/2010/main" val="2099966930"/>
      </p:ext>
    </p:extLst>
  </p:cSld>
  <p:clrMapOvr>
    <a:masterClrMapping/>
  </p:clrMapOvr>
  <mc:AlternateContent xmlns:mc="http://schemas.openxmlformats.org/markup-compatibility/2006" xmlns:p14="http://schemas.microsoft.com/office/powerpoint/2010/main">
    <mc:Choice Requires="p14">
      <p:transition spd="slow" p14:dur="10000" advClick="0" advTm="14808"/>
    </mc:Choice>
    <mc:Fallback xmlns="">
      <p:transition spd="slow" advClick="0" advTm="1480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038914"/>
            <a:ext cx="7899985" cy="2194447"/>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*There are no check outs after 2:00.</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*Request for transportation changes must be sent in the morning in writing.  We will not accept phone calls, text, or emails.</a:t>
            </a:r>
          </a:p>
          <a:p>
            <a:pPr algn="ctr">
              <a:lnSpc>
                <a:spcPct val="80000"/>
              </a:lnSpc>
              <a:spcAft>
                <a:spcPts val="600"/>
              </a:spcAft>
            </a:pPr>
            <a:endParaRPr lang="en-US" sz="3200" dirty="0">
              <a:latin typeface="Century Gothic"/>
              <a:cs typeface="Century Gothic"/>
            </a:endParaRPr>
          </a:p>
        </p:txBody>
      </p:sp>
    </p:spTree>
    <p:extLst>
      <p:ext uri="{BB962C8B-B14F-4D97-AF65-F5344CB8AC3E}">
        <p14:creationId xmlns:p14="http://schemas.microsoft.com/office/powerpoint/2010/main" val="1089440342"/>
      </p:ext>
    </p:extLst>
  </p:cSld>
  <p:clrMapOvr>
    <a:masterClrMapping/>
  </p:clrMapOvr>
  <mc:AlternateContent xmlns:mc="http://schemas.openxmlformats.org/markup-compatibility/2006" xmlns:p14="http://schemas.microsoft.com/office/powerpoint/2010/main">
    <mc:Choice Requires="p14">
      <p:transition spd="slow" p14:dur="10000" advClick="0" advTm="9824"/>
    </mc:Choice>
    <mc:Fallback xmlns="">
      <p:transition spd="slow" advClick="0" advTm="982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942198"/>
            <a:ext cx="7899985" cy="4570482"/>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In order to pick up a child in the afternoon, you must be on the child’s pick up list in the office and have a PKS PICK UP PASS/PICTURE ID IN HAND.  If not, you will not be able to pick up a child.  No exceptions</a:t>
            </a:r>
            <a:r>
              <a:rPr lang="en-US" sz="2400" dirty="0" smtClean="0">
                <a:latin typeface="Century Gothic"/>
                <a:cs typeface="Century Gothic"/>
              </a:rPr>
              <a:t>.</a:t>
            </a:r>
          </a:p>
          <a:p>
            <a:pPr algn="ctr">
              <a:lnSpc>
                <a:spcPct val="80000"/>
              </a:lnSpc>
              <a:spcAft>
                <a:spcPts val="600"/>
              </a:spcAft>
            </a:pPr>
            <a:endParaRPr lang="en-US" sz="2400" dirty="0" smtClean="0">
              <a:latin typeface="Century Gothic"/>
              <a:cs typeface="Century Gothic"/>
            </a:endParaRPr>
          </a:p>
          <a:p>
            <a:pPr algn="ctr">
              <a:lnSpc>
                <a:spcPct val="80000"/>
              </a:lnSpc>
              <a:spcAft>
                <a:spcPts val="600"/>
              </a:spcAft>
            </a:pPr>
            <a:r>
              <a:rPr lang="en-US" sz="2000" dirty="0" smtClean="0">
                <a:latin typeface="Century Gothic"/>
                <a:cs typeface="Century Gothic"/>
              </a:rPr>
              <a:t>*Each family will be provided 2 at the beginning of the year.  If you need an additional PICK UP PASS, the parent</a:t>
            </a:r>
          </a:p>
          <a:p>
            <a:pPr algn="ctr">
              <a:lnSpc>
                <a:spcPct val="80000"/>
              </a:lnSpc>
              <a:spcAft>
                <a:spcPts val="600"/>
              </a:spcAft>
            </a:pPr>
            <a:r>
              <a:rPr lang="en-US" sz="2000" dirty="0" smtClean="0">
                <a:latin typeface="Century Gothic"/>
                <a:cs typeface="Century Gothic"/>
              </a:rPr>
              <a:t> or legal guardian will need to come to the office</a:t>
            </a:r>
          </a:p>
          <a:p>
            <a:pPr algn="ctr">
              <a:lnSpc>
                <a:spcPct val="80000"/>
              </a:lnSpc>
              <a:spcAft>
                <a:spcPts val="600"/>
              </a:spcAft>
            </a:pPr>
            <a:r>
              <a:rPr lang="en-US" sz="2000" dirty="0" smtClean="0">
                <a:latin typeface="Century Gothic"/>
                <a:cs typeface="Century Gothic"/>
              </a:rPr>
              <a:t> with a picture ID.  There will be a $2.00 cost.</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p:txBody>
      </p:sp>
    </p:spTree>
    <p:extLst>
      <p:ext uri="{BB962C8B-B14F-4D97-AF65-F5344CB8AC3E}">
        <p14:creationId xmlns:p14="http://schemas.microsoft.com/office/powerpoint/2010/main" val="718731548"/>
      </p:ext>
    </p:extLst>
  </p:cSld>
  <p:clrMapOvr>
    <a:masterClrMapping/>
  </p:clrMapOvr>
  <mc:AlternateContent xmlns:mc="http://schemas.openxmlformats.org/markup-compatibility/2006" xmlns:p14="http://schemas.microsoft.com/office/powerpoint/2010/main">
    <mc:Choice Requires="p14">
      <p:transition spd="slow" p14:dur="10000" advClick="0" advTm="27728"/>
    </mc:Choice>
    <mc:Fallback xmlns="">
      <p:transition spd="slow" advClick="0" advTm="2772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2810" y="2190392"/>
            <a:ext cx="7899985" cy="4028795"/>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In order to pick up a child in the afternoon, you must be on the child’s pick up list in the office and have a PKS PICK UP PASS IN HAND.  If not, you will not be able to pick up a child.  No exceptions.</a:t>
            </a:r>
          </a:p>
          <a:p>
            <a:pPr algn="ctr">
              <a:lnSpc>
                <a:spcPct val="80000"/>
              </a:lnSpc>
              <a:spcAft>
                <a:spcPts val="600"/>
              </a:spcAft>
            </a:pPr>
            <a:endParaRPr lang="en-US" sz="1200" dirty="0">
              <a:latin typeface="Century Gothic"/>
              <a:cs typeface="Century Gothic"/>
            </a:endParaRPr>
          </a:p>
          <a:p>
            <a:pPr algn="ctr">
              <a:lnSpc>
                <a:spcPct val="80000"/>
              </a:lnSpc>
              <a:spcAft>
                <a:spcPts val="600"/>
              </a:spcAft>
            </a:pPr>
            <a:r>
              <a:rPr lang="en-US" sz="2400" b="1" dirty="0" smtClean="0">
                <a:latin typeface="Century Gothic"/>
                <a:cs typeface="Century Gothic"/>
              </a:rPr>
              <a:t>*All students must wear their </a:t>
            </a:r>
          </a:p>
          <a:p>
            <a:pPr algn="ctr">
              <a:lnSpc>
                <a:spcPct val="80000"/>
              </a:lnSpc>
              <a:spcAft>
                <a:spcPts val="600"/>
              </a:spcAft>
            </a:pPr>
            <a:r>
              <a:rPr lang="en-US" sz="2400" b="1" dirty="0" smtClean="0">
                <a:latin typeface="Century Gothic"/>
                <a:cs typeface="Century Gothic"/>
              </a:rPr>
              <a:t>transportation tag for the first full </a:t>
            </a:r>
          </a:p>
          <a:p>
            <a:pPr algn="ctr">
              <a:lnSpc>
                <a:spcPct val="80000"/>
              </a:lnSpc>
              <a:spcAft>
                <a:spcPts val="600"/>
              </a:spcAft>
            </a:pPr>
            <a:r>
              <a:rPr lang="en-US" sz="2400" b="1" dirty="0" smtClean="0">
                <a:latin typeface="Century Gothic"/>
                <a:cs typeface="Century Gothic"/>
              </a:rPr>
              <a:t>two weeks.</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p:txBody>
      </p:sp>
    </p:spTree>
    <p:extLst>
      <p:ext uri="{BB962C8B-B14F-4D97-AF65-F5344CB8AC3E}">
        <p14:creationId xmlns:p14="http://schemas.microsoft.com/office/powerpoint/2010/main" val="1667326253"/>
      </p:ext>
    </p:extLst>
  </p:cSld>
  <p:clrMapOvr>
    <a:masterClrMapping/>
  </p:clrMapOvr>
  <mc:AlternateContent xmlns:mc="http://schemas.openxmlformats.org/markup-compatibility/2006" xmlns:p14="http://schemas.microsoft.com/office/powerpoint/2010/main">
    <mc:Choice Requires="p14">
      <p:transition spd="slow" p14:dur="10000" advClick="0" advTm="11888"/>
    </mc:Choice>
    <mc:Fallback xmlns="">
      <p:transition spd="slow" advClick="0" advTm="1188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038914"/>
            <a:ext cx="7899985" cy="2489912"/>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*If someone other than the parent or legal guardian will be checking out a child prior to 2:00, you must send a note in writing prior to the check out.  *This is even for people listed on the check out sheet.</a:t>
            </a:r>
          </a:p>
          <a:p>
            <a:pPr algn="ctr">
              <a:lnSpc>
                <a:spcPct val="80000"/>
              </a:lnSpc>
              <a:spcAft>
                <a:spcPts val="600"/>
              </a:spcAft>
            </a:pPr>
            <a:r>
              <a:rPr lang="en-US" sz="2400" dirty="0" smtClean="0">
                <a:latin typeface="Century Gothic"/>
                <a:cs typeface="Century Gothic"/>
              </a:rPr>
              <a:t>We will not accept phone calls, </a:t>
            </a:r>
          </a:p>
          <a:p>
            <a:pPr algn="ctr">
              <a:lnSpc>
                <a:spcPct val="80000"/>
              </a:lnSpc>
              <a:spcAft>
                <a:spcPts val="600"/>
              </a:spcAft>
            </a:pPr>
            <a:r>
              <a:rPr lang="en-US" sz="2400" dirty="0" smtClean="0">
                <a:latin typeface="Century Gothic"/>
                <a:cs typeface="Century Gothic"/>
              </a:rPr>
              <a:t>text or emails.</a:t>
            </a:r>
          </a:p>
          <a:p>
            <a:pPr algn="ctr">
              <a:lnSpc>
                <a:spcPct val="80000"/>
              </a:lnSpc>
              <a:spcAft>
                <a:spcPts val="600"/>
              </a:spcAft>
            </a:pPr>
            <a:endParaRPr lang="en-US" sz="3200" dirty="0">
              <a:latin typeface="Century Gothic"/>
              <a:cs typeface="Century Gothic"/>
            </a:endParaRPr>
          </a:p>
        </p:txBody>
      </p:sp>
    </p:spTree>
    <p:extLst>
      <p:ext uri="{BB962C8B-B14F-4D97-AF65-F5344CB8AC3E}">
        <p14:creationId xmlns:p14="http://schemas.microsoft.com/office/powerpoint/2010/main" val="1813460950"/>
      </p:ext>
    </p:extLst>
  </p:cSld>
  <p:clrMapOvr>
    <a:masterClrMapping/>
  </p:clrMapOvr>
  <mc:AlternateContent xmlns:mc="http://schemas.openxmlformats.org/markup-compatibility/2006" xmlns:p14="http://schemas.microsoft.com/office/powerpoint/2010/main">
    <mc:Choice Requires="p14">
      <p:transition spd="slow" p14:dur="10000" advClick="0" advTm="8656"/>
    </mc:Choice>
    <mc:Fallback xmlns="">
      <p:transition spd="slow" advClick="0" advTm="865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038914"/>
            <a:ext cx="7899985" cy="1646605"/>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Once you pick up your child in the afternoon, please exit the school campus.  Families may not stay and play on equipment, front porch, etc.</a:t>
            </a:r>
          </a:p>
          <a:p>
            <a:pPr algn="ctr">
              <a:lnSpc>
                <a:spcPct val="80000"/>
              </a:lnSpc>
              <a:spcAft>
                <a:spcPts val="600"/>
              </a:spcAft>
            </a:pPr>
            <a:r>
              <a:rPr lang="en-US" sz="2400" dirty="0" smtClean="0">
                <a:latin typeface="Century Gothic"/>
                <a:cs typeface="Century Gothic"/>
              </a:rPr>
              <a:t>Thank you for helping us in keeping safety our main priority.</a:t>
            </a:r>
            <a:endParaRPr lang="en-US" sz="2400" dirty="0">
              <a:latin typeface="Century Gothic"/>
              <a:cs typeface="Century Gothic"/>
            </a:endParaRPr>
          </a:p>
        </p:txBody>
      </p:sp>
    </p:spTree>
    <p:extLst>
      <p:ext uri="{BB962C8B-B14F-4D97-AF65-F5344CB8AC3E}">
        <p14:creationId xmlns:p14="http://schemas.microsoft.com/office/powerpoint/2010/main" val="144628508"/>
      </p:ext>
    </p:extLst>
  </p:cSld>
  <p:clrMapOvr>
    <a:masterClrMapping/>
  </p:clrMapOvr>
  <mc:AlternateContent xmlns:mc="http://schemas.openxmlformats.org/markup-compatibility/2006" xmlns:p14="http://schemas.microsoft.com/office/powerpoint/2010/main">
    <mc:Choice Requires="p14">
      <p:transition spd="slow" p14:dur="10000" advClick="0" advTm="14656"/>
    </mc:Choice>
    <mc:Fallback xmlns="">
      <p:transition spd="slow" advClick="0" advTm="1465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94333"/>
            <a:ext cx="7899985" cy="4949047"/>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OFFICE PHONE NUMBER:</a:t>
            </a:r>
          </a:p>
          <a:p>
            <a:pPr algn="ctr">
              <a:lnSpc>
                <a:spcPct val="80000"/>
              </a:lnSpc>
              <a:spcAft>
                <a:spcPts val="600"/>
              </a:spcAft>
            </a:pPr>
            <a:r>
              <a:rPr lang="en-US" sz="3200" dirty="0" smtClean="0">
                <a:latin typeface="Century Gothic"/>
                <a:cs typeface="Century Gothic"/>
              </a:rPr>
              <a:t>334-361-3890</a:t>
            </a:r>
          </a:p>
          <a:p>
            <a:pPr algn="ctr">
              <a:lnSpc>
                <a:spcPct val="80000"/>
              </a:lnSpc>
              <a:spcAft>
                <a:spcPts val="600"/>
              </a:spcAft>
            </a:pPr>
            <a:endParaRPr lang="en-US" sz="1200" dirty="0">
              <a:latin typeface="Century Gothic"/>
              <a:cs typeface="Century Gothic"/>
            </a:endParaRPr>
          </a:p>
          <a:p>
            <a:pPr algn="ctr">
              <a:lnSpc>
                <a:spcPct val="80000"/>
              </a:lnSpc>
              <a:spcAft>
                <a:spcPts val="600"/>
              </a:spcAft>
            </a:pPr>
            <a:r>
              <a:rPr lang="en-US" sz="3200" dirty="0" smtClean="0">
                <a:latin typeface="Century Gothic"/>
                <a:cs typeface="Century Gothic"/>
              </a:rPr>
              <a:t>Christine McKee, School Bookkeeper</a:t>
            </a:r>
          </a:p>
          <a:p>
            <a:pPr algn="ctr">
              <a:lnSpc>
                <a:spcPct val="80000"/>
              </a:lnSpc>
              <a:spcAft>
                <a:spcPts val="600"/>
              </a:spcAft>
            </a:pPr>
            <a:r>
              <a:rPr lang="en-US" sz="3200" dirty="0" smtClean="0">
                <a:latin typeface="Century Gothic"/>
                <a:cs typeface="Century Gothic"/>
                <a:hlinkClick r:id="rId3"/>
              </a:rPr>
              <a:t>christine.mckee@acboe.net</a:t>
            </a: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a:p>
            <a:pPr algn="ctr">
              <a:lnSpc>
                <a:spcPct val="80000"/>
              </a:lnSpc>
              <a:spcAft>
                <a:spcPts val="600"/>
              </a:spcAft>
            </a:pPr>
            <a:r>
              <a:rPr lang="en-US" sz="3200" dirty="0" smtClean="0">
                <a:latin typeface="Century Gothic"/>
                <a:cs typeface="Century Gothic"/>
              </a:rPr>
              <a:t>Susan Armstrong, Parent Liaison</a:t>
            </a:r>
          </a:p>
          <a:p>
            <a:pPr algn="ctr">
              <a:lnSpc>
                <a:spcPct val="80000"/>
              </a:lnSpc>
              <a:spcAft>
                <a:spcPts val="600"/>
              </a:spcAft>
            </a:pPr>
            <a:r>
              <a:rPr lang="en-US" sz="3200" dirty="0" smtClean="0">
                <a:latin typeface="Century Gothic"/>
                <a:cs typeface="Century Gothic"/>
                <a:hlinkClick r:id="rId4"/>
              </a:rPr>
              <a:t>susan.armstrong@acboe.net</a:t>
            </a:r>
            <a:endParaRPr lang="en-US" sz="3200" dirty="0" smtClean="0">
              <a:latin typeface="Century Gothic"/>
              <a:cs typeface="Century Gothic"/>
            </a:endParaRPr>
          </a:p>
          <a:p>
            <a:pPr algn="ctr">
              <a:lnSpc>
                <a:spcPct val="80000"/>
              </a:lnSpc>
              <a:spcAft>
                <a:spcPts val="600"/>
              </a:spcAft>
            </a:pPr>
            <a:endParaRPr lang="en-US" sz="3200" dirty="0" smtClean="0">
              <a:latin typeface="Century Gothic"/>
              <a:cs typeface="Century Gothic"/>
            </a:endParaRP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2632852579"/>
      </p:ext>
    </p:extLst>
  </p:cSld>
  <p:clrMapOvr>
    <a:masterClrMapping/>
  </p:clrMapOvr>
  <mc:AlternateContent xmlns:mc="http://schemas.openxmlformats.org/markup-compatibility/2006" xmlns:p14="http://schemas.microsoft.com/office/powerpoint/2010/main">
    <mc:Choice Requires="p14">
      <p:transition spd="slow" p14:dur="10000" advClick="0" advTm="13368"/>
    </mc:Choice>
    <mc:Fallback xmlns="">
      <p:transition spd="slow" advClick="0" advTm="1336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038914"/>
            <a:ext cx="7899985" cy="1274195"/>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Any change to school records, including pick up list, must be done in person in the front office.  It can only be changed by the parent or legal guardian and they must have picture ID.</a:t>
            </a:r>
            <a:endParaRPr lang="en-US" sz="2400" dirty="0">
              <a:latin typeface="Century Gothic"/>
              <a:cs typeface="Century Gothic"/>
            </a:endParaRPr>
          </a:p>
        </p:txBody>
      </p:sp>
    </p:spTree>
    <p:extLst>
      <p:ext uri="{BB962C8B-B14F-4D97-AF65-F5344CB8AC3E}">
        <p14:creationId xmlns:p14="http://schemas.microsoft.com/office/powerpoint/2010/main" val="3094072102"/>
      </p:ext>
    </p:extLst>
  </p:cSld>
  <p:clrMapOvr>
    <a:masterClrMapping/>
  </p:clrMapOvr>
  <mc:AlternateContent xmlns:mc="http://schemas.openxmlformats.org/markup-compatibility/2006" xmlns:p14="http://schemas.microsoft.com/office/powerpoint/2010/main">
    <mc:Choice Requires="p14">
      <p:transition spd="slow" p14:dur="10000" advClick="0" advTm="10448"/>
    </mc:Choice>
    <mc:Fallback xmlns="">
      <p:transition spd="slow" advClick="0" advTm="1044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2060064"/>
            <a:ext cx="7730836" cy="3170099"/>
          </a:xfrm>
          <a:prstGeom prst="rect">
            <a:avLst/>
          </a:prstGeom>
          <a:noFill/>
        </p:spPr>
        <p:txBody>
          <a:bodyPr wrap="square" numCol="1" rtlCol="0">
            <a:spAutoFit/>
          </a:bodyPr>
          <a:lstStyle/>
          <a:p>
            <a:r>
              <a:rPr lang="en-US" sz="2000" dirty="0" smtClean="0">
                <a:latin typeface="Century Gothic" panose="020B0502020202020204" pitchFamily="34" charset="0"/>
              </a:rPr>
              <a:t>SENDING MONEY TO SCHOOL:  When sending any type of money to school, please make sure it is exact change and placed in a labeled envelope.  Please make sure money for different items are sent in different envelopes as much of our money goes to different accounts.  For example:  Juice and Snack Money should be sent separately from lunch money. </a:t>
            </a:r>
          </a:p>
          <a:p>
            <a:endParaRPr lang="en-US" sz="2000" dirty="0">
              <a:latin typeface="Century Gothic" panose="020B0502020202020204" pitchFamily="34" charset="0"/>
            </a:endParaRPr>
          </a:p>
          <a:p>
            <a:r>
              <a:rPr lang="en-US" sz="2000" dirty="0" smtClean="0">
                <a:latin typeface="Century Gothic" panose="020B0502020202020204" pitchFamily="34" charset="0"/>
              </a:rPr>
              <a:t>		*Change will not be made for juice and snack.  Any 	</a:t>
            </a:r>
            <a:r>
              <a:rPr lang="en-US" sz="2000" dirty="0">
                <a:latin typeface="Century Gothic" panose="020B0502020202020204" pitchFamily="34" charset="0"/>
              </a:rPr>
              <a:t> </a:t>
            </a:r>
            <a:r>
              <a:rPr lang="en-US" sz="2000" dirty="0" smtClean="0">
                <a:latin typeface="Century Gothic" panose="020B0502020202020204" pitchFamily="34" charset="0"/>
              </a:rPr>
              <a:t>         additional money sent will be considered a class </a:t>
            </a:r>
          </a:p>
          <a:p>
            <a:r>
              <a:rPr lang="en-US" sz="2000" dirty="0" smtClean="0">
                <a:latin typeface="Century Gothic" panose="020B0502020202020204" pitchFamily="34" charset="0"/>
              </a:rPr>
              <a:t>		                                           donation.</a:t>
            </a:r>
            <a:endParaRPr lang="en-US" sz="2000" dirty="0">
              <a:latin typeface="Century Gothic" panose="020B0502020202020204" pitchFamily="34" charset="0"/>
            </a:endParaRPr>
          </a:p>
        </p:txBody>
      </p:sp>
    </p:spTree>
    <p:extLst>
      <p:ext uri="{BB962C8B-B14F-4D97-AF65-F5344CB8AC3E}">
        <p14:creationId xmlns:p14="http://schemas.microsoft.com/office/powerpoint/2010/main" val="4023808529"/>
      </p:ext>
    </p:extLst>
  </p:cSld>
  <p:clrMapOvr>
    <a:masterClrMapping/>
  </p:clrMapOvr>
  <mc:AlternateContent xmlns:mc="http://schemas.openxmlformats.org/markup-compatibility/2006" xmlns:p14="http://schemas.microsoft.com/office/powerpoint/2010/main">
    <mc:Choice Requires="p14">
      <p:transition spd="slow" p14:dur="10000" advClick="0" advTm="16544"/>
    </mc:Choice>
    <mc:Fallback xmlns="">
      <p:transition spd="slow" advClick="0" advTm="16544"/>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08805" y="2068857"/>
            <a:ext cx="7730836" cy="3477875"/>
          </a:xfrm>
          <a:prstGeom prst="rect">
            <a:avLst/>
          </a:prstGeom>
          <a:noFill/>
        </p:spPr>
        <p:txBody>
          <a:bodyPr wrap="square" numCol="1" rtlCol="0">
            <a:spAutoFit/>
          </a:bodyPr>
          <a:lstStyle/>
          <a:p>
            <a:pPr algn="ctr"/>
            <a:r>
              <a:rPr lang="en-US" sz="2000" b="1" dirty="0" smtClean="0">
                <a:latin typeface="Century Gothic" panose="020B0502020202020204" pitchFamily="34" charset="0"/>
              </a:rPr>
              <a:t>When to Keep Your Child At Home…</a:t>
            </a:r>
          </a:p>
          <a:p>
            <a:pPr marL="457200" indent="-457200" algn="ctr">
              <a:buAutoNum type="arabicPeriod"/>
            </a:pPr>
            <a:r>
              <a:rPr lang="en-US" sz="2000" dirty="0" smtClean="0">
                <a:latin typeface="Century Gothic" panose="020B0502020202020204" pitchFamily="34" charset="0"/>
              </a:rPr>
              <a:t>Fever:  Temperature of 100.4.  Child should remain home until fever free for 72 hours or Health Care Providers documentation to return to school.</a:t>
            </a:r>
          </a:p>
          <a:p>
            <a:pPr marL="457200" indent="-457200" algn="ctr">
              <a:buAutoNum type="arabicPeriod"/>
            </a:pPr>
            <a:r>
              <a:rPr lang="en-US" sz="2000" dirty="0" smtClean="0">
                <a:latin typeface="Century Gothic" panose="020B0502020202020204" pitchFamily="34" charset="0"/>
              </a:rPr>
              <a:t>Vomiting:  Your child should not attend school if they have vomited within the last 24 hours.</a:t>
            </a:r>
          </a:p>
          <a:p>
            <a:pPr marL="457200" indent="-457200" algn="ctr">
              <a:buAutoNum type="arabicPeriod"/>
            </a:pPr>
            <a:r>
              <a:rPr lang="en-US" sz="2000" dirty="0" smtClean="0">
                <a:latin typeface="Century Gothic" panose="020B0502020202020204" pitchFamily="34" charset="0"/>
              </a:rPr>
              <a:t>Diarrhea:  Your child should remain home if they have had diarrhea in the last 24 hours.</a:t>
            </a:r>
          </a:p>
          <a:p>
            <a:pPr marL="457200" indent="-457200" algn="ctr">
              <a:buAutoNum type="arabicPeriod"/>
            </a:pPr>
            <a:r>
              <a:rPr lang="en-US" sz="2000" dirty="0" smtClean="0">
                <a:latin typeface="Century Gothic" panose="020B0502020202020204" pitchFamily="34" charset="0"/>
              </a:rPr>
              <a:t>Undiagnosed rash:  Your child should not</a:t>
            </a:r>
          </a:p>
          <a:p>
            <a:pPr algn="ctr"/>
            <a:r>
              <a:rPr lang="en-US" sz="2000" dirty="0" smtClean="0">
                <a:latin typeface="Century Gothic" panose="020B0502020202020204" pitchFamily="34" charset="0"/>
              </a:rPr>
              <a:t>attend school until the rash has been diagnosed and </a:t>
            </a:r>
          </a:p>
          <a:p>
            <a:pPr algn="ctr"/>
            <a:r>
              <a:rPr lang="en-US" sz="2000" dirty="0" smtClean="0">
                <a:latin typeface="Century Gothic" panose="020B0502020202020204" pitchFamily="34" charset="0"/>
              </a:rPr>
              <a:t>treated.</a:t>
            </a:r>
            <a:endParaRPr lang="en-US" sz="2000" dirty="0">
              <a:latin typeface="Century Gothic" panose="020B0502020202020204" pitchFamily="34" charset="0"/>
            </a:endParaRPr>
          </a:p>
        </p:txBody>
      </p:sp>
    </p:spTree>
    <p:extLst>
      <p:ext uri="{BB962C8B-B14F-4D97-AF65-F5344CB8AC3E}">
        <p14:creationId xmlns:p14="http://schemas.microsoft.com/office/powerpoint/2010/main" val="3011916654"/>
      </p:ext>
    </p:extLst>
  </p:cSld>
  <p:clrMapOvr>
    <a:masterClrMapping/>
  </p:clrMapOvr>
  <mc:AlternateContent xmlns:mc="http://schemas.openxmlformats.org/markup-compatibility/2006" xmlns:p14="http://schemas.microsoft.com/office/powerpoint/2010/main">
    <mc:Choice Requires="p14">
      <p:transition spd="slow" p14:dur="10000" advClick="0" advTm="13864"/>
    </mc:Choice>
    <mc:Fallback xmlns="">
      <p:transition spd="slow" advClick="0" advTm="13864"/>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84218"/>
            <a:ext cx="7730836" cy="2616101"/>
          </a:xfrm>
          <a:prstGeom prst="rect">
            <a:avLst/>
          </a:prstGeom>
          <a:noFill/>
        </p:spPr>
        <p:txBody>
          <a:bodyPr wrap="square" numCol="1" rtlCol="0">
            <a:spAutoFit/>
          </a:bodyPr>
          <a:lstStyle/>
          <a:p>
            <a:pPr algn="ctr"/>
            <a:r>
              <a:rPr lang="en-US" sz="2400" b="1" dirty="0" smtClean="0">
                <a:latin typeface="Century Gothic" panose="020B0502020202020204" pitchFamily="34" charset="0"/>
              </a:rPr>
              <a:t>When to Keep Your Child At Home…</a:t>
            </a:r>
          </a:p>
          <a:p>
            <a:pPr marL="457200" indent="-457200" algn="ctr">
              <a:buAutoNum type="arabicPeriod" startAt="5"/>
            </a:pPr>
            <a:r>
              <a:rPr lang="en-US" sz="2000" dirty="0" smtClean="0">
                <a:latin typeface="Century Gothic" panose="020B0502020202020204" pitchFamily="34" charset="0"/>
              </a:rPr>
              <a:t>Pink Eye:  Pink eye is contagious.  Your child should be seen by a doctor and treated prior to returning to school.</a:t>
            </a:r>
          </a:p>
          <a:p>
            <a:pPr marL="457200" indent="-457200" algn="ctr">
              <a:buAutoNum type="arabicPeriod" startAt="5"/>
            </a:pPr>
            <a:r>
              <a:rPr lang="en-US" sz="2000" dirty="0" smtClean="0">
                <a:latin typeface="Century Gothic" panose="020B0502020202020204" pitchFamily="34" charset="0"/>
              </a:rPr>
              <a:t>Lice/Nits:  Your child should not return to school until he/she has been treated with a lice shampoo and removed as many nits as possible.  You must accompany your child to school and bring proof of lice shampoo.  Take your child to the office to see the school nurse.</a:t>
            </a:r>
          </a:p>
        </p:txBody>
      </p:sp>
    </p:spTree>
    <p:extLst>
      <p:ext uri="{BB962C8B-B14F-4D97-AF65-F5344CB8AC3E}">
        <p14:creationId xmlns:p14="http://schemas.microsoft.com/office/powerpoint/2010/main" val="3334844820"/>
      </p:ext>
    </p:extLst>
  </p:cSld>
  <p:clrMapOvr>
    <a:masterClrMapping/>
  </p:clrMapOvr>
  <mc:AlternateContent xmlns:mc="http://schemas.openxmlformats.org/markup-compatibility/2006" xmlns:p14="http://schemas.microsoft.com/office/powerpoint/2010/main">
    <mc:Choice Requires="p14">
      <p:transition spd="slow" p14:dur="10000" advClick="0" advTm="15936"/>
    </mc:Choice>
    <mc:Fallback xmlns="">
      <p:transition spd="slow" advClick="0" advTm="15936"/>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2092036"/>
            <a:ext cx="7730836" cy="1754326"/>
          </a:xfrm>
          <a:prstGeom prst="rect">
            <a:avLst/>
          </a:prstGeom>
          <a:noFill/>
        </p:spPr>
        <p:txBody>
          <a:bodyPr wrap="square" numCol="1" rtlCol="0">
            <a:spAutoFit/>
          </a:bodyPr>
          <a:lstStyle/>
          <a:p>
            <a:pPr algn="ctr"/>
            <a:r>
              <a:rPr lang="en-US" sz="2400" b="1" dirty="0" smtClean="0">
                <a:latin typeface="Century Gothic" panose="020B0502020202020204" pitchFamily="34" charset="0"/>
              </a:rPr>
              <a:t>When to Keep Your Child At Home…</a:t>
            </a:r>
          </a:p>
          <a:p>
            <a:pPr algn="ctr"/>
            <a:r>
              <a:rPr lang="en-US" sz="2400" dirty="0" smtClean="0">
                <a:latin typeface="Century Gothic" panose="020B0502020202020204" pitchFamily="34" charset="0"/>
              </a:rPr>
              <a:t>7.  </a:t>
            </a:r>
            <a:r>
              <a:rPr lang="en-US" sz="2000" dirty="0" smtClean="0">
                <a:latin typeface="Century Gothic" panose="020B0502020202020204" pitchFamily="34" charset="0"/>
              </a:rPr>
              <a:t>If your child has COVID-19 symptoms such as cough, fever, chills, shortness of breath, extreme fatigue, or sore throat, please keep him/her home and contact your health care provider.</a:t>
            </a:r>
          </a:p>
        </p:txBody>
      </p:sp>
    </p:spTree>
    <p:extLst>
      <p:ext uri="{BB962C8B-B14F-4D97-AF65-F5344CB8AC3E}">
        <p14:creationId xmlns:p14="http://schemas.microsoft.com/office/powerpoint/2010/main" val="1399387391"/>
      </p:ext>
    </p:extLst>
  </p:cSld>
  <p:clrMapOvr>
    <a:masterClrMapping/>
  </p:clrMapOvr>
  <mc:AlternateContent xmlns:mc="http://schemas.openxmlformats.org/markup-compatibility/2006" xmlns:p14="http://schemas.microsoft.com/office/powerpoint/2010/main">
    <mc:Choice Requires="p14">
      <p:transition spd="slow" p14:dur="10000" advClick="0" advTm="10392"/>
    </mc:Choice>
    <mc:Fallback xmlns="">
      <p:transition spd="slow" advClick="0" advTm="10392"/>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768586"/>
            <a:ext cx="7730836" cy="3416320"/>
          </a:xfrm>
          <a:prstGeom prst="rect">
            <a:avLst/>
          </a:prstGeom>
          <a:noFill/>
        </p:spPr>
        <p:txBody>
          <a:bodyPr wrap="square" numCol="1" rtlCol="0">
            <a:spAutoFit/>
          </a:bodyPr>
          <a:lstStyle/>
          <a:p>
            <a:pPr algn="ctr"/>
            <a:r>
              <a:rPr lang="en-US" sz="2400" b="1" dirty="0" smtClean="0">
                <a:latin typeface="Century Gothic" panose="020B0502020202020204" pitchFamily="34" charset="0"/>
              </a:rPr>
              <a:t>Medications…</a:t>
            </a:r>
          </a:p>
          <a:p>
            <a:pPr algn="ctr"/>
            <a:r>
              <a:rPr lang="en-US" sz="2400" dirty="0" smtClean="0">
                <a:latin typeface="Century Gothic" panose="020B0502020202020204" pitchFamily="34" charset="0"/>
              </a:rPr>
              <a:t>If it is necessary for a child to receive medication at school, you will need to make sure to fill out a Medication Consent Form that is to be completed by the Parent and Doctor.  The parent must bring in the medicine and the form and see the nurse.  </a:t>
            </a:r>
          </a:p>
          <a:p>
            <a:pPr algn="ctr"/>
            <a:r>
              <a:rPr lang="en-US" sz="2400" dirty="0" smtClean="0">
                <a:latin typeface="Century Gothic" panose="020B0502020202020204" pitchFamily="34" charset="0"/>
              </a:rPr>
              <a:t>No over the counter medications will be given without the Consent Form.    Do not send medication to school with your child</a:t>
            </a:r>
            <a:r>
              <a:rPr lang="en-US" sz="2400" dirty="0" smtClean="0">
                <a:latin typeface="Century Gothic" panose="020B0502020202020204" pitchFamily="34" charset="0"/>
              </a:rPr>
              <a:t>.</a:t>
            </a:r>
            <a:endParaRPr lang="en-US" sz="2400" dirty="0" smtClean="0">
              <a:latin typeface="Century Gothic" panose="020B0502020202020204" pitchFamily="34" charset="0"/>
            </a:endParaRPr>
          </a:p>
        </p:txBody>
      </p:sp>
    </p:spTree>
    <p:extLst>
      <p:ext uri="{BB962C8B-B14F-4D97-AF65-F5344CB8AC3E}">
        <p14:creationId xmlns:p14="http://schemas.microsoft.com/office/powerpoint/2010/main" val="3411759286"/>
      </p:ext>
    </p:extLst>
  </p:cSld>
  <p:clrMapOvr>
    <a:masterClrMapping/>
  </p:clrMapOvr>
  <mc:AlternateContent xmlns:mc="http://schemas.openxmlformats.org/markup-compatibility/2006" xmlns:p14="http://schemas.microsoft.com/office/powerpoint/2010/main">
    <mc:Choice Requires="p14">
      <p:transition spd="slow" p14:dur="10000" advClick="0" advTm="16800"/>
    </mc:Choice>
    <mc:Fallback xmlns="">
      <p:transition spd="slow" advClick="0" advTm="168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14945"/>
            <a:ext cx="7730836" cy="4739759"/>
          </a:xfrm>
          <a:prstGeom prst="rect">
            <a:avLst/>
          </a:prstGeom>
          <a:noFill/>
        </p:spPr>
        <p:txBody>
          <a:bodyPr wrap="square" numCol="1" rtlCol="0">
            <a:spAutoFit/>
          </a:bodyPr>
          <a:lstStyle/>
          <a:p>
            <a:pPr algn="ctr"/>
            <a:r>
              <a:rPr lang="en-US" sz="2400" b="1" dirty="0" smtClean="0">
                <a:latin typeface="Century Gothic" panose="020B0502020202020204" pitchFamily="34" charset="0"/>
              </a:rPr>
              <a:t>SOILED CLOTHING...</a:t>
            </a:r>
            <a:endParaRPr lang="en-US" sz="2400" b="1" dirty="0">
              <a:latin typeface="Century Gothic" panose="020B0502020202020204" pitchFamily="34" charset="0"/>
            </a:endParaRPr>
          </a:p>
          <a:p>
            <a:pPr algn="ctr"/>
            <a:r>
              <a:rPr lang="en-US" sz="2400" dirty="0" smtClean="0">
                <a:latin typeface="Century Gothic" panose="020B0502020202020204" pitchFamily="34" charset="0"/>
              </a:rPr>
              <a:t>When children come to kindergarten, it is very important that potty</a:t>
            </a:r>
            <a:r>
              <a:rPr lang="en-US" sz="2400" dirty="0">
                <a:latin typeface="Century Gothic" panose="020B0502020202020204" pitchFamily="34" charset="0"/>
              </a:rPr>
              <a:t>-</a:t>
            </a:r>
            <a:r>
              <a:rPr lang="en-US" sz="2400" dirty="0" smtClean="0">
                <a:latin typeface="Century Gothic" panose="020B0502020202020204" pitchFamily="34" charset="0"/>
              </a:rPr>
              <a:t>training has occurred prior to beginning school.  This is for the health and safety of all.  However, at this age, infrequent accidents sometimes occur.  If this happens, you will be notified to come and change your child.  For health and safety reasons, our personnel will not clean children or change soiled</a:t>
            </a:r>
          </a:p>
          <a:p>
            <a:pPr algn="ctr"/>
            <a:r>
              <a:rPr lang="en-US" sz="2400" dirty="0" smtClean="0">
                <a:latin typeface="Century Gothic" panose="020B0502020202020204" pitchFamily="34" charset="0"/>
              </a:rPr>
              <a:t>clothing.</a:t>
            </a:r>
          </a:p>
          <a:p>
            <a:pPr algn="ctr"/>
            <a:r>
              <a:rPr lang="en-US" sz="2400" dirty="0">
                <a:latin typeface="Century Gothic" panose="020B0502020202020204" pitchFamily="34" charset="0"/>
              </a:rPr>
              <a:t>*</a:t>
            </a:r>
            <a:r>
              <a:rPr lang="en-US" sz="1400" dirty="0" smtClean="0">
                <a:latin typeface="Century Gothic" panose="020B0502020202020204" pitchFamily="34" charset="0"/>
              </a:rPr>
              <a:t>Exception:  IEP students and 504 students with specific medical issues</a:t>
            </a:r>
          </a:p>
          <a:p>
            <a:pPr algn="ctr"/>
            <a:r>
              <a:rPr lang="en-US" sz="1400" dirty="0" smtClean="0">
                <a:latin typeface="Century Gothic" panose="020B0502020202020204" pitchFamily="34" charset="0"/>
              </a:rPr>
              <a:t> addressed in the plan.</a:t>
            </a:r>
          </a:p>
          <a:p>
            <a:pPr algn="ctr"/>
            <a:endParaRPr lang="en-US" sz="2400" dirty="0" smtClean="0"/>
          </a:p>
        </p:txBody>
      </p:sp>
    </p:spTree>
    <p:extLst>
      <p:ext uri="{BB962C8B-B14F-4D97-AF65-F5344CB8AC3E}">
        <p14:creationId xmlns:p14="http://schemas.microsoft.com/office/powerpoint/2010/main" val="2898625848"/>
      </p:ext>
    </p:extLst>
  </p:cSld>
  <p:clrMapOvr>
    <a:masterClrMapping/>
  </p:clrMapOvr>
  <mc:AlternateContent xmlns:mc="http://schemas.openxmlformats.org/markup-compatibility/2006" xmlns:p14="http://schemas.microsoft.com/office/powerpoint/2010/main">
    <mc:Choice Requires="p14">
      <p:transition spd="slow" p14:dur="10000" advClick="0" advTm="16080"/>
    </mc:Choice>
    <mc:Fallback xmlns="">
      <p:transition spd="slow" advClick="0" advTm="1608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14945"/>
            <a:ext cx="7730836" cy="4524315"/>
          </a:xfrm>
          <a:prstGeom prst="rect">
            <a:avLst/>
          </a:prstGeom>
          <a:noFill/>
        </p:spPr>
        <p:txBody>
          <a:bodyPr wrap="square" numCol="1" rtlCol="0">
            <a:spAutoFit/>
          </a:bodyPr>
          <a:lstStyle/>
          <a:p>
            <a:pPr algn="ctr"/>
            <a:r>
              <a:rPr lang="en-US" sz="2400" b="1" dirty="0" smtClean="0">
                <a:latin typeface="Century Gothic" panose="020B0502020202020204" pitchFamily="34" charset="0"/>
              </a:rPr>
              <a:t>DRESS CODE:</a:t>
            </a:r>
            <a:endParaRPr lang="en-US" sz="2400" b="1" dirty="0">
              <a:latin typeface="Century Gothic" panose="020B0502020202020204" pitchFamily="34" charset="0"/>
            </a:endParaRPr>
          </a:p>
          <a:p>
            <a:pPr marL="457200" indent="-457200" algn="ctr">
              <a:buAutoNum type="arabicPeriod"/>
            </a:pPr>
            <a:r>
              <a:rPr lang="en-US" sz="2400" dirty="0" smtClean="0">
                <a:latin typeface="Century Gothic" panose="020B0502020202020204" pitchFamily="34" charset="0"/>
              </a:rPr>
              <a:t>Closed toe and closed heel shoes for PE.</a:t>
            </a:r>
          </a:p>
          <a:p>
            <a:pPr marL="457200" indent="-457200" algn="ctr">
              <a:buAutoNum type="arabicPeriod"/>
            </a:pPr>
            <a:r>
              <a:rPr lang="en-US" sz="2400" dirty="0" smtClean="0">
                <a:latin typeface="Century Gothic" panose="020B0502020202020204" pitchFamily="34" charset="0"/>
              </a:rPr>
              <a:t>No skate shoes or cleats.</a:t>
            </a:r>
          </a:p>
          <a:p>
            <a:pPr marL="457200" indent="-457200" algn="ctr">
              <a:buAutoNum type="arabicPeriod"/>
            </a:pPr>
            <a:r>
              <a:rPr lang="en-US" sz="2400" dirty="0" smtClean="0">
                <a:latin typeface="Century Gothic" panose="020B0502020202020204" pitchFamily="34" charset="0"/>
              </a:rPr>
              <a:t>No sandals, flip flops or crocs.</a:t>
            </a:r>
          </a:p>
          <a:p>
            <a:pPr marL="457200" indent="-457200" algn="ctr">
              <a:buAutoNum type="arabicPeriod"/>
            </a:pPr>
            <a:r>
              <a:rPr lang="en-US" sz="2400" dirty="0" smtClean="0">
                <a:latin typeface="Century Gothic" panose="020B0502020202020204" pitchFamily="34" charset="0"/>
              </a:rPr>
              <a:t>Clothing may not display obscene or offensive language, messages or gestures.  Please make sure clothing is age appropriate.</a:t>
            </a:r>
          </a:p>
          <a:p>
            <a:pPr marL="457200" indent="-457200" algn="ctr">
              <a:buAutoNum type="arabicPeriod"/>
            </a:pPr>
            <a:r>
              <a:rPr lang="en-US" sz="2400" dirty="0" smtClean="0">
                <a:latin typeface="Century Gothic" panose="020B0502020202020204" pitchFamily="34" charset="0"/>
              </a:rPr>
              <a:t>No disruptive hairstyles or coloring of hair. </a:t>
            </a:r>
            <a:r>
              <a:rPr lang="en-US" sz="2400" u="sng" dirty="0" smtClean="0">
                <a:latin typeface="Century Gothic" panose="020B0502020202020204" pitchFamily="34" charset="0"/>
              </a:rPr>
              <a:t>(Colors should be natural hair colors.) </a:t>
            </a:r>
            <a:endParaRPr lang="en-US" sz="2400" u="sng" dirty="0" smtClean="0">
              <a:latin typeface="Century Gothic" panose="020B0502020202020204" pitchFamily="34" charset="0"/>
            </a:endParaRPr>
          </a:p>
          <a:p>
            <a:pPr marL="457200" indent="-457200" algn="ctr">
              <a:buAutoNum type="arabicPeriod"/>
            </a:pPr>
            <a:r>
              <a:rPr lang="en-US" sz="2400" dirty="0" smtClean="0">
                <a:latin typeface="Century Gothic" panose="020B0502020202020204" pitchFamily="34" charset="0"/>
              </a:rPr>
              <a:t>Students should not wear clothing that they can not maneuver themselves.</a:t>
            </a:r>
            <a:endParaRPr lang="en-US" sz="2400" dirty="0" smtClean="0">
              <a:latin typeface="Century Gothic" panose="020B0502020202020204" pitchFamily="34" charset="0"/>
            </a:endParaRPr>
          </a:p>
          <a:p>
            <a:pPr marL="457200" indent="-457200" algn="ctr">
              <a:buAutoNum type="arabicPeriod"/>
            </a:pPr>
            <a:endParaRPr lang="en-US" sz="2400" dirty="0" smtClean="0">
              <a:latin typeface="Century Gothic" panose="020B0502020202020204" pitchFamily="34" charset="0"/>
            </a:endParaRPr>
          </a:p>
        </p:txBody>
      </p:sp>
    </p:spTree>
    <p:extLst>
      <p:ext uri="{BB962C8B-B14F-4D97-AF65-F5344CB8AC3E}">
        <p14:creationId xmlns:p14="http://schemas.microsoft.com/office/powerpoint/2010/main" val="1687819873"/>
      </p:ext>
    </p:extLst>
  </p:cSld>
  <p:clrMapOvr>
    <a:masterClrMapping/>
  </p:clrMapOvr>
  <mc:AlternateContent xmlns:mc="http://schemas.openxmlformats.org/markup-compatibility/2006" xmlns:p14="http://schemas.microsoft.com/office/powerpoint/2010/main">
    <mc:Choice Requires="p14">
      <p:transition spd="slow" p14:dur="10000" advClick="0" advTm="22880"/>
    </mc:Choice>
    <mc:Fallback xmlns="">
      <p:transition spd="slow" advClick="0" advTm="2288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14945"/>
            <a:ext cx="7730836" cy="2308324"/>
          </a:xfrm>
          <a:prstGeom prst="rect">
            <a:avLst/>
          </a:prstGeom>
          <a:noFill/>
        </p:spPr>
        <p:txBody>
          <a:bodyPr wrap="square" numCol="1" rtlCol="0">
            <a:spAutoFit/>
          </a:bodyPr>
          <a:lstStyle/>
          <a:p>
            <a:pPr algn="ctr"/>
            <a:r>
              <a:rPr lang="en-US" sz="2400" b="1" dirty="0" smtClean="0">
                <a:latin typeface="Century Gothic" panose="020B0502020202020204" pitchFamily="34" charset="0"/>
              </a:rPr>
              <a:t>DRESS CODE</a:t>
            </a:r>
            <a:r>
              <a:rPr lang="en-US" sz="2400" b="1" dirty="0" smtClean="0">
                <a:latin typeface="Century Gothic" panose="020B0502020202020204" pitchFamily="34" charset="0"/>
              </a:rPr>
              <a:t>:</a:t>
            </a:r>
            <a:endParaRPr lang="en-US" sz="2400" dirty="0">
              <a:latin typeface="Century Gothic" panose="020B0502020202020204" pitchFamily="34" charset="0"/>
            </a:endParaRPr>
          </a:p>
          <a:p>
            <a:pPr algn="ctr"/>
            <a:r>
              <a:rPr lang="en-US" sz="2400" dirty="0" smtClean="0">
                <a:latin typeface="Century Gothic" panose="020B0502020202020204" pitchFamily="34" charset="0"/>
              </a:rPr>
              <a:t>7. No dangling jewelry.</a:t>
            </a:r>
          </a:p>
          <a:p>
            <a:pPr algn="ctr"/>
            <a:endParaRPr lang="en-US" sz="2400" dirty="0">
              <a:latin typeface="Century Gothic" panose="020B0502020202020204" pitchFamily="34" charset="0"/>
            </a:endParaRPr>
          </a:p>
          <a:p>
            <a:pPr algn="ctr"/>
            <a:r>
              <a:rPr lang="en-US" sz="2400" dirty="0" smtClean="0">
                <a:latin typeface="Century Gothic" panose="020B0502020202020204" pitchFamily="34" charset="0"/>
              </a:rPr>
              <a:t>**More guidelines and consequences are outlined in the Autauga County Schools Parent-Student Code of Conduct.</a:t>
            </a:r>
            <a:endParaRPr lang="en-US" sz="2400" dirty="0">
              <a:latin typeface="Century Gothic" panose="020B0502020202020204" pitchFamily="34" charset="0"/>
            </a:endParaRPr>
          </a:p>
        </p:txBody>
      </p:sp>
    </p:spTree>
    <p:extLst>
      <p:ext uri="{BB962C8B-B14F-4D97-AF65-F5344CB8AC3E}">
        <p14:creationId xmlns:p14="http://schemas.microsoft.com/office/powerpoint/2010/main" val="2867019580"/>
      </p:ext>
    </p:extLst>
  </p:cSld>
  <p:clrMapOvr>
    <a:masterClrMapping/>
  </p:clrMapOvr>
  <mc:AlternateContent xmlns:mc="http://schemas.openxmlformats.org/markup-compatibility/2006" xmlns:p14="http://schemas.microsoft.com/office/powerpoint/2010/main">
    <mc:Choice Requires="p14">
      <p:transition spd="slow" p14:dur="10000" advClick="0" advTm="22880"/>
    </mc:Choice>
    <mc:Fallback xmlns="">
      <p:transition spd="slow" advClick="0" advTm="2288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2133599"/>
            <a:ext cx="7730836" cy="4278094"/>
          </a:xfrm>
          <a:prstGeom prst="rect">
            <a:avLst/>
          </a:prstGeom>
          <a:noFill/>
        </p:spPr>
        <p:txBody>
          <a:bodyPr wrap="square" numCol="1" rtlCol="0">
            <a:spAutoFit/>
          </a:bodyPr>
          <a:lstStyle/>
          <a:p>
            <a:pPr algn="ctr"/>
            <a:r>
              <a:rPr lang="en-US" sz="2800" b="1" dirty="0" smtClean="0">
                <a:latin typeface="Century Gothic" panose="020B0502020202020204" pitchFamily="34" charset="0"/>
              </a:rPr>
              <a:t>Technology Devices:</a:t>
            </a:r>
          </a:p>
          <a:p>
            <a:pPr algn="ctr"/>
            <a:r>
              <a:rPr lang="en-US" sz="2800" dirty="0" smtClean="0">
                <a:latin typeface="Century Gothic" panose="020B0502020202020204" pitchFamily="34" charset="0"/>
              </a:rPr>
              <a:t>There should be </a:t>
            </a:r>
            <a:r>
              <a:rPr lang="en-US" sz="2800" dirty="0" smtClean="0">
                <a:latin typeface="Century Gothic" panose="020B0502020202020204" pitchFamily="34" charset="0"/>
              </a:rPr>
              <a:t>any personal </a:t>
            </a:r>
            <a:r>
              <a:rPr lang="en-US" sz="2800" dirty="0" smtClean="0">
                <a:latin typeface="Century Gothic" panose="020B0502020202020204" pitchFamily="34" charset="0"/>
              </a:rPr>
              <a:t>technology devices </a:t>
            </a:r>
            <a:r>
              <a:rPr lang="en-US" sz="2800" dirty="0" smtClean="0">
                <a:latin typeface="Century Gothic" panose="020B0502020202020204" pitchFamily="34" charset="0"/>
              </a:rPr>
              <a:t>visible or in use at school for any </a:t>
            </a:r>
            <a:r>
              <a:rPr lang="en-US" sz="2800" dirty="0" smtClean="0">
                <a:latin typeface="Century Gothic" panose="020B0502020202020204" pitchFamily="34" charset="0"/>
              </a:rPr>
              <a:t>reason.  This includes Gizmos, game watches, phones, etc.  If a child brings an item, it will be taken by </a:t>
            </a:r>
            <a:r>
              <a:rPr lang="en-US" sz="2800" dirty="0" smtClean="0">
                <a:latin typeface="Century Gothic" panose="020B0502020202020204" pitchFamily="34" charset="0"/>
              </a:rPr>
              <a:t>administration</a:t>
            </a:r>
          </a:p>
          <a:p>
            <a:pPr algn="ctr"/>
            <a:r>
              <a:rPr lang="en-US" sz="2800" dirty="0" smtClean="0">
                <a:latin typeface="Century Gothic" panose="020B0502020202020204" pitchFamily="34" charset="0"/>
              </a:rPr>
              <a:t> </a:t>
            </a:r>
            <a:r>
              <a:rPr lang="en-US" sz="2800" dirty="0" smtClean="0">
                <a:latin typeface="Century Gothic" panose="020B0502020202020204" pitchFamily="34" charset="0"/>
              </a:rPr>
              <a:t>and kept until a parent </a:t>
            </a:r>
            <a:r>
              <a:rPr lang="en-US" sz="2800" dirty="0" smtClean="0">
                <a:latin typeface="Century Gothic" panose="020B0502020202020204" pitchFamily="34" charset="0"/>
              </a:rPr>
              <a:t>comes</a:t>
            </a:r>
          </a:p>
          <a:p>
            <a:pPr algn="ctr"/>
            <a:r>
              <a:rPr lang="en-US" sz="2800" dirty="0" smtClean="0">
                <a:latin typeface="Century Gothic" panose="020B0502020202020204" pitchFamily="34" charset="0"/>
              </a:rPr>
              <a:t> </a:t>
            </a:r>
            <a:r>
              <a:rPr lang="en-US" sz="2800" dirty="0" smtClean="0">
                <a:latin typeface="Century Gothic" panose="020B0502020202020204" pitchFamily="34" charset="0"/>
              </a:rPr>
              <a:t>to pick up the item.</a:t>
            </a:r>
          </a:p>
          <a:p>
            <a:pPr algn="ctr"/>
            <a:endParaRPr lang="en-US" sz="2400" dirty="0"/>
          </a:p>
          <a:p>
            <a:pPr algn="ctr"/>
            <a:endParaRPr lang="en-US" sz="2400" dirty="0" smtClean="0"/>
          </a:p>
        </p:txBody>
      </p:sp>
    </p:spTree>
    <p:extLst>
      <p:ext uri="{BB962C8B-B14F-4D97-AF65-F5344CB8AC3E}">
        <p14:creationId xmlns:p14="http://schemas.microsoft.com/office/powerpoint/2010/main" val="1058519181"/>
      </p:ext>
    </p:extLst>
  </p:cSld>
  <p:clrMapOvr>
    <a:masterClrMapping/>
  </p:clrMapOvr>
  <mc:AlternateContent xmlns:mc="http://schemas.openxmlformats.org/markup-compatibility/2006" xmlns:p14="http://schemas.microsoft.com/office/powerpoint/2010/main">
    <mc:Choice Requires="p14">
      <p:transition spd="slow" p14:dur="10000" advClick="0" advTm="13912"/>
    </mc:Choice>
    <mc:Fallback xmlns="">
      <p:transition spd="slow" advClick="0" advTm="1391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2147297"/>
            <a:ext cx="7899985" cy="3647152"/>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YOU WILL HAVE THE OPPORTUNITY TO MEET YOUR CHILD’S TEACHER AT OUR PARENT ORIENTATION ON AUGUST </a:t>
            </a:r>
            <a:r>
              <a:rPr lang="en-US" sz="2400" dirty="0" smtClean="0">
                <a:latin typeface="Century Gothic"/>
                <a:cs typeface="Century Gothic"/>
              </a:rPr>
              <a:t>7th </a:t>
            </a:r>
            <a:r>
              <a:rPr lang="en-US" sz="2400" dirty="0" smtClean="0">
                <a:latin typeface="Century Gothic"/>
                <a:cs typeface="Century Gothic"/>
              </a:rPr>
              <a:t>– 5:30.  YOU WILL RECEIVE A LETTER FROM YOUR CHILD’S TEACHER WITH FURTHER INFORMATION.  THE CLASS MEETING WILL START AT 5:45.  AFTER THE MEETING, YOU WILL HAVE THE OPPORTUNITY TO GET BUS INFO., PURCHASE A SHIRT, BAG AND A LUNCHROOM TICKET.</a:t>
            </a:r>
            <a:endParaRPr lang="en-US" sz="3200" dirty="0" smtClean="0">
              <a:latin typeface="Century Gothic"/>
              <a:cs typeface="Century Gothic"/>
            </a:endParaRPr>
          </a:p>
          <a:p>
            <a:pPr algn="ctr">
              <a:lnSpc>
                <a:spcPct val="80000"/>
              </a:lnSpc>
              <a:spcAft>
                <a:spcPts val="600"/>
              </a:spcAft>
            </a:pPr>
            <a:endParaRPr lang="en-US" sz="1400" dirty="0">
              <a:latin typeface="Century Gothic"/>
              <a:cs typeface="Century Gothic"/>
            </a:endParaRPr>
          </a:p>
          <a:p>
            <a:pPr algn="ctr">
              <a:lnSpc>
                <a:spcPct val="80000"/>
              </a:lnSpc>
              <a:spcAft>
                <a:spcPts val="600"/>
              </a:spcAft>
            </a:pPr>
            <a:r>
              <a:rPr lang="en-US" sz="3200" dirty="0" smtClean="0">
                <a:latin typeface="Century Gothic"/>
                <a:cs typeface="Century Gothic"/>
              </a:rPr>
              <a:t>WE ALL LOOK FORWARD </a:t>
            </a:r>
          </a:p>
          <a:p>
            <a:pPr algn="ctr">
              <a:lnSpc>
                <a:spcPct val="80000"/>
              </a:lnSpc>
              <a:spcAft>
                <a:spcPts val="600"/>
              </a:spcAft>
            </a:pPr>
            <a:r>
              <a:rPr lang="en-US" sz="3200" dirty="0" smtClean="0">
                <a:latin typeface="Century Gothic"/>
                <a:cs typeface="Century Gothic"/>
              </a:rPr>
              <a:t>TO MEETING YOU!</a:t>
            </a:r>
          </a:p>
        </p:txBody>
      </p:sp>
    </p:spTree>
    <p:extLst>
      <p:ext uri="{BB962C8B-B14F-4D97-AF65-F5344CB8AC3E}">
        <p14:creationId xmlns:p14="http://schemas.microsoft.com/office/powerpoint/2010/main" val="330932602"/>
      </p:ext>
    </p:extLst>
  </p:cSld>
  <p:clrMapOvr>
    <a:masterClrMapping/>
  </p:clrMapOvr>
  <mc:AlternateContent xmlns:mc="http://schemas.openxmlformats.org/markup-compatibility/2006" xmlns:p14="http://schemas.microsoft.com/office/powerpoint/2010/main">
    <mc:Choice Requires="p14">
      <p:transition spd="slow" p14:dur="10000" advClick="0" advTm="20136"/>
    </mc:Choice>
    <mc:Fallback xmlns="">
      <p:transition spd="slow" advClick="0" advTm="20136"/>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70362"/>
            <a:ext cx="7730836" cy="4678204"/>
          </a:xfrm>
          <a:prstGeom prst="rect">
            <a:avLst/>
          </a:prstGeom>
          <a:noFill/>
        </p:spPr>
        <p:txBody>
          <a:bodyPr wrap="square" numCol="1" rtlCol="0">
            <a:spAutoFit/>
          </a:bodyPr>
          <a:lstStyle/>
          <a:p>
            <a:pPr algn="ctr"/>
            <a:r>
              <a:rPr lang="en-US" sz="2400" b="1" dirty="0" smtClean="0">
                <a:latin typeface="Century Gothic" panose="020B0502020202020204" pitchFamily="34" charset="0"/>
              </a:rPr>
              <a:t>Unnecessary Items:</a:t>
            </a:r>
          </a:p>
          <a:p>
            <a:pPr algn="ctr"/>
            <a:r>
              <a:rPr lang="en-US" sz="2400" u="sng" dirty="0" smtClean="0">
                <a:latin typeface="Century Gothic" panose="020B0502020202020204" pitchFamily="34" charset="0"/>
              </a:rPr>
              <a:t>Backpacks, rest mats</a:t>
            </a:r>
            <a:r>
              <a:rPr lang="en-US" sz="2400" dirty="0" smtClean="0">
                <a:latin typeface="Century Gothic" panose="020B0502020202020204" pitchFamily="34" charset="0"/>
              </a:rPr>
              <a:t>, purses and toys are all considered unnecessary items and are </a:t>
            </a:r>
            <a:r>
              <a:rPr lang="en-US" sz="2400" u="sng" dirty="0" smtClean="0">
                <a:latin typeface="Century Gothic" panose="020B0502020202020204" pitchFamily="34" charset="0"/>
              </a:rPr>
              <a:t>not allowed</a:t>
            </a:r>
            <a:r>
              <a:rPr lang="en-US" sz="2400" dirty="0" smtClean="0">
                <a:latin typeface="Century Gothic" panose="020B0502020202020204" pitchFamily="34" charset="0"/>
              </a:rPr>
              <a:t> at PKS. In addition, technology devices, animals or any item that has not been approved should not be sent to school.</a:t>
            </a:r>
          </a:p>
          <a:p>
            <a:pPr algn="ctr"/>
            <a:endParaRPr lang="en-US" sz="1000" dirty="0">
              <a:latin typeface="Century Gothic" panose="020B0502020202020204" pitchFamily="34" charset="0"/>
            </a:endParaRPr>
          </a:p>
          <a:p>
            <a:pPr algn="ctr"/>
            <a:r>
              <a:rPr lang="en-US" sz="2400" b="1" dirty="0" smtClean="0">
                <a:latin typeface="Century Gothic" panose="020B0502020202020204" pitchFamily="34" charset="0"/>
              </a:rPr>
              <a:t>Deliveries:</a:t>
            </a:r>
          </a:p>
          <a:p>
            <a:pPr algn="ctr"/>
            <a:r>
              <a:rPr lang="en-US" sz="2400" dirty="0" smtClean="0">
                <a:latin typeface="Century Gothic" panose="020B0502020202020204" pitchFamily="34" charset="0"/>
              </a:rPr>
              <a:t>There should be no deliveries of balloons,</a:t>
            </a:r>
          </a:p>
          <a:p>
            <a:pPr algn="ctr"/>
            <a:r>
              <a:rPr lang="en-US" sz="2400" dirty="0" smtClean="0">
                <a:latin typeface="Century Gothic" panose="020B0502020202020204" pitchFamily="34" charset="0"/>
              </a:rPr>
              <a:t> flowers or gifts delivered to the school </a:t>
            </a:r>
          </a:p>
          <a:p>
            <a:pPr algn="ctr"/>
            <a:r>
              <a:rPr lang="en-US" sz="2400" dirty="0" smtClean="0">
                <a:latin typeface="Century Gothic" panose="020B0502020202020204" pitchFamily="34" charset="0"/>
              </a:rPr>
              <a:t>at any time.  They will not be allowed.</a:t>
            </a:r>
          </a:p>
          <a:p>
            <a:pPr algn="ctr"/>
            <a:endParaRPr lang="en-US" sz="2400" dirty="0">
              <a:latin typeface="Century Gothic" panose="020B0502020202020204" pitchFamily="34" charset="0"/>
            </a:endParaRPr>
          </a:p>
          <a:p>
            <a:pPr algn="ctr"/>
            <a:endParaRPr lang="en-US" sz="2400" dirty="0" smtClean="0"/>
          </a:p>
        </p:txBody>
      </p:sp>
    </p:spTree>
    <p:extLst>
      <p:ext uri="{BB962C8B-B14F-4D97-AF65-F5344CB8AC3E}">
        <p14:creationId xmlns:p14="http://schemas.microsoft.com/office/powerpoint/2010/main" val="3243438806"/>
      </p:ext>
    </p:extLst>
  </p:cSld>
  <p:clrMapOvr>
    <a:masterClrMapping/>
  </p:clrMapOvr>
  <mc:AlternateContent xmlns:mc="http://schemas.openxmlformats.org/markup-compatibility/2006" xmlns:p14="http://schemas.microsoft.com/office/powerpoint/2010/main">
    <mc:Choice Requires="p14">
      <p:transition spd="slow" p14:dur="10000" advClick="0" advTm="18096"/>
    </mc:Choice>
    <mc:Fallback xmlns="">
      <p:transition spd="slow" advClick="0" advTm="1809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582" y="1870362"/>
            <a:ext cx="7730836" cy="830997"/>
          </a:xfrm>
          <a:prstGeom prst="rect">
            <a:avLst/>
          </a:prstGeom>
          <a:noFill/>
        </p:spPr>
        <p:txBody>
          <a:bodyPr wrap="square" numCol="1" rtlCol="0">
            <a:spAutoFit/>
          </a:bodyPr>
          <a:lstStyle/>
          <a:p>
            <a:pPr algn="ctr"/>
            <a:endParaRPr lang="en-US" sz="2400" dirty="0"/>
          </a:p>
          <a:p>
            <a:pPr algn="ctr"/>
            <a:endParaRPr lang="en-US" sz="2400" dirty="0" smtClean="0"/>
          </a:p>
        </p:txBody>
      </p:sp>
      <p:sp>
        <p:nvSpPr>
          <p:cNvPr id="3" name="TextBox 2"/>
          <p:cNvSpPr txBox="1"/>
          <p:nvPr/>
        </p:nvSpPr>
        <p:spPr>
          <a:xfrm>
            <a:off x="706582" y="2036618"/>
            <a:ext cx="7564582" cy="2308324"/>
          </a:xfrm>
          <a:prstGeom prst="rect">
            <a:avLst/>
          </a:prstGeom>
          <a:noFill/>
        </p:spPr>
        <p:txBody>
          <a:bodyPr wrap="square" numCol="1" rtlCol="0">
            <a:spAutoFit/>
          </a:bodyPr>
          <a:lstStyle/>
          <a:p>
            <a:pPr algn="ctr"/>
            <a:r>
              <a:rPr lang="en-US" sz="2400" b="1" dirty="0" smtClean="0">
                <a:latin typeface="Century Gothic" panose="020B0502020202020204" pitchFamily="34" charset="0"/>
              </a:rPr>
              <a:t>Party Invitations:</a:t>
            </a:r>
          </a:p>
          <a:p>
            <a:pPr algn="ctr"/>
            <a:r>
              <a:rPr lang="en-US" sz="2400" dirty="0" smtClean="0">
                <a:latin typeface="Century Gothic" panose="020B0502020202020204" pitchFamily="34" charset="0"/>
              </a:rPr>
              <a:t>If you send party invitations to school for a teacher to hand out, there must be one for every child in the class or they will not be distributed.</a:t>
            </a:r>
          </a:p>
          <a:p>
            <a:pPr algn="ctr"/>
            <a:endParaRPr lang="en-US" sz="2400" dirty="0"/>
          </a:p>
          <a:p>
            <a:pPr algn="ctr"/>
            <a:endParaRPr lang="en-US" sz="2400" dirty="0"/>
          </a:p>
        </p:txBody>
      </p:sp>
    </p:spTree>
    <p:extLst>
      <p:ext uri="{BB962C8B-B14F-4D97-AF65-F5344CB8AC3E}">
        <p14:creationId xmlns:p14="http://schemas.microsoft.com/office/powerpoint/2010/main" val="242743236"/>
      </p:ext>
    </p:extLst>
  </p:cSld>
  <p:clrMapOvr>
    <a:masterClrMapping/>
  </p:clrMapOvr>
  <mc:AlternateContent xmlns:mc="http://schemas.openxmlformats.org/markup-compatibility/2006" xmlns:p14="http://schemas.microsoft.com/office/powerpoint/2010/main">
    <mc:Choice Requires="p14">
      <p:transition spd="slow" p14:dur="10000" advClick="0" advTm="9992"/>
    </mc:Choice>
    <mc:Fallback xmlns="">
      <p:transition spd="slow" advClick="0" advTm="9992"/>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3042" y="2205967"/>
            <a:ext cx="7899985" cy="2542234"/>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Parent Student Handbook</a:t>
            </a:r>
          </a:p>
          <a:p>
            <a:pPr algn="ctr">
              <a:lnSpc>
                <a:spcPct val="80000"/>
              </a:lnSpc>
              <a:spcAft>
                <a:spcPts val="600"/>
              </a:spcAft>
            </a:pPr>
            <a:r>
              <a:rPr lang="en-US" sz="2400" dirty="0" smtClean="0">
                <a:latin typeface="Century Gothic"/>
                <a:cs typeface="Century Gothic"/>
              </a:rPr>
              <a:t>*Our </a:t>
            </a:r>
            <a:r>
              <a:rPr lang="en-US" sz="2400" dirty="0" smtClean="0">
                <a:latin typeface="Century Gothic"/>
                <a:cs typeface="Century Gothic"/>
              </a:rPr>
              <a:t>PKS Attendance Policies reflect the attendance policy outlined by the Autauga County Board of Education.</a:t>
            </a:r>
          </a:p>
          <a:p>
            <a:pPr algn="ctr">
              <a:lnSpc>
                <a:spcPct val="80000"/>
              </a:lnSpc>
              <a:spcAft>
                <a:spcPts val="600"/>
              </a:spcAft>
            </a:pPr>
            <a:endParaRPr lang="en-US" sz="1400" dirty="0">
              <a:latin typeface="Century Gothic"/>
              <a:cs typeface="Century Gothic"/>
            </a:endParaRPr>
          </a:p>
          <a:p>
            <a:pPr algn="ctr">
              <a:lnSpc>
                <a:spcPct val="80000"/>
              </a:lnSpc>
              <a:spcAft>
                <a:spcPts val="600"/>
              </a:spcAft>
            </a:pP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2938981401"/>
      </p:ext>
    </p:extLst>
  </p:cSld>
  <p:clrMapOvr>
    <a:masterClrMapping/>
  </p:clrMapOvr>
  <mc:AlternateContent xmlns:mc="http://schemas.openxmlformats.org/markup-compatibility/2006" xmlns:p14="http://schemas.microsoft.com/office/powerpoint/2010/main">
    <mc:Choice Requires="p14">
      <p:transition spd="slow" p14:dur="10000" advClick="0" advTm="8696"/>
    </mc:Choice>
    <mc:Fallback xmlns="">
      <p:transition spd="slow" advClick="0" advTm="8696"/>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4527393"/>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We </a:t>
            </a:r>
            <a:r>
              <a:rPr lang="en-US" sz="2400" dirty="0" smtClean="0">
                <a:latin typeface="Century Gothic"/>
                <a:cs typeface="Century Gothic"/>
              </a:rPr>
              <a:t>will continue to look at attendance as it is important to the education of</a:t>
            </a:r>
          </a:p>
          <a:p>
            <a:pPr algn="ctr">
              <a:lnSpc>
                <a:spcPct val="80000"/>
              </a:lnSpc>
              <a:spcAft>
                <a:spcPts val="600"/>
              </a:spcAft>
            </a:pPr>
            <a:r>
              <a:rPr lang="en-US" sz="2400" dirty="0" smtClean="0">
                <a:latin typeface="Century Gothic"/>
                <a:cs typeface="Century Gothic"/>
              </a:rPr>
              <a:t> students.  However, we will work with families on a case by case basis as it pertains to health issues.</a:t>
            </a:r>
          </a:p>
          <a:p>
            <a:pPr algn="ctr">
              <a:lnSpc>
                <a:spcPct val="80000"/>
              </a:lnSpc>
              <a:spcAft>
                <a:spcPts val="600"/>
              </a:spcAft>
            </a:pPr>
            <a:r>
              <a:rPr lang="en-US" sz="2400" dirty="0" smtClean="0">
                <a:latin typeface="Century Gothic"/>
                <a:cs typeface="Century Gothic"/>
              </a:rPr>
              <a:t>It is very important to have good communication</a:t>
            </a:r>
          </a:p>
          <a:p>
            <a:pPr algn="ctr">
              <a:lnSpc>
                <a:spcPct val="80000"/>
              </a:lnSpc>
              <a:spcAft>
                <a:spcPts val="600"/>
              </a:spcAft>
            </a:pPr>
            <a:r>
              <a:rPr lang="en-US" sz="2400" dirty="0" smtClean="0">
                <a:latin typeface="Century Gothic"/>
                <a:cs typeface="Century Gothic"/>
              </a:rPr>
              <a:t>with School Administration.</a:t>
            </a:r>
          </a:p>
          <a:p>
            <a:pPr algn="ctr">
              <a:lnSpc>
                <a:spcPct val="80000"/>
              </a:lnSpc>
              <a:spcAft>
                <a:spcPts val="600"/>
              </a:spcAft>
            </a:pPr>
            <a:r>
              <a:rPr lang="en-US" sz="2400" dirty="0" smtClean="0">
                <a:latin typeface="Century Gothic"/>
                <a:cs typeface="Century Gothic"/>
              </a:rPr>
              <a:t>**Written </a:t>
            </a:r>
            <a:r>
              <a:rPr lang="en-US" sz="2400" dirty="0" smtClean="0">
                <a:latin typeface="Century Gothic"/>
                <a:cs typeface="Century Gothic"/>
              </a:rPr>
              <a:t>excuses are required within</a:t>
            </a:r>
          </a:p>
          <a:p>
            <a:pPr algn="ctr">
              <a:lnSpc>
                <a:spcPct val="80000"/>
              </a:lnSpc>
              <a:spcAft>
                <a:spcPts val="600"/>
              </a:spcAft>
            </a:pPr>
            <a:r>
              <a:rPr lang="en-US" sz="2400" dirty="0" smtClean="0">
                <a:latin typeface="Century Gothic"/>
                <a:cs typeface="Century Gothic"/>
              </a:rPr>
              <a:t> three days. </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rPr>
              <a:t>The Code of Conduct clearly outlines</a:t>
            </a:r>
          </a:p>
          <a:p>
            <a:pPr algn="ctr">
              <a:lnSpc>
                <a:spcPct val="80000"/>
              </a:lnSpc>
              <a:spcAft>
                <a:spcPts val="600"/>
              </a:spcAft>
            </a:pPr>
            <a:r>
              <a:rPr lang="en-US" sz="2400" dirty="0" smtClean="0">
                <a:latin typeface="Century Gothic"/>
                <a:cs typeface="Century Gothic"/>
              </a:rPr>
              <a:t>what constitutes an excused absence </a:t>
            </a:r>
          </a:p>
          <a:p>
            <a:pPr algn="ctr">
              <a:lnSpc>
                <a:spcPct val="80000"/>
              </a:lnSpc>
              <a:spcAft>
                <a:spcPts val="600"/>
              </a:spcAft>
            </a:pPr>
            <a:r>
              <a:rPr lang="en-US" sz="2400" dirty="0" smtClean="0">
                <a:latin typeface="Century Gothic"/>
                <a:cs typeface="Century Gothic"/>
              </a:rPr>
              <a:t>and truancy.</a:t>
            </a:r>
            <a:endParaRPr lang="en-US" sz="3200" dirty="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2178319225"/>
      </p:ext>
    </p:extLst>
  </p:cSld>
  <p:clrMapOvr>
    <a:masterClrMapping/>
  </p:clrMapOvr>
  <mc:AlternateContent xmlns:mc="http://schemas.openxmlformats.org/markup-compatibility/2006" xmlns:p14="http://schemas.microsoft.com/office/powerpoint/2010/main">
    <mc:Choice Requires="p14">
      <p:transition spd="slow" p14:dur="10000" advClick="0" advTm="14536"/>
    </mc:Choice>
    <mc:Fallback xmlns="">
      <p:transition spd="slow" advClick="0" advTm="1453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4431983"/>
          </a:xfrm>
          <a:prstGeom prst="rect">
            <a:avLst/>
          </a:prstGeom>
        </p:spPr>
        <p:txBody>
          <a:bodyPr wrap="square" numCol="1">
            <a:spAutoFit/>
          </a:bodyPr>
          <a:lstStyle/>
          <a:p>
            <a:pPr algn="ctr">
              <a:lnSpc>
                <a:spcPct val="80000"/>
              </a:lnSpc>
              <a:spcAft>
                <a:spcPts val="600"/>
              </a:spcAft>
            </a:pPr>
            <a:r>
              <a:rPr lang="en-US" sz="2800" dirty="0" smtClean="0">
                <a:latin typeface="Century Gothic"/>
                <a:cs typeface="Century Gothic"/>
              </a:rPr>
              <a:t>Our Parent and Student Handbook outlines our policies and procedures related to Field Trips </a:t>
            </a:r>
            <a:r>
              <a:rPr lang="en-US" sz="2800" dirty="0" smtClean="0">
                <a:latin typeface="Century Gothic"/>
                <a:cs typeface="Century Gothic"/>
              </a:rPr>
              <a:t>.</a:t>
            </a:r>
          </a:p>
          <a:p>
            <a:pPr algn="ctr">
              <a:lnSpc>
                <a:spcPct val="80000"/>
              </a:lnSpc>
              <a:spcAft>
                <a:spcPts val="600"/>
              </a:spcAft>
            </a:pPr>
            <a:r>
              <a:rPr lang="en-US" dirty="0" smtClean="0">
                <a:latin typeface="Century Gothic"/>
                <a:cs typeface="Century Gothic"/>
              </a:rPr>
              <a:t>All </a:t>
            </a:r>
            <a:r>
              <a:rPr lang="en-US" dirty="0" smtClean="0">
                <a:latin typeface="Century Gothic"/>
                <a:cs typeface="Century Gothic"/>
              </a:rPr>
              <a:t>students must have a signed permission slip.</a:t>
            </a:r>
          </a:p>
          <a:p>
            <a:pPr marL="342900" indent="-342900" algn="ctr">
              <a:lnSpc>
                <a:spcPct val="80000"/>
              </a:lnSpc>
              <a:spcAft>
                <a:spcPts val="600"/>
              </a:spcAft>
              <a:buAutoNum type="arabicPeriod"/>
            </a:pPr>
            <a:r>
              <a:rPr lang="en-US" dirty="0" smtClean="0">
                <a:latin typeface="Century Gothic"/>
                <a:cs typeface="Century Gothic"/>
              </a:rPr>
              <a:t>Chaperones will be obtained to ensure safety for all students.</a:t>
            </a:r>
          </a:p>
          <a:p>
            <a:pPr marL="342900" indent="-342900" algn="ctr">
              <a:lnSpc>
                <a:spcPct val="80000"/>
              </a:lnSpc>
              <a:spcAft>
                <a:spcPts val="600"/>
              </a:spcAft>
              <a:buAutoNum type="arabicPeriod"/>
            </a:pPr>
            <a:r>
              <a:rPr lang="en-US" dirty="0" smtClean="0">
                <a:latin typeface="Century Gothic"/>
                <a:cs typeface="Century Gothic"/>
              </a:rPr>
              <a:t>SIBLINGS ARE NOT ALLOWED TO ATTEND FIELD TRIPS.</a:t>
            </a:r>
          </a:p>
          <a:p>
            <a:pPr marL="342900" indent="-342900" algn="ctr">
              <a:lnSpc>
                <a:spcPct val="80000"/>
              </a:lnSpc>
              <a:spcAft>
                <a:spcPts val="600"/>
              </a:spcAft>
              <a:buAutoNum type="arabicPeriod"/>
            </a:pPr>
            <a:r>
              <a:rPr lang="en-US" dirty="0" smtClean="0">
                <a:latin typeface="Century Gothic"/>
                <a:cs typeface="Century Gothic"/>
              </a:rPr>
              <a:t>Emergencies will be handled by the teacher.</a:t>
            </a:r>
          </a:p>
          <a:p>
            <a:pPr marL="342900" indent="-342900" algn="ctr">
              <a:lnSpc>
                <a:spcPct val="80000"/>
              </a:lnSpc>
              <a:spcAft>
                <a:spcPts val="600"/>
              </a:spcAft>
              <a:buAutoNum type="arabicPeriod"/>
            </a:pPr>
            <a:r>
              <a:rPr lang="en-US" dirty="0" smtClean="0">
                <a:latin typeface="Century Gothic"/>
                <a:cs typeface="Century Gothic"/>
              </a:rPr>
              <a:t>Bus transportation will be utilized for all students.</a:t>
            </a:r>
          </a:p>
          <a:p>
            <a:pPr marL="342900" indent="-342900" algn="ctr">
              <a:lnSpc>
                <a:spcPct val="80000"/>
              </a:lnSpc>
              <a:spcAft>
                <a:spcPts val="600"/>
              </a:spcAft>
              <a:buAutoNum type="arabicPeriod"/>
            </a:pPr>
            <a:r>
              <a:rPr lang="en-US" dirty="0" smtClean="0">
                <a:latin typeface="Century Gothic"/>
                <a:cs typeface="Century Gothic"/>
              </a:rPr>
              <a:t>All money must be turned in by the deadline.</a:t>
            </a:r>
          </a:p>
          <a:p>
            <a:pPr marL="342900" indent="-342900" algn="ctr">
              <a:lnSpc>
                <a:spcPct val="80000"/>
              </a:lnSpc>
              <a:spcAft>
                <a:spcPts val="600"/>
              </a:spcAft>
              <a:buAutoNum type="arabicPeriod"/>
            </a:pPr>
            <a:r>
              <a:rPr lang="en-US" dirty="0" smtClean="0">
                <a:latin typeface="Century Gothic"/>
                <a:cs typeface="Century Gothic"/>
              </a:rPr>
              <a:t>Please be respectful and do not post pictures as some</a:t>
            </a:r>
          </a:p>
          <a:p>
            <a:pPr algn="ctr">
              <a:lnSpc>
                <a:spcPct val="80000"/>
              </a:lnSpc>
              <a:spcAft>
                <a:spcPts val="600"/>
              </a:spcAft>
            </a:pPr>
            <a:r>
              <a:rPr lang="en-US" dirty="0" smtClean="0">
                <a:latin typeface="Century Gothic"/>
                <a:cs typeface="Century Gothic"/>
              </a:rPr>
              <a:t>parents have internet restrictions for their children.</a:t>
            </a:r>
          </a:p>
          <a:p>
            <a:pPr algn="ctr">
              <a:lnSpc>
                <a:spcPct val="80000"/>
              </a:lnSpc>
              <a:spcAft>
                <a:spcPts val="600"/>
              </a:spcAft>
            </a:pPr>
            <a:r>
              <a:rPr lang="en-US" dirty="0" smtClean="0">
                <a:latin typeface="Century Gothic"/>
                <a:cs typeface="Century Gothic"/>
              </a:rPr>
              <a:t>8.  No refunds will be issued for field trips.</a:t>
            </a:r>
          </a:p>
          <a:p>
            <a:pPr algn="ctr">
              <a:lnSpc>
                <a:spcPct val="80000"/>
              </a:lnSpc>
              <a:spcAft>
                <a:spcPts val="600"/>
              </a:spcAft>
            </a:pPr>
            <a:endParaRPr lang="en-US" sz="3200" dirty="0">
              <a:latin typeface="Century Gothic"/>
              <a:cs typeface="Century Gothic"/>
            </a:endParaRPr>
          </a:p>
        </p:txBody>
      </p:sp>
    </p:spTree>
    <p:extLst>
      <p:ext uri="{BB962C8B-B14F-4D97-AF65-F5344CB8AC3E}">
        <p14:creationId xmlns:p14="http://schemas.microsoft.com/office/powerpoint/2010/main" val="580930899"/>
      </p:ext>
    </p:extLst>
  </p:cSld>
  <p:clrMapOvr>
    <a:masterClrMapping/>
  </p:clrMapOvr>
  <mc:AlternateContent xmlns:mc="http://schemas.openxmlformats.org/markup-compatibility/2006" xmlns:p14="http://schemas.microsoft.com/office/powerpoint/2010/main">
    <mc:Choice Requires="p14">
      <p:transition spd="slow" p14:dur="10000" advClick="0" advTm="16952"/>
    </mc:Choice>
    <mc:Fallback xmlns="">
      <p:transition spd="slow" advClick="0" advTm="1695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3650230"/>
          </a:xfrm>
          <a:prstGeom prst="rect">
            <a:avLst/>
          </a:prstGeom>
        </p:spPr>
        <p:txBody>
          <a:bodyPr wrap="square" numCol="1">
            <a:spAutoFit/>
          </a:bodyPr>
          <a:lstStyle/>
          <a:p>
            <a:pPr algn="ctr">
              <a:lnSpc>
                <a:spcPct val="80000"/>
              </a:lnSpc>
              <a:spcAft>
                <a:spcPts val="600"/>
              </a:spcAft>
            </a:pPr>
            <a:r>
              <a:rPr lang="en-US" sz="2400" b="1" dirty="0" smtClean="0">
                <a:latin typeface="Century Gothic"/>
                <a:cs typeface="Century Gothic"/>
              </a:rPr>
              <a:t>WE LOVE PARENT VOLUNTEERS!</a:t>
            </a:r>
          </a:p>
          <a:p>
            <a:pPr algn="ctr">
              <a:lnSpc>
                <a:spcPct val="80000"/>
              </a:lnSpc>
              <a:spcAft>
                <a:spcPts val="600"/>
              </a:spcAft>
            </a:pPr>
            <a:r>
              <a:rPr lang="en-US" sz="2400" dirty="0" smtClean="0">
                <a:latin typeface="Century Gothic"/>
                <a:cs typeface="Century Gothic"/>
              </a:rPr>
              <a:t>We have a very active APT and we encourage you all to join.  There will be an envelope in your child’s opening document folder if you are interested.</a:t>
            </a:r>
          </a:p>
          <a:p>
            <a:pPr algn="ctr">
              <a:lnSpc>
                <a:spcPct val="80000"/>
              </a:lnSpc>
              <a:spcAft>
                <a:spcPts val="600"/>
              </a:spcAft>
            </a:pPr>
            <a:r>
              <a:rPr lang="en-US" sz="2400" dirty="0" smtClean="0">
                <a:latin typeface="Century Gothic"/>
                <a:cs typeface="Century Gothic"/>
              </a:rPr>
              <a:t>The cost is $5.00 per family.</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We do not allow visitors in the classrooms during instructional times.  However, there are many ways that you can help your teacher.  Preparing and providing materials is always needed and much appreciated.  </a:t>
            </a:r>
            <a:endParaRPr lang="en-US" sz="2400" dirty="0">
              <a:latin typeface="Century Gothic"/>
              <a:cs typeface="Century Gothic"/>
            </a:endParaRPr>
          </a:p>
        </p:txBody>
      </p:sp>
    </p:spTree>
    <p:extLst>
      <p:ext uri="{BB962C8B-B14F-4D97-AF65-F5344CB8AC3E}">
        <p14:creationId xmlns:p14="http://schemas.microsoft.com/office/powerpoint/2010/main" val="2661625904"/>
      </p:ext>
    </p:extLst>
  </p:cSld>
  <p:clrMapOvr>
    <a:masterClrMapping/>
  </p:clrMapOvr>
  <mc:AlternateContent xmlns:mc="http://schemas.openxmlformats.org/markup-compatibility/2006" xmlns:p14="http://schemas.microsoft.com/office/powerpoint/2010/main">
    <mc:Choice Requires="p14">
      <p:transition spd="slow" p14:dur="10000" advClick="0" advTm="22160"/>
    </mc:Choice>
    <mc:Fallback xmlns="">
      <p:transition spd="slow" advClick="0" advTm="2216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3628686"/>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OUR POSITIVE BEHAVIOR SUPPORT </a:t>
            </a:r>
            <a:r>
              <a:rPr lang="en-US" sz="3200" dirty="0" smtClean="0">
                <a:latin typeface="Century Gothic"/>
                <a:cs typeface="Century Gothic"/>
              </a:rPr>
              <a:t>MOTTO </a:t>
            </a:r>
            <a:r>
              <a:rPr lang="en-US" sz="3200" dirty="0" smtClean="0">
                <a:latin typeface="Century Gothic"/>
                <a:cs typeface="Century Gothic"/>
              </a:rPr>
              <a:t>AT PKS IS…</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r>
              <a:rPr lang="en-US" sz="3200" dirty="0" smtClean="0">
                <a:solidFill>
                  <a:srgbClr val="FF0000"/>
                </a:solidFill>
                <a:latin typeface="Century Gothic"/>
                <a:cs typeface="Century Gothic"/>
              </a:rPr>
              <a:t>P</a:t>
            </a:r>
            <a:r>
              <a:rPr lang="en-US" sz="3200" dirty="0" smtClean="0">
                <a:latin typeface="Century Gothic"/>
                <a:cs typeface="Century Gothic"/>
              </a:rPr>
              <a:t>ROUD      </a:t>
            </a:r>
            <a:r>
              <a:rPr lang="en-US" sz="3200" dirty="0" smtClean="0">
                <a:solidFill>
                  <a:srgbClr val="0070C0"/>
                </a:solidFill>
                <a:latin typeface="Century Gothic"/>
                <a:cs typeface="Century Gothic"/>
              </a:rPr>
              <a:t>K</a:t>
            </a:r>
            <a:r>
              <a:rPr lang="en-US" sz="3200" dirty="0" smtClean="0">
                <a:latin typeface="Century Gothic"/>
                <a:cs typeface="Century Gothic"/>
              </a:rPr>
              <a:t>IND      </a:t>
            </a:r>
            <a:r>
              <a:rPr lang="en-US" sz="3200" dirty="0" smtClean="0">
                <a:solidFill>
                  <a:srgbClr val="00B050"/>
                </a:solidFill>
                <a:latin typeface="Century Gothic"/>
                <a:cs typeface="Century Gothic"/>
              </a:rPr>
              <a:t>S</a:t>
            </a:r>
            <a:r>
              <a:rPr lang="en-US" sz="3200" dirty="0" smtClean="0">
                <a:latin typeface="Century Gothic"/>
                <a:cs typeface="Century Gothic"/>
              </a:rPr>
              <a:t>AFE</a:t>
            </a:r>
          </a:p>
          <a:p>
            <a:pPr algn="ctr">
              <a:lnSpc>
                <a:spcPct val="80000"/>
              </a:lnSpc>
              <a:spcAft>
                <a:spcPts val="600"/>
              </a:spcAft>
            </a:pPr>
            <a:endParaRPr lang="en-US" sz="3200" dirty="0">
              <a:latin typeface="Century Gothic"/>
              <a:cs typeface="Century Gothic"/>
            </a:endParaRPr>
          </a:p>
          <a:p>
            <a:pPr algn="ctr">
              <a:lnSpc>
                <a:spcPct val="80000"/>
              </a:lnSpc>
              <a:spcAft>
                <a:spcPts val="600"/>
              </a:spcAft>
            </a:pPr>
            <a:r>
              <a:rPr lang="en-US" sz="3200" dirty="0" smtClean="0">
                <a:latin typeface="Century Gothic"/>
                <a:cs typeface="Century Gothic"/>
              </a:rPr>
              <a:t>We work to teach children to be these three things in all areas at all </a:t>
            </a:r>
          </a:p>
          <a:p>
            <a:pPr algn="ctr">
              <a:lnSpc>
                <a:spcPct val="80000"/>
              </a:lnSpc>
              <a:spcAft>
                <a:spcPts val="600"/>
              </a:spcAft>
            </a:pPr>
            <a:r>
              <a:rPr lang="en-US" sz="3200" dirty="0" smtClean="0">
                <a:latin typeface="Century Gothic"/>
                <a:cs typeface="Century Gothic"/>
              </a:rPr>
              <a:t>times.</a:t>
            </a:r>
          </a:p>
        </p:txBody>
      </p:sp>
    </p:spTree>
    <p:extLst>
      <p:ext uri="{BB962C8B-B14F-4D97-AF65-F5344CB8AC3E}">
        <p14:creationId xmlns:p14="http://schemas.microsoft.com/office/powerpoint/2010/main" val="961045411"/>
      </p:ext>
    </p:extLst>
  </p:cSld>
  <p:clrMapOvr>
    <a:masterClrMapping/>
  </p:clrMapOvr>
  <mc:AlternateContent xmlns:mc="http://schemas.openxmlformats.org/markup-compatibility/2006" xmlns:p14="http://schemas.microsoft.com/office/powerpoint/2010/main">
    <mc:Choice Requires="p14">
      <p:transition spd="slow" p14:dur="10000" advClick="0" advTm="10960"/>
    </mc:Choice>
    <mc:Fallback xmlns="">
      <p:transition spd="slow" advClick="0" advTm="1096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99559" y="2260587"/>
            <a:ext cx="7899985" cy="1723549"/>
          </a:xfrm>
          <a:prstGeom prst="rect">
            <a:avLst/>
          </a:prstGeom>
        </p:spPr>
        <p:txBody>
          <a:bodyPr wrap="square" numCol="1">
            <a:spAutoFit/>
          </a:bodyPr>
          <a:lstStyle/>
          <a:p>
            <a:pPr algn="ctr">
              <a:lnSpc>
                <a:spcPct val="80000"/>
              </a:lnSpc>
              <a:spcAft>
                <a:spcPts val="600"/>
              </a:spcAft>
            </a:pPr>
            <a:r>
              <a:rPr lang="en-US" sz="2400" dirty="0" smtClean="0">
                <a:latin typeface="Century Gothic"/>
                <a:cs typeface="Century Gothic"/>
              </a:rPr>
              <a:t>OUR SCHOOL EXPECTATIONS ARE POSTED ON OUR WEBSITE UNDER PKS CURRICULUM.  IT IS LISTED UNDER PBS EXPECTATIONS.</a:t>
            </a:r>
          </a:p>
          <a:p>
            <a:pPr algn="ctr">
              <a:lnSpc>
                <a:spcPct val="80000"/>
              </a:lnSpc>
              <a:spcAft>
                <a:spcPts val="600"/>
              </a:spcAft>
            </a:pPr>
            <a:endParaRPr lang="en-US" sz="2400" dirty="0">
              <a:latin typeface="Century Gothic"/>
              <a:cs typeface="Century Gothic"/>
            </a:endParaRPr>
          </a:p>
          <a:p>
            <a:pPr algn="ctr">
              <a:lnSpc>
                <a:spcPct val="80000"/>
              </a:lnSpc>
              <a:spcAft>
                <a:spcPts val="600"/>
              </a:spcAft>
            </a:pPr>
            <a:r>
              <a:rPr lang="en-US" sz="2400" dirty="0" smtClean="0">
                <a:latin typeface="Century Gothic"/>
                <a:cs typeface="Century Gothic"/>
              </a:rPr>
              <a:t>PLEASE REVIEW THESE WITH YOUR CHILD.</a:t>
            </a:r>
          </a:p>
        </p:txBody>
      </p:sp>
    </p:spTree>
    <p:extLst>
      <p:ext uri="{BB962C8B-B14F-4D97-AF65-F5344CB8AC3E}">
        <p14:creationId xmlns:p14="http://schemas.microsoft.com/office/powerpoint/2010/main" val="4206099875"/>
      </p:ext>
    </p:extLst>
  </p:cSld>
  <p:clrMapOvr>
    <a:masterClrMapping/>
  </p:clrMapOvr>
  <mc:AlternateContent xmlns:mc="http://schemas.openxmlformats.org/markup-compatibility/2006" xmlns:p14="http://schemas.microsoft.com/office/powerpoint/2010/main">
    <mc:Choice Requires="p14">
      <p:transition spd="slow" p14:dur="10000" advClick="0" advTm="9272"/>
    </mc:Choice>
    <mc:Fallback xmlns="">
      <p:transition spd="slow" advClick="0" advTm="9272"/>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3579441"/>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A school supply list is posted on our website and available in our Handbook.</a:t>
            </a:r>
            <a:endParaRPr lang="en-US" sz="1200" dirty="0">
              <a:solidFill>
                <a:srgbClr val="00B0F0"/>
              </a:solidFill>
              <a:latin typeface="Century Gothic"/>
              <a:cs typeface="Century Gothic"/>
            </a:endParaRPr>
          </a:p>
          <a:p>
            <a:pPr algn="ctr">
              <a:lnSpc>
                <a:spcPct val="80000"/>
              </a:lnSpc>
              <a:spcAft>
                <a:spcPts val="600"/>
              </a:spcAft>
            </a:pPr>
            <a:r>
              <a:rPr lang="en-US" sz="3200" dirty="0" smtClean="0">
                <a:solidFill>
                  <a:srgbClr val="FF66CC"/>
                </a:solidFill>
                <a:latin typeface="Century Gothic"/>
                <a:cs typeface="Century Gothic"/>
              </a:rPr>
              <a:t>SPIRIT/ACTIVITY/FT T-SHIRT $15.00</a:t>
            </a:r>
          </a:p>
          <a:p>
            <a:pPr algn="ctr">
              <a:lnSpc>
                <a:spcPct val="80000"/>
              </a:lnSpc>
              <a:spcAft>
                <a:spcPts val="600"/>
              </a:spcAft>
            </a:pPr>
            <a:r>
              <a:rPr lang="en-US" sz="3200" dirty="0" smtClean="0">
                <a:solidFill>
                  <a:srgbClr val="FF66CC"/>
                </a:solidFill>
                <a:latin typeface="Century Gothic"/>
                <a:cs typeface="Century Gothic"/>
              </a:rPr>
              <a:t>PKS CANVAS TOTE BAG  $</a:t>
            </a:r>
            <a:r>
              <a:rPr lang="en-US" sz="3200" dirty="0" smtClean="0">
                <a:solidFill>
                  <a:srgbClr val="FF66CC"/>
                </a:solidFill>
                <a:latin typeface="Century Gothic"/>
                <a:cs typeface="Century Gothic"/>
              </a:rPr>
              <a:t>15.00</a:t>
            </a:r>
            <a:endParaRPr lang="en-US" sz="3200" dirty="0" smtClean="0">
              <a:solidFill>
                <a:srgbClr val="FF66CC"/>
              </a:solidFill>
              <a:latin typeface="Century Gothic"/>
              <a:cs typeface="Century Gothic"/>
            </a:endParaRPr>
          </a:p>
          <a:p>
            <a:pPr algn="ctr">
              <a:lnSpc>
                <a:spcPct val="80000"/>
              </a:lnSpc>
              <a:spcAft>
                <a:spcPts val="600"/>
              </a:spcAft>
            </a:pPr>
            <a:r>
              <a:rPr lang="en-US" sz="2000" dirty="0" smtClean="0">
                <a:solidFill>
                  <a:srgbClr val="00B0F0"/>
                </a:solidFill>
                <a:latin typeface="Century Gothic"/>
                <a:cs typeface="Century Gothic"/>
              </a:rPr>
              <a:t>*</a:t>
            </a:r>
            <a:r>
              <a:rPr lang="en-US" sz="2000" dirty="0" err="1" smtClean="0">
                <a:solidFill>
                  <a:srgbClr val="00B0F0"/>
                </a:solidFill>
                <a:latin typeface="Century Gothic"/>
                <a:cs typeface="Century Gothic"/>
              </a:rPr>
              <a:t>BackPacks</a:t>
            </a:r>
            <a:r>
              <a:rPr lang="en-US" sz="2000" dirty="0" smtClean="0">
                <a:solidFill>
                  <a:srgbClr val="00B0F0"/>
                </a:solidFill>
                <a:latin typeface="Century Gothic"/>
                <a:cs typeface="Century Gothic"/>
              </a:rPr>
              <a:t> </a:t>
            </a:r>
            <a:r>
              <a:rPr lang="en-US" sz="2000" dirty="0" smtClean="0">
                <a:solidFill>
                  <a:srgbClr val="00B0F0"/>
                </a:solidFill>
                <a:latin typeface="Century Gothic"/>
                <a:cs typeface="Century Gothic"/>
              </a:rPr>
              <a:t>or Nap Mats are </a:t>
            </a:r>
            <a:r>
              <a:rPr lang="en-US" sz="2000" dirty="0" smtClean="0">
                <a:solidFill>
                  <a:srgbClr val="00B0F0"/>
                </a:solidFill>
                <a:latin typeface="Century Gothic"/>
                <a:cs typeface="Century Gothic"/>
              </a:rPr>
              <a:t>not allowed due to safety and storage reasons.</a:t>
            </a:r>
          </a:p>
          <a:p>
            <a:pPr algn="ctr">
              <a:lnSpc>
                <a:spcPct val="80000"/>
              </a:lnSpc>
              <a:spcAft>
                <a:spcPts val="600"/>
              </a:spcAft>
            </a:pPr>
            <a:endParaRPr lang="en-US" sz="2000" dirty="0" smtClean="0">
              <a:solidFill>
                <a:srgbClr val="00B0F0"/>
              </a:solidFill>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777935052"/>
      </p:ext>
    </p:extLst>
  </p:cSld>
  <p:clrMapOvr>
    <a:masterClrMapping/>
  </p:clrMapOvr>
  <mc:AlternateContent xmlns:mc="http://schemas.openxmlformats.org/markup-compatibility/2006" xmlns:p14="http://schemas.microsoft.com/office/powerpoint/2010/main">
    <mc:Choice Requires="p14">
      <p:transition spd="slow" p14:dur="10000" advClick="0" advTm="7824"/>
    </mc:Choice>
    <mc:Fallback xmlns="">
      <p:transition spd="slow" advClick="0" advTm="7824"/>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542" y="871172"/>
            <a:ext cx="2247900" cy="1775313"/>
          </a:xfrm>
          <a:prstGeom prst="rect">
            <a:avLst/>
          </a:prstGeom>
        </p:spPr>
      </p:pic>
      <p:sp>
        <p:nvSpPr>
          <p:cNvPr id="3" name="TextBox 2"/>
          <p:cNvSpPr txBox="1"/>
          <p:nvPr/>
        </p:nvSpPr>
        <p:spPr>
          <a:xfrm>
            <a:off x="1160584" y="2751992"/>
            <a:ext cx="6972300" cy="3108543"/>
          </a:xfrm>
          <a:prstGeom prst="rect">
            <a:avLst/>
          </a:prstGeom>
          <a:noFill/>
        </p:spPr>
        <p:txBody>
          <a:bodyPr wrap="square" numCol="1" rtlCol="0">
            <a:spAutoFit/>
          </a:bodyPr>
          <a:lstStyle/>
          <a:p>
            <a:pPr algn="ctr"/>
            <a:r>
              <a:rPr lang="en-US" sz="2800" dirty="0" smtClean="0">
                <a:latin typeface="Century Gothic" panose="020B0502020202020204" pitchFamily="34" charset="0"/>
              </a:rPr>
              <a:t>We do have a LOST AND FOUND.  If you are missing an item, please send a letter in writing or call our school secretary so that we can check this area for you.  </a:t>
            </a:r>
            <a:r>
              <a:rPr lang="en-US" sz="2800" b="1" dirty="0" smtClean="0">
                <a:latin typeface="Century Gothic" panose="020B0502020202020204" pitchFamily="34" charset="0"/>
              </a:rPr>
              <a:t>PLEASE MAKE SURE ALL ITEMS ARE CLEARLY LABELED WITH YOUR CHILD’S NAME.</a:t>
            </a:r>
            <a:endParaRPr lang="en-US" sz="2800" b="1" dirty="0">
              <a:latin typeface="Century Gothic" panose="020B0502020202020204" pitchFamily="34" charset="0"/>
            </a:endParaRPr>
          </a:p>
        </p:txBody>
      </p:sp>
    </p:spTree>
    <p:extLst>
      <p:ext uri="{BB962C8B-B14F-4D97-AF65-F5344CB8AC3E}">
        <p14:creationId xmlns:p14="http://schemas.microsoft.com/office/powerpoint/2010/main" val="1669808470"/>
      </p:ext>
    </p:extLst>
  </p:cSld>
  <p:clrMapOvr>
    <a:masterClrMapping/>
  </p:clrMapOvr>
  <mc:AlternateContent xmlns:mc="http://schemas.openxmlformats.org/markup-compatibility/2006" xmlns:p14="http://schemas.microsoft.com/office/powerpoint/2010/main">
    <mc:Choice Requires="p14">
      <p:transition spd="slow" p14:dur="10000" advClick="0" advTm="11112"/>
    </mc:Choice>
    <mc:Fallback xmlns="">
      <p:transition spd="slow" advClick="0" advTm="1111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8873" y="1884218"/>
            <a:ext cx="7647709" cy="3416320"/>
          </a:xfrm>
          <a:prstGeom prst="rect">
            <a:avLst/>
          </a:prstGeom>
          <a:noFill/>
        </p:spPr>
        <p:txBody>
          <a:bodyPr wrap="square" numCol="1" rtlCol="0">
            <a:spAutoFit/>
          </a:bodyPr>
          <a:lstStyle/>
          <a:p>
            <a:pPr algn="ctr"/>
            <a:r>
              <a:rPr lang="en-US" sz="3600" b="1" dirty="0" smtClean="0"/>
              <a:t>HOORAY FOR THE FIRST DAY!</a:t>
            </a:r>
          </a:p>
          <a:p>
            <a:pPr algn="ctr"/>
            <a:r>
              <a:rPr lang="en-US" sz="2000" dirty="0" smtClean="0">
                <a:latin typeface="Century Gothic" panose="020B0502020202020204" pitchFamily="34" charset="0"/>
              </a:rPr>
              <a:t>THIS YEAR, WE WILL HAVE A STAGGERED START TO SCHOOL.  THIS HELPS WITH THE TRANSITION AND ALLOWS PARENTS TO PARTICIPATE IN THIS VERY IMPORTANT FIRST DAY MILESTONE WITH THEIR CHILD.  THE FOLLOWING SLIDES WILL SHOW WHAT CLASSES WILL REPORT ON WHICH DAY.  HALF OF THE SCHOOL WILL COME ON THE </a:t>
            </a:r>
            <a:r>
              <a:rPr lang="en-US" sz="2000" dirty="0" smtClean="0">
                <a:latin typeface="Century Gothic" panose="020B0502020202020204" pitchFamily="34" charset="0"/>
              </a:rPr>
              <a:t>9</a:t>
            </a:r>
            <a:r>
              <a:rPr lang="en-US" sz="2000" baseline="30000" dirty="0" smtClean="0">
                <a:latin typeface="Century Gothic" panose="020B0502020202020204" pitchFamily="34" charset="0"/>
              </a:rPr>
              <a:t>th</a:t>
            </a:r>
            <a:r>
              <a:rPr lang="en-US" sz="2000" dirty="0" smtClean="0">
                <a:latin typeface="Century Gothic" panose="020B0502020202020204" pitchFamily="34" charset="0"/>
              </a:rPr>
              <a:t> </a:t>
            </a:r>
            <a:r>
              <a:rPr lang="en-US" sz="2000" dirty="0" smtClean="0">
                <a:latin typeface="Century Gothic" panose="020B0502020202020204" pitchFamily="34" charset="0"/>
              </a:rPr>
              <a:t>and HALF OF THE SCHOOL WILL COME ON THE </a:t>
            </a:r>
            <a:r>
              <a:rPr lang="en-US" sz="2000" dirty="0" smtClean="0">
                <a:latin typeface="Century Gothic" panose="020B0502020202020204" pitchFamily="34" charset="0"/>
              </a:rPr>
              <a:t>10</a:t>
            </a:r>
            <a:r>
              <a:rPr lang="en-US" sz="2000" baseline="30000" dirty="0" smtClean="0">
                <a:latin typeface="Century Gothic" panose="020B0502020202020204" pitchFamily="34" charset="0"/>
              </a:rPr>
              <a:t>th</a:t>
            </a:r>
            <a:r>
              <a:rPr lang="en-US" sz="2000" dirty="0" smtClean="0">
                <a:latin typeface="Century Gothic" panose="020B0502020202020204" pitchFamily="34" charset="0"/>
              </a:rPr>
              <a:t>.  </a:t>
            </a:r>
            <a:endParaRPr lang="en-US" sz="2000" dirty="0">
              <a:latin typeface="Century Gothic" panose="020B0502020202020204" pitchFamily="34" charset="0"/>
            </a:endParaRPr>
          </a:p>
          <a:p>
            <a:pPr algn="ctr"/>
            <a:r>
              <a:rPr lang="en-US" sz="2000" dirty="0" smtClean="0">
                <a:latin typeface="Century Gothic" panose="020B0502020202020204" pitchFamily="34" charset="0"/>
              </a:rPr>
              <a:t>EVERYONE WILL REPORT TOGETHER ON</a:t>
            </a:r>
          </a:p>
          <a:p>
            <a:pPr algn="ctr"/>
            <a:r>
              <a:rPr lang="en-US" sz="2000" dirty="0" smtClean="0">
                <a:latin typeface="Century Gothic" panose="020B0502020202020204" pitchFamily="34" charset="0"/>
              </a:rPr>
              <a:t>THE </a:t>
            </a:r>
            <a:r>
              <a:rPr lang="en-US" sz="2000" dirty="0" smtClean="0">
                <a:latin typeface="Century Gothic" panose="020B0502020202020204" pitchFamily="34" charset="0"/>
              </a:rPr>
              <a:t>11</a:t>
            </a:r>
            <a:r>
              <a:rPr lang="en-US" sz="2000" baseline="30000" dirty="0" smtClean="0">
                <a:latin typeface="Century Gothic" panose="020B0502020202020204" pitchFamily="34" charset="0"/>
              </a:rPr>
              <a:t>th</a:t>
            </a:r>
            <a:r>
              <a:rPr lang="en-US" sz="2000" dirty="0" smtClean="0">
                <a:latin typeface="Century Gothic" panose="020B0502020202020204" pitchFamily="34" charset="0"/>
              </a:rPr>
              <a:t>.</a:t>
            </a:r>
          </a:p>
        </p:txBody>
      </p:sp>
      <p:sp>
        <p:nvSpPr>
          <p:cNvPr id="2" name="TextBox 1"/>
          <p:cNvSpPr txBox="1"/>
          <p:nvPr/>
        </p:nvSpPr>
        <p:spPr>
          <a:xfrm>
            <a:off x="195943" y="5329646"/>
            <a:ext cx="1384663" cy="369332"/>
          </a:xfrm>
          <a:prstGeom prst="rect">
            <a:avLst/>
          </a:prstGeom>
          <a:solidFill>
            <a:srgbClr val="00B0F0"/>
          </a:solidFill>
        </p:spPr>
        <p:txBody>
          <a:bodyPr wrap="square" numCol="1" rtlCol="0">
            <a:spAutoFit/>
          </a:bodyPr>
          <a:lstStyle/>
          <a:p>
            <a:pPr algn="ctr"/>
            <a:r>
              <a:rPr lang="en-US" b="1" dirty="0" smtClean="0">
                <a:solidFill>
                  <a:srgbClr val="FF0000"/>
                </a:solidFill>
              </a:rPr>
              <a:t>AUGUST</a:t>
            </a:r>
            <a:endParaRPr lang="en-US" b="1" dirty="0">
              <a:solidFill>
                <a:srgbClr val="FF0000"/>
              </a:solidFill>
            </a:endParaRPr>
          </a:p>
        </p:txBody>
      </p:sp>
      <p:sp>
        <p:nvSpPr>
          <p:cNvPr id="4" name="TextBox 3"/>
          <p:cNvSpPr txBox="1"/>
          <p:nvPr/>
        </p:nvSpPr>
        <p:spPr>
          <a:xfrm>
            <a:off x="313509" y="5826034"/>
            <a:ext cx="1110342" cy="830997"/>
          </a:xfrm>
          <a:prstGeom prst="rect">
            <a:avLst/>
          </a:prstGeom>
          <a:solidFill>
            <a:schemeClr val="bg1"/>
          </a:solidFill>
        </p:spPr>
        <p:txBody>
          <a:bodyPr wrap="square" numCol="1" rtlCol="0">
            <a:spAutoFit/>
          </a:bodyPr>
          <a:lstStyle/>
          <a:p>
            <a:pPr algn="ctr"/>
            <a:endParaRPr lang="en-US" sz="4800" dirty="0">
              <a:solidFill>
                <a:srgbClr val="FF0000"/>
              </a:solidFill>
            </a:endParaRPr>
          </a:p>
        </p:txBody>
      </p:sp>
    </p:spTree>
    <p:extLst>
      <p:ext uri="{BB962C8B-B14F-4D97-AF65-F5344CB8AC3E}">
        <p14:creationId xmlns:p14="http://schemas.microsoft.com/office/powerpoint/2010/main" val="1923276890"/>
      </p:ext>
    </p:extLst>
  </p:cSld>
  <p:clrMapOvr>
    <a:masterClrMapping/>
  </p:clrMapOvr>
  <mc:AlternateContent xmlns:mc="http://schemas.openxmlformats.org/markup-compatibility/2006" xmlns:p14="http://schemas.microsoft.com/office/powerpoint/2010/main">
    <mc:Choice Requires="p14">
      <p:transition spd="slow" p14:dur="10000" advClick="0" advTm="27400"/>
    </mc:Choice>
    <mc:Fallback xmlns="">
      <p:transition spd="slow" advClick="0" advTm="274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796" y="2636790"/>
            <a:ext cx="7899985" cy="1898981"/>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rPr>
              <a:t>FOR PKS UPDATES AND INFORMATION,</a:t>
            </a:r>
          </a:p>
          <a:p>
            <a:pPr algn="ctr">
              <a:lnSpc>
                <a:spcPct val="80000"/>
              </a:lnSpc>
              <a:spcAft>
                <a:spcPts val="600"/>
              </a:spcAft>
            </a:pPr>
            <a:r>
              <a:rPr lang="en-US" sz="3200" dirty="0" smtClean="0">
                <a:latin typeface="Century Gothic"/>
                <a:cs typeface="Century Gothic"/>
              </a:rPr>
              <a:t>GO TO</a:t>
            </a:r>
          </a:p>
          <a:p>
            <a:pPr algn="ctr">
              <a:lnSpc>
                <a:spcPct val="80000"/>
              </a:lnSpc>
              <a:spcAft>
                <a:spcPts val="600"/>
              </a:spcAft>
            </a:pPr>
            <a:r>
              <a:rPr lang="en-US" sz="3200" dirty="0" smtClean="0">
                <a:latin typeface="Century Gothic"/>
                <a:cs typeface="Century Gothic"/>
                <a:hlinkClick r:id="rId3"/>
              </a:rPr>
              <a:t>www.prattvillekindergarten.com</a:t>
            </a:r>
            <a:endParaRPr lang="en-US" sz="3200" dirty="0" smtClean="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3356189303"/>
      </p:ext>
    </p:extLst>
  </p:cSld>
  <p:clrMapOvr>
    <a:masterClrMapping/>
  </p:clrMapOvr>
  <mc:AlternateContent xmlns:mc="http://schemas.openxmlformats.org/markup-compatibility/2006" xmlns:p14="http://schemas.microsoft.com/office/powerpoint/2010/main">
    <mc:Choice Requires="p14">
      <p:transition spd="slow" p14:dur="10000" advClick="0" advTm="7280"/>
    </mc:Choice>
    <mc:Fallback xmlns="">
      <p:transition spd="slow" advClick="0" advTm="728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4250" y="2038914"/>
            <a:ext cx="7899985" cy="4308872"/>
          </a:xfrm>
          <a:prstGeom prst="rect">
            <a:avLst/>
          </a:prstGeom>
        </p:spPr>
        <p:txBody>
          <a:bodyPr wrap="square" numCol="1">
            <a:spAutoFit/>
          </a:bodyPr>
          <a:lstStyle/>
          <a:p>
            <a:pPr algn="ctr">
              <a:lnSpc>
                <a:spcPct val="80000"/>
              </a:lnSpc>
              <a:spcAft>
                <a:spcPts val="600"/>
              </a:spcAft>
            </a:pPr>
            <a:r>
              <a:rPr lang="en-US" sz="3200" dirty="0" smtClean="0">
                <a:latin typeface="Century Gothic"/>
                <a:cs typeface="Century Gothic"/>
                <a:hlinkClick r:id="rId3"/>
              </a:rPr>
              <a:t>www.prattvillekindergarten.com</a:t>
            </a:r>
            <a:endParaRPr lang="en-US" sz="3200" dirty="0" smtClean="0">
              <a:latin typeface="Century Gothic"/>
              <a:cs typeface="Century Gothic"/>
            </a:endParaRPr>
          </a:p>
          <a:p>
            <a:pPr algn="ctr">
              <a:lnSpc>
                <a:spcPct val="80000"/>
              </a:lnSpc>
              <a:spcAft>
                <a:spcPts val="600"/>
              </a:spcAft>
            </a:pPr>
            <a:r>
              <a:rPr lang="en-US" sz="3200" dirty="0">
                <a:latin typeface="Century Gothic"/>
                <a:cs typeface="Century Gothic"/>
              </a:rPr>
              <a:t>Go to Fun Links or Sight Word Practice</a:t>
            </a:r>
          </a:p>
          <a:p>
            <a:pPr algn="ctr">
              <a:lnSpc>
                <a:spcPct val="80000"/>
              </a:lnSpc>
              <a:spcAft>
                <a:spcPts val="600"/>
              </a:spcAft>
            </a:pPr>
            <a:r>
              <a:rPr lang="en-US" sz="3200" dirty="0" smtClean="0">
                <a:latin typeface="Century Gothic"/>
                <a:cs typeface="Century Gothic"/>
              </a:rPr>
              <a:t>Reading Eggs – </a:t>
            </a:r>
            <a:r>
              <a:rPr lang="en-US" sz="2000" dirty="0" smtClean="0">
                <a:latin typeface="Century Gothic"/>
                <a:cs typeface="Century Gothic"/>
              </a:rPr>
              <a:t>Student Information to Come </a:t>
            </a:r>
          </a:p>
          <a:p>
            <a:pPr algn="ctr">
              <a:lnSpc>
                <a:spcPct val="80000"/>
              </a:lnSpc>
              <a:spcAft>
                <a:spcPts val="600"/>
              </a:spcAft>
            </a:pPr>
            <a:endParaRPr lang="en-US" sz="800" dirty="0">
              <a:latin typeface="Century Gothic"/>
              <a:cs typeface="Century Gothic"/>
            </a:endParaRPr>
          </a:p>
          <a:p>
            <a:pPr algn="ctr">
              <a:lnSpc>
                <a:spcPct val="80000"/>
              </a:lnSpc>
              <a:spcAft>
                <a:spcPts val="600"/>
              </a:spcAft>
            </a:pPr>
            <a:r>
              <a:rPr lang="en-US" sz="2400" dirty="0" smtClean="0">
                <a:latin typeface="Century Gothic"/>
                <a:cs typeface="Century Gothic"/>
              </a:rPr>
              <a:t>Reading Websites:</a:t>
            </a:r>
          </a:p>
          <a:p>
            <a:pPr algn="ctr">
              <a:lnSpc>
                <a:spcPct val="80000"/>
              </a:lnSpc>
              <a:spcAft>
                <a:spcPts val="600"/>
              </a:spcAft>
            </a:pPr>
            <a:r>
              <a:rPr lang="en-US" sz="2400" dirty="0" smtClean="0">
                <a:latin typeface="Century Gothic"/>
                <a:cs typeface="Century Gothic"/>
                <a:hlinkClick r:id="rId4"/>
              </a:rPr>
              <a:t>www.pbs.org</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hlinkClick r:id="rId5"/>
              </a:rPr>
              <a:t>www.starfall.com</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hlinkClick r:id="rId6"/>
              </a:rPr>
              <a:t>www.softschools.com</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hlinkClick r:id="rId7"/>
              </a:rPr>
              <a:t>www.abcmouse.com</a:t>
            </a:r>
            <a:endParaRPr lang="en-US" sz="2400" dirty="0" smtClean="0">
              <a:latin typeface="Century Gothic"/>
              <a:cs typeface="Century Gothic"/>
            </a:endParaRPr>
          </a:p>
          <a:p>
            <a:pPr algn="ctr">
              <a:lnSpc>
                <a:spcPct val="80000"/>
              </a:lnSpc>
              <a:spcAft>
                <a:spcPts val="600"/>
              </a:spcAft>
            </a:pPr>
            <a:r>
              <a:rPr lang="en-US" sz="2400" dirty="0" smtClean="0">
                <a:latin typeface="Century Gothic"/>
                <a:cs typeface="Century Gothic"/>
                <a:hlinkClick r:id="rId8"/>
              </a:rPr>
              <a:t>www.abcya.com</a:t>
            </a:r>
            <a:endParaRPr lang="en-US" sz="2400" dirty="0" smtClean="0">
              <a:latin typeface="Century Gothic"/>
              <a:cs typeface="Century Gothic"/>
            </a:endParaRPr>
          </a:p>
          <a:p>
            <a:pPr algn="ctr">
              <a:lnSpc>
                <a:spcPct val="80000"/>
              </a:lnSpc>
              <a:spcAft>
                <a:spcPts val="600"/>
              </a:spcAft>
            </a:pPr>
            <a:endParaRPr lang="en-US" sz="3200" dirty="0" smtClean="0">
              <a:latin typeface="Century Gothic"/>
              <a:cs typeface="Century Gothic"/>
            </a:endParaRPr>
          </a:p>
        </p:txBody>
      </p:sp>
    </p:spTree>
    <p:extLst>
      <p:ext uri="{BB962C8B-B14F-4D97-AF65-F5344CB8AC3E}">
        <p14:creationId xmlns:p14="http://schemas.microsoft.com/office/powerpoint/2010/main" val="1762363805"/>
      </p:ext>
    </p:extLst>
  </p:cSld>
  <p:clrMapOvr>
    <a:masterClrMapping/>
  </p:clrMapOvr>
  <mc:AlternateContent xmlns:mc="http://schemas.openxmlformats.org/markup-compatibility/2006" xmlns:p14="http://schemas.microsoft.com/office/powerpoint/2010/main">
    <mc:Choice Requires="p14">
      <p:transition spd="slow" p14:dur="10000" advClick="0" advTm="11400"/>
    </mc:Choice>
    <mc:Fallback xmlns="">
      <p:transition spd="slow" advClick="0" advTm="114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02952" y="1110168"/>
            <a:ext cx="7899985" cy="612475"/>
          </a:xfrm>
          <a:prstGeom prst="rect">
            <a:avLst/>
          </a:prstGeom>
        </p:spPr>
        <p:txBody>
          <a:bodyPr wrap="square" numCol="1">
            <a:spAutoFit/>
          </a:bodyPr>
          <a:lstStyle/>
          <a:p>
            <a:pPr algn="ctr">
              <a:lnSpc>
                <a:spcPct val="80000"/>
              </a:lnSpc>
              <a:spcAft>
                <a:spcPts val="600"/>
              </a:spcAft>
            </a:pPr>
            <a:endParaRPr lang="en-US" b="1" dirty="0" smtClean="0">
              <a:latin typeface="Century Gothic"/>
              <a:cs typeface="Century Gothic"/>
            </a:endParaRPr>
          </a:p>
          <a:p>
            <a:pPr algn="ctr">
              <a:lnSpc>
                <a:spcPct val="80000"/>
              </a:lnSpc>
              <a:spcAft>
                <a:spcPts val="600"/>
              </a:spcAft>
            </a:pPr>
            <a:endParaRPr lang="en-US" b="1" dirty="0" smtClean="0">
              <a:latin typeface="Century Gothic"/>
              <a:cs typeface="Century Gothic"/>
            </a:endParaRPr>
          </a:p>
        </p:txBody>
      </p:sp>
      <p:sp>
        <p:nvSpPr>
          <p:cNvPr id="5" name="TextBox 4"/>
          <p:cNvSpPr txBox="1"/>
          <p:nvPr/>
        </p:nvSpPr>
        <p:spPr>
          <a:xfrm>
            <a:off x="931134" y="1247930"/>
            <a:ext cx="7404561" cy="3877985"/>
          </a:xfrm>
          <a:prstGeom prst="rect">
            <a:avLst/>
          </a:prstGeom>
          <a:noFill/>
        </p:spPr>
        <p:txBody>
          <a:bodyPr wrap="square" numCol="1" rtlCol="0">
            <a:spAutoFit/>
          </a:bodyPr>
          <a:lstStyle/>
          <a:p>
            <a:pPr algn="ctr"/>
            <a:r>
              <a:rPr lang="en-US" sz="3200" b="1" dirty="0" smtClean="0">
                <a:latin typeface="Century Gothic" panose="020B0502020202020204" pitchFamily="34" charset="0"/>
              </a:rPr>
              <a:t>THANK YOU SO MUCH FOR SHARING YOUR CHILDREN WITH US THIS YEAR!  YOUR SUPPORT OF PKS IS GREATLY APPRECIATED!</a:t>
            </a:r>
          </a:p>
          <a:p>
            <a:pPr algn="ctr"/>
            <a:r>
              <a:rPr lang="en-US" sz="3200" b="1" dirty="0" smtClean="0">
                <a:latin typeface="Century Gothic" panose="020B0502020202020204" pitchFamily="34" charset="0"/>
              </a:rPr>
              <a:t>WE ARE GOING TO HAVE A FANTASTIC YEAR!</a:t>
            </a:r>
          </a:p>
          <a:p>
            <a:pPr algn="ctr"/>
            <a:endParaRPr lang="en-US" b="1" dirty="0" smtClean="0"/>
          </a:p>
          <a:p>
            <a:pPr algn="ctr"/>
            <a:endParaRPr lang="en-US" dirty="0" smtClean="0"/>
          </a:p>
          <a:p>
            <a:pPr algn="ct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096" y="4352192"/>
            <a:ext cx="2746395" cy="1547446"/>
          </a:xfrm>
          <a:prstGeom prst="rect">
            <a:avLst/>
          </a:prstGeom>
        </p:spPr>
      </p:pic>
    </p:spTree>
    <p:extLst>
      <p:ext uri="{BB962C8B-B14F-4D97-AF65-F5344CB8AC3E}">
        <p14:creationId xmlns:p14="http://schemas.microsoft.com/office/powerpoint/2010/main" val="1532409211"/>
      </p:ext>
    </p:extLst>
  </p:cSld>
  <p:clrMapOvr>
    <a:masterClrMapping/>
  </p:clrMapOvr>
  <mc:AlternateContent xmlns:mc="http://schemas.openxmlformats.org/markup-compatibility/2006" xmlns:p14="http://schemas.microsoft.com/office/powerpoint/2010/main">
    <mc:Choice Requires="p14">
      <p:transition spd="slow" p14:dur="10000" advClick="0" advTm="15481"/>
    </mc:Choice>
    <mc:Fallback xmlns="">
      <p:transition spd="slow" advClick="0" advTm="1548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8873" y="1884218"/>
            <a:ext cx="7647709" cy="3970318"/>
          </a:xfrm>
          <a:prstGeom prst="rect">
            <a:avLst/>
          </a:prstGeom>
          <a:noFill/>
        </p:spPr>
        <p:txBody>
          <a:bodyPr wrap="square" numCol="1" rtlCol="0">
            <a:spAutoFit/>
          </a:bodyPr>
          <a:lstStyle/>
          <a:p>
            <a:pPr algn="ctr"/>
            <a:r>
              <a:rPr lang="en-US" sz="3600" b="1" dirty="0" smtClean="0"/>
              <a:t>HOORAY FOR THE FIRST DAY!</a:t>
            </a:r>
          </a:p>
          <a:p>
            <a:pPr algn="ctr"/>
            <a:r>
              <a:rPr lang="en-US" sz="2400" dirty="0" smtClean="0">
                <a:latin typeface="Century Gothic" panose="020B0502020202020204" pitchFamily="34" charset="0"/>
              </a:rPr>
              <a:t>WEDNESDAY, AUGUST </a:t>
            </a:r>
            <a:r>
              <a:rPr lang="en-US" sz="2400" dirty="0" smtClean="0">
                <a:latin typeface="Century Gothic" panose="020B0502020202020204" pitchFamily="34" charset="0"/>
              </a:rPr>
              <a:t>9TH</a:t>
            </a:r>
            <a:r>
              <a:rPr lang="en-US" sz="2400" dirty="0" smtClean="0">
                <a:latin typeface="Century Gothic" panose="020B0502020202020204" pitchFamily="34" charset="0"/>
              </a:rPr>
              <a:t>:</a:t>
            </a:r>
          </a:p>
          <a:p>
            <a:pPr algn="ctr"/>
            <a:r>
              <a:rPr lang="en-US" sz="2400" dirty="0" smtClean="0">
                <a:latin typeface="Century Gothic" panose="020B0502020202020204" pitchFamily="34" charset="0"/>
              </a:rPr>
              <a:t>MYRICK, HUNT, LOWE, ARCHIE, TOWERY, MCCARTER, MOTES, EZELL, PIPER, MCCASKEY, GRIFFITHS, KNIGHT</a:t>
            </a:r>
            <a:endParaRPr lang="en-US" sz="2400" dirty="0">
              <a:latin typeface="Century Gothic" panose="020B0502020202020204" pitchFamily="34" charset="0"/>
            </a:endParaRPr>
          </a:p>
          <a:p>
            <a:pPr algn="ctr"/>
            <a:r>
              <a:rPr lang="en-US" sz="2400" dirty="0" smtClean="0">
                <a:latin typeface="Century Gothic" panose="020B0502020202020204" pitchFamily="34" charset="0"/>
              </a:rPr>
              <a:t>Girls and Parents will come at </a:t>
            </a:r>
            <a:r>
              <a:rPr lang="en-US" sz="2400" dirty="0" smtClean="0">
                <a:latin typeface="Century Gothic" panose="020B0502020202020204" pitchFamily="34" charset="0"/>
              </a:rPr>
              <a:t>7:20</a:t>
            </a:r>
            <a:r>
              <a:rPr lang="en-US" sz="2400" dirty="0" smtClean="0">
                <a:latin typeface="Century Gothic" panose="020B0502020202020204" pitchFamily="34" charset="0"/>
              </a:rPr>
              <a:t>.  Girl Parents will leave at </a:t>
            </a:r>
            <a:r>
              <a:rPr lang="en-US" sz="2400" dirty="0" smtClean="0">
                <a:latin typeface="Century Gothic" panose="020B0502020202020204" pitchFamily="34" charset="0"/>
              </a:rPr>
              <a:t>7:50.</a:t>
            </a:r>
            <a:endParaRPr lang="en-US" sz="2400" dirty="0" smtClean="0">
              <a:latin typeface="Century Gothic" panose="020B0502020202020204" pitchFamily="34" charset="0"/>
            </a:endParaRPr>
          </a:p>
          <a:p>
            <a:pPr algn="ctr"/>
            <a:r>
              <a:rPr lang="en-US" sz="2400" dirty="0" smtClean="0">
                <a:latin typeface="Century Gothic" panose="020B0502020202020204" pitchFamily="34" charset="0"/>
              </a:rPr>
              <a:t>Boys and Parents will come at </a:t>
            </a:r>
            <a:r>
              <a:rPr lang="en-US" sz="2400" dirty="0" smtClean="0">
                <a:latin typeface="Century Gothic" panose="020B0502020202020204" pitchFamily="34" charset="0"/>
              </a:rPr>
              <a:t>7:50.  </a:t>
            </a:r>
            <a:r>
              <a:rPr lang="en-US" sz="2400" dirty="0" smtClean="0">
                <a:latin typeface="Century Gothic" panose="020B0502020202020204" pitchFamily="34" charset="0"/>
              </a:rPr>
              <a:t>Boy </a:t>
            </a:r>
          </a:p>
          <a:p>
            <a:pPr algn="ctr"/>
            <a:r>
              <a:rPr lang="en-US" sz="2400" dirty="0" smtClean="0">
                <a:latin typeface="Century Gothic" panose="020B0502020202020204" pitchFamily="34" charset="0"/>
              </a:rPr>
              <a:t>Parents will leave at </a:t>
            </a:r>
            <a:r>
              <a:rPr lang="en-US" sz="2400" dirty="0" smtClean="0">
                <a:latin typeface="Century Gothic" panose="020B0502020202020204" pitchFamily="34" charset="0"/>
              </a:rPr>
              <a:t>8:20</a:t>
            </a:r>
            <a:r>
              <a:rPr lang="en-US" sz="2400" dirty="0" smtClean="0">
                <a:latin typeface="Century Gothic" panose="020B0502020202020204" pitchFamily="34" charset="0"/>
              </a:rPr>
              <a:t>.</a:t>
            </a:r>
          </a:p>
          <a:p>
            <a:pPr algn="ctr"/>
            <a:r>
              <a:rPr lang="en-US" sz="2400" dirty="0" smtClean="0">
                <a:latin typeface="Century Gothic" panose="020B0502020202020204" pitchFamily="34" charset="0"/>
              </a:rPr>
              <a:t>*Students Will Stay Until Dismissal.</a:t>
            </a:r>
          </a:p>
        </p:txBody>
      </p:sp>
      <p:sp>
        <p:nvSpPr>
          <p:cNvPr id="2" name="TextBox 1"/>
          <p:cNvSpPr txBox="1"/>
          <p:nvPr/>
        </p:nvSpPr>
        <p:spPr>
          <a:xfrm>
            <a:off x="195943" y="5329646"/>
            <a:ext cx="1384663" cy="369332"/>
          </a:xfrm>
          <a:prstGeom prst="rect">
            <a:avLst/>
          </a:prstGeom>
          <a:solidFill>
            <a:srgbClr val="00B0F0"/>
          </a:solidFill>
        </p:spPr>
        <p:txBody>
          <a:bodyPr wrap="square" numCol="1" rtlCol="0">
            <a:spAutoFit/>
          </a:bodyPr>
          <a:lstStyle/>
          <a:p>
            <a:pPr algn="ctr"/>
            <a:r>
              <a:rPr lang="en-US" b="1" dirty="0" smtClean="0">
                <a:solidFill>
                  <a:srgbClr val="FF0000"/>
                </a:solidFill>
              </a:rPr>
              <a:t>AUGUST</a:t>
            </a:r>
            <a:endParaRPr lang="en-US" b="1" dirty="0">
              <a:solidFill>
                <a:srgbClr val="FF0000"/>
              </a:solidFill>
            </a:endParaRPr>
          </a:p>
        </p:txBody>
      </p:sp>
      <p:sp>
        <p:nvSpPr>
          <p:cNvPr id="4" name="TextBox 3"/>
          <p:cNvSpPr txBox="1"/>
          <p:nvPr/>
        </p:nvSpPr>
        <p:spPr>
          <a:xfrm>
            <a:off x="313509" y="5826034"/>
            <a:ext cx="1110342" cy="830997"/>
          </a:xfrm>
          <a:prstGeom prst="rect">
            <a:avLst/>
          </a:prstGeom>
          <a:solidFill>
            <a:schemeClr val="bg1"/>
          </a:solidFill>
        </p:spPr>
        <p:txBody>
          <a:bodyPr wrap="square" numCol="1" rtlCol="0">
            <a:spAutoFit/>
          </a:bodyPr>
          <a:lstStyle/>
          <a:p>
            <a:pPr algn="ctr"/>
            <a:r>
              <a:rPr lang="en-US" sz="4800" dirty="0" smtClean="0">
                <a:solidFill>
                  <a:srgbClr val="FF0000"/>
                </a:solidFill>
              </a:rPr>
              <a:t>9</a:t>
            </a:r>
            <a:endParaRPr lang="en-US" sz="4800" dirty="0">
              <a:solidFill>
                <a:srgbClr val="FF0000"/>
              </a:solidFill>
            </a:endParaRPr>
          </a:p>
        </p:txBody>
      </p:sp>
    </p:spTree>
    <p:extLst>
      <p:ext uri="{BB962C8B-B14F-4D97-AF65-F5344CB8AC3E}">
        <p14:creationId xmlns:p14="http://schemas.microsoft.com/office/powerpoint/2010/main" val="521750801"/>
      </p:ext>
    </p:extLst>
  </p:cSld>
  <p:clrMapOvr>
    <a:masterClrMapping/>
  </p:clrMapOvr>
  <mc:AlternateContent xmlns:mc="http://schemas.openxmlformats.org/markup-compatibility/2006" xmlns:p14="http://schemas.microsoft.com/office/powerpoint/2010/main">
    <mc:Choice Requires="p14">
      <p:transition spd="slow" p14:dur="10000" advClick="0" advTm="24528"/>
    </mc:Choice>
    <mc:Fallback xmlns="">
      <p:transition spd="slow" advClick="0" advTm="2452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8873" y="1884218"/>
            <a:ext cx="7647709" cy="3970318"/>
          </a:xfrm>
          <a:prstGeom prst="rect">
            <a:avLst/>
          </a:prstGeom>
          <a:noFill/>
        </p:spPr>
        <p:txBody>
          <a:bodyPr wrap="square" numCol="1" rtlCol="0">
            <a:spAutoFit/>
          </a:bodyPr>
          <a:lstStyle/>
          <a:p>
            <a:pPr algn="ctr"/>
            <a:r>
              <a:rPr lang="en-US" sz="3600" b="1" dirty="0" smtClean="0"/>
              <a:t>HOORAY FOR THE FIRST DAY!</a:t>
            </a:r>
          </a:p>
          <a:p>
            <a:pPr algn="ctr"/>
            <a:r>
              <a:rPr lang="en-US" sz="2400" dirty="0" smtClean="0">
                <a:latin typeface="Century Gothic" panose="020B0502020202020204" pitchFamily="34" charset="0"/>
              </a:rPr>
              <a:t>THURSDAY, AUGUST </a:t>
            </a:r>
            <a:r>
              <a:rPr lang="en-US" sz="2400" dirty="0" smtClean="0">
                <a:latin typeface="Century Gothic" panose="020B0502020202020204" pitchFamily="34" charset="0"/>
              </a:rPr>
              <a:t>10TH</a:t>
            </a:r>
            <a:r>
              <a:rPr lang="en-US" sz="2400" dirty="0" smtClean="0">
                <a:latin typeface="Century Gothic" panose="020B0502020202020204" pitchFamily="34" charset="0"/>
              </a:rPr>
              <a:t>:</a:t>
            </a:r>
          </a:p>
          <a:p>
            <a:pPr algn="ctr"/>
            <a:r>
              <a:rPr lang="en-US" sz="2400" dirty="0" smtClean="0">
                <a:latin typeface="Century Gothic" panose="020B0502020202020204" pitchFamily="34" charset="0"/>
              </a:rPr>
              <a:t>SCHMIDT, ROBERTS, OSBORNE, MILLER, EBERT, BOOTH, MONCRIEF, RODRIGUEZ, HARRIS, ROBBINS, HART, THOMPSON</a:t>
            </a:r>
            <a:endParaRPr lang="en-US" sz="2400" dirty="0" smtClean="0">
              <a:latin typeface="Century Gothic" panose="020B0502020202020204" pitchFamily="34" charset="0"/>
            </a:endParaRPr>
          </a:p>
          <a:p>
            <a:pPr algn="ctr"/>
            <a:r>
              <a:rPr lang="en-US" sz="2400" dirty="0">
                <a:latin typeface="Century Gothic" panose="020B0502020202020204" pitchFamily="34" charset="0"/>
              </a:rPr>
              <a:t>Girls and Parents will come at </a:t>
            </a:r>
            <a:r>
              <a:rPr lang="en-US" sz="2400" dirty="0" smtClean="0">
                <a:latin typeface="Century Gothic" panose="020B0502020202020204" pitchFamily="34" charset="0"/>
              </a:rPr>
              <a:t>7:20</a:t>
            </a:r>
            <a:r>
              <a:rPr lang="en-US" sz="2400" dirty="0">
                <a:latin typeface="Century Gothic" panose="020B0502020202020204" pitchFamily="34" charset="0"/>
              </a:rPr>
              <a:t>.  Girl Parents will leave at </a:t>
            </a:r>
            <a:r>
              <a:rPr lang="en-US" sz="2400" dirty="0" smtClean="0">
                <a:latin typeface="Century Gothic" panose="020B0502020202020204" pitchFamily="34" charset="0"/>
              </a:rPr>
              <a:t>7:50.</a:t>
            </a:r>
            <a:endParaRPr lang="en-US" sz="2400" dirty="0">
              <a:latin typeface="Century Gothic" panose="020B0502020202020204" pitchFamily="34" charset="0"/>
            </a:endParaRPr>
          </a:p>
          <a:p>
            <a:pPr algn="ctr"/>
            <a:r>
              <a:rPr lang="en-US" sz="2400" dirty="0">
                <a:latin typeface="Century Gothic" panose="020B0502020202020204" pitchFamily="34" charset="0"/>
              </a:rPr>
              <a:t>Boys and Parents will come at </a:t>
            </a:r>
            <a:r>
              <a:rPr lang="en-US" sz="2400" dirty="0" smtClean="0">
                <a:latin typeface="Century Gothic" panose="020B0502020202020204" pitchFamily="34" charset="0"/>
              </a:rPr>
              <a:t>7:50.  </a:t>
            </a:r>
            <a:r>
              <a:rPr lang="en-US" sz="2400" dirty="0">
                <a:latin typeface="Century Gothic" panose="020B0502020202020204" pitchFamily="34" charset="0"/>
              </a:rPr>
              <a:t>Boy </a:t>
            </a:r>
          </a:p>
          <a:p>
            <a:pPr algn="ctr"/>
            <a:r>
              <a:rPr lang="en-US" sz="2400" dirty="0">
                <a:latin typeface="Century Gothic" panose="020B0502020202020204" pitchFamily="34" charset="0"/>
              </a:rPr>
              <a:t>Parents will leave at </a:t>
            </a:r>
            <a:r>
              <a:rPr lang="en-US" sz="2400" dirty="0" smtClean="0">
                <a:latin typeface="Century Gothic" panose="020B0502020202020204" pitchFamily="34" charset="0"/>
              </a:rPr>
              <a:t>8:20</a:t>
            </a:r>
            <a:r>
              <a:rPr lang="en-US" sz="2400" dirty="0" smtClean="0">
                <a:latin typeface="Century Gothic" panose="020B0502020202020204" pitchFamily="34" charset="0"/>
              </a:rPr>
              <a:t>.</a:t>
            </a:r>
            <a:endParaRPr lang="en-US" sz="2400" dirty="0">
              <a:latin typeface="Century Gothic" panose="020B0502020202020204" pitchFamily="34" charset="0"/>
            </a:endParaRPr>
          </a:p>
          <a:p>
            <a:pPr algn="ctr"/>
            <a:r>
              <a:rPr lang="en-US" sz="2400" dirty="0" smtClean="0">
                <a:latin typeface="Century Gothic" panose="020B0502020202020204" pitchFamily="34" charset="0"/>
              </a:rPr>
              <a:t>*Students Will Stay Until Dismissal.</a:t>
            </a:r>
          </a:p>
        </p:txBody>
      </p:sp>
      <p:sp>
        <p:nvSpPr>
          <p:cNvPr id="2" name="TextBox 1"/>
          <p:cNvSpPr txBox="1"/>
          <p:nvPr/>
        </p:nvSpPr>
        <p:spPr>
          <a:xfrm>
            <a:off x="195943" y="5329646"/>
            <a:ext cx="1384663" cy="369332"/>
          </a:xfrm>
          <a:prstGeom prst="rect">
            <a:avLst/>
          </a:prstGeom>
          <a:solidFill>
            <a:srgbClr val="00B0F0"/>
          </a:solidFill>
        </p:spPr>
        <p:txBody>
          <a:bodyPr wrap="square" numCol="1" rtlCol="0">
            <a:spAutoFit/>
          </a:bodyPr>
          <a:lstStyle/>
          <a:p>
            <a:pPr algn="ctr"/>
            <a:r>
              <a:rPr lang="en-US" b="1" dirty="0" smtClean="0">
                <a:solidFill>
                  <a:srgbClr val="FF0000"/>
                </a:solidFill>
              </a:rPr>
              <a:t>AUGUST</a:t>
            </a:r>
            <a:endParaRPr lang="en-US" b="1" dirty="0">
              <a:solidFill>
                <a:srgbClr val="FF0000"/>
              </a:solidFill>
            </a:endParaRPr>
          </a:p>
        </p:txBody>
      </p:sp>
      <p:sp>
        <p:nvSpPr>
          <p:cNvPr id="4" name="TextBox 3"/>
          <p:cNvSpPr txBox="1"/>
          <p:nvPr/>
        </p:nvSpPr>
        <p:spPr>
          <a:xfrm>
            <a:off x="313509" y="5826034"/>
            <a:ext cx="1110342" cy="830997"/>
          </a:xfrm>
          <a:prstGeom prst="rect">
            <a:avLst/>
          </a:prstGeom>
          <a:solidFill>
            <a:schemeClr val="bg1"/>
          </a:solidFill>
        </p:spPr>
        <p:txBody>
          <a:bodyPr wrap="square" numCol="1" rtlCol="0">
            <a:spAutoFit/>
          </a:bodyPr>
          <a:lstStyle/>
          <a:p>
            <a:pPr algn="ctr"/>
            <a:r>
              <a:rPr lang="en-US" sz="4800" dirty="0" smtClean="0">
                <a:solidFill>
                  <a:srgbClr val="FF0000"/>
                </a:solidFill>
              </a:rPr>
              <a:t>10</a:t>
            </a:r>
            <a:endParaRPr lang="en-US" sz="4800" dirty="0">
              <a:solidFill>
                <a:srgbClr val="FF0000"/>
              </a:solidFill>
            </a:endParaRPr>
          </a:p>
        </p:txBody>
      </p:sp>
    </p:spTree>
    <p:extLst>
      <p:ext uri="{BB962C8B-B14F-4D97-AF65-F5344CB8AC3E}">
        <p14:creationId xmlns:p14="http://schemas.microsoft.com/office/powerpoint/2010/main" val="193240204"/>
      </p:ext>
    </p:extLst>
  </p:cSld>
  <p:clrMapOvr>
    <a:masterClrMapping/>
  </p:clrMapOvr>
  <mc:AlternateContent xmlns:mc="http://schemas.openxmlformats.org/markup-compatibility/2006" xmlns:p14="http://schemas.microsoft.com/office/powerpoint/2010/main">
    <mc:Choice Requires="p14">
      <p:transition spd="slow" p14:dur="10000" advClick="0" advTm="2872"/>
    </mc:Choice>
    <mc:Fallback xmlns="">
      <p:transition spd="slow" advClick="0" advTm="287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8873" y="1884218"/>
            <a:ext cx="7647709" cy="3970318"/>
          </a:xfrm>
          <a:prstGeom prst="rect">
            <a:avLst/>
          </a:prstGeom>
          <a:noFill/>
        </p:spPr>
        <p:txBody>
          <a:bodyPr wrap="square" numCol="1" rtlCol="0">
            <a:spAutoFit/>
          </a:bodyPr>
          <a:lstStyle/>
          <a:p>
            <a:pPr algn="ctr"/>
            <a:r>
              <a:rPr lang="en-US" sz="3600" b="1" dirty="0" smtClean="0"/>
              <a:t>HOORAY FOR THE FIRST DAY!</a:t>
            </a:r>
          </a:p>
          <a:p>
            <a:pPr algn="ctr"/>
            <a:r>
              <a:rPr lang="en-US" sz="2400" dirty="0" smtClean="0">
                <a:latin typeface="Century Gothic" panose="020B0502020202020204" pitchFamily="34" charset="0"/>
              </a:rPr>
              <a:t>FRIDAY, AUGUST </a:t>
            </a:r>
            <a:r>
              <a:rPr lang="en-US" sz="2400" dirty="0" smtClean="0">
                <a:latin typeface="Century Gothic" panose="020B0502020202020204" pitchFamily="34" charset="0"/>
              </a:rPr>
              <a:t>11TH</a:t>
            </a:r>
            <a:r>
              <a:rPr lang="en-US" sz="2400" dirty="0" smtClean="0">
                <a:latin typeface="Century Gothic" panose="020B0502020202020204" pitchFamily="34" charset="0"/>
              </a:rPr>
              <a:t>:</a:t>
            </a:r>
          </a:p>
          <a:p>
            <a:pPr algn="ctr"/>
            <a:r>
              <a:rPr lang="en-US" sz="2400" dirty="0" smtClean="0">
                <a:latin typeface="Century Gothic" panose="020B0502020202020204" pitchFamily="34" charset="0"/>
              </a:rPr>
              <a:t>ALL STUDENTS COME TO SCHOOL TOGETHER!</a:t>
            </a:r>
          </a:p>
          <a:p>
            <a:pPr algn="ctr"/>
            <a:endParaRPr lang="en-US" sz="2400" dirty="0">
              <a:latin typeface="Century Gothic" panose="020B0502020202020204" pitchFamily="34" charset="0"/>
            </a:endParaRPr>
          </a:p>
          <a:p>
            <a:pPr algn="ctr"/>
            <a:r>
              <a:rPr lang="en-US" sz="2400" dirty="0" smtClean="0">
                <a:latin typeface="Century Gothic" panose="020B0502020202020204" pitchFamily="34" charset="0"/>
              </a:rPr>
              <a:t>STUDENTS WILL WALK TO THEIR MORNING SPOTS INDEPENDENTLY.  THERE WILL BE LOTS OF STAFF AND VOLUNTEERS IN THE HALLWAY TO MAKE SURE THEY GET THERE SAFELY.</a:t>
            </a:r>
          </a:p>
          <a:p>
            <a:pPr algn="ctr"/>
            <a:r>
              <a:rPr lang="en-US" sz="2400" dirty="0" smtClean="0">
                <a:latin typeface="Century Gothic" panose="020B0502020202020204" pitchFamily="34" charset="0"/>
              </a:rPr>
              <a:t>*MAKE SURE THEY ARE WEARING THEIR</a:t>
            </a:r>
          </a:p>
          <a:p>
            <a:pPr algn="ctr"/>
            <a:r>
              <a:rPr lang="en-US" sz="2400" dirty="0" smtClean="0">
                <a:latin typeface="Century Gothic" panose="020B0502020202020204" pitchFamily="34" charset="0"/>
              </a:rPr>
              <a:t>TRANSPORTATION TAG.</a:t>
            </a:r>
          </a:p>
        </p:txBody>
      </p:sp>
      <p:sp>
        <p:nvSpPr>
          <p:cNvPr id="2" name="TextBox 1"/>
          <p:cNvSpPr txBox="1"/>
          <p:nvPr/>
        </p:nvSpPr>
        <p:spPr>
          <a:xfrm>
            <a:off x="195943" y="5329646"/>
            <a:ext cx="1384663" cy="369332"/>
          </a:xfrm>
          <a:prstGeom prst="rect">
            <a:avLst/>
          </a:prstGeom>
          <a:solidFill>
            <a:srgbClr val="00B0F0"/>
          </a:solidFill>
        </p:spPr>
        <p:txBody>
          <a:bodyPr wrap="square" numCol="1" rtlCol="0">
            <a:spAutoFit/>
          </a:bodyPr>
          <a:lstStyle/>
          <a:p>
            <a:pPr algn="ctr"/>
            <a:r>
              <a:rPr lang="en-US" b="1" dirty="0" smtClean="0">
                <a:solidFill>
                  <a:srgbClr val="FF0000"/>
                </a:solidFill>
              </a:rPr>
              <a:t>AUGUST</a:t>
            </a:r>
            <a:endParaRPr lang="en-US" b="1" dirty="0">
              <a:solidFill>
                <a:srgbClr val="FF0000"/>
              </a:solidFill>
            </a:endParaRPr>
          </a:p>
        </p:txBody>
      </p:sp>
      <p:sp>
        <p:nvSpPr>
          <p:cNvPr id="4" name="TextBox 3"/>
          <p:cNvSpPr txBox="1"/>
          <p:nvPr/>
        </p:nvSpPr>
        <p:spPr>
          <a:xfrm>
            <a:off x="313509" y="5826034"/>
            <a:ext cx="1110342" cy="830997"/>
          </a:xfrm>
          <a:prstGeom prst="rect">
            <a:avLst/>
          </a:prstGeom>
          <a:solidFill>
            <a:schemeClr val="bg1"/>
          </a:solidFill>
        </p:spPr>
        <p:txBody>
          <a:bodyPr wrap="square" numCol="1" rtlCol="0">
            <a:spAutoFit/>
          </a:bodyPr>
          <a:lstStyle/>
          <a:p>
            <a:pPr algn="ctr"/>
            <a:r>
              <a:rPr lang="en-US" sz="4800" dirty="0" smtClean="0">
                <a:solidFill>
                  <a:srgbClr val="FF0000"/>
                </a:solidFill>
              </a:rPr>
              <a:t>11</a:t>
            </a:r>
            <a:endParaRPr lang="en-US" sz="4800" dirty="0">
              <a:solidFill>
                <a:srgbClr val="FF0000"/>
              </a:solidFill>
            </a:endParaRPr>
          </a:p>
        </p:txBody>
      </p:sp>
    </p:spTree>
    <p:extLst>
      <p:ext uri="{BB962C8B-B14F-4D97-AF65-F5344CB8AC3E}">
        <p14:creationId xmlns:p14="http://schemas.microsoft.com/office/powerpoint/2010/main" val="1827786462"/>
      </p:ext>
    </p:extLst>
  </p:cSld>
  <p:clrMapOvr>
    <a:masterClrMapping/>
  </p:clrMapOvr>
  <mc:AlternateContent xmlns:mc="http://schemas.openxmlformats.org/markup-compatibility/2006" xmlns:p14="http://schemas.microsoft.com/office/powerpoint/2010/main">
    <mc:Choice Requires="p14">
      <p:transition spd="slow" p14:dur="10000" advClick="0" advTm="24912"/>
    </mc:Choice>
    <mc:Fallback xmlns="">
      <p:transition spd="slow" advClick="0" advTm="24912"/>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numCol="1"/>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9101</TotalTime>
  <Words>3023</Words>
  <Application>Microsoft Office PowerPoint</Application>
  <PresentationFormat>On-screen Show (4:3)</PresentationFormat>
  <Paragraphs>311</Paragraphs>
  <Slides>62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Gabby Barba</dc:creator>
  <cp:lastModifiedBy>Jodi Womble</cp:lastModifiedBy>
  <cp:revision>177</cp:revision>
  <dcterms:created xsi:type="dcterms:W3CDTF">2014-05-30T14:45:57Z</dcterms:created>
  <dcterms:modified xsi:type="dcterms:W3CDTF">2023-07-05T15:20:06Z</dcterms:modified>
</cp:coreProperties>
</file>