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0" r:id="rId1"/>
    <p:sldMasterId id="2147483779" r:id="rId2"/>
    <p:sldMasterId id="2147483781" r:id="rId3"/>
    <p:sldMasterId id="2147483801" r:id="rId4"/>
    <p:sldMasterId id="2147483813" r:id="rId5"/>
    <p:sldMasterId id="2147483815" r:id="rId6"/>
    <p:sldMasterId id="2147483817" r:id="rId7"/>
    <p:sldMasterId id="2147483819" r:id="rId8"/>
  </p:sldMasterIdLst>
  <p:notesMasterIdLst>
    <p:notesMasterId r:id="rId67"/>
  </p:notesMasterIdLst>
  <p:sldIdLst>
    <p:sldId id="393" r:id="rId9"/>
    <p:sldId id="356" r:id="rId10"/>
    <p:sldId id="383" r:id="rId11"/>
    <p:sldId id="337" r:id="rId12"/>
    <p:sldId id="299" r:id="rId13"/>
    <p:sldId id="300" r:id="rId14"/>
    <p:sldId id="385" r:id="rId15"/>
    <p:sldId id="386" r:id="rId16"/>
    <p:sldId id="413" r:id="rId17"/>
    <p:sldId id="357" r:id="rId18"/>
    <p:sldId id="394" r:id="rId19"/>
    <p:sldId id="424" r:id="rId20"/>
    <p:sldId id="260" r:id="rId21"/>
    <p:sldId id="425" r:id="rId22"/>
    <p:sldId id="360" r:id="rId23"/>
    <p:sldId id="359" r:id="rId24"/>
    <p:sldId id="262" r:id="rId25"/>
    <p:sldId id="263" r:id="rId26"/>
    <p:sldId id="264" r:id="rId27"/>
    <p:sldId id="265" r:id="rId28"/>
    <p:sldId id="266" r:id="rId29"/>
    <p:sldId id="396" r:id="rId30"/>
    <p:sldId id="268" r:id="rId31"/>
    <p:sldId id="397" r:id="rId32"/>
    <p:sldId id="270" r:id="rId33"/>
    <p:sldId id="324" r:id="rId34"/>
    <p:sldId id="271" r:id="rId35"/>
    <p:sldId id="364" r:id="rId36"/>
    <p:sldId id="326" r:id="rId37"/>
    <p:sldId id="366" r:id="rId38"/>
    <p:sldId id="329" r:id="rId39"/>
    <p:sldId id="369" r:id="rId40"/>
    <p:sldId id="285" r:id="rId41"/>
    <p:sldId id="426" r:id="rId42"/>
    <p:sldId id="427" r:id="rId43"/>
    <p:sldId id="372" r:id="rId44"/>
    <p:sldId id="404" r:id="rId45"/>
    <p:sldId id="376" r:id="rId46"/>
    <p:sldId id="379" r:id="rId47"/>
    <p:sldId id="331" r:id="rId48"/>
    <p:sldId id="408" r:id="rId49"/>
    <p:sldId id="281" r:id="rId50"/>
    <p:sldId id="282" r:id="rId51"/>
    <p:sldId id="421" r:id="rId52"/>
    <p:sldId id="382" r:id="rId53"/>
    <p:sldId id="387" r:id="rId54"/>
    <p:sldId id="388" r:id="rId55"/>
    <p:sldId id="303" r:id="rId56"/>
    <p:sldId id="428" r:id="rId57"/>
    <p:sldId id="305" r:id="rId58"/>
    <p:sldId id="307" r:id="rId59"/>
    <p:sldId id="430" r:id="rId60"/>
    <p:sldId id="310" r:id="rId61"/>
    <p:sldId id="417" r:id="rId62"/>
    <p:sldId id="313" r:id="rId63"/>
    <p:sldId id="418" r:id="rId64"/>
    <p:sldId id="419" r:id="rId65"/>
    <p:sldId id="317" r:id="rId66"/>
  </p:sldIdLst>
  <p:sldSz cx="9144000" cy="6858000" type="screen4x3"/>
  <p:notesSz cx="6858000" cy="9144000"/>
  <p:custDataLst>
    <p:tags r:id="rId6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D4C0"/>
    <a:srgbClr val="4AD0F0"/>
    <a:srgbClr val="8EE2F6"/>
    <a:srgbClr val="92B2F2"/>
    <a:srgbClr val="729BEE"/>
    <a:srgbClr val="7FC0E1"/>
    <a:srgbClr val="82D3DE"/>
    <a:srgbClr val="83B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4660"/>
  </p:normalViewPr>
  <p:slideViewPr>
    <p:cSldViewPr snapToObjects="1" showGuides="1">
      <p:cViewPr varScale="1">
        <p:scale>
          <a:sx n="69" d="100"/>
          <a:sy n="69" d="100"/>
        </p:scale>
        <p:origin x="178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tags" Target="tags/tag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D22354-7F09-4057-8B55-7FE08536E5DF}" type="datetime1">
              <a:rPr lang="en-US" altLang="en-US"/>
              <a:pPr/>
              <a:t>10/13/2020</a:t>
            </a:fld>
            <a:endParaRPr lang="en-US" alt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11E59A-85D0-4EA4-8ABC-873B19AA95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077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4" charset="0"/>
        <a:ea typeface="ＭＳ Ｐゴシック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12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1E59A-85D0-4EA4-8ABC-873B19AA951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281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38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18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63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958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849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77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44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82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37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932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41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561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796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95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47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955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7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312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4110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618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3548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858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75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627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59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851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0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>
          <a:gsLst>
            <a:gs pos="17000">
              <a:srgbClr val="EED390"/>
            </a:gs>
            <a:gs pos="84000">
              <a:srgbClr val="DEB65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59400" y="0"/>
            <a:ext cx="74613" cy="6635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Aft>
                <a:spcPct val="50000"/>
              </a:spcAft>
              <a:buClr>
                <a:srgbClr val="669900"/>
              </a:buClr>
              <a:buFont typeface="Wingdings" pitchFamily="28" charset="2"/>
              <a:buChar char="§"/>
              <a:defRPr/>
            </a:pPr>
            <a:endParaRPr lang="en-US" sz="240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51157" y="5581471"/>
            <a:ext cx="3402012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PowerPoint</a:t>
            </a:r>
            <a:r>
              <a:rPr lang="en-US" sz="1800" baseline="300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®</a:t>
            </a: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Lecture Slides</a:t>
            </a:r>
          </a:p>
          <a:p>
            <a:pPr algn="ctr">
              <a:defRPr/>
            </a:pP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prepared by</a:t>
            </a:r>
          </a:p>
          <a:p>
            <a:pPr algn="ctr">
              <a:defRPr/>
            </a:pP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Karen</a:t>
            </a:r>
            <a:r>
              <a:rPr lang="en-US" sz="1800" baseline="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Dunbar </a:t>
            </a:r>
            <a:r>
              <a:rPr lang="en-US" sz="1800" baseline="0" dirty="0" err="1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Kareiva</a:t>
            </a:r>
            <a:endParaRPr lang="en-US" sz="1800" dirty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Ivy Tech Community College</a:t>
            </a:r>
          </a:p>
        </p:txBody>
      </p:sp>
      <p:pic>
        <p:nvPicPr>
          <p:cNvPr id="10" name="Picture 13" descr="Pearson_Strap_Bound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6516688"/>
            <a:ext cx="17621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6451600"/>
            <a:ext cx="2232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latin typeface="Arial" charset="0"/>
                <a:ea typeface="ＭＳ Ｐゴシック" pitchFamily="28" charset="-128"/>
              </a:rPr>
              <a:t>© Annie Leibovitz/Contact Press Images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336" cy="6858000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/>
              <a:t>© 2016 Pearson Education, Inc.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343241" y="1219200"/>
            <a:ext cx="3724559" cy="2800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Chapter 5</a:t>
            </a:r>
            <a:endParaRPr lang="en-US" sz="2800" b="1" baseline="0" dirty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endParaRPr lang="en-US" sz="2800" b="1" baseline="0" dirty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r>
              <a:rPr lang="en-US" sz="4000" b="1" baseline="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The Integumentary System</a:t>
            </a:r>
            <a:endParaRPr lang="en-US" sz="4000" b="1" dirty="0"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039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94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63369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74325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05846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62517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80550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0321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39BD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1728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3792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9249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nic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8627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3332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0117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5444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nse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791200"/>
          </a:xfrm>
          <a:solidFill>
            <a:srgbClr val="FFC000"/>
          </a:solidFill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1676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1413"/>
            <a:ext cx="86868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2823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821" r:id="rId9"/>
  </p:sldLayoutIdLst>
  <p:hf sldNum="0" hdr="0" dt="0"/>
  <p:txStyles>
    <p:titleStyle>
      <a:lvl1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9151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5057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2572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239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1553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0527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3851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3506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</a:t>
            </a:r>
            <a:r>
              <a:rPr lang="en-US" dirty="0"/>
              <a:t>of skin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Skin consists of two distinct regions:</a:t>
            </a:r>
          </a:p>
          <a:p>
            <a:pPr lvl="1"/>
            <a:r>
              <a:rPr lang="en-US" altLang="en-US" b="1" dirty="0"/>
              <a:t>Epidermis</a:t>
            </a:r>
            <a:r>
              <a:rPr lang="en-US" altLang="en-US" dirty="0"/>
              <a:t>: superficial region</a:t>
            </a:r>
          </a:p>
          <a:p>
            <a:pPr lvl="2"/>
            <a:r>
              <a:rPr lang="en-US" altLang="en-US" dirty="0"/>
              <a:t>Consists of epithelial tissue and is avascular</a:t>
            </a:r>
          </a:p>
          <a:p>
            <a:pPr lvl="1"/>
            <a:r>
              <a:rPr lang="en-US" altLang="en-US" b="1" dirty="0"/>
              <a:t>Dermis</a:t>
            </a:r>
            <a:r>
              <a:rPr lang="en-US" altLang="en-US" dirty="0"/>
              <a:t>: underlies epidermis</a:t>
            </a:r>
          </a:p>
          <a:p>
            <a:pPr lvl="2"/>
            <a:r>
              <a:rPr lang="en-US" altLang="en-US" dirty="0"/>
              <a:t>Mostly fibrous connective tissue, vascular</a:t>
            </a:r>
          </a:p>
          <a:p>
            <a:pPr lvl="1"/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  <p:pic>
        <p:nvPicPr>
          <p:cNvPr id="7" name="Picture 6" descr="02-figure_05_01_unlabeled.jpg">
            <a:extLst>
              <a:ext uri="{FF2B5EF4-FFF2-40B4-BE49-F238E27FC236}">
                <a16:creationId xmlns:a16="http://schemas.microsoft.com/office/drawing/2014/main" id="{94550853-7011-400F-AF77-CB8521B7D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891" y="3637336"/>
            <a:ext cx="5267273" cy="357663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0931209-E727-49D8-9405-931EE960C64A}"/>
              </a:ext>
            </a:extLst>
          </p:cNvPr>
          <p:cNvGrpSpPr/>
          <p:nvPr/>
        </p:nvGrpSpPr>
        <p:grpSpPr>
          <a:xfrm>
            <a:off x="2964524" y="4648200"/>
            <a:ext cx="118588" cy="1176330"/>
            <a:chOff x="1039304" y="2257419"/>
            <a:chExt cx="110839" cy="1938343"/>
          </a:xfrm>
        </p:grpSpPr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1E66FEDB-5402-4498-8E2A-7DF76774E51D}"/>
                </a:ext>
              </a:extLst>
            </p:cNvPr>
            <p:cNvSpPr/>
            <p:nvPr/>
          </p:nvSpPr>
          <p:spPr>
            <a:xfrm rot="10800000">
              <a:off x="1098308" y="2257419"/>
              <a:ext cx="51835" cy="1938343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40E66416-0C0A-4343-8AC2-0812281E5940}"/>
                </a:ext>
              </a:extLst>
            </p:cNvPr>
            <p:cNvSpPr/>
            <p:nvPr/>
          </p:nvSpPr>
          <p:spPr>
            <a:xfrm rot="10800000">
              <a:off x="1039304" y="3226113"/>
              <a:ext cx="54864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DABF1D-5984-4844-A866-DB363B2A4283}"/>
              </a:ext>
            </a:extLst>
          </p:cNvPr>
          <p:cNvGrpSpPr/>
          <p:nvPr/>
        </p:nvGrpSpPr>
        <p:grpSpPr>
          <a:xfrm>
            <a:off x="2990958" y="4385112"/>
            <a:ext cx="788223" cy="284038"/>
            <a:chOff x="1338707" y="1884357"/>
            <a:chExt cx="736726" cy="338328"/>
          </a:xfrm>
        </p:grpSpPr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ACD657C4-952F-438E-9ECA-5C4B3E6F17AB}"/>
                </a:ext>
              </a:extLst>
            </p:cNvPr>
            <p:cNvSpPr/>
            <p:nvPr/>
          </p:nvSpPr>
          <p:spPr>
            <a:xfrm rot="10800000">
              <a:off x="1998460" y="1884357"/>
              <a:ext cx="76973" cy="338328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53B224E6-30FE-492C-94C0-3FDB8F81AD95}"/>
                </a:ext>
              </a:extLst>
            </p:cNvPr>
            <p:cNvSpPr/>
            <p:nvPr/>
          </p:nvSpPr>
          <p:spPr>
            <a:xfrm rot="10800000">
              <a:off x="1338707" y="2060581"/>
              <a:ext cx="658368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4">
            <a:extLst>
              <a:ext uri="{FF2B5EF4-FFF2-40B4-BE49-F238E27FC236}">
                <a16:creationId xmlns:a16="http://schemas.microsoft.com/office/drawing/2014/main" id="{900BD093-CF47-4A6A-AA50-C5866566D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950" y="4407256"/>
            <a:ext cx="10557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Epidermis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90B452F3-4E14-4C3B-9915-80A1A85F0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182" y="4683012"/>
            <a:ext cx="799214" cy="3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Papillary</a:t>
            </a:r>
          </a:p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layer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72528CEE-6856-4504-9333-C4CBF0EC9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929" y="5114848"/>
            <a:ext cx="74529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Dermis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EC233190-F7A7-4864-9293-13148B67E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275" y="5289984"/>
            <a:ext cx="819794" cy="3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Reticular</a:t>
            </a:r>
          </a:p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 descr="02-figure_05_01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04" y="527304"/>
            <a:ext cx="8546592" cy="58033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5.1 Skin structure.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039304" y="2257419"/>
            <a:ext cx="110839" cy="1938343"/>
            <a:chOff x="1039304" y="2257419"/>
            <a:chExt cx="110839" cy="1938343"/>
          </a:xfrm>
        </p:grpSpPr>
        <p:sp>
          <p:nvSpPr>
            <p:cNvPr id="27" name="Freeform 26"/>
            <p:cNvSpPr/>
            <p:nvPr/>
          </p:nvSpPr>
          <p:spPr>
            <a:xfrm rot="10800000">
              <a:off x="1098308" y="2257419"/>
              <a:ext cx="51835" cy="1938343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0800000">
              <a:off x="1039304" y="3226113"/>
              <a:ext cx="54864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23886" y="2431257"/>
            <a:ext cx="152564" cy="1759744"/>
            <a:chOff x="1923886" y="2431257"/>
            <a:chExt cx="152564" cy="1759744"/>
          </a:xfrm>
        </p:grpSpPr>
        <p:sp>
          <p:nvSpPr>
            <p:cNvPr id="31" name="Freeform 30"/>
            <p:cNvSpPr/>
            <p:nvPr/>
          </p:nvSpPr>
          <p:spPr>
            <a:xfrm rot="10800000">
              <a:off x="2000408" y="2431257"/>
              <a:ext cx="76042" cy="1759744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rot="10800000">
              <a:off x="1923886" y="3310695"/>
              <a:ext cx="73152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338707" y="1884357"/>
            <a:ext cx="736726" cy="338328"/>
            <a:chOff x="1338707" y="1884357"/>
            <a:chExt cx="736726" cy="338328"/>
          </a:xfrm>
        </p:grpSpPr>
        <p:sp>
          <p:nvSpPr>
            <p:cNvPr id="35" name="Freeform 34"/>
            <p:cNvSpPr/>
            <p:nvPr/>
          </p:nvSpPr>
          <p:spPr>
            <a:xfrm rot="10800000">
              <a:off x="1998460" y="1884357"/>
              <a:ext cx="76973" cy="338328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 rot="10800000">
              <a:off x="1338707" y="2060581"/>
              <a:ext cx="658368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918917" y="2264574"/>
            <a:ext cx="151656" cy="128016"/>
            <a:chOff x="1921298" y="2264574"/>
            <a:chExt cx="151656" cy="128016"/>
          </a:xfrm>
        </p:grpSpPr>
        <p:sp>
          <p:nvSpPr>
            <p:cNvPr id="38" name="Freeform 37"/>
            <p:cNvSpPr/>
            <p:nvPr/>
          </p:nvSpPr>
          <p:spPr>
            <a:xfrm rot="10800000">
              <a:off x="2000257" y="2264574"/>
              <a:ext cx="72697" cy="128016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 rot="10800000">
              <a:off x="1921298" y="2328550"/>
              <a:ext cx="73152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518151" y="4236238"/>
            <a:ext cx="555915" cy="228600"/>
            <a:chOff x="1520532" y="4238619"/>
            <a:chExt cx="555915" cy="228600"/>
          </a:xfrm>
        </p:grpSpPr>
        <p:sp>
          <p:nvSpPr>
            <p:cNvPr id="42" name="Freeform 41"/>
            <p:cNvSpPr/>
            <p:nvPr/>
          </p:nvSpPr>
          <p:spPr>
            <a:xfrm rot="10800000">
              <a:off x="2001226" y="4238619"/>
              <a:ext cx="75221" cy="228600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  <a:gd name="connsiteX0" fmla="*/ 140494 w 140494"/>
                <a:gd name="connsiteY0" fmla="*/ 0 h 1109662"/>
                <a:gd name="connsiteX1" fmla="*/ 140494 w 140494"/>
                <a:gd name="connsiteY1" fmla="*/ 1109662 h 1109662"/>
                <a:gd name="connsiteX2" fmla="*/ 0 w 140494"/>
                <a:gd name="connsiteY2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494" h="1109662">
                  <a:moveTo>
                    <a:pt x="140494" y="0"/>
                  </a:move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rot="10800000">
              <a:off x="1520532" y="4344925"/>
              <a:ext cx="475488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4" name="Freeform 43"/>
          <p:cNvSpPr/>
          <p:nvPr/>
        </p:nvSpPr>
        <p:spPr>
          <a:xfrm rot="5400000">
            <a:off x="1980374" y="4502183"/>
            <a:ext cx="36576" cy="0"/>
          </a:xfrm>
          <a:custGeom>
            <a:avLst/>
            <a:gdLst>
              <a:gd name="connsiteX0" fmla="*/ 100012 w 100012"/>
              <a:gd name="connsiteY0" fmla="*/ 0 h 0"/>
              <a:gd name="connsiteX1" fmla="*/ 0 w 1000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12">
                <a:moveTo>
                  <a:pt x="100012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 rot="5400000">
            <a:off x="1975802" y="4568668"/>
            <a:ext cx="45720" cy="0"/>
          </a:xfrm>
          <a:custGeom>
            <a:avLst/>
            <a:gdLst>
              <a:gd name="connsiteX0" fmla="*/ 100012 w 100012"/>
              <a:gd name="connsiteY0" fmla="*/ 0 h 0"/>
              <a:gd name="connsiteX1" fmla="*/ 0 w 1000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12">
                <a:moveTo>
                  <a:pt x="100012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 rot="5400000">
            <a:off x="1980390" y="4637923"/>
            <a:ext cx="36576" cy="0"/>
          </a:xfrm>
          <a:custGeom>
            <a:avLst/>
            <a:gdLst>
              <a:gd name="connsiteX0" fmla="*/ 100012 w 100012"/>
              <a:gd name="connsiteY0" fmla="*/ 0 h 0"/>
              <a:gd name="connsiteX1" fmla="*/ 0 w 1000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12">
                <a:moveTo>
                  <a:pt x="100012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Freeform 47"/>
          <p:cNvSpPr/>
          <p:nvPr/>
        </p:nvSpPr>
        <p:spPr>
          <a:xfrm rot="5400000">
            <a:off x="1991741" y="4688510"/>
            <a:ext cx="9144" cy="0"/>
          </a:xfrm>
          <a:custGeom>
            <a:avLst/>
            <a:gdLst>
              <a:gd name="connsiteX0" fmla="*/ 100012 w 100012"/>
              <a:gd name="connsiteY0" fmla="*/ 0 h 0"/>
              <a:gd name="connsiteX1" fmla="*/ 0 w 1000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12">
                <a:moveTo>
                  <a:pt x="100012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TextBox 2"/>
          <p:cNvSpPr txBox="1">
            <a:spLocks noChangeArrowheads="1"/>
          </p:cNvSpPr>
          <p:nvPr/>
        </p:nvSpPr>
        <p:spPr bwMode="auto">
          <a:xfrm>
            <a:off x="1262853" y="1228613"/>
            <a:ext cx="82554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Hair shaft</a:t>
            </a:r>
          </a:p>
        </p:txBody>
      </p:sp>
      <p:sp>
        <p:nvSpPr>
          <p:cNvPr id="50" name="TextBox 3"/>
          <p:cNvSpPr txBox="1">
            <a:spLocks noChangeArrowheads="1"/>
          </p:cNvSpPr>
          <p:nvPr/>
        </p:nvSpPr>
        <p:spPr bwMode="auto">
          <a:xfrm>
            <a:off x="6900860" y="1738201"/>
            <a:ext cx="1324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Dermal papillae</a:t>
            </a:r>
          </a:p>
        </p:txBody>
      </p:sp>
      <p:sp>
        <p:nvSpPr>
          <p:cNvPr id="51" name="TextBox 4"/>
          <p:cNvSpPr txBox="1">
            <a:spLocks noChangeArrowheads="1"/>
          </p:cNvSpPr>
          <p:nvPr/>
        </p:nvSpPr>
        <p:spPr bwMode="auto">
          <a:xfrm>
            <a:off x="328610" y="1946956"/>
            <a:ext cx="9867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Epidermis</a:t>
            </a:r>
          </a:p>
        </p:txBody>
      </p:sp>
      <p:sp>
        <p:nvSpPr>
          <p:cNvPr id="52" name="TextBox 5"/>
          <p:cNvSpPr txBox="1">
            <a:spLocks noChangeArrowheads="1"/>
          </p:cNvSpPr>
          <p:nvPr/>
        </p:nvSpPr>
        <p:spPr bwMode="auto">
          <a:xfrm>
            <a:off x="1172366" y="2226353"/>
            <a:ext cx="746999" cy="3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Papillary</a:t>
            </a:r>
          </a:p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layer</a:t>
            </a:r>
          </a:p>
        </p:txBody>
      </p:sp>
      <p:sp>
        <p:nvSpPr>
          <p:cNvPr id="53" name="TextBox 7"/>
          <p:cNvSpPr txBox="1">
            <a:spLocks noChangeArrowheads="1"/>
          </p:cNvSpPr>
          <p:nvPr/>
        </p:nvSpPr>
        <p:spPr bwMode="auto">
          <a:xfrm>
            <a:off x="6900860" y="2075541"/>
            <a:ext cx="1074012" cy="3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Subpapillary</a:t>
            </a:r>
          </a:p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plexus</a:t>
            </a:r>
          </a:p>
        </p:txBody>
      </p:sp>
      <p:sp>
        <p:nvSpPr>
          <p:cNvPr id="54" name="TextBox 9"/>
          <p:cNvSpPr txBox="1">
            <a:spLocks noChangeArrowheads="1"/>
          </p:cNvSpPr>
          <p:nvPr/>
        </p:nvSpPr>
        <p:spPr bwMode="auto">
          <a:xfrm>
            <a:off x="6900860" y="2411301"/>
            <a:ext cx="9553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Sweat pore</a:t>
            </a:r>
          </a:p>
        </p:txBody>
      </p:sp>
      <p:sp>
        <p:nvSpPr>
          <p:cNvPr id="55" name="TextBox 10"/>
          <p:cNvSpPr txBox="1">
            <a:spLocks noChangeArrowheads="1"/>
          </p:cNvSpPr>
          <p:nvPr/>
        </p:nvSpPr>
        <p:spPr bwMode="auto">
          <a:xfrm>
            <a:off x="6900860" y="2985181"/>
            <a:ext cx="19448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Appendages of skin</a:t>
            </a:r>
          </a:p>
        </p:txBody>
      </p:sp>
      <p:sp>
        <p:nvSpPr>
          <p:cNvPr id="56" name="TextBox 11"/>
          <p:cNvSpPr txBox="1">
            <a:spLocks noChangeArrowheads="1"/>
          </p:cNvSpPr>
          <p:nvPr/>
        </p:nvSpPr>
        <p:spPr bwMode="auto">
          <a:xfrm>
            <a:off x="6900860" y="3154251"/>
            <a:ext cx="18322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Eccrine sweat gland</a:t>
            </a:r>
          </a:p>
        </p:txBody>
      </p:sp>
      <p:sp>
        <p:nvSpPr>
          <p:cNvPr id="57" name="TextBox 12"/>
          <p:cNvSpPr txBox="1">
            <a:spLocks noChangeArrowheads="1"/>
          </p:cNvSpPr>
          <p:nvPr/>
        </p:nvSpPr>
        <p:spPr bwMode="auto">
          <a:xfrm>
            <a:off x="6900860" y="3328082"/>
            <a:ext cx="17886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Arrector </a:t>
            </a:r>
            <a:r>
              <a:rPr lang="en-US" sz="140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pili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muscle</a:t>
            </a:r>
          </a:p>
        </p:txBody>
      </p:sp>
      <p:sp>
        <p:nvSpPr>
          <p:cNvPr id="58" name="TextBox 13"/>
          <p:cNvSpPr txBox="1">
            <a:spLocks noChangeArrowheads="1"/>
          </p:cNvSpPr>
          <p:nvPr/>
        </p:nvSpPr>
        <p:spPr bwMode="auto">
          <a:xfrm>
            <a:off x="6900860" y="3504295"/>
            <a:ext cx="195887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Sebaceous (oil) gland</a:t>
            </a:r>
          </a:p>
        </p:txBody>
      </p:sp>
      <p:sp>
        <p:nvSpPr>
          <p:cNvPr id="59" name="TextBox 14"/>
          <p:cNvSpPr txBox="1">
            <a:spLocks noChangeArrowheads="1"/>
          </p:cNvSpPr>
          <p:nvPr/>
        </p:nvSpPr>
        <p:spPr bwMode="auto">
          <a:xfrm>
            <a:off x="6900860" y="3682888"/>
            <a:ext cx="10772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Hair follicle</a:t>
            </a:r>
          </a:p>
        </p:txBody>
      </p:sp>
      <p:sp>
        <p:nvSpPr>
          <p:cNvPr id="60" name="TextBox 15"/>
          <p:cNvSpPr txBox="1">
            <a:spLocks noChangeArrowheads="1"/>
          </p:cNvSpPr>
          <p:nvPr/>
        </p:nvSpPr>
        <p:spPr bwMode="auto">
          <a:xfrm>
            <a:off x="6900860" y="3856720"/>
            <a:ext cx="85921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Hair root</a:t>
            </a:r>
          </a:p>
        </p:txBody>
      </p:sp>
      <p:sp>
        <p:nvSpPr>
          <p:cNvPr id="61" name="TextBox 16"/>
          <p:cNvSpPr txBox="1">
            <a:spLocks noChangeArrowheads="1"/>
          </p:cNvSpPr>
          <p:nvPr/>
        </p:nvSpPr>
        <p:spPr bwMode="auto">
          <a:xfrm>
            <a:off x="327817" y="3109799"/>
            <a:ext cx="6966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Dermis</a:t>
            </a:r>
          </a:p>
        </p:txBody>
      </p:sp>
      <p:sp>
        <p:nvSpPr>
          <p:cNvPr id="62" name="TextBox 17"/>
          <p:cNvSpPr txBox="1">
            <a:spLocks noChangeArrowheads="1"/>
          </p:cNvSpPr>
          <p:nvPr/>
        </p:nvSpPr>
        <p:spPr bwMode="auto">
          <a:xfrm>
            <a:off x="1159666" y="3221734"/>
            <a:ext cx="766235" cy="3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Reticular</a:t>
            </a:r>
          </a:p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layer</a:t>
            </a:r>
          </a:p>
        </p:txBody>
      </p:sp>
      <p:sp>
        <p:nvSpPr>
          <p:cNvPr id="63" name="TextBox 18"/>
          <p:cNvSpPr txBox="1">
            <a:spLocks noChangeArrowheads="1"/>
          </p:cNvSpPr>
          <p:nvPr/>
        </p:nvSpPr>
        <p:spPr bwMode="auto">
          <a:xfrm>
            <a:off x="330991" y="4214699"/>
            <a:ext cx="11758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Hypodermis</a:t>
            </a:r>
          </a:p>
        </p:txBody>
      </p:sp>
      <p:sp>
        <p:nvSpPr>
          <p:cNvPr id="64" name="TextBox 19"/>
          <p:cNvSpPr txBox="1">
            <a:spLocks noChangeArrowheads="1"/>
          </p:cNvSpPr>
          <p:nvPr/>
        </p:nvSpPr>
        <p:spPr bwMode="auto">
          <a:xfrm>
            <a:off x="335753" y="4412341"/>
            <a:ext cx="1290418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(subcutaneous</a:t>
            </a:r>
          </a:p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tissue; not part</a:t>
            </a:r>
          </a:p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of skin)</a:t>
            </a:r>
          </a:p>
        </p:txBody>
      </p:sp>
      <p:sp>
        <p:nvSpPr>
          <p:cNvPr id="65" name="TextBox 22"/>
          <p:cNvSpPr txBox="1">
            <a:spLocks noChangeArrowheads="1"/>
          </p:cNvSpPr>
          <p:nvPr/>
        </p:nvSpPr>
        <p:spPr bwMode="auto">
          <a:xfrm>
            <a:off x="6130922" y="4997338"/>
            <a:ext cx="15388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Cutaneous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plexus</a:t>
            </a:r>
          </a:p>
        </p:txBody>
      </p:sp>
      <p:sp>
        <p:nvSpPr>
          <p:cNvPr id="66" name="TextBox 23"/>
          <p:cNvSpPr txBox="1">
            <a:spLocks noChangeArrowheads="1"/>
          </p:cNvSpPr>
          <p:nvPr/>
        </p:nvSpPr>
        <p:spPr bwMode="auto">
          <a:xfrm>
            <a:off x="646110" y="5185456"/>
            <a:ext cx="19014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Nervous structures</a:t>
            </a:r>
          </a:p>
        </p:txBody>
      </p:sp>
      <p:sp>
        <p:nvSpPr>
          <p:cNvPr id="67" name="TextBox 24"/>
          <p:cNvSpPr txBox="1">
            <a:spLocks noChangeArrowheads="1"/>
          </p:cNvSpPr>
          <p:nvPr/>
        </p:nvSpPr>
        <p:spPr bwMode="auto">
          <a:xfrm>
            <a:off x="624681" y="5390241"/>
            <a:ext cx="2108269" cy="3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Sensory nerve fiber</a:t>
            </a:r>
          </a:p>
          <a:p>
            <a:pPr indent="109728"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with free nerve endings</a:t>
            </a:r>
          </a:p>
        </p:txBody>
      </p:sp>
      <p:sp>
        <p:nvSpPr>
          <p:cNvPr id="68" name="TextBox 26"/>
          <p:cNvSpPr txBox="1">
            <a:spLocks noChangeArrowheads="1"/>
          </p:cNvSpPr>
          <p:nvPr/>
        </p:nvSpPr>
        <p:spPr bwMode="auto">
          <a:xfrm>
            <a:off x="622300" y="5706951"/>
            <a:ext cx="17440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Lamellar corpuscle</a:t>
            </a:r>
          </a:p>
        </p:txBody>
      </p:sp>
      <p:sp>
        <p:nvSpPr>
          <p:cNvPr id="69" name="TextBox 27"/>
          <p:cNvSpPr txBox="1">
            <a:spLocks noChangeArrowheads="1"/>
          </p:cNvSpPr>
          <p:nvPr/>
        </p:nvSpPr>
        <p:spPr bwMode="auto">
          <a:xfrm>
            <a:off x="619919" y="5916497"/>
            <a:ext cx="1843453" cy="3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Hair follicle receptor</a:t>
            </a:r>
          </a:p>
          <a:p>
            <a:pPr indent="118872"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(root hair plexus)</a:t>
            </a:r>
          </a:p>
        </p:txBody>
      </p:sp>
      <p:sp>
        <p:nvSpPr>
          <p:cNvPr id="70" name="TextBox 30"/>
          <p:cNvSpPr txBox="1">
            <a:spLocks noChangeArrowheads="1"/>
          </p:cNvSpPr>
          <p:nvPr/>
        </p:nvSpPr>
        <p:spPr bwMode="auto">
          <a:xfrm>
            <a:off x="5483222" y="5439457"/>
            <a:ext cx="12711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Adipose tissue</a:t>
            </a:r>
          </a:p>
        </p:txBody>
      </p:sp>
      <p:sp>
        <p:nvSpPr>
          <p:cNvPr id="74" name="Freeform 73"/>
          <p:cNvSpPr/>
          <p:nvPr/>
        </p:nvSpPr>
        <p:spPr>
          <a:xfrm>
            <a:off x="2430346" y="4366286"/>
            <a:ext cx="1164983" cy="1123606"/>
          </a:xfrm>
          <a:custGeom>
            <a:avLst/>
            <a:gdLst>
              <a:gd name="connsiteX0" fmla="*/ 6350 w 1164983"/>
              <a:gd name="connsiteY0" fmla="*/ 1117256 h 1123606"/>
              <a:gd name="connsiteX1" fmla="*/ 248424 w 1164983"/>
              <a:gd name="connsiteY1" fmla="*/ 1111173 h 1123606"/>
              <a:gd name="connsiteX2" fmla="*/ 1158633 w 1164983"/>
              <a:gd name="connsiteY2" fmla="*/ 6350 h 11236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64983" h="1123606">
                <a:moveTo>
                  <a:pt x="6350" y="1117256"/>
                </a:moveTo>
                <a:lnTo>
                  <a:pt x="248424" y="1111173"/>
                </a:lnTo>
                <a:lnTo>
                  <a:pt x="1158633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5" name="Freeform 3"/>
          <p:cNvSpPr/>
          <p:nvPr/>
        </p:nvSpPr>
        <p:spPr>
          <a:xfrm>
            <a:off x="2380003" y="4461143"/>
            <a:ext cx="1615084" cy="1385951"/>
          </a:xfrm>
          <a:custGeom>
            <a:avLst/>
            <a:gdLst>
              <a:gd name="connsiteX0" fmla="*/ 6350 w 1615084"/>
              <a:gd name="connsiteY0" fmla="*/ 1379601 h 1385951"/>
              <a:gd name="connsiteX1" fmla="*/ 345109 w 1615084"/>
              <a:gd name="connsiteY1" fmla="*/ 1379601 h 1385951"/>
              <a:gd name="connsiteX2" fmla="*/ 1608734 w 1615084"/>
              <a:gd name="connsiteY2" fmla="*/ 6350 h 13859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15084" h="1385951">
                <a:moveTo>
                  <a:pt x="6350" y="1379601"/>
                </a:moveTo>
                <a:lnTo>
                  <a:pt x="345109" y="1379601"/>
                </a:lnTo>
                <a:lnTo>
                  <a:pt x="1608734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6" name="Freeform 3"/>
          <p:cNvSpPr/>
          <p:nvPr/>
        </p:nvSpPr>
        <p:spPr>
          <a:xfrm>
            <a:off x="2469513" y="4432923"/>
            <a:ext cx="1996414" cy="1594002"/>
          </a:xfrm>
          <a:custGeom>
            <a:avLst/>
            <a:gdLst>
              <a:gd name="connsiteX0" fmla="*/ 6350 w 1996414"/>
              <a:gd name="connsiteY0" fmla="*/ 1587652 h 1594002"/>
              <a:gd name="connsiteX1" fmla="*/ 284340 w 1996414"/>
              <a:gd name="connsiteY1" fmla="*/ 1587652 h 1594002"/>
              <a:gd name="connsiteX2" fmla="*/ 1990064 w 1996414"/>
              <a:gd name="connsiteY2" fmla="*/ 6350 h 15940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96414" h="1594002">
                <a:moveTo>
                  <a:pt x="6350" y="1587652"/>
                </a:moveTo>
                <a:lnTo>
                  <a:pt x="284340" y="1587652"/>
                </a:lnTo>
                <a:lnTo>
                  <a:pt x="1990064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599352" y="5124934"/>
            <a:ext cx="507250" cy="167538"/>
            <a:chOff x="5270741" y="4634395"/>
            <a:chExt cx="507250" cy="167538"/>
          </a:xfrm>
        </p:grpSpPr>
        <p:sp>
          <p:nvSpPr>
            <p:cNvPr id="78" name="Freeform 3"/>
            <p:cNvSpPr/>
            <p:nvPr/>
          </p:nvSpPr>
          <p:spPr>
            <a:xfrm>
              <a:off x="5428272" y="4634395"/>
              <a:ext cx="349719" cy="25400"/>
            </a:xfrm>
            <a:custGeom>
              <a:avLst/>
              <a:gdLst>
                <a:gd name="connsiteX0" fmla="*/ 343369 w 349719"/>
                <a:gd name="connsiteY0" fmla="*/ 6350 h 25400"/>
                <a:gd name="connsiteX1" fmla="*/ 6350 w 349719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349719" h="25400">
                  <a:moveTo>
                    <a:pt x="343369" y="6350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3"/>
            <p:cNvSpPr/>
            <p:nvPr/>
          </p:nvSpPr>
          <p:spPr>
            <a:xfrm>
              <a:off x="5270741" y="4634395"/>
              <a:ext cx="359943" cy="167538"/>
            </a:xfrm>
            <a:custGeom>
              <a:avLst/>
              <a:gdLst>
                <a:gd name="connsiteX0" fmla="*/ 353593 w 359943"/>
                <a:gd name="connsiteY0" fmla="*/ 6350 h 167538"/>
                <a:gd name="connsiteX1" fmla="*/ 6350 w 359943"/>
                <a:gd name="connsiteY1" fmla="*/ 161188 h 16753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359943" h="167538">
                  <a:moveTo>
                    <a:pt x="353593" y="6350"/>
                  </a:moveTo>
                  <a:lnTo>
                    <a:pt x="6350" y="161188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0" name="Freeform 3"/>
          <p:cNvSpPr/>
          <p:nvPr/>
        </p:nvSpPr>
        <p:spPr>
          <a:xfrm>
            <a:off x="4867641" y="3974784"/>
            <a:ext cx="2013470" cy="478739"/>
          </a:xfrm>
          <a:custGeom>
            <a:avLst/>
            <a:gdLst>
              <a:gd name="connsiteX0" fmla="*/ 6350 w 2013470"/>
              <a:gd name="connsiteY0" fmla="*/ 472388 h 478739"/>
              <a:gd name="connsiteX1" fmla="*/ 1969186 w 2013470"/>
              <a:gd name="connsiteY1" fmla="*/ 6350 h 478739"/>
              <a:gd name="connsiteX2" fmla="*/ 2007120 w 2013470"/>
              <a:gd name="connsiteY2" fmla="*/ 6350 h 4787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13470" h="478739">
                <a:moveTo>
                  <a:pt x="6350" y="472388"/>
                </a:moveTo>
                <a:lnTo>
                  <a:pt x="1969186" y="6350"/>
                </a:lnTo>
                <a:lnTo>
                  <a:pt x="200712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1" name="Freeform 3"/>
          <p:cNvSpPr/>
          <p:nvPr/>
        </p:nvSpPr>
        <p:spPr>
          <a:xfrm>
            <a:off x="4976036" y="3798342"/>
            <a:ext cx="1905075" cy="366102"/>
          </a:xfrm>
          <a:custGeom>
            <a:avLst/>
            <a:gdLst>
              <a:gd name="connsiteX0" fmla="*/ 6350 w 1905075"/>
              <a:gd name="connsiteY0" fmla="*/ 359752 h 366102"/>
              <a:gd name="connsiteX1" fmla="*/ 1857997 w 1905075"/>
              <a:gd name="connsiteY1" fmla="*/ 6350 h 366102"/>
              <a:gd name="connsiteX2" fmla="*/ 1898726 w 1905075"/>
              <a:gd name="connsiteY2" fmla="*/ 6350 h 3661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05075" h="366102">
                <a:moveTo>
                  <a:pt x="6350" y="359752"/>
                </a:moveTo>
                <a:lnTo>
                  <a:pt x="1857997" y="6350"/>
                </a:lnTo>
                <a:lnTo>
                  <a:pt x="1898726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2" name="Freeform 3"/>
          <p:cNvSpPr/>
          <p:nvPr/>
        </p:nvSpPr>
        <p:spPr>
          <a:xfrm>
            <a:off x="4817984" y="5567719"/>
            <a:ext cx="640854" cy="25400"/>
          </a:xfrm>
          <a:custGeom>
            <a:avLst/>
            <a:gdLst>
              <a:gd name="connsiteX0" fmla="*/ 6350 w 640854"/>
              <a:gd name="connsiteY0" fmla="*/ 6350 h 25400"/>
              <a:gd name="connsiteX1" fmla="*/ 634504 w 64085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40854" h="25400">
                <a:moveTo>
                  <a:pt x="6350" y="6350"/>
                </a:moveTo>
                <a:lnTo>
                  <a:pt x="634504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3" name="Freeform 3"/>
          <p:cNvSpPr/>
          <p:nvPr/>
        </p:nvSpPr>
        <p:spPr>
          <a:xfrm>
            <a:off x="2105493" y="1335584"/>
            <a:ext cx="620750" cy="25400"/>
          </a:xfrm>
          <a:custGeom>
            <a:avLst/>
            <a:gdLst>
              <a:gd name="connsiteX0" fmla="*/ 6350 w 620750"/>
              <a:gd name="connsiteY0" fmla="*/ 6350 h 25400"/>
              <a:gd name="connsiteX1" fmla="*/ 614400 w 62075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0750" h="25400">
                <a:moveTo>
                  <a:pt x="6350" y="6350"/>
                </a:moveTo>
                <a:lnTo>
                  <a:pt x="61440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" name="Freeform 3"/>
          <p:cNvSpPr/>
          <p:nvPr/>
        </p:nvSpPr>
        <p:spPr>
          <a:xfrm>
            <a:off x="5506185" y="2288897"/>
            <a:ext cx="1355509" cy="244220"/>
          </a:xfrm>
          <a:custGeom>
            <a:avLst/>
            <a:gdLst>
              <a:gd name="connsiteX0" fmla="*/ 6350 w 1355509"/>
              <a:gd name="connsiteY0" fmla="*/ 6350 h 244220"/>
              <a:gd name="connsiteX1" fmla="*/ 1242250 w 1355509"/>
              <a:gd name="connsiteY1" fmla="*/ 237870 h 244220"/>
              <a:gd name="connsiteX2" fmla="*/ 1349159 w 1355509"/>
              <a:gd name="connsiteY2" fmla="*/ 237870 h 244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55509" h="244220">
                <a:moveTo>
                  <a:pt x="6350" y="6350"/>
                </a:moveTo>
                <a:lnTo>
                  <a:pt x="1242250" y="237870"/>
                </a:lnTo>
                <a:lnTo>
                  <a:pt x="1349159" y="23787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5" name="Freeform 3"/>
          <p:cNvSpPr/>
          <p:nvPr/>
        </p:nvSpPr>
        <p:spPr>
          <a:xfrm>
            <a:off x="4581612" y="3621889"/>
            <a:ext cx="2300643" cy="187985"/>
          </a:xfrm>
          <a:custGeom>
            <a:avLst/>
            <a:gdLst>
              <a:gd name="connsiteX0" fmla="*/ 6350 w 2300643"/>
              <a:gd name="connsiteY0" fmla="*/ 181635 h 187985"/>
              <a:gd name="connsiteX1" fmla="*/ 2255215 w 2300643"/>
              <a:gd name="connsiteY1" fmla="*/ 6350 h 187985"/>
              <a:gd name="connsiteX2" fmla="*/ 2294292 w 2300643"/>
              <a:gd name="connsiteY2" fmla="*/ 6350 h 1879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00643" h="187985">
                <a:moveTo>
                  <a:pt x="6350" y="181635"/>
                </a:moveTo>
                <a:lnTo>
                  <a:pt x="2255215" y="6350"/>
                </a:lnTo>
                <a:lnTo>
                  <a:pt x="2294292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6" name="Freeform 3"/>
          <p:cNvSpPr/>
          <p:nvPr/>
        </p:nvSpPr>
        <p:spPr>
          <a:xfrm>
            <a:off x="5282626" y="3447441"/>
            <a:ext cx="1599629" cy="104978"/>
          </a:xfrm>
          <a:custGeom>
            <a:avLst/>
            <a:gdLst>
              <a:gd name="connsiteX0" fmla="*/ 6350 w 1599629"/>
              <a:gd name="connsiteY0" fmla="*/ 98628 h 104978"/>
              <a:gd name="connsiteX1" fmla="*/ 1549895 w 1599629"/>
              <a:gd name="connsiteY1" fmla="*/ 6350 h 104978"/>
              <a:gd name="connsiteX2" fmla="*/ 1593278 w 1599629"/>
              <a:gd name="connsiteY2" fmla="*/ 6350 h 1049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99629" h="104978">
                <a:moveTo>
                  <a:pt x="6350" y="98628"/>
                </a:moveTo>
                <a:lnTo>
                  <a:pt x="1549895" y="6350"/>
                </a:lnTo>
                <a:lnTo>
                  <a:pt x="1593278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7" name="Freeform 3"/>
          <p:cNvSpPr/>
          <p:nvPr/>
        </p:nvSpPr>
        <p:spPr>
          <a:xfrm>
            <a:off x="6023913" y="3269857"/>
            <a:ext cx="858088" cy="25400"/>
          </a:xfrm>
          <a:custGeom>
            <a:avLst/>
            <a:gdLst>
              <a:gd name="connsiteX0" fmla="*/ 6350 w 858088"/>
              <a:gd name="connsiteY0" fmla="*/ 6350 h 25400"/>
              <a:gd name="connsiteX1" fmla="*/ 851738 w 85808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58088" h="25400">
                <a:moveTo>
                  <a:pt x="6350" y="6350"/>
                </a:moveTo>
                <a:lnTo>
                  <a:pt x="851738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8" name="Freeform 3"/>
          <p:cNvSpPr/>
          <p:nvPr/>
        </p:nvSpPr>
        <p:spPr>
          <a:xfrm>
            <a:off x="6525830" y="2175676"/>
            <a:ext cx="337540" cy="25400"/>
          </a:xfrm>
          <a:custGeom>
            <a:avLst/>
            <a:gdLst>
              <a:gd name="connsiteX0" fmla="*/ 6350 w 337540"/>
              <a:gd name="connsiteY0" fmla="*/ 6350 h 25400"/>
              <a:gd name="connsiteX1" fmla="*/ 331190 w 33754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7540" h="25400">
                <a:moveTo>
                  <a:pt x="6350" y="6350"/>
                </a:moveTo>
                <a:lnTo>
                  <a:pt x="33119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240727" y="1866304"/>
            <a:ext cx="620966" cy="121094"/>
            <a:chOff x="5912116" y="1375765"/>
            <a:chExt cx="620966" cy="121094"/>
          </a:xfrm>
        </p:grpSpPr>
        <p:sp>
          <p:nvSpPr>
            <p:cNvPr id="90" name="Freeform 3"/>
            <p:cNvSpPr/>
            <p:nvPr/>
          </p:nvSpPr>
          <p:spPr>
            <a:xfrm>
              <a:off x="6090513" y="1375765"/>
              <a:ext cx="442569" cy="121094"/>
            </a:xfrm>
            <a:custGeom>
              <a:avLst/>
              <a:gdLst>
                <a:gd name="connsiteX0" fmla="*/ 436219 w 442569"/>
                <a:gd name="connsiteY0" fmla="*/ 6350 h 121094"/>
                <a:gd name="connsiteX1" fmla="*/ 121513 w 442569"/>
                <a:gd name="connsiteY1" fmla="*/ 6350 h 121094"/>
                <a:gd name="connsiteX2" fmla="*/ 6350 w 442569"/>
                <a:gd name="connsiteY2" fmla="*/ 114744 h 12109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442569" h="121094">
                  <a:moveTo>
                    <a:pt x="436219" y="6350"/>
                  </a:moveTo>
                  <a:lnTo>
                    <a:pt x="121513" y="6350"/>
                  </a:lnTo>
                  <a:lnTo>
                    <a:pt x="6350" y="114744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3"/>
            <p:cNvSpPr/>
            <p:nvPr/>
          </p:nvSpPr>
          <p:spPr>
            <a:xfrm>
              <a:off x="5912116" y="1375765"/>
              <a:ext cx="306260" cy="98501"/>
            </a:xfrm>
            <a:custGeom>
              <a:avLst/>
              <a:gdLst>
                <a:gd name="connsiteX0" fmla="*/ 299910 w 306260"/>
                <a:gd name="connsiteY0" fmla="*/ 6350 h 98501"/>
                <a:gd name="connsiteX1" fmla="*/ 6350 w 306260"/>
                <a:gd name="connsiteY1" fmla="*/ 92151 h 9850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306260" h="98501">
                  <a:moveTo>
                    <a:pt x="299910" y="6350"/>
                  </a:moveTo>
                  <a:lnTo>
                    <a:pt x="6350" y="92151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0E7C58-CBB7-4697-87F9-C1EC44FA8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</a:t>
            </a:r>
            <a:r>
              <a:rPr lang="en-US" dirty="0"/>
              <a:t>of the Skin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6826D9-FE63-41F1-BCC4-72338FE0B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1413"/>
            <a:ext cx="4724400" cy="5351462"/>
          </a:xfrm>
        </p:spPr>
        <p:txBody>
          <a:bodyPr/>
          <a:lstStyle/>
          <a:p>
            <a:pPr lvl="1"/>
            <a:r>
              <a:rPr lang="en-US" altLang="en-US" b="1" dirty="0" smtClean="0"/>
              <a:t>Hypodermis</a:t>
            </a:r>
            <a:endParaRPr lang="en-US" altLang="en-US" dirty="0"/>
          </a:p>
          <a:p>
            <a:pPr lvl="2"/>
            <a:r>
              <a:rPr lang="en-US" altLang="en-US" dirty="0" smtClean="0"/>
              <a:t>Not </a:t>
            </a:r>
            <a:r>
              <a:rPr lang="en-US" altLang="en-US" dirty="0"/>
              <a:t>part of skin but shares some functions</a:t>
            </a:r>
          </a:p>
          <a:p>
            <a:pPr lvl="2"/>
            <a:r>
              <a:rPr lang="en-US" altLang="en-US" dirty="0"/>
              <a:t>Mostly adipose tissue that absorbs shock and insulates</a:t>
            </a:r>
          </a:p>
          <a:p>
            <a:pPr lvl="2"/>
            <a:r>
              <a:rPr lang="en-US" altLang="en-US" dirty="0"/>
              <a:t>Anchors skin to underlying structures: mostly muscles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A3B5A8-D32D-41D0-814C-200CF1184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1" name="Picture 20" descr="02-figure_05_01_unlabeled.jpg">
            <a:extLst>
              <a:ext uri="{FF2B5EF4-FFF2-40B4-BE49-F238E27FC236}">
                <a16:creationId xmlns:a16="http://schemas.microsoft.com/office/drawing/2014/main" id="{FF4DEC15-C7BA-451F-81B6-96D7873A9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258" y="1600200"/>
            <a:ext cx="4829902" cy="327964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4782CCC-BCD1-4280-BEDD-FA38ED95CCC2}"/>
              </a:ext>
            </a:extLst>
          </p:cNvPr>
          <p:cNvGrpSpPr/>
          <p:nvPr/>
        </p:nvGrpSpPr>
        <p:grpSpPr>
          <a:xfrm>
            <a:off x="5801320" y="3733800"/>
            <a:ext cx="218480" cy="114300"/>
            <a:chOff x="1520532" y="4238619"/>
            <a:chExt cx="555915" cy="228600"/>
          </a:xfrm>
        </p:grpSpPr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5A0E0D6A-47EA-45F0-9DA9-C60FC2C93D49}"/>
                </a:ext>
              </a:extLst>
            </p:cNvPr>
            <p:cNvSpPr/>
            <p:nvPr/>
          </p:nvSpPr>
          <p:spPr>
            <a:xfrm rot="10800000">
              <a:off x="2001226" y="4238619"/>
              <a:ext cx="75221" cy="228600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  <a:gd name="connsiteX0" fmla="*/ 140494 w 140494"/>
                <a:gd name="connsiteY0" fmla="*/ 0 h 1109662"/>
                <a:gd name="connsiteX1" fmla="*/ 140494 w 140494"/>
                <a:gd name="connsiteY1" fmla="*/ 1109662 h 1109662"/>
                <a:gd name="connsiteX2" fmla="*/ 0 w 140494"/>
                <a:gd name="connsiteY2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494" h="1109662">
                  <a:moveTo>
                    <a:pt x="140494" y="0"/>
                  </a:move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">
              <a:extLst>
                <a:ext uri="{FF2B5EF4-FFF2-40B4-BE49-F238E27FC236}">
                  <a16:creationId xmlns:a16="http://schemas.microsoft.com/office/drawing/2014/main" id="{3D18EF33-15AC-49BB-8CCD-4D9BE05F6383}"/>
                </a:ext>
              </a:extLst>
            </p:cNvPr>
            <p:cNvSpPr/>
            <p:nvPr/>
          </p:nvSpPr>
          <p:spPr>
            <a:xfrm rot="10800000">
              <a:off x="1520532" y="4344925"/>
              <a:ext cx="475488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5" name="TextBox 18">
            <a:extLst>
              <a:ext uri="{FF2B5EF4-FFF2-40B4-BE49-F238E27FC236}">
                <a16:creationId xmlns:a16="http://schemas.microsoft.com/office/drawing/2014/main" id="{58C1EBB0-C958-4472-834D-E6650C7A2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8697" y="3670756"/>
            <a:ext cx="13149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Hypodermis</a:t>
            </a:r>
          </a:p>
        </p:txBody>
      </p:sp>
    </p:spTree>
    <p:extLst>
      <p:ext uri="{BB962C8B-B14F-4D97-AF65-F5344CB8AC3E}">
        <p14:creationId xmlns:p14="http://schemas.microsoft.com/office/powerpoint/2010/main" val="39766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Epidermis</a:t>
            </a:r>
            <a:endParaRPr lang="en-US" dirty="0"/>
          </a:p>
        </p:txBody>
      </p:sp>
      <p:sp>
        <p:nvSpPr>
          <p:cNvPr id="1741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Cells of the Epidermis</a:t>
            </a:r>
          </a:p>
          <a:p>
            <a:r>
              <a:rPr lang="en-US" altLang="en-US" b="1" dirty="0"/>
              <a:t>Epidermis</a:t>
            </a:r>
            <a:r>
              <a:rPr lang="en-US" altLang="en-US" dirty="0"/>
              <a:t> consists mostly of </a:t>
            </a: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keratinized </a:t>
            </a:r>
            <a:r>
              <a:rPr lang="en-US" altLang="en-US" dirty="0"/>
              <a:t>stratified squamous epithelium</a:t>
            </a:r>
          </a:p>
          <a:p>
            <a:endParaRPr lang="en-US" altLang="en-US" dirty="0"/>
          </a:p>
          <a:p>
            <a:r>
              <a:rPr lang="en-US" altLang="en-US" dirty="0"/>
              <a:t>Four cell types found in epidermis: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b="1" dirty="0"/>
              <a:t>Keratinocytes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b="1" dirty="0"/>
              <a:t>Melanocytes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b="1" dirty="0" smtClean="0"/>
              <a:t>Dendritic Cells</a:t>
            </a:r>
            <a:endParaRPr lang="en-US" altLang="en-US" b="1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en-US" b="1" dirty="0"/>
              <a:t>Tactile Cells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BCAC-D1ED-41C8-86F2-711A22E5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 of the Epidermis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7C488-EE29-4236-B10B-5D47F2E54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altLang="en-US" b="1" dirty="0"/>
              <a:t>Keratinocytes</a:t>
            </a:r>
          </a:p>
          <a:p>
            <a:pPr lvl="2"/>
            <a:r>
              <a:rPr lang="en-US" altLang="en-US" dirty="0"/>
              <a:t>Produce </a:t>
            </a:r>
            <a:r>
              <a:rPr lang="en-US" altLang="en-US" b="1" dirty="0" smtClean="0"/>
              <a:t>keratin</a:t>
            </a:r>
            <a:r>
              <a:rPr lang="en-US" altLang="en-US" dirty="0" smtClean="0"/>
              <a:t> </a:t>
            </a:r>
            <a:r>
              <a:rPr lang="en-US" altLang="en-US" dirty="0"/>
              <a:t>(protein that gives skin its protective properties)</a:t>
            </a:r>
          </a:p>
          <a:p>
            <a:pPr lvl="2"/>
            <a:r>
              <a:rPr lang="en-US" altLang="en-US" dirty="0" smtClean="0"/>
              <a:t>Majority of </a:t>
            </a:r>
            <a:r>
              <a:rPr lang="en-US" altLang="en-US" dirty="0"/>
              <a:t>epidermis</a:t>
            </a:r>
          </a:p>
          <a:p>
            <a:pPr lvl="2"/>
            <a:r>
              <a:rPr lang="en-US" altLang="en-US" dirty="0" smtClean="0"/>
              <a:t>Millions shed </a:t>
            </a:r>
            <a:r>
              <a:rPr lang="en-US" altLang="en-US" dirty="0"/>
              <a:t>every day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altLang="en-US" b="1" dirty="0"/>
              <a:t>Melanocytes</a:t>
            </a:r>
          </a:p>
          <a:p>
            <a:pPr lvl="2"/>
            <a:r>
              <a:rPr lang="en-US" altLang="en-US" dirty="0"/>
              <a:t>Spider-shaped cells located in deepest epidermis</a:t>
            </a:r>
          </a:p>
          <a:p>
            <a:pPr lvl="2"/>
            <a:r>
              <a:rPr lang="en-US" altLang="en-US" dirty="0"/>
              <a:t>Produce pigment </a:t>
            </a:r>
            <a:r>
              <a:rPr lang="en-US" altLang="en-US" b="1" dirty="0" smtClean="0"/>
              <a:t>melanin</a:t>
            </a:r>
          </a:p>
          <a:p>
            <a:pPr lvl="2"/>
            <a:r>
              <a:rPr lang="en-US" altLang="en-US" dirty="0" smtClean="0"/>
              <a:t>Help protect against UV damage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2912E6-2550-4BC8-8DDD-CE6559790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  <p:pic>
        <p:nvPicPr>
          <p:cNvPr id="5" name="Picture 4" descr="Fashion That Protects The Skin | Beauty and Personal Groom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434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2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/>
          <a:lstStyle/>
          <a:p>
            <a:r>
              <a:rPr lang="en-US" dirty="0"/>
              <a:t>Cells of the Epidermis (cont.)</a:t>
            </a:r>
          </a:p>
        </p:txBody>
      </p:sp>
      <p:sp>
        <p:nvSpPr>
          <p:cNvPr id="1945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altLang="en-US" b="1" dirty="0"/>
              <a:t>3.  Dendritic</a:t>
            </a:r>
            <a:r>
              <a:rPr lang="en-US" altLang="en-US" dirty="0"/>
              <a:t> (</a:t>
            </a:r>
            <a:r>
              <a:rPr lang="en-US" altLang="en-US" b="1" dirty="0"/>
              <a:t>Langerhans</a:t>
            </a:r>
            <a:r>
              <a:rPr lang="en-US" altLang="en-US" dirty="0"/>
              <a:t>) </a:t>
            </a:r>
            <a:r>
              <a:rPr lang="en-US" altLang="en-US" b="1" dirty="0"/>
              <a:t>cells</a:t>
            </a:r>
          </a:p>
          <a:p>
            <a:pPr lvl="2"/>
            <a:r>
              <a:rPr lang="en-US" altLang="en-US" dirty="0"/>
              <a:t>Star-shaped macrophages that patrol deep epidermis</a:t>
            </a:r>
          </a:p>
          <a:p>
            <a:pPr lvl="3"/>
            <a:r>
              <a:rPr lang="en-US" altLang="en-US" dirty="0"/>
              <a:t>Are key activators of immune system </a:t>
            </a:r>
          </a:p>
          <a:p>
            <a:pPr marL="457200" lvl="1" indent="0">
              <a:buNone/>
            </a:pPr>
            <a:r>
              <a:rPr lang="en-US" altLang="en-US" b="1" dirty="0"/>
              <a:t>4.  Tactile</a:t>
            </a:r>
            <a:r>
              <a:rPr lang="en-US" altLang="en-US" dirty="0"/>
              <a:t> (</a:t>
            </a:r>
            <a:r>
              <a:rPr lang="en-US" altLang="en-US" b="1" dirty="0"/>
              <a:t>Merkel</a:t>
            </a:r>
            <a:r>
              <a:rPr lang="en-US" altLang="en-US" dirty="0"/>
              <a:t>) </a:t>
            </a:r>
            <a:r>
              <a:rPr lang="en-US" altLang="en-US" b="1" dirty="0"/>
              <a:t>cells</a:t>
            </a:r>
          </a:p>
          <a:p>
            <a:pPr lvl="2"/>
            <a:r>
              <a:rPr lang="en-US" altLang="en-US" dirty="0"/>
              <a:t>Sensory receptors that sense touch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Layers of the Epidermis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dirty="0"/>
              <a:t>Epidermis is made up of four or five distinct layers</a:t>
            </a:r>
          </a:p>
          <a:p>
            <a:pPr lvl="1">
              <a:spcBef>
                <a:spcPts val="600"/>
              </a:spcBef>
            </a:pPr>
            <a:r>
              <a:rPr lang="en-US" altLang="en-US" b="1" dirty="0"/>
              <a:t>Thick</a:t>
            </a:r>
            <a:r>
              <a:rPr lang="en-US" altLang="en-US" dirty="0"/>
              <a:t> </a:t>
            </a:r>
            <a:r>
              <a:rPr lang="en-US" altLang="en-US" b="1" dirty="0"/>
              <a:t>skin</a:t>
            </a:r>
            <a:r>
              <a:rPr lang="en-US" altLang="en-US" dirty="0"/>
              <a:t> </a:t>
            </a:r>
            <a:r>
              <a:rPr lang="en-US" altLang="en-US" dirty="0" smtClean="0"/>
              <a:t>= five </a:t>
            </a:r>
            <a:r>
              <a:rPr lang="en-US" altLang="en-US" dirty="0"/>
              <a:t>layers (strata</a:t>
            </a:r>
            <a:r>
              <a:rPr lang="en-US" altLang="en-US" dirty="0" smtClean="0"/>
              <a:t>), </a:t>
            </a:r>
            <a:r>
              <a:rPr lang="en-US" altLang="en-US" i="1" dirty="0" smtClean="0"/>
              <a:t>palms and soles</a:t>
            </a:r>
          </a:p>
          <a:p>
            <a:pPr lvl="1">
              <a:spcBef>
                <a:spcPts val="600"/>
              </a:spcBef>
            </a:pPr>
            <a:r>
              <a:rPr lang="en-US" altLang="en-US" b="1" dirty="0" smtClean="0"/>
              <a:t>Thin </a:t>
            </a:r>
            <a:r>
              <a:rPr lang="en-US" altLang="en-US" b="1" dirty="0"/>
              <a:t>skin</a:t>
            </a:r>
            <a:r>
              <a:rPr lang="en-US" altLang="en-US" dirty="0"/>
              <a:t> contains only four strata</a:t>
            </a:r>
          </a:p>
          <a:p>
            <a:pPr>
              <a:spcBef>
                <a:spcPts val="600"/>
              </a:spcBef>
            </a:pPr>
            <a:r>
              <a:rPr lang="en-US" altLang="en-US" dirty="0"/>
              <a:t>Five layers of skin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b="1" dirty="0"/>
              <a:t>Stratum</a:t>
            </a:r>
            <a:r>
              <a:rPr lang="en-US" altLang="en-US" dirty="0"/>
              <a:t> </a:t>
            </a:r>
            <a:r>
              <a:rPr lang="en-US" altLang="en-US" b="1" dirty="0" err="1"/>
              <a:t>basale</a:t>
            </a:r>
            <a:endParaRPr lang="en-US" altLang="en-US" b="1" dirty="0"/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b="1" dirty="0"/>
              <a:t>Stratum</a:t>
            </a:r>
            <a:r>
              <a:rPr lang="en-US" altLang="en-US" dirty="0"/>
              <a:t> </a:t>
            </a:r>
            <a:r>
              <a:rPr lang="en-US" altLang="en-US" b="1" dirty="0" err="1"/>
              <a:t>spinosum</a:t>
            </a:r>
            <a:endParaRPr lang="en-US" altLang="en-US" b="1" dirty="0"/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b="1" dirty="0"/>
              <a:t>Stratum</a:t>
            </a:r>
            <a:r>
              <a:rPr lang="en-US" altLang="en-US" dirty="0"/>
              <a:t> </a:t>
            </a:r>
            <a:r>
              <a:rPr lang="en-US" altLang="en-US" b="1" dirty="0" err="1"/>
              <a:t>granulosum</a:t>
            </a:r>
            <a:endParaRPr lang="en-US" altLang="en-US" b="1" dirty="0"/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b="1" dirty="0"/>
              <a:t>Stratum</a:t>
            </a:r>
            <a:r>
              <a:rPr lang="en-US" altLang="en-US" dirty="0"/>
              <a:t> </a:t>
            </a:r>
            <a:r>
              <a:rPr lang="en-US" altLang="en-US" b="1" dirty="0" err="1"/>
              <a:t>lucidum</a:t>
            </a:r>
            <a:r>
              <a:rPr lang="en-US" altLang="en-US" dirty="0"/>
              <a:t> (only in thick skin)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b="1" dirty="0"/>
              <a:t>Stratum</a:t>
            </a:r>
            <a:r>
              <a:rPr lang="en-US" altLang="en-US" dirty="0"/>
              <a:t> </a:t>
            </a:r>
            <a:r>
              <a:rPr lang="en-US" altLang="en-US" b="1" dirty="0" err="1"/>
              <a:t>corneum</a:t>
            </a:r>
            <a:endParaRPr lang="en-US" alt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Layers of the Epidermis (cont.)</a:t>
            </a:r>
            <a:endParaRPr lang="en-US" dirty="0"/>
          </a:p>
        </p:txBody>
      </p:sp>
      <p:sp>
        <p:nvSpPr>
          <p:cNvPr id="21506" name="Rectangle 9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6629400" cy="5351462"/>
          </a:xfrm>
        </p:spPr>
        <p:txBody>
          <a:bodyPr/>
          <a:lstStyle/>
          <a:p>
            <a:pPr marL="514350" indent="-514350">
              <a:spcBef>
                <a:spcPts val="400"/>
              </a:spcBef>
              <a:buFont typeface="+mj-lt"/>
              <a:buAutoNum type="arabicPeriod"/>
            </a:pPr>
            <a:r>
              <a:rPr lang="en-US" altLang="en-US" sz="2800" dirty="0"/>
              <a:t> </a:t>
            </a:r>
            <a:r>
              <a:rPr lang="en-US" altLang="en-US" sz="2800" b="1" dirty="0"/>
              <a:t>Stratum</a:t>
            </a:r>
            <a:r>
              <a:rPr lang="en-US" altLang="en-US" sz="2800" dirty="0"/>
              <a:t> </a:t>
            </a:r>
            <a:r>
              <a:rPr lang="en-US" altLang="en-US" sz="2800" b="1" dirty="0" err="1"/>
              <a:t>basale</a:t>
            </a:r>
            <a:r>
              <a:rPr lang="en-US" altLang="en-US" sz="2800" dirty="0"/>
              <a:t> (</a:t>
            </a:r>
            <a:r>
              <a:rPr lang="en-US" altLang="en-US" sz="2800" b="1" dirty="0"/>
              <a:t>basal</a:t>
            </a:r>
            <a:r>
              <a:rPr lang="en-US" altLang="en-US" sz="2800" dirty="0"/>
              <a:t> </a:t>
            </a:r>
            <a:r>
              <a:rPr lang="en-US" altLang="en-US" sz="2800" b="1" dirty="0"/>
              <a:t>layer</a:t>
            </a:r>
            <a:r>
              <a:rPr lang="en-US" altLang="en-US" sz="2800" dirty="0"/>
              <a:t>)</a:t>
            </a:r>
          </a:p>
          <a:p>
            <a:pPr lvl="1">
              <a:spcBef>
                <a:spcPts val="400"/>
              </a:spcBef>
            </a:pPr>
            <a:r>
              <a:rPr lang="en-US" altLang="en-US" sz="2600" dirty="0"/>
              <a:t>Deepest of all epidermal layers (base layer)</a:t>
            </a:r>
          </a:p>
          <a:p>
            <a:pPr lvl="1">
              <a:spcBef>
                <a:spcPts val="400"/>
              </a:spcBef>
            </a:pPr>
            <a:r>
              <a:rPr lang="en-US" altLang="en-US" sz="2600" dirty="0" smtClean="0"/>
              <a:t>Single layer of stem cells </a:t>
            </a:r>
          </a:p>
          <a:p>
            <a:pPr lvl="2">
              <a:spcBef>
                <a:spcPts val="400"/>
              </a:spcBef>
            </a:pPr>
            <a:r>
              <a:rPr lang="en-US" altLang="en-US" sz="2200" dirty="0" smtClean="0"/>
              <a:t>Mitosis </a:t>
            </a:r>
          </a:p>
          <a:p>
            <a:pPr lvl="2">
              <a:spcBef>
                <a:spcPts val="400"/>
              </a:spcBef>
            </a:pPr>
            <a:r>
              <a:rPr lang="en-US" altLang="en-US" sz="2200" dirty="0" smtClean="0"/>
              <a:t>One </a:t>
            </a:r>
            <a:r>
              <a:rPr lang="en-US" altLang="en-US" sz="2200" dirty="0"/>
              <a:t>daughter cell </a:t>
            </a:r>
            <a:r>
              <a:rPr lang="en-US" altLang="en-US" sz="2200" dirty="0" smtClean="0"/>
              <a:t>travels to surface in 25-45 days</a:t>
            </a:r>
            <a:endParaRPr lang="en-US" altLang="en-US" sz="2200" dirty="0"/>
          </a:p>
          <a:p>
            <a:pPr lvl="2">
              <a:spcBef>
                <a:spcPts val="400"/>
              </a:spcBef>
            </a:pPr>
            <a:r>
              <a:rPr lang="en-US" altLang="en-US" sz="2200" dirty="0" smtClean="0"/>
              <a:t>Other </a:t>
            </a:r>
            <a:r>
              <a:rPr lang="en-US" altLang="en-US" sz="2200" dirty="0"/>
              <a:t>daughter cell remains </a:t>
            </a:r>
            <a:r>
              <a:rPr lang="en-US" altLang="en-US" sz="2200" dirty="0" smtClean="0"/>
              <a:t>a stem cell</a:t>
            </a:r>
            <a:endParaRPr lang="en-US" altLang="en-US" sz="2200" dirty="0"/>
          </a:p>
          <a:p>
            <a:pPr lvl="1">
              <a:spcBef>
                <a:spcPts val="400"/>
              </a:spcBef>
            </a:pPr>
            <a:r>
              <a:rPr lang="en-US" altLang="en-US" sz="2600" dirty="0" smtClean="0"/>
              <a:t>AKA </a:t>
            </a:r>
            <a:r>
              <a:rPr lang="en-US" altLang="en-US" sz="2600" b="1" dirty="0" smtClean="0"/>
              <a:t>stratum</a:t>
            </a:r>
            <a:r>
              <a:rPr lang="en-US" altLang="en-US" sz="2600" dirty="0" smtClean="0"/>
              <a:t> </a:t>
            </a:r>
            <a:r>
              <a:rPr lang="en-US" altLang="en-US" sz="2600" b="1" dirty="0" err="1"/>
              <a:t>germinativum</a:t>
            </a:r>
            <a:r>
              <a:rPr lang="en-US" altLang="en-US" sz="2600" dirty="0"/>
              <a:t> </a:t>
            </a:r>
            <a:endParaRPr lang="en-US" altLang="en-US" sz="2600" dirty="0" smtClean="0"/>
          </a:p>
          <a:p>
            <a:pPr lvl="1">
              <a:spcBef>
                <a:spcPts val="400"/>
              </a:spcBef>
            </a:pPr>
            <a:r>
              <a:rPr lang="en-US" altLang="en-US" sz="2600" dirty="0" smtClean="0"/>
              <a:t>10–25</a:t>
            </a:r>
            <a:r>
              <a:rPr lang="en-US" altLang="en-US" sz="2600" dirty="0"/>
              <a:t>% of layer also composed of melanocytes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  <p:pic>
        <p:nvPicPr>
          <p:cNvPr id="7" name="Picture 6" descr="03-figure_05_02_unlabeled.jpg"/>
          <p:cNvPicPr>
            <a:picLocks noChangeAspect="1"/>
          </p:cNvPicPr>
          <p:nvPr/>
        </p:nvPicPr>
        <p:blipFill rotWithShape="1">
          <a:blip r:embed="rId3"/>
          <a:srcRect l="67683" t="18100" r="448" b="12193"/>
          <a:stretch/>
        </p:blipFill>
        <p:spPr>
          <a:xfrm>
            <a:off x="6858000" y="1141413"/>
            <a:ext cx="20574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Layers of the Epidermis (cont.)</a:t>
            </a:r>
            <a:endParaRPr lang="en-US" dirty="0"/>
          </a:p>
        </p:txBody>
      </p:sp>
      <p:sp>
        <p:nvSpPr>
          <p:cNvPr id="23554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6705600" cy="5351462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en-US" dirty="0"/>
              <a:t> </a:t>
            </a:r>
            <a:r>
              <a:rPr lang="en-US" altLang="en-US" b="1" dirty="0"/>
              <a:t>Stratum</a:t>
            </a:r>
            <a:r>
              <a:rPr lang="en-US" altLang="en-US" dirty="0"/>
              <a:t> </a:t>
            </a:r>
            <a:r>
              <a:rPr lang="en-US" altLang="en-US" b="1" dirty="0" err="1"/>
              <a:t>spinosum</a:t>
            </a:r>
            <a:r>
              <a:rPr lang="en-US" altLang="en-US" dirty="0"/>
              <a:t> (</a:t>
            </a:r>
            <a:r>
              <a:rPr lang="en-US" altLang="en-US" b="1" dirty="0"/>
              <a:t>prickly</a:t>
            </a:r>
            <a:r>
              <a:rPr lang="en-US" altLang="en-US" dirty="0"/>
              <a:t> </a:t>
            </a:r>
            <a:r>
              <a:rPr lang="en-US" altLang="en-US" b="1" dirty="0"/>
              <a:t>layer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Several cell layers thick</a:t>
            </a:r>
          </a:p>
          <a:p>
            <a:pPr lvl="1"/>
            <a:r>
              <a:rPr lang="en-US" altLang="en-US" dirty="0" smtClean="0"/>
              <a:t>Keratinocytes </a:t>
            </a:r>
            <a:r>
              <a:rPr lang="en-US" altLang="en-US" dirty="0"/>
              <a:t>in this layer appear spikey, so they are called </a:t>
            </a:r>
            <a:r>
              <a:rPr lang="en-US" altLang="en-US" b="1" i="1" dirty="0"/>
              <a:t>prickle</a:t>
            </a:r>
            <a:r>
              <a:rPr lang="en-US" altLang="en-US" b="1" dirty="0"/>
              <a:t> </a:t>
            </a:r>
            <a:r>
              <a:rPr lang="en-US" altLang="en-US" b="1" i="1" dirty="0"/>
              <a:t>cells</a:t>
            </a:r>
          </a:p>
          <a:p>
            <a:pPr lvl="1"/>
            <a:r>
              <a:rPr lang="en-US" altLang="en-US" dirty="0" smtClean="0"/>
              <a:t>Also melanosomes (packages of melanin) </a:t>
            </a:r>
            <a:r>
              <a:rPr lang="en-US" altLang="en-US" dirty="0"/>
              <a:t>and dendritic cells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  <p:pic>
        <p:nvPicPr>
          <p:cNvPr id="7" name="Picture 6" descr="03-figure_05_02_unlabeled.jpg"/>
          <p:cNvPicPr>
            <a:picLocks noChangeAspect="1"/>
          </p:cNvPicPr>
          <p:nvPr/>
        </p:nvPicPr>
        <p:blipFill rotWithShape="1">
          <a:blip r:embed="rId3"/>
          <a:srcRect l="67683" t="18100" r="448" b="12193"/>
          <a:stretch/>
        </p:blipFill>
        <p:spPr>
          <a:xfrm>
            <a:off x="6858000" y="1141413"/>
            <a:ext cx="20574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Layers of the Epidermis (cont.)</a:t>
            </a:r>
            <a:endParaRPr lang="en-US" dirty="0"/>
          </a:p>
        </p:txBody>
      </p:sp>
      <p:sp>
        <p:nvSpPr>
          <p:cNvPr id="25602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6553200" cy="5351462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en-US" dirty="0"/>
              <a:t> </a:t>
            </a:r>
            <a:r>
              <a:rPr lang="en-US" altLang="en-US" b="1" dirty="0"/>
              <a:t>Stratum</a:t>
            </a:r>
            <a:r>
              <a:rPr lang="en-US" altLang="en-US" dirty="0"/>
              <a:t> </a:t>
            </a:r>
            <a:r>
              <a:rPr lang="en-US" altLang="en-US" b="1" dirty="0" err="1"/>
              <a:t>granulosum</a:t>
            </a:r>
            <a:r>
              <a:rPr lang="en-US" altLang="en-US" dirty="0"/>
              <a:t> (</a:t>
            </a:r>
            <a:r>
              <a:rPr lang="en-US" altLang="en-US" b="1" dirty="0"/>
              <a:t>granular</a:t>
            </a:r>
            <a:r>
              <a:rPr lang="en-US" altLang="en-US" dirty="0"/>
              <a:t> </a:t>
            </a:r>
            <a:r>
              <a:rPr lang="en-US" altLang="en-US" b="1" dirty="0"/>
              <a:t>layer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 smtClean="0"/>
              <a:t>Cell </a:t>
            </a:r>
            <a:r>
              <a:rPr lang="en-US" altLang="en-US" dirty="0"/>
              <a:t>appearance changes</a:t>
            </a:r>
          </a:p>
          <a:p>
            <a:pPr lvl="2"/>
            <a:r>
              <a:rPr lang="en-US" altLang="en-US" dirty="0"/>
              <a:t>Cells flatten, nuclei and organelles disintegrate</a:t>
            </a:r>
          </a:p>
          <a:p>
            <a:pPr lvl="2"/>
            <a:r>
              <a:rPr lang="en-US" altLang="en-US" dirty="0"/>
              <a:t>Keratinization begins</a:t>
            </a:r>
          </a:p>
          <a:p>
            <a:pPr lvl="2"/>
            <a:r>
              <a:rPr lang="en-US" altLang="en-US" dirty="0" smtClean="0"/>
              <a:t>Cells </a:t>
            </a:r>
            <a:r>
              <a:rPr lang="en-US" altLang="en-US" dirty="0"/>
              <a:t>also accumulate </a:t>
            </a:r>
            <a:r>
              <a:rPr lang="en-US" altLang="en-US" dirty="0" smtClean="0"/>
              <a:t>granules that provide water resistance</a:t>
            </a:r>
            <a:endParaRPr lang="en-US" altLang="en-US" dirty="0"/>
          </a:p>
          <a:p>
            <a:pPr lvl="1"/>
            <a:r>
              <a:rPr lang="en-US" altLang="en-US" dirty="0"/>
              <a:t>Cells above this layer </a:t>
            </a:r>
            <a:r>
              <a:rPr lang="en-US" altLang="en-US" dirty="0" smtClean="0"/>
              <a:t>die </a:t>
            </a:r>
            <a:r>
              <a:rPr lang="en-US" altLang="en-US" b="1" dirty="0" smtClean="0"/>
              <a:t>(apoptosis)</a:t>
            </a:r>
            <a:endParaRPr lang="en-US" altLang="en-US" b="1" dirty="0"/>
          </a:p>
          <a:p>
            <a:pPr lvl="2"/>
            <a:r>
              <a:rPr lang="en-US" altLang="en-US" dirty="0"/>
              <a:t>Too far from dermal capillaries to survive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  <p:pic>
        <p:nvPicPr>
          <p:cNvPr id="7" name="Picture 6" descr="03-figure_05_02_unlabeled.jpg"/>
          <p:cNvPicPr>
            <a:picLocks noChangeAspect="1"/>
          </p:cNvPicPr>
          <p:nvPr/>
        </p:nvPicPr>
        <p:blipFill rotWithShape="1">
          <a:blip r:embed="rId3"/>
          <a:srcRect l="67683" t="18100" r="448" b="12193"/>
          <a:stretch/>
        </p:blipFill>
        <p:spPr>
          <a:xfrm>
            <a:off x="6858000" y="1141413"/>
            <a:ext cx="20574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Integumentary System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Integumentary</a:t>
            </a:r>
            <a:r>
              <a:rPr lang="en-US" altLang="en-US" dirty="0"/>
              <a:t> </a:t>
            </a:r>
            <a:r>
              <a:rPr lang="en-US" altLang="en-US" b="1" dirty="0"/>
              <a:t>system</a:t>
            </a:r>
            <a:r>
              <a:rPr lang="en-US" altLang="en-US" dirty="0"/>
              <a:t> consists of:</a:t>
            </a:r>
          </a:p>
          <a:p>
            <a:pPr lvl="1"/>
            <a:r>
              <a:rPr lang="en-US" altLang="en-US" b="1" dirty="0"/>
              <a:t>Skin</a:t>
            </a:r>
          </a:p>
          <a:p>
            <a:pPr lvl="1"/>
            <a:r>
              <a:rPr lang="en-US" altLang="en-US" b="1" dirty="0" smtClean="0"/>
              <a:t>Accessory Organs</a:t>
            </a:r>
          </a:p>
          <a:p>
            <a:pPr lvl="2"/>
            <a:r>
              <a:rPr lang="en-US" altLang="en-US" b="1" dirty="0" smtClean="0"/>
              <a:t>Hair</a:t>
            </a:r>
            <a:endParaRPr lang="en-US" altLang="en-US" b="1" dirty="0"/>
          </a:p>
          <a:p>
            <a:pPr lvl="2"/>
            <a:r>
              <a:rPr lang="en-US" altLang="en-US" b="1" dirty="0"/>
              <a:t>Nails</a:t>
            </a:r>
          </a:p>
          <a:p>
            <a:pPr lvl="2"/>
            <a:r>
              <a:rPr lang="en-US" altLang="en-US" b="1" dirty="0"/>
              <a:t>Sweat glands</a:t>
            </a:r>
          </a:p>
          <a:p>
            <a:pPr lvl="2"/>
            <a:r>
              <a:rPr lang="en-US" altLang="en-US" b="1" dirty="0"/>
              <a:t>Sebaceous (oil) glands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Layers of the Epidermis (cont.)</a:t>
            </a:r>
            <a:endParaRPr lang="en-US" dirty="0"/>
          </a:p>
        </p:txBody>
      </p:sp>
      <p:sp>
        <p:nvSpPr>
          <p:cNvPr id="27650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6324600" cy="5351462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en-US" dirty="0"/>
              <a:t> </a:t>
            </a:r>
            <a:r>
              <a:rPr lang="en-US" altLang="en-US" b="1" dirty="0"/>
              <a:t>Stratum</a:t>
            </a:r>
            <a:r>
              <a:rPr lang="en-US" altLang="en-US" dirty="0"/>
              <a:t> </a:t>
            </a:r>
            <a:r>
              <a:rPr lang="en-US" altLang="en-US" b="1" dirty="0" err="1"/>
              <a:t>lucidum</a:t>
            </a:r>
            <a:r>
              <a:rPr lang="en-US" altLang="en-US" dirty="0"/>
              <a:t> (</a:t>
            </a:r>
            <a:r>
              <a:rPr lang="en-US" altLang="en-US" b="1" dirty="0"/>
              <a:t>clear</a:t>
            </a:r>
            <a:r>
              <a:rPr lang="en-US" altLang="en-US" dirty="0"/>
              <a:t> </a:t>
            </a:r>
            <a:r>
              <a:rPr lang="en-US" altLang="en-US" b="1" dirty="0"/>
              <a:t>layer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Found only in thick skin</a:t>
            </a:r>
          </a:p>
          <a:p>
            <a:pPr lvl="1"/>
            <a:r>
              <a:rPr lang="en-US" altLang="en-US" dirty="0"/>
              <a:t>Consists of thin, translucent band of two to three rows of clear, flat, dead keratinocytes</a:t>
            </a:r>
          </a:p>
          <a:p>
            <a:pPr lvl="1"/>
            <a:r>
              <a:rPr lang="en-US" altLang="en-US" dirty="0"/>
              <a:t>Lies superficial to the stratum </a:t>
            </a:r>
            <a:r>
              <a:rPr lang="en-US" altLang="en-US" dirty="0" err="1"/>
              <a:t>granulosum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  <p:pic>
        <p:nvPicPr>
          <p:cNvPr id="7" name="Picture 6" descr="03-figure_05_02_unlabeled.jpg"/>
          <p:cNvPicPr>
            <a:picLocks noChangeAspect="1"/>
          </p:cNvPicPr>
          <p:nvPr/>
        </p:nvPicPr>
        <p:blipFill rotWithShape="1">
          <a:blip r:embed="rId3"/>
          <a:srcRect l="67683" t="18100" r="448" b="12193"/>
          <a:stretch/>
        </p:blipFill>
        <p:spPr>
          <a:xfrm>
            <a:off x="6858000" y="1141413"/>
            <a:ext cx="20574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Layers of the Epidermis (cont.)</a:t>
            </a:r>
            <a:endParaRPr lang="en-US" dirty="0"/>
          </a:p>
        </p:txBody>
      </p:sp>
      <p:sp>
        <p:nvSpPr>
          <p:cNvPr id="29698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6629400" cy="5351462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altLang="en-US" dirty="0"/>
              <a:t> </a:t>
            </a:r>
            <a:r>
              <a:rPr lang="en-US" altLang="en-US" b="1" dirty="0"/>
              <a:t>Stratum</a:t>
            </a:r>
            <a:r>
              <a:rPr lang="en-US" altLang="en-US" dirty="0"/>
              <a:t> </a:t>
            </a:r>
            <a:r>
              <a:rPr lang="en-US" altLang="en-US" b="1" dirty="0" err="1"/>
              <a:t>corneum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marL="857250" lvl="1" indent="-457200"/>
            <a:r>
              <a:rPr lang="en-US" altLang="en-US" dirty="0" smtClean="0"/>
              <a:t>20–30 </a:t>
            </a:r>
            <a:r>
              <a:rPr lang="en-US" altLang="en-US" dirty="0"/>
              <a:t>rows of flat, </a:t>
            </a:r>
            <a:r>
              <a:rPr lang="en-US" altLang="en-US" b="1" dirty="0" err="1"/>
              <a:t>anucleated</a:t>
            </a:r>
            <a:r>
              <a:rPr lang="en-US" altLang="en-US" dirty="0"/>
              <a:t>, keratinized dead cells</a:t>
            </a:r>
          </a:p>
          <a:p>
            <a:pPr lvl="1"/>
            <a:r>
              <a:rPr lang="en-US" altLang="en-US" dirty="0"/>
              <a:t>Accounts for three-quarters of epidermal thickness</a:t>
            </a:r>
          </a:p>
          <a:p>
            <a:pPr lvl="1"/>
            <a:r>
              <a:rPr lang="en-US" altLang="en-US" dirty="0"/>
              <a:t>Though dead, cells still function to:</a:t>
            </a:r>
          </a:p>
          <a:p>
            <a:pPr lvl="2"/>
            <a:r>
              <a:rPr lang="en-US" altLang="en-US" dirty="0" smtClean="0"/>
              <a:t>Protect</a:t>
            </a:r>
          </a:p>
          <a:p>
            <a:pPr lvl="2"/>
            <a:r>
              <a:rPr lang="en-US" altLang="en-US" dirty="0" smtClean="0"/>
              <a:t>Prevent water loss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  <p:pic>
        <p:nvPicPr>
          <p:cNvPr id="7" name="Picture 6" descr="03-figure_05_02_unlabeled.jpg"/>
          <p:cNvPicPr>
            <a:picLocks noChangeAspect="1"/>
          </p:cNvPicPr>
          <p:nvPr/>
        </p:nvPicPr>
        <p:blipFill rotWithShape="1">
          <a:blip r:embed="rId3"/>
          <a:srcRect l="67683" t="18100" r="448" b="12193"/>
          <a:stretch/>
        </p:blipFill>
        <p:spPr>
          <a:xfrm>
            <a:off x="6858000" y="1141413"/>
            <a:ext cx="20574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 descr="03-figure_05_02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234" y="204216"/>
            <a:ext cx="6455664" cy="64495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5.2 Epidermal cells and layers of the epidermis.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231856" y="1433513"/>
            <a:ext cx="211932" cy="3024187"/>
            <a:chOff x="7231856" y="1433513"/>
            <a:chExt cx="211932" cy="3024187"/>
          </a:xfrm>
        </p:grpSpPr>
        <p:sp>
          <p:nvSpPr>
            <p:cNvPr id="8" name="Freeform 7"/>
            <p:cNvSpPr/>
            <p:nvPr/>
          </p:nvSpPr>
          <p:spPr>
            <a:xfrm>
              <a:off x="7439025" y="1433513"/>
              <a:ext cx="4763" cy="2824162"/>
            </a:xfrm>
            <a:custGeom>
              <a:avLst/>
              <a:gdLst>
                <a:gd name="connsiteX0" fmla="*/ 4763 w 4763"/>
                <a:gd name="connsiteY0" fmla="*/ 0 h 2824162"/>
                <a:gd name="connsiteX1" fmla="*/ 0 w 4763"/>
                <a:gd name="connsiteY1" fmla="*/ 2824162 h 282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3" h="2824162">
                  <a:moveTo>
                    <a:pt x="4763" y="0"/>
                  </a:moveTo>
                  <a:cubicBezTo>
                    <a:pt x="3175" y="941387"/>
                    <a:pt x="1588" y="1882775"/>
                    <a:pt x="0" y="2824162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7231856" y="3838575"/>
              <a:ext cx="207169" cy="619125"/>
            </a:xfrm>
            <a:custGeom>
              <a:avLst/>
              <a:gdLst>
                <a:gd name="connsiteX0" fmla="*/ 0 w 207169"/>
                <a:gd name="connsiteY0" fmla="*/ 619125 h 619125"/>
                <a:gd name="connsiteX1" fmla="*/ 207169 w 207169"/>
                <a:gd name="connsiteY1" fmla="*/ 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7169" h="619125">
                  <a:moveTo>
                    <a:pt x="0" y="619125"/>
                  </a:moveTo>
                  <a:lnTo>
                    <a:pt x="207169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390903" y="1404937"/>
            <a:ext cx="198849" cy="2359152"/>
            <a:chOff x="3390903" y="1404937"/>
            <a:chExt cx="198849" cy="2359152"/>
          </a:xfrm>
        </p:grpSpPr>
        <p:sp>
          <p:nvSpPr>
            <p:cNvPr id="20" name="Freeform 19"/>
            <p:cNvSpPr/>
            <p:nvPr/>
          </p:nvSpPr>
          <p:spPr>
            <a:xfrm>
              <a:off x="3390903" y="1404937"/>
              <a:ext cx="112173" cy="2359152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498312" y="2586544"/>
              <a:ext cx="91440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390886" y="3800476"/>
            <a:ext cx="203612" cy="594360"/>
            <a:chOff x="3390886" y="3800476"/>
            <a:chExt cx="203612" cy="594360"/>
          </a:xfrm>
        </p:grpSpPr>
        <p:sp>
          <p:nvSpPr>
            <p:cNvPr id="23" name="Freeform 22"/>
            <p:cNvSpPr/>
            <p:nvPr/>
          </p:nvSpPr>
          <p:spPr>
            <a:xfrm>
              <a:off x="3390886" y="3800476"/>
              <a:ext cx="112173" cy="594360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503058" y="4071888"/>
              <a:ext cx="91440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390900" y="4433887"/>
            <a:ext cx="203612" cy="585216"/>
            <a:chOff x="3390900" y="4433887"/>
            <a:chExt cx="203612" cy="585216"/>
          </a:xfrm>
        </p:grpSpPr>
        <p:sp>
          <p:nvSpPr>
            <p:cNvPr id="26" name="Freeform 25"/>
            <p:cNvSpPr/>
            <p:nvPr/>
          </p:nvSpPr>
          <p:spPr>
            <a:xfrm>
              <a:off x="3390900" y="4433887"/>
              <a:ext cx="112173" cy="585216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503072" y="4638911"/>
              <a:ext cx="91440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>
            <a:off x="2556234" y="5258883"/>
            <a:ext cx="950976" cy="0"/>
          </a:xfrm>
          <a:custGeom>
            <a:avLst/>
            <a:gdLst>
              <a:gd name="connsiteX0" fmla="*/ 100012 w 100012"/>
              <a:gd name="connsiteY0" fmla="*/ 0 h 0"/>
              <a:gd name="connsiteX1" fmla="*/ 0 w 1000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12">
                <a:moveTo>
                  <a:pt x="100012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561960" y="5053013"/>
            <a:ext cx="1034949" cy="210312"/>
            <a:chOff x="2561960" y="5053013"/>
            <a:chExt cx="1034949" cy="210312"/>
          </a:xfrm>
        </p:grpSpPr>
        <p:sp>
          <p:nvSpPr>
            <p:cNvPr id="29" name="Freeform 28"/>
            <p:cNvSpPr/>
            <p:nvPr/>
          </p:nvSpPr>
          <p:spPr>
            <a:xfrm>
              <a:off x="2561960" y="5053013"/>
              <a:ext cx="944366" cy="210312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  <a:gd name="connsiteX0" fmla="*/ 0 w 135731"/>
                <a:gd name="connsiteY0" fmla="*/ 0 h 1109662"/>
                <a:gd name="connsiteX1" fmla="*/ 135731 w 135731"/>
                <a:gd name="connsiteY1" fmla="*/ 0 h 1109662"/>
                <a:gd name="connsiteX2" fmla="*/ 135731 w 135731"/>
                <a:gd name="connsiteY2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731" h="1109662">
                  <a:moveTo>
                    <a:pt x="0" y="0"/>
                  </a:moveTo>
                  <a:lnTo>
                    <a:pt x="135731" y="0"/>
                  </a:lnTo>
                  <a:lnTo>
                    <a:pt x="135731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505469" y="5184176"/>
              <a:ext cx="91440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532531" y="1420336"/>
            <a:ext cx="1209453" cy="2560320"/>
            <a:chOff x="4532531" y="1420336"/>
            <a:chExt cx="1209453" cy="2560320"/>
          </a:xfrm>
        </p:grpSpPr>
        <p:sp>
          <p:nvSpPr>
            <p:cNvPr id="35" name="Freeform 34"/>
            <p:cNvSpPr/>
            <p:nvPr/>
          </p:nvSpPr>
          <p:spPr>
            <a:xfrm rot="10800000">
              <a:off x="5629811" y="1420336"/>
              <a:ext cx="112173" cy="2560320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 rot="10800000">
              <a:off x="4532531" y="2588036"/>
              <a:ext cx="1097280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68897" y="4011170"/>
            <a:ext cx="1072293" cy="484632"/>
            <a:chOff x="4668897" y="4011170"/>
            <a:chExt cx="1072293" cy="484632"/>
          </a:xfrm>
        </p:grpSpPr>
        <p:sp>
          <p:nvSpPr>
            <p:cNvPr id="38" name="Freeform 37"/>
            <p:cNvSpPr/>
            <p:nvPr/>
          </p:nvSpPr>
          <p:spPr>
            <a:xfrm rot="10800000">
              <a:off x="5629017" y="4011170"/>
              <a:ext cx="112173" cy="484632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 rot="10800000">
              <a:off x="4668897" y="4074747"/>
              <a:ext cx="960120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568299" y="4525563"/>
            <a:ext cx="1172877" cy="512064"/>
            <a:chOff x="4568299" y="4525563"/>
            <a:chExt cx="1172877" cy="512064"/>
          </a:xfrm>
        </p:grpSpPr>
        <p:sp>
          <p:nvSpPr>
            <p:cNvPr id="42" name="Freeform 41"/>
            <p:cNvSpPr/>
            <p:nvPr/>
          </p:nvSpPr>
          <p:spPr>
            <a:xfrm rot="10800000">
              <a:off x="5629003" y="4525563"/>
              <a:ext cx="112173" cy="512064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rot="10800000">
              <a:off x="4568299" y="4633216"/>
              <a:ext cx="1060704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421067" y="5069695"/>
            <a:ext cx="2388484" cy="173736"/>
            <a:chOff x="4421067" y="5069695"/>
            <a:chExt cx="2388484" cy="173736"/>
          </a:xfrm>
        </p:grpSpPr>
        <p:sp>
          <p:nvSpPr>
            <p:cNvPr id="49" name="Freeform 48"/>
            <p:cNvSpPr/>
            <p:nvPr/>
          </p:nvSpPr>
          <p:spPr>
            <a:xfrm rot="10800000">
              <a:off x="5628690" y="5069695"/>
              <a:ext cx="1180861" cy="173736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  <a:gd name="connsiteX0" fmla="*/ 0 w 140647"/>
                <a:gd name="connsiteY0" fmla="*/ 20279 h 1109662"/>
                <a:gd name="connsiteX1" fmla="*/ 140647 w 140647"/>
                <a:gd name="connsiteY1" fmla="*/ 0 h 1109662"/>
                <a:gd name="connsiteX2" fmla="*/ 140647 w 140647"/>
                <a:gd name="connsiteY2" fmla="*/ 1109662 h 1109662"/>
                <a:gd name="connsiteX3" fmla="*/ 153 w 140647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47" h="1109662">
                  <a:moveTo>
                    <a:pt x="0" y="20279"/>
                  </a:moveTo>
                  <a:lnTo>
                    <a:pt x="140647" y="0"/>
                  </a:lnTo>
                  <a:lnTo>
                    <a:pt x="140647" y="1109662"/>
                  </a:lnTo>
                  <a:lnTo>
                    <a:pt x="153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 rot="10800000">
              <a:off x="4421067" y="5184722"/>
              <a:ext cx="1207008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154862" y="1320007"/>
            <a:ext cx="628377" cy="1141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Keratinocytes</a:t>
            </a:r>
            <a:endParaRPr lang="en-US" sz="742" b="1" dirty="0">
              <a:solidFill>
                <a:srgbClr val="231F20"/>
              </a:solidFill>
              <a:ea typeface="+mn-ea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07593" y="2533650"/>
            <a:ext cx="905697" cy="1141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Stratum </a:t>
            </a:r>
            <a:r>
              <a:rPr lang="en-US" sz="742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corneum</a:t>
            </a:r>
            <a:endParaRPr lang="en-US" sz="742" dirty="0">
              <a:solidFill>
                <a:srgbClr val="231F2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07593" y="2651124"/>
            <a:ext cx="1950855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8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Most superficial layer; 20–30 layers of dead</a:t>
            </a:r>
          </a:p>
          <a:p>
            <a:pPr defTabSz="914400" fontAlgn="auto">
              <a:lnSpc>
                <a:spcPts val="8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cells, essentially flat membranous sacs</a:t>
            </a:r>
          </a:p>
          <a:p>
            <a:pPr defTabSz="914400" fontAlgn="auto">
              <a:lnSpc>
                <a:spcPts val="8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filled with keratin. </a:t>
            </a:r>
            <a:r>
              <a:rPr lang="en-US" sz="742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Glycolipids</a:t>
            </a: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 in</a:t>
            </a:r>
          </a:p>
          <a:p>
            <a:pPr defTabSz="914400" fontAlgn="auto">
              <a:lnSpc>
                <a:spcPts val="8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extracellular space.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07593" y="4019550"/>
            <a:ext cx="1059585" cy="1141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Stratum </a:t>
            </a:r>
            <a:r>
              <a:rPr lang="en-US" sz="742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granulosum</a:t>
            </a:r>
            <a:endParaRPr lang="en-US" sz="742" dirty="0">
              <a:solidFill>
                <a:srgbClr val="231F2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09974" y="4136230"/>
            <a:ext cx="1941237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Typically one to five layers of flattened</a:t>
            </a:r>
          </a:p>
          <a:p>
            <a:pPr defTabSz="914400" fontAlgn="auto">
              <a:lnSpc>
                <a:spcPts val="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cells, organelles deteriorating; cytoplasm</a:t>
            </a:r>
          </a:p>
          <a:p>
            <a:pPr defTabSz="914400" fontAlgn="auto">
              <a:lnSpc>
                <a:spcPts val="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full of lamellar granules (release lipids) and</a:t>
            </a:r>
          </a:p>
          <a:p>
            <a:pPr defTabSz="914400" fontAlgn="auto">
              <a:lnSpc>
                <a:spcPts val="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keratohyaline</a:t>
            </a: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 granules.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00450" y="4575175"/>
            <a:ext cx="947375" cy="1141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Stratum </a:t>
            </a:r>
            <a:r>
              <a:rPr lang="en-US" sz="742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spinosum</a:t>
            </a:r>
            <a:endParaRPr lang="en-US" sz="742" dirty="0">
              <a:solidFill>
                <a:srgbClr val="231F2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07593" y="4690268"/>
            <a:ext cx="1881925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Several layers of </a:t>
            </a:r>
            <a:r>
              <a:rPr lang="en-US" sz="742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keratinocytes</a:t>
            </a: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 unified by</a:t>
            </a:r>
          </a:p>
          <a:p>
            <a:pPr defTabSz="914400" fontAlgn="auto">
              <a:lnSpc>
                <a:spcPts val="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desmosomes</a:t>
            </a: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. Cells contain thick bundles</a:t>
            </a:r>
          </a:p>
          <a:p>
            <a:pPr defTabSz="914400" fontAlgn="auto">
              <a:lnSpc>
                <a:spcPts val="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of intermediate filaments made of</a:t>
            </a:r>
          </a:p>
          <a:p>
            <a:pPr defTabSz="914400" fontAlgn="auto">
              <a:lnSpc>
                <a:spcPts val="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pre-keratin.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00450" y="5121275"/>
            <a:ext cx="795089" cy="1141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Stratum </a:t>
            </a:r>
            <a:r>
              <a:rPr lang="en-US" sz="742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basale</a:t>
            </a:r>
            <a:endParaRPr lang="en-US" sz="742" dirty="0">
              <a:solidFill>
                <a:srgbClr val="231F2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06006" y="5236368"/>
            <a:ext cx="1998945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Deepest epidermal layer; one row of actively</a:t>
            </a:r>
          </a:p>
          <a:p>
            <a:pPr defTabSz="914400" fontAlgn="auto">
              <a:lnSpc>
                <a:spcPts val="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mitotic stem cells; some newly formed cells</a:t>
            </a:r>
          </a:p>
          <a:p>
            <a:pPr defTabSz="914400" fontAlgn="auto">
              <a:lnSpc>
                <a:spcPts val="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become part of the more superficial layers.</a:t>
            </a:r>
          </a:p>
          <a:p>
            <a:pPr defTabSz="914400" fontAlgn="auto">
              <a:lnSpc>
                <a:spcPts val="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See occasional </a:t>
            </a:r>
            <a:r>
              <a:rPr lang="en-US" sz="742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melanocytes</a:t>
            </a: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 and </a:t>
            </a:r>
            <a:r>
              <a:rPr lang="en-US" sz="742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dendritic</a:t>
            </a:r>
            <a:endParaRPr lang="en-US" sz="742" b="1" dirty="0">
              <a:solidFill>
                <a:srgbClr val="231F20"/>
              </a:solidFill>
              <a:ea typeface="+mn-ea"/>
              <a:cs typeface="Arial" pitchFamily="34" charset="0"/>
            </a:endParaRPr>
          </a:p>
          <a:p>
            <a:pPr defTabSz="914400" fontAlgn="auto">
              <a:lnSpc>
                <a:spcPts val="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cells.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325687" y="5888038"/>
            <a:ext cx="322204" cy="1141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Dermis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893593" y="5889626"/>
            <a:ext cx="351058" cy="2283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Melanin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granule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95280" y="5513388"/>
            <a:ext cx="322204" cy="1141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Dermis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65912" y="5906293"/>
            <a:ext cx="375103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8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Sensory</a:t>
            </a:r>
          </a:p>
          <a:p>
            <a:pPr defTabSz="914400" fontAlgn="auto">
              <a:lnSpc>
                <a:spcPts val="8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nerve</a:t>
            </a:r>
          </a:p>
          <a:p>
            <a:pPr defTabSz="914400" fontAlgn="auto">
              <a:lnSpc>
                <a:spcPts val="8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ending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201693" y="5887245"/>
            <a:ext cx="363882" cy="3425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Tactile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(Merkel)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cell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521324" y="6284119"/>
            <a:ext cx="618759" cy="1141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Desmosomes</a:t>
            </a:r>
            <a:endParaRPr lang="en-US" sz="742" b="1" dirty="0">
              <a:solidFill>
                <a:srgbClr val="231F20"/>
              </a:solidFill>
              <a:ea typeface="+mn-ea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95305" y="6301582"/>
            <a:ext cx="593111" cy="1141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2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Dendritic</a:t>
            </a:r>
            <a:r>
              <a:rPr lang="en-US" sz="742" b="1" dirty="0">
                <a:solidFill>
                  <a:srgbClr val="231F20"/>
                </a:solidFill>
                <a:ea typeface="+mn-ea"/>
                <a:cs typeface="Arial" pitchFamily="34" charset="0"/>
              </a:rPr>
              <a:t> cell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24582" y="6286506"/>
            <a:ext cx="516167" cy="1138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Melanocyte</a:t>
            </a:r>
            <a:endParaRPr lang="en-US" sz="740" b="1" dirty="0">
              <a:solidFill>
                <a:srgbClr val="231F20"/>
              </a:solidFill>
              <a:ea typeface="+mn-ea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77264" y="5725715"/>
            <a:ext cx="0" cy="1647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3"/>
          <p:cNvSpPr/>
          <p:nvPr/>
        </p:nvSpPr>
        <p:spPr>
          <a:xfrm>
            <a:off x="7050016" y="5580993"/>
            <a:ext cx="224256" cy="388607"/>
          </a:xfrm>
          <a:custGeom>
            <a:avLst/>
            <a:gdLst>
              <a:gd name="connsiteX0" fmla="*/ 6350 w 224256"/>
              <a:gd name="connsiteY0" fmla="*/ 382257 h 388607"/>
              <a:gd name="connsiteX1" fmla="*/ 76517 w 224256"/>
              <a:gd name="connsiteY1" fmla="*/ 382257 h 388607"/>
              <a:gd name="connsiteX2" fmla="*/ 217906 w 224256"/>
              <a:gd name="connsiteY2" fmla="*/ 6350 h 3886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4256" h="388607">
                <a:moveTo>
                  <a:pt x="6350" y="382257"/>
                </a:moveTo>
                <a:lnTo>
                  <a:pt x="76517" y="382257"/>
                </a:lnTo>
                <a:lnTo>
                  <a:pt x="217906" y="635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8" name="Freeform 3"/>
          <p:cNvSpPr/>
          <p:nvPr/>
        </p:nvSpPr>
        <p:spPr>
          <a:xfrm>
            <a:off x="6055797" y="5455034"/>
            <a:ext cx="22225" cy="459320"/>
          </a:xfrm>
          <a:custGeom>
            <a:avLst/>
            <a:gdLst>
              <a:gd name="connsiteX0" fmla="*/ 6350 w 22225"/>
              <a:gd name="connsiteY0" fmla="*/ 6350 h 459320"/>
              <a:gd name="connsiteX1" fmla="*/ 6350 w 22225"/>
              <a:gd name="connsiteY1" fmla="*/ 452970 h 4593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459320">
                <a:moveTo>
                  <a:pt x="6350" y="6350"/>
                </a:moveTo>
                <a:lnTo>
                  <a:pt x="6350" y="45297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9" name="Freeform 3"/>
          <p:cNvSpPr/>
          <p:nvPr/>
        </p:nvSpPr>
        <p:spPr>
          <a:xfrm>
            <a:off x="6480205" y="5372890"/>
            <a:ext cx="22225" cy="943292"/>
          </a:xfrm>
          <a:custGeom>
            <a:avLst/>
            <a:gdLst>
              <a:gd name="connsiteX0" fmla="*/ 6350 w 22225"/>
              <a:gd name="connsiteY0" fmla="*/ 6350 h 943292"/>
              <a:gd name="connsiteX1" fmla="*/ 6350 w 22225"/>
              <a:gd name="connsiteY1" fmla="*/ 936942 h 9432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943292">
                <a:moveTo>
                  <a:pt x="6350" y="6350"/>
                </a:moveTo>
                <a:lnTo>
                  <a:pt x="6350" y="936942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0" name="Freeform 3"/>
          <p:cNvSpPr/>
          <p:nvPr/>
        </p:nvSpPr>
        <p:spPr>
          <a:xfrm>
            <a:off x="7489284" y="4874238"/>
            <a:ext cx="118719" cy="1500847"/>
          </a:xfrm>
          <a:custGeom>
            <a:avLst/>
            <a:gdLst>
              <a:gd name="connsiteX0" fmla="*/ 6350 w 118719"/>
              <a:gd name="connsiteY0" fmla="*/ 1494497 h 1500847"/>
              <a:gd name="connsiteX1" fmla="*/ 112369 w 118719"/>
              <a:gd name="connsiteY1" fmla="*/ 1494497 h 1500847"/>
              <a:gd name="connsiteX2" fmla="*/ 112369 w 118719"/>
              <a:gd name="connsiteY2" fmla="*/ 6350 h 15008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8719" h="1500847">
                <a:moveTo>
                  <a:pt x="6350" y="1494497"/>
                </a:moveTo>
                <a:lnTo>
                  <a:pt x="112369" y="1494497"/>
                </a:lnTo>
                <a:lnTo>
                  <a:pt x="112369" y="635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1" name="Freeform 3"/>
          <p:cNvSpPr/>
          <p:nvPr/>
        </p:nvSpPr>
        <p:spPr>
          <a:xfrm>
            <a:off x="7361687" y="5551554"/>
            <a:ext cx="22225" cy="354279"/>
          </a:xfrm>
          <a:custGeom>
            <a:avLst/>
            <a:gdLst>
              <a:gd name="connsiteX0" fmla="*/ 6350 w 22225"/>
              <a:gd name="connsiteY0" fmla="*/ 6350 h 354279"/>
              <a:gd name="connsiteX1" fmla="*/ 6350 w 22225"/>
              <a:gd name="connsiteY1" fmla="*/ 347929 h 3542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354279">
                <a:moveTo>
                  <a:pt x="6350" y="6350"/>
                </a:moveTo>
                <a:lnTo>
                  <a:pt x="6350" y="347929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5803106" y="5355431"/>
            <a:ext cx="95250" cy="928688"/>
          </a:xfrm>
          <a:custGeom>
            <a:avLst/>
            <a:gdLst>
              <a:gd name="connsiteX0" fmla="*/ 0 w 95250"/>
              <a:gd name="connsiteY0" fmla="*/ 928688 h 928688"/>
              <a:gd name="connsiteX1" fmla="*/ 2382 w 95250"/>
              <a:gd name="connsiteY1" fmla="*/ 528638 h 928688"/>
              <a:gd name="connsiteX2" fmla="*/ 95250 w 95250"/>
              <a:gd name="connsiteY2" fmla="*/ 0 h 92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0" h="928688">
                <a:moveTo>
                  <a:pt x="0" y="928688"/>
                </a:moveTo>
                <a:lnTo>
                  <a:pt x="2382" y="528638"/>
                </a:lnTo>
                <a:lnTo>
                  <a:pt x="952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5805488" y="5438775"/>
            <a:ext cx="169068" cy="445294"/>
          </a:xfrm>
          <a:custGeom>
            <a:avLst/>
            <a:gdLst>
              <a:gd name="connsiteX0" fmla="*/ 0 w 169068"/>
              <a:gd name="connsiteY0" fmla="*/ 445294 h 445294"/>
              <a:gd name="connsiteX1" fmla="*/ 169068 w 169068"/>
              <a:gd name="connsiteY1" fmla="*/ 0 h 44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068" h="445294">
                <a:moveTo>
                  <a:pt x="0" y="445294"/>
                </a:moveTo>
                <a:lnTo>
                  <a:pt x="169068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Dermis</a:t>
            </a:r>
            <a:endParaRPr lang="en-US" dirty="0"/>
          </a:p>
        </p:txBody>
      </p:sp>
      <p:sp>
        <p:nvSpPr>
          <p:cNvPr id="3277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altLang="en-US" sz="2800" dirty="0"/>
              <a:t>Strong, flexible </a:t>
            </a:r>
            <a:r>
              <a:rPr lang="en-US" altLang="en-US" sz="2800" b="1" dirty="0"/>
              <a:t>connective tissue</a:t>
            </a:r>
          </a:p>
          <a:p>
            <a:pPr>
              <a:spcBef>
                <a:spcPts val="300"/>
              </a:spcBef>
            </a:pPr>
            <a:r>
              <a:rPr lang="en-US" altLang="en-US" sz="2800" dirty="0" smtClean="0"/>
              <a:t>Contains </a:t>
            </a:r>
            <a:r>
              <a:rPr lang="en-US" altLang="en-US" sz="2800" b="1" dirty="0"/>
              <a:t>nerves, blood vessels, and lymphatic vessels</a:t>
            </a:r>
          </a:p>
          <a:p>
            <a:pPr>
              <a:spcBef>
                <a:spcPts val="300"/>
              </a:spcBef>
            </a:pPr>
            <a:r>
              <a:rPr lang="en-US" altLang="en-US" sz="2800" dirty="0"/>
              <a:t>Contains epidermal </a:t>
            </a:r>
            <a:r>
              <a:rPr lang="en-US" altLang="en-US" sz="2800" b="1" dirty="0"/>
              <a:t>hair follicles, oil glands, and sweat glands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06-figure_05_03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08" y="204216"/>
            <a:ext cx="6425184" cy="64495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5.3 Two Layers of the Dermis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sp>
        <p:nvSpPr>
          <p:cNvPr id="8" name="Freeform 7"/>
          <p:cNvSpPr/>
          <p:nvPr/>
        </p:nvSpPr>
        <p:spPr>
          <a:xfrm>
            <a:off x="3600450" y="3733800"/>
            <a:ext cx="1873250" cy="0"/>
          </a:xfrm>
          <a:custGeom>
            <a:avLst/>
            <a:gdLst>
              <a:gd name="connsiteX0" fmla="*/ 0 w 1873250"/>
              <a:gd name="connsiteY0" fmla="*/ 0 h 0"/>
              <a:gd name="connsiteX1" fmla="*/ 1873250 w 18732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3250">
                <a:moveTo>
                  <a:pt x="0" y="0"/>
                </a:moveTo>
                <a:lnTo>
                  <a:pt x="18732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527550" y="5372100"/>
            <a:ext cx="952500" cy="0"/>
          </a:xfrm>
          <a:custGeom>
            <a:avLst/>
            <a:gdLst>
              <a:gd name="connsiteX0" fmla="*/ 0 w 952500"/>
              <a:gd name="connsiteY0" fmla="*/ 0 h 0"/>
              <a:gd name="connsiteX1" fmla="*/ 952500 w 952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0">
                <a:moveTo>
                  <a:pt x="0" y="0"/>
                </a:moveTo>
                <a:lnTo>
                  <a:pt x="9525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64150" y="365125"/>
            <a:ext cx="498387" cy="3108960"/>
            <a:chOff x="5267325" y="368300"/>
            <a:chExt cx="498387" cy="3108960"/>
          </a:xfrm>
        </p:grpSpPr>
        <p:sp>
          <p:nvSpPr>
            <p:cNvPr id="11" name="Freeform 10"/>
            <p:cNvSpPr/>
            <p:nvPr/>
          </p:nvSpPr>
          <p:spPr>
            <a:xfrm>
              <a:off x="5267325" y="368300"/>
              <a:ext cx="117514" cy="3108960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81664" y="1856386"/>
              <a:ext cx="384048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04289" y="3530168"/>
            <a:ext cx="223652" cy="2212848"/>
            <a:chOff x="6604289" y="3530168"/>
            <a:chExt cx="223652" cy="2212848"/>
          </a:xfrm>
        </p:grpSpPr>
        <p:sp>
          <p:nvSpPr>
            <p:cNvPr id="15" name="Freeform 14"/>
            <p:cNvSpPr/>
            <p:nvPr/>
          </p:nvSpPr>
          <p:spPr>
            <a:xfrm>
              <a:off x="6604289" y="3530168"/>
              <a:ext cx="128016" cy="2212848"/>
            </a:xfrm>
            <a:custGeom>
              <a:avLst/>
              <a:gdLst>
                <a:gd name="connsiteX0" fmla="*/ 4763 w 140494"/>
                <a:gd name="connsiteY0" fmla="*/ 0 h 1109662"/>
                <a:gd name="connsiteX1" fmla="*/ 140494 w 140494"/>
                <a:gd name="connsiteY1" fmla="*/ 0 h 1109662"/>
                <a:gd name="connsiteX2" fmla="*/ 140494 w 140494"/>
                <a:gd name="connsiteY2" fmla="*/ 1109662 h 1109662"/>
                <a:gd name="connsiteX3" fmla="*/ 0 w 140494"/>
                <a:gd name="connsiteY3" fmla="*/ 1109662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4" h="1109662">
                  <a:moveTo>
                    <a:pt x="4763" y="0"/>
                  </a:moveTo>
                  <a:lnTo>
                    <a:pt x="140494" y="0"/>
                  </a:lnTo>
                  <a:lnTo>
                    <a:pt x="140494" y="1109662"/>
                  </a:lnTo>
                  <a:lnTo>
                    <a:pt x="0" y="1109662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727357" y="4679359"/>
              <a:ext cx="100584" cy="0"/>
            </a:xfrm>
            <a:custGeom>
              <a:avLst/>
              <a:gdLst>
                <a:gd name="connsiteX0" fmla="*/ 100012 w 100012"/>
                <a:gd name="connsiteY0" fmla="*/ 0 h 0"/>
                <a:gd name="connsiteX1" fmla="*/ 0 w 100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">
                  <a:moveTo>
                    <a:pt x="1000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8" name="Freeform 17"/>
          <p:cNvSpPr/>
          <p:nvPr/>
        </p:nvSpPr>
        <p:spPr>
          <a:xfrm>
            <a:off x="3171825" y="3425825"/>
            <a:ext cx="428625" cy="438150"/>
          </a:xfrm>
          <a:custGeom>
            <a:avLst/>
            <a:gdLst>
              <a:gd name="connsiteX0" fmla="*/ 0 w 428625"/>
              <a:gd name="connsiteY0" fmla="*/ 3175 h 438150"/>
              <a:gd name="connsiteX1" fmla="*/ 0 w 428625"/>
              <a:gd name="connsiteY1" fmla="*/ 438150 h 438150"/>
              <a:gd name="connsiteX2" fmla="*/ 425450 w 428625"/>
              <a:gd name="connsiteY2" fmla="*/ 438150 h 438150"/>
              <a:gd name="connsiteX3" fmla="*/ 428625 w 428625"/>
              <a:gd name="connsiteY3" fmla="*/ 0 h 438150"/>
              <a:gd name="connsiteX4" fmla="*/ 0 w 428625"/>
              <a:gd name="connsiteY4" fmla="*/ 3175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625" h="438150">
                <a:moveTo>
                  <a:pt x="0" y="3175"/>
                </a:moveTo>
                <a:lnTo>
                  <a:pt x="0" y="438150"/>
                </a:lnTo>
                <a:lnTo>
                  <a:pt x="425450" y="438150"/>
                </a:lnTo>
                <a:cubicBezTo>
                  <a:pt x="426508" y="292100"/>
                  <a:pt x="427567" y="146050"/>
                  <a:pt x="428625" y="0"/>
                </a:cubicBezTo>
                <a:lnTo>
                  <a:pt x="0" y="3175"/>
                </a:lnTo>
                <a:close/>
              </a:path>
            </a:pathLst>
          </a:cu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095750" y="5108575"/>
            <a:ext cx="428625" cy="438150"/>
          </a:xfrm>
          <a:custGeom>
            <a:avLst/>
            <a:gdLst>
              <a:gd name="connsiteX0" fmla="*/ 0 w 428625"/>
              <a:gd name="connsiteY0" fmla="*/ 3175 h 438150"/>
              <a:gd name="connsiteX1" fmla="*/ 0 w 428625"/>
              <a:gd name="connsiteY1" fmla="*/ 438150 h 438150"/>
              <a:gd name="connsiteX2" fmla="*/ 425450 w 428625"/>
              <a:gd name="connsiteY2" fmla="*/ 438150 h 438150"/>
              <a:gd name="connsiteX3" fmla="*/ 428625 w 428625"/>
              <a:gd name="connsiteY3" fmla="*/ 0 h 438150"/>
              <a:gd name="connsiteX4" fmla="*/ 0 w 428625"/>
              <a:gd name="connsiteY4" fmla="*/ 3175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625" h="438150">
                <a:moveTo>
                  <a:pt x="0" y="3175"/>
                </a:moveTo>
                <a:lnTo>
                  <a:pt x="0" y="438150"/>
                </a:lnTo>
                <a:lnTo>
                  <a:pt x="425450" y="438150"/>
                </a:lnTo>
                <a:cubicBezTo>
                  <a:pt x="426508" y="292100"/>
                  <a:pt x="427567" y="146050"/>
                  <a:pt x="428625" y="0"/>
                </a:cubicBezTo>
                <a:lnTo>
                  <a:pt x="0" y="3175"/>
                </a:lnTo>
                <a:close/>
              </a:path>
            </a:pathLst>
          </a:cu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5806281" y="1720850"/>
            <a:ext cx="11156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31F20"/>
                </a:solidFill>
                <a:ea typeface="+mn-ea"/>
                <a:cs typeface="Arial" pitchFamily="34" charset="0"/>
              </a:rPr>
              <a:t>Epidermis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5503068" y="3618701"/>
            <a:ext cx="1114536" cy="4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Papillary</a:t>
            </a:r>
          </a:p>
          <a:p>
            <a:pPr defTabSz="9144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layer</a:t>
            </a: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6857206" y="4526755"/>
            <a:ext cx="8963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Dermis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5505449" y="5244301"/>
            <a:ext cx="1148391" cy="4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Reticular</a:t>
            </a:r>
          </a:p>
          <a:p>
            <a:pPr defTabSz="9144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layer</a:t>
            </a:r>
          </a:p>
        </p:txBody>
      </p: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Papillary Layer</a:t>
            </a:r>
          </a:p>
        </p:txBody>
      </p:sp>
      <p:sp>
        <p:nvSpPr>
          <p:cNvPr id="3584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Superficial layer of </a:t>
            </a:r>
            <a:r>
              <a:rPr lang="en-US" altLang="en-US" b="1" dirty="0"/>
              <a:t>areolar connective </a:t>
            </a:r>
            <a:r>
              <a:rPr lang="en-US" altLang="en-US" b="1" dirty="0" smtClean="0"/>
              <a:t>tissue</a:t>
            </a:r>
          </a:p>
          <a:p>
            <a:r>
              <a:rPr lang="en-US" altLang="en-US" b="1" dirty="0" smtClean="0"/>
              <a:t>Phagocytes</a:t>
            </a:r>
            <a:r>
              <a:rPr lang="en-US" altLang="en-US" dirty="0" smtClean="0"/>
              <a:t> </a:t>
            </a:r>
            <a:r>
              <a:rPr lang="en-US" altLang="en-US" dirty="0"/>
              <a:t>to patrol for microorganisms</a:t>
            </a:r>
          </a:p>
          <a:p>
            <a:r>
              <a:rPr lang="en-US" altLang="en-US" b="1" dirty="0"/>
              <a:t>Dermal</a:t>
            </a:r>
            <a:r>
              <a:rPr lang="en-US" altLang="en-US" dirty="0"/>
              <a:t> </a:t>
            </a:r>
            <a:r>
              <a:rPr lang="en-US" altLang="en-US" b="1" dirty="0"/>
              <a:t>papillae</a:t>
            </a:r>
            <a:r>
              <a:rPr lang="en-US" altLang="en-US" dirty="0"/>
              <a:t>: </a:t>
            </a:r>
            <a:r>
              <a:rPr lang="en-US" altLang="en-US" dirty="0" smtClean="0"/>
              <a:t>fingerlike projections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  <p:pic>
        <p:nvPicPr>
          <p:cNvPr id="6" name="Picture 5" descr="06-figure_05_03_unlabeled.jpg"/>
          <p:cNvPicPr>
            <a:picLocks noChangeAspect="1"/>
          </p:cNvPicPr>
          <p:nvPr/>
        </p:nvPicPr>
        <p:blipFill rotWithShape="1">
          <a:blip r:embed="rId3"/>
          <a:srcRect l="-190" t="31900" r="39516" b="-804"/>
          <a:stretch/>
        </p:blipFill>
        <p:spPr>
          <a:xfrm>
            <a:off x="2743200" y="2963291"/>
            <a:ext cx="3096254" cy="3529584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5029200" y="3962400"/>
            <a:ext cx="2971800" cy="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Papillary Layer (cont.)</a:t>
            </a:r>
            <a:endParaRPr lang="en-US" dirty="0"/>
          </a:p>
        </p:txBody>
      </p:sp>
      <p:sp>
        <p:nvSpPr>
          <p:cNvPr id="37890" name="Rectangle 11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4572000" cy="5351462"/>
          </a:xfrm>
        </p:spPr>
        <p:txBody>
          <a:bodyPr/>
          <a:lstStyle/>
          <a:p>
            <a:r>
              <a:rPr lang="en-US" altLang="en-US" i="1" dirty="0" smtClean="0"/>
              <a:t>Dermal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ridges </a:t>
            </a:r>
            <a:r>
              <a:rPr lang="en-US" altLang="en-US" dirty="0" smtClean="0"/>
              <a:t>give </a:t>
            </a:r>
            <a:r>
              <a:rPr lang="en-US" altLang="en-US" dirty="0"/>
              <a:t>rise to </a:t>
            </a:r>
            <a:r>
              <a:rPr lang="en-US" altLang="en-US" i="1" dirty="0"/>
              <a:t>epidermal</a:t>
            </a:r>
            <a:r>
              <a:rPr lang="en-US" altLang="en-US" dirty="0"/>
              <a:t> </a:t>
            </a:r>
            <a:r>
              <a:rPr lang="en-US" altLang="en-US" i="1" dirty="0"/>
              <a:t>ridges</a:t>
            </a:r>
          </a:p>
          <a:p>
            <a:pPr lvl="1"/>
            <a:r>
              <a:rPr lang="en-US" altLang="en-US" dirty="0"/>
              <a:t>Collectively ridges are called </a:t>
            </a:r>
            <a:r>
              <a:rPr lang="en-US" altLang="en-US" b="1" dirty="0"/>
              <a:t>friction</a:t>
            </a:r>
            <a:r>
              <a:rPr lang="en-US" altLang="en-US" dirty="0"/>
              <a:t> </a:t>
            </a:r>
            <a:r>
              <a:rPr lang="en-US" altLang="en-US" b="1" dirty="0"/>
              <a:t>ridges</a:t>
            </a:r>
          </a:p>
          <a:p>
            <a:pPr lvl="2"/>
            <a:r>
              <a:rPr lang="en-US" altLang="en-US" dirty="0"/>
              <a:t>Enhance gripping ability</a:t>
            </a:r>
          </a:p>
          <a:p>
            <a:pPr lvl="2"/>
            <a:r>
              <a:rPr lang="en-US" altLang="en-US" dirty="0"/>
              <a:t>Contribute to sense of touch</a:t>
            </a:r>
          </a:p>
          <a:p>
            <a:pPr lvl="2"/>
            <a:r>
              <a:rPr lang="en-US" altLang="en-US" dirty="0"/>
              <a:t>Sweat pores in ridges leave unique fingerprint pattern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  <p:pic>
        <p:nvPicPr>
          <p:cNvPr id="17" name="Picture 16" descr="08-figure_05_04a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376" y="204216"/>
            <a:ext cx="3925824" cy="644956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799963" y="1095375"/>
            <a:ext cx="557212" cy="1907382"/>
            <a:chOff x="3495675" y="1095375"/>
            <a:chExt cx="557212" cy="1907382"/>
          </a:xfrm>
        </p:grpSpPr>
        <p:sp>
          <p:nvSpPr>
            <p:cNvPr id="19" name="Freeform 18"/>
            <p:cNvSpPr/>
            <p:nvPr/>
          </p:nvSpPr>
          <p:spPr>
            <a:xfrm>
              <a:off x="3495675" y="1095375"/>
              <a:ext cx="2382" cy="1124712"/>
            </a:xfrm>
            <a:custGeom>
              <a:avLst/>
              <a:gdLst>
                <a:gd name="connsiteX0" fmla="*/ 2382 w 2382"/>
                <a:gd name="connsiteY0" fmla="*/ 0 h 1133475"/>
                <a:gd name="connsiteX1" fmla="*/ 0 w 2382"/>
                <a:gd name="connsiteY1" fmla="*/ 1133475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2" h="1133475">
                  <a:moveTo>
                    <a:pt x="2382" y="0"/>
                  </a:moveTo>
                  <a:lnTo>
                    <a:pt x="0" y="113347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498056" y="1524000"/>
              <a:ext cx="554831" cy="1478757"/>
            </a:xfrm>
            <a:custGeom>
              <a:avLst/>
              <a:gdLst>
                <a:gd name="connsiteX0" fmla="*/ 0 w 564356"/>
                <a:gd name="connsiteY0" fmla="*/ 0 h 1478756"/>
                <a:gd name="connsiteX1" fmla="*/ 564356 w 564356"/>
                <a:gd name="connsiteY1" fmla="*/ 1478756 h 147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4356" h="1478756">
                  <a:moveTo>
                    <a:pt x="0" y="0"/>
                  </a:moveTo>
                  <a:lnTo>
                    <a:pt x="564356" y="1478756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59681" y="1095375"/>
            <a:ext cx="738189" cy="1952625"/>
            <a:chOff x="5055393" y="1095375"/>
            <a:chExt cx="738189" cy="1952625"/>
          </a:xfrm>
        </p:grpSpPr>
        <p:sp>
          <p:nvSpPr>
            <p:cNvPr id="22" name="Freeform 21"/>
            <p:cNvSpPr/>
            <p:nvPr/>
          </p:nvSpPr>
          <p:spPr>
            <a:xfrm>
              <a:off x="5055393" y="1095375"/>
              <a:ext cx="450055" cy="1952625"/>
            </a:xfrm>
            <a:custGeom>
              <a:avLst/>
              <a:gdLst>
                <a:gd name="connsiteX0" fmla="*/ 447675 w 452438"/>
                <a:gd name="connsiteY0" fmla="*/ 0 h 1966913"/>
                <a:gd name="connsiteX1" fmla="*/ 452438 w 452438"/>
                <a:gd name="connsiteY1" fmla="*/ 752475 h 1966913"/>
                <a:gd name="connsiteX2" fmla="*/ 0 w 452438"/>
                <a:gd name="connsiteY2" fmla="*/ 1966913 h 196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438" h="1966913">
                  <a:moveTo>
                    <a:pt x="447675" y="0"/>
                  </a:moveTo>
                  <a:cubicBezTo>
                    <a:pt x="449263" y="250825"/>
                    <a:pt x="450850" y="501650"/>
                    <a:pt x="452438" y="752475"/>
                  </a:cubicBezTo>
                  <a:lnTo>
                    <a:pt x="0" y="1966913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5505450" y="1840707"/>
              <a:ext cx="288132" cy="1064419"/>
            </a:xfrm>
            <a:custGeom>
              <a:avLst/>
              <a:gdLst>
                <a:gd name="connsiteX0" fmla="*/ 0 w 288132"/>
                <a:gd name="connsiteY0" fmla="*/ 0 h 1064419"/>
                <a:gd name="connsiteX1" fmla="*/ 288132 w 288132"/>
                <a:gd name="connsiteY1" fmla="*/ 1064419 h 106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8132" h="1064419">
                  <a:moveTo>
                    <a:pt x="0" y="0"/>
                  </a:moveTo>
                  <a:lnTo>
                    <a:pt x="288132" y="1064419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485300" y="207003"/>
            <a:ext cx="1561325" cy="88485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92" b="1" dirty="0">
                <a:solidFill>
                  <a:srgbClr val="231F20"/>
                </a:solidFill>
                <a:ea typeface="+mn-ea"/>
                <a:cs typeface="Arial" pitchFamily="34" charset="0"/>
              </a:rPr>
              <a:t>Openings of</a:t>
            </a:r>
          </a:p>
          <a:p>
            <a:pPr defTabSz="914400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92" b="1" dirty="0">
                <a:solidFill>
                  <a:srgbClr val="231F20"/>
                </a:solidFill>
                <a:ea typeface="+mn-ea"/>
                <a:cs typeface="Arial" pitchFamily="34" charset="0"/>
              </a:rPr>
              <a:t>sweat gland</a:t>
            </a:r>
          </a:p>
          <a:p>
            <a:pPr defTabSz="914400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92" b="1" dirty="0">
                <a:solidFill>
                  <a:srgbClr val="231F20"/>
                </a:solidFill>
                <a:ea typeface="+mn-ea"/>
                <a:cs typeface="Arial" pitchFamily="34" charset="0"/>
              </a:rPr>
              <a:t>ducts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1246" y="473710"/>
            <a:ext cx="981038" cy="5899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92" b="1" dirty="0">
                <a:solidFill>
                  <a:srgbClr val="231F20"/>
                </a:solidFill>
                <a:ea typeface="+mn-ea"/>
                <a:cs typeface="Arial" pitchFamily="34" charset="0"/>
              </a:rPr>
              <a:t>Friction</a:t>
            </a:r>
          </a:p>
          <a:p>
            <a:pPr defTabSz="914400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92" b="1" dirty="0">
                <a:solidFill>
                  <a:srgbClr val="231F20"/>
                </a:solidFill>
                <a:ea typeface="+mn-ea"/>
                <a:cs typeface="Arial" pitchFamily="34" charset="0"/>
              </a:rPr>
              <a:t>ridges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31325" y="6049803"/>
            <a:ext cx="2826602" cy="59440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9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Friction ridges of</a:t>
            </a:r>
          </a:p>
          <a:p>
            <a:pPr defTabSz="914400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9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fingertip (SEM 12</a:t>
            </a:r>
            <a:r>
              <a:rPr lang="en-US" sz="2092" b="1" dirty="0">
                <a:solidFill>
                  <a:srgbClr val="231F20"/>
                </a:solidFill>
                <a:latin typeface="Symbol"/>
                <a:ea typeface="+mn-ea"/>
                <a:cs typeface="Symbol Std"/>
              </a:rPr>
              <a:t>×</a:t>
            </a:r>
            <a:r>
              <a:rPr lang="en-US" sz="209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Reticular Layer</a:t>
            </a:r>
          </a:p>
        </p:txBody>
      </p:sp>
      <p:sp>
        <p:nvSpPr>
          <p:cNvPr id="39939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Makes up </a:t>
            </a:r>
            <a:r>
              <a:rPr lang="en-US" altLang="en-US" b="1" dirty="0"/>
              <a:t>~80% of dermal thickness</a:t>
            </a:r>
          </a:p>
          <a:p>
            <a:r>
              <a:rPr lang="en-US" altLang="en-US" dirty="0"/>
              <a:t>Consists of coarse, </a:t>
            </a:r>
            <a:r>
              <a:rPr lang="en-US" altLang="en-US" b="1" dirty="0"/>
              <a:t>dense fibrous connective tissue</a:t>
            </a:r>
          </a:p>
          <a:p>
            <a:r>
              <a:rPr lang="en-US" altLang="en-US" dirty="0" smtClean="0"/>
              <a:t>Pockets of </a:t>
            </a:r>
            <a:r>
              <a:rPr lang="en-US" altLang="en-US" b="1" dirty="0"/>
              <a:t>adipose</a:t>
            </a:r>
            <a:r>
              <a:rPr lang="en-US" altLang="en-US" dirty="0"/>
              <a:t> cells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  <p:pic>
        <p:nvPicPr>
          <p:cNvPr id="6" name="Picture 5" descr="06-figure_05_03_unlabeled.jpg"/>
          <p:cNvPicPr>
            <a:picLocks noChangeAspect="1"/>
          </p:cNvPicPr>
          <p:nvPr/>
        </p:nvPicPr>
        <p:blipFill rotWithShape="1">
          <a:blip r:embed="rId3"/>
          <a:srcRect l="-190" t="31900" r="39516" b="-804"/>
          <a:stretch/>
        </p:blipFill>
        <p:spPr>
          <a:xfrm>
            <a:off x="5410200" y="2658491"/>
            <a:ext cx="3096254" cy="352958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2448791" y="5257800"/>
            <a:ext cx="3276600" cy="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Reticular Layer (cont.)</a:t>
            </a:r>
            <a:endParaRPr lang="en-US" dirty="0"/>
          </a:p>
        </p:txBody>
      </p:sp>
      <p:sp>
        <p:nvSpPr>
          <p:cNvPr id="41985" name="Content Placeholder 1"/>
          <p:cNvSpPr>
            <a:spLocks noGrp="1"/>
          </p:cNvSpPr>
          <p:nvPr>
            <p:ph idx="1"/>
          </p:nvPr>
        </p:nvSpPr>
        <p:spPr>
          <a:xfrm>
            <a:off x="228600" y="1141413"/>
            <a:ext cx="6324600" cy="5351462"/>
          </a:xfrm>
        </p:spPr>
        <p:txBody>
          <a:bodyPr/>
          <a:lstStyle/>
          <a:p>
            <a:r>
              <a:rPr lang="en-US" altLang="en-US" b="1" dirty="0"/>
              <a:t>Cleavage</a:t>
            </a:r>
            <a:r>
              <a:rPr lang="en-US" altLang="en-US" dirty="0"/>
              <a:t> (</a:t>
            </a:r>
            <a:r>
              <a:rPr lang="en-US" altLang="en-US" b="1" dirty="0"/>
              <a:t>tension</a:t>
            </a:r>
            <a:r>
              <a:rPr lang="en-US" altLang="en-US" dirty="0"/>
              <a:t>) </a:t>
            </a:r>
            <a:r>
              <a:rPr lang="en-US" altLang="en-US" b="1" dirty="0"/>
              <a:t>lines</a:t>
            </a:r>
            <a:r>
              <a:rPr lang="en-US" altLang="en-US" dirty="0"/>
              <a:t> c</a:t>
            </a:r>
            <a:r>
              <a:rPr lang="en-US" altLang="en-US" dirty="0" smtClean="0"/>
              <a:t>aused </a:t>
            </a:r>
            <a:r>
              <a:rPr lang="en-US" altLang="en-US" dirty="0"/>
              <a:t>by many collagen fibers running parallel to skin surface</a:t>
            </a:r>
          </a:p>
          <a:p>
            <a:pPr lvl="1"/>
            <a:r>
              <a:rPr lang="en-US" altLang="en-US" dirty="0"/>
              <a:t>Externally invisible</a:t>
            </a:r>
          </a:p>
          <a:p>
            <a:pPr lvl="1"/>
            <a:r>
              <a:rPr lang="en-US" altLang="en-US" dirty="0"/>
              <a:t>Important to surgeons because incisions parallel to cleavage lines heal more readily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  <p:pic>
        <p:nvPicPr>
          <p:cNvPr id="5" name="Picture 4" descr="09-figure_05_04b_unlabeled.jpg">
            <a:extLst>
              <a:ext uri="{FF2B5EF4-FFF2-40B4-BE49-F238E27FC236}">
                <a16:creationId xmlns:a16="http://schemas.microsoft.com/office/drawing/2014/main" id="{C323D3AE-C7A3-452F-83E6-C6062F8B3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422" y="365125"/>
            <a:ext cx="2968752" cy="6449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Reticular Layer (cont.)</a:t>
            </a:r>
            <a:endParaRPr lang="en-US" dirty="0"/>
          </a:p>
        </p:txBody>
      </p:sp>
      <p:sp>
        <p:nvSpPr>
          <p:cNvPr id="43010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4953000" cy="5351462"/>
          </a:xfrm>
        </p:spPr>
        <p:txBody>
          <a:bodyPr/>
          <a:lstStyle/>
          <a:p>
            <a:r>
              <a:rPr lang="en-US" altLang="en-US" b="1" dirty="0"/>
              <a:t>Flexure</a:t>
            </a:r>
            <a:r>
              <a:rPr lang="en-US" altLang="en-US" dirty="0"/>
              <a:t> </a:t>
            </a:r>
            <a:r>
              <a:rPr lang="en-US" altLang="en-US" b="1" dirty="0"/>
              <a:t>lines</a:t>
            </a:r>
            <a:r>
              <a:rPr lang="en-US" altLang="en-US" dirty="0"/>
              <a:t> of reticular layer are dermal folds at or near joints</a:t>
            </a:r>
          </a:p>
          <a:p>
            <a:pPr lvl="1"/>
            <a:r>
              <a:rPr lang="en-US" altLang="en-US" dirty="0"/>
              <a:t>Dermis is tightly </a:t>
            </a:r>
            <a:r>
              <a:rPr lang="en-US" altLang="en-US" dirty="0" smtClean="0"/>
              <a:t>secured</a:t>
            </a:r>
          </a:p>
          <a:p>
            <a:pPr lvl="1"/>
            <a:r>
              <a:rPr lang="en-US" altLang="en-US" dirty="0" smtClean="0"/>
              <a:t>Keeps skin from sliding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  <p:pic>
        <p:nvPicPr>
          <p:cNvPr id="6" name="Picture 5" descr="10-figure_05_04c_unlabeled.jpg">
            <a:extLst>
              <a:ext uri="{FF2B5EF4-FFF2-40B4-BE49-F238E27FC236}">
                <a16:creationId xmlns:a16="http://schemas.microsoft.com/office/drawing/2014/main" id="{0CC08FED-63A1-4154-B24E-09C7D95D5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57" t="1251" b="1"/>
          <a:stretch/>
        </p:blipFill>
        <p:spPr>
          <a:xfrm>
            <a:off x="5051591" y="675083"/>
            <a:ext cx="4058412" cy="6206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</a:t>
            </a:r>
            <a:r>
              <a:rPr lang="en-US" dirty="0"/>
              <a:t>of Skin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Skin is first and foremost a barrier</a:t>
            </a:r>
          </a:p>
          <a:p>
            <a:r>
              <a:rPr lang="en-US" altLang="en-US" dirty="0"/>
              <a:t>It</a:t>
            </a:r>
            <a:r>
              <a:rPr lang="en-US" altLang="ja-JP" dirty="0"/>
              <a:t>s main functions include:</a:t>
            </a:r>
          </a:p>
          <a:p>
            <a:pPr lvl="1"/>
            <a:r>
              <a:rPr lang="en-US" altLang="en-US" b="1" dirty="0"/>
              <a:t>Protection</a:t>
            </a:r>
          </a:p>
          <a:p>
            <a:pPr lvl="1"/>
            <a:r>
              <a:rPr lang="en-US" altLang="en-US" b="1" dirty="0"/>
              <a:t>Body temperature regulation</a:t>
            </a:r>
          </a:p>
          <a:p>
            <a:pPr lvl="1"/>
            <a:r>
              <a:rPr lang="en-US" altLang="en-US" b="1" dirty="0"/>
              <a:t>Cutaneous sensations</a:t>
            </a:r>
          </a:p>
          <a:p>
            <a:pPr lvl="1"/>
            <a:r>
              <a:rPr lang="en-US" altLang="en-US" b="1" dirty="0"/>
              <a:t>Metabolic functions</a:t>
            </a:r>
          </a:p>
          <a:p>
            <a:pPr lvl="1"/>
            <a:r>
              <a:rPr lang="en-US" altLang="en-US" b="1" dirty="0"/>
              <a:t>Blood reservoir</a:t>
            </a:r>
          </a:p>
          <a:p>
            <a:pPr lvl="1"/>
            <a:r>
              <a:rPr lang="en-US" altLang="en-US" b="1" dirty="0"/>
              <a:t>Excretion of wastes</a:t>
            </a:r>
          </a:p>
          <a:p>
            <a:pPr lvl="1"/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</a:t>
            </a:r>
            <a:r>
              <a:rPr lang="en-US" dirty="0"/>
              <a:t>Color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Three pigments contribute to skin color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b="1" dirty="0"/>
              <a:t>Melanin</a:t>
            </a:r>
          </a:p>
          <a:p>
            <a:pPr lvl="2"/>
            <a:r>
              <a:rPr lang="en-US" altLang="en-US" sz="2800" b="1" dirty="0"/>
              <a:t>Only pigment made in skin</a:t>
            </a:r>
            <a:r>
              <a:rPr lang="en-US" altLang="en-US" sz="2800" dirty="0"/>
              <a:t>; made by melanocytes</a:t>
            </a:r>
          </a:p>
          <a:p>
            <a:pPr lvl="3"/>
            <a:r>
              <a:rPr lang="en-US" altLang="en-US" sz="2400" dirty="0"/>
              <a:t>Help shield DNA from sunlight</a:t>
            </a:r>
          </a:p>
          <a:p>
            <a:pPr lvl="3"/>
            <a:r>
              <a:rPr lang="en-US" altLang="en-US" sz="2400" dirty="0"/>
              <a:t>Sun exposure stimulates melanin production</a:t>
            </a:r>
          </a:p>
          <a:p>
            <a:pPr lvl="2"/>
            <a:r>
              <a:rPr lang="en-US" altLang="en-US" sz="2800" dirty="0"/>
              <a:t>Skin color </a:t>
            </a:r>
            <a:r>
              <a:rPr lang="en-US" altLang="en-US" sz="2800" dirty="0" smtClean="0"/>
              <a:t>differences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</a:t>
            </a:r>
            <a:r>
              <a:rPr lang="en-US" dirty="0"/>
              <a:t>Color</a:t>
            </a:r>
          </a:p>
        </p:txBody>
      </p:sp>
      <p:sp>
        <p:nvSpPr>
          <p:cNvPr id="47106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2"/>
            </a:pPr>
            <a:r>
              <a:rPr lang="en-US" altLang="en-US" dirty="0"/>
              <a:t> </a:t>
            </a:r>
            <a:r>
              <a:rPr lang="en-US" altLang="en-US" b="1" dirty="0"/>
              <a:t>Carotene</a:t>
            </a:r>
            <a:r>
              <a:rPr lang="en-US" altLang="en-US" dirty="0"/>
              <a:t> </a:t>
            </a:r>
          </a:p>
          <a:p>
            <a:pPr lvl="2"/>
            <a:r>
              <a:rPr lang="en-US" altLang="en-US" dirty="0"/>
              <a:t>Yellow to orange pigment</a:t>
            </a:r>
          </a:p>
          <a:p>
            <a:pPr lvl="2"/>
            <a:r>
              <a:rPr lang="en-US" altLang="en-US" dirty="0"/>
              <a:t>Most obvious in palms and soles </a:t>
            </a:r>
          </a:p>
          <a:p>
            <a:pPr lvl="2"/>
            <a:r>
              <a:rPr lang="en-US" altLang="en-US" dirty="0"/>
              <a:t>Accumulates in stratum </a:t>
            </a:r>
            <a:r>
              <a:rPr lang="en-US" altLang="en-US" dirty="0" err="1"/>
              <a:t>corneum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Vision </a:t>
            </a:r>
            <a:r>
              <a:rPr lang="en-US" altLang="en-US" dirty="0"/>
              <a:t>and epidermal health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altLang="en-US" dirty="0"/>
              <a:t> </a:t>
            </a:r>
            <a:r>
              <a:rPr lang="en-US" altLang="en-US" b="1" dirty="0"/>
              <a:t>Hemoglobin</a:t>
            </a:r>
          </a:p>
          <a:p>
            <a:pPr lvl="2"/>
            <a:r>
              <a:rPr lang="en-US" altLang="en-US" dirty="0"/>
              <a:t>Pinkish hue of fair skin is due to lower levels of melanin</a:t>
            </a:r>
          </a:p>
          <a:p>
            <a:pPr lvl="3"/>
            <a:r>
              <a:rPr lang="en-US" altLang="en-US" dirty="0"/>
              <a:t>Skin of Caucasians is more transparent, so color of hemoglobin shows through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Hair</a:t>
            </a:r>
            <a:endParaRPr lang="en-US" altLang="en-US" dirty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Consists of dead keratinized cells</a:t>
            </a:r>
          </a:p>
          <a:p>
            <a:r>
              <a:rPr lang="en-US" altLang="en-US" dirty="0" smtClean="0"/>
              <a:t>Functions</a:t>
            </a:r>
            <a:r>
              <a:rPr lang="en-US" altLang="en-US" dirty="0"/>
              <a:t>: </a:t>
            </a:r>
          </a:p>
          <a:p>
            <a:pPr lvl="1"/>
            <a:r>
              <a:rPr lang="en-US" altLang="en-US" dirty="0"/>
              <a:t>Warn of insects on skin</a:t>
            </a:r>
          </a:p>
          <a:p>
            <a:pPr lvl="1"/>
            <a:r>
              <a:rPr lang="en-US" altLang="en-US" dirty="0"/>
              <a:t>Hair on head guards against physical trauma</a:t>
            </a:r>
          </a:p>
          <a:p>
            <a:pPr lvl="1"/>
            <a:r>
              <a:rPr lang="en-US" altLang="en-US" dirty="0"/>
              <a:t>Protect from heat loss</a:t>
            </a:r>
          </a:p>
          <a:p>
            <a:pPr lvl="1"/>
            <a:r>
              <a:rPr lang="en-US" altLang="en-US" dirty="0"/>
              <a:t>Shield skin from sunlight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Structure of a Hair 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4648200" cy="5351462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altLang="en-US" sz="2800" b="1" dirty="0"/>
              <a:t>Hairs</a:t>
            </a:r>
            <a:r>
              <a:rPr lang="en-US" altLang="en-US" sz="2800" dirty="0"/>
              <a:t> (also called </a:t>
            </a:r>
            <a:r>
              <a:rPr lang="en-US" altLang="en-US" sz="2800" b="1" dirty="0"/>
              <a:t>pili</a:t>
            </a:r>
            <a:r>
              <a:rPr lang="en-US" altLang="en-US" sz="2800" dirty="0"/>
              <a:t>): flexible strands of dead, keratinized cells</a:t>
            </a:r>
          </a:p>
          <a:p>
            <a:pPr>
              <a:spcBef>
                <a:spcPts val="400"/>
              </a:spcBef>
            </a:pPr>
            <a:r>
              <a:rPr lang="en-US" altLang="en-US" sz="2800" dirty="0"/>
              <a:t>Produced by hair follicles</a:t>
            </a:r>
          </a:p>
          <a:p>
            <a:pPr>
              <a:spcBef>
                <a:spcPts val="400"/>
              </a:spcBef>
            </a:pPr>
            <a:r>
              <a:rPr lang="en-US" altLang="en-US" sz="2800" dirty="0"/>
              <a:t>Contains hard keratin, not like soft keratin found in </a:t>
            </a:r>
            <a:r>
              <a:rPr lang="en-US" altLang="en-US" sz="2800" dirty="0" smtClean="0"/>
              <a:t>skin</a:t>
            </a:r>
            <a:endParaRPr lang="en-US" alt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5" t="2515" r="25035" b="11499"/>
          <a:stretch/>
        </p:blipFill>
        <p:spPr>
          <a:xfrm>
            <a:off x="4876800" y="2057400"/>
            <a:ext cx="3884068" cy="413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07890-B78B-4CF4-8BB7-119755AE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Hair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D91-569B-4869-910E-5B704C1CC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09" y="1149619"/>
            <a:ext cx="4521591" cy="5351462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altLang="en-US" sz="2800" dirty="0"/>
              <a:t>Regions: </a:t>
            </a:r>
          </a:p>
          <a:p>
            <a:pPr lvl="1">
              <a:spcBef>
                <a:spcPts val="400"/>
              </a:spcBef>
            </a:pPr>
            <a:r>
              <a:rPr lang="en-US" altLang="en-US" sz="2600" dirty="0"/>
              <a:t>Shaft: area that extends above scalp, where keratinization is complete</a:t>
            </a:r>
          </a:p>
          <a:p>
            <a:pPr lvl="1">
              <a:spcBef>
                <a:spcPts val="400"/>
              </a:spcBef>
            </a:pPr>
            <a:r>
              <a:rPr lang="en-US" altLang="en-US" sz="2600" dirty="0"/>
              <a:t>Root: area within scalp, where keratinization is still going on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618F70-1728-4C8E-B50B-F7D8F1E9A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  <p:pic>
        <p:nvPicPr>
          <p:cNvPr id="5" name="Picture 4" descr="02-figure_05_01_unlabeled.jpg">
            <a:extLst>
              <a:ext uri="{FF2B5EF4-FFF2-40B4-BE49-F238E27FC236}">
                <a16:creationId xmlns:a16="http://schemas.microsoft.com/office/drawing/2014/main" id="{44262E10-5D3A-4C38-A402-0FC1CBA08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25491"/>
            <a:ext cx="5312016" cy="360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71600" y="1363915"/>
            <a:ext cx="6324600" cy="3910584"/>
            <a:chOff x="1371600" y="2743200"/>
            <a:chExt cx="6324600" cy="3910584"/>
          </a:xfrm>
        </p:grpSpPr>
        <p:pic>
          <p:nvPicPr>
            <p:cNvPr id="120" name="Picture 119" descr="12-figure_05_06_unlabeled.jpg"/>
            <p:cNvPicPr>
              <a:picLocks noChangeAspect="1"/>
            </p:cNvPicPr>
            <p:nvPr/>
          </p:nvPicPr>
          <p:blipFill rotWithShape="1">
            <a:blip r:embed="rId3"/>
            <a:srcRect l="9150" t="41730" r="8129"/>
            <a:stretch/>
          </p:blipFill>
          <p:spPr>
            <a:xfrm>
              <a:off x="1524000" y="2895600"/>
              <a:ext cx="6172200" cy="375818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371600" y="2743200"/>
              <a:ext cx="1293810" cy="120816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5.6cd Skin appendages: Structure of a hair and hair follicle.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" name="TextBox 29"/>
          <p:cNvSpPr txBox="1">
            <a:spLocks noChangeArrowheads="1"/>
          </p:cNvSpPr>
          <p:nvPr/>
        </p:nvSpPr>
        <p:spPr bwMode="auto">
          <a:xfrm>
            <a:off x="4283895" y="1643393"/>
            <a:ext cx="7630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Follicle wall</a:t>
            </a:r>
          </a:p>
        </p:txBody>
      </p:sp>
      <p:sp>
        <p:nvSpPr>
          <p:cNvPr id="103" name="TextBox 30"/>
          <p:cNvSpPr txBox="1">
            <a:spLocks noChangeArrowheads="1"/>
          </p:cNvSpPr>
          <p:nvPr/>
        </p:nvSpPr>
        <p:spPr bwMode="auto">
          <a:xfrm>
            <a:off x="4278340" y="1880723"/>
            <a:ext cx="1041952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137160" defTabSz="91440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Peripheral</a:t>
            </a:r>
          </a:p>
          <a:p>
            <a:pPr indent="73152" defTabSz="91440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connective tissue</a:t>
            </a:r>
          </a:p>
          <a:p>
            <a:pPr indent="73152" defTabSz="91440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(fibrous) sheath</a:t>
            </a:r>
          </a:p>
        </p:txBody>
      </p:sp>
      <p:sp>
        <p:nvSpPr>
          <p:cNvPr id="104" name="TextBox 33"/>
          <p:cNvSpPr txBox="1">
            <a:spLocks noChangeArrowheads="1"/>
          </p:cNvSpPr>
          <p:nvPr/>
        </p:nvSpPr>
        <p:spPr bwMode="auto">
          <a:xfrm>
            <a:off x="4275959" y="2229181"/>
            <a:ext cx="106599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Glassy membrane</a:t>
            </a:r>
          </a:p>
        </p:txBody>
      </p:sp>
      <p:sp>
        <p:nvSpPr>
          <p:cNvPr id="105" name="TextBox 34"/>
          <p:cNvSpPr txBox="1">
            <a:spLocks noChangeArrowheads="1"/>
          </p:cNvSpPr>
          <p:nvPr/>
        </p:nvSpPr>
        <p:spPr bwMode="auto">
          <a:xfrm>
            <a:off x="4292626" y="2454607"/>
            <a:ext cx="124553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Epithelial root sheath</a:t>
            </a:r>
          </a:p>
        </p:txBody>
      </p:sp>
      <p:sp>
        <p:nvSpPr>
          <p:cNvPr id="106" name="TextBox 35"/>
          <p:cNvSpPr txBox="1">
            <a:spLocks noChangeArrowheads="1"/>
          </p:cNvSpPr>
          <p:nvPr/>
        </p:nvSpPr>
        <p:spPr bwMode="auto">
          <a:xfrm>
            <a:off x="4361683" y="2572081"/>
            <a:ext cx="118782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External root sheath</a:t>
            </a:r>
          </a:p>
        </p:txBody>
      </p:sp>
      <p:sp>
        <p:nvSpPr>
          <p:cNvPr id="107" name="TextBox 36"/>
          <p:cNvSpPr txBox="1">
            <a:spLocks noChangeArrowheads="1"/>
          </p:cNvSpPr>
          <p:nvPr/>
        </p:nvSpPr>
        <p:spPr bwMode="auto">
          <a:xfrm>
            <a:off x="4368826" y="2686380"/>
            <a:ext cx="114935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Internal root sheath</a:t>
            </a:r>
          </a:p>
        </p:txBody>
      </p:sp>
      <p:sp>
        <p:nvSpPr>
          <p:cNvPr id="108" name="TextBox 37"/>
          <p:cNvSpPr txBox="1">
            <a:spLocks noChangeArrowheads="1"/>
          </p:cNvSpPr>
          <p:nvPr/>
        </p:nvSpPr>
        <p:spPr bwMode="auto">
          <a:xfrm>
            <a:off x="4283102" y="3063412"/>
            <a:ext cx="55784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Hair root</a:t>
            </a:r>
          </a:p>
        </p:txBody>
      </p:sp>
      <p:sp>
        <p:nvSpPr>
          <p:cNvPr id="109" name="TextBox 38"/>
          <p:cNvSpPr txBox="1">
            <a:spLocks noChangeArrowheads="1"/>
          </p:cNvSpPr>
          <p:nvPr/>
        </p:nvSpPr>
        <p:spPr bwMode="auto">
          <a:xfrm>
            <a:off x="4271197" y="3178506"/>
            <a:ext cx="45685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Cuticle</a:t>
            </a:r>
          </a:p>
        </p:txBody>
      </p:sp>
      <p:sp>
        <p:nvSpPr>
          <p:cNvPr id="110" name="TextBox 39"/>
          <p:cNvSpPr txBox="1">
            <a:spLocks noChangeArrowheads="1"/>
          </p:cNvSpPr>
          <p:nvPr/>
        </p:nvSpPr>
        <p:spPr bwMode="auto">
          <a:xfrm>
            <a:off x="4273578" y="3328526"/>
            <a:ext cx="4376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Cortex</a:t>
            </a:r>
          </a:p>
        </p:txBody>
      </p:sp>
      <p:sp>
        <p:nvSpPr>
          <p:cNvPr id="111" name="TextBox 40"/>
          <p:cNvSpPr txBox="1">
            <a:spLocks noChangeArrowheads="1"/>
          </p:cNvSpPr>
          <p:nvPr/>
        </p:nvSpPr>
        <p:spPr bwMode="auto">
          <a:xfrm>
            <a:off x="4266435" y="3486481"/>
            <a:ext cx="5017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Medulla</a:t>
            </a:r>
          </a:p>
        </p:txBody>
      </p:sp>
      <p:sp>
        <p:nvSpPr>
          <p:cNvPr id="112" name="TextBox 41"/>
          <p:cNvSpPr txBox="1">
            <a:spLocks noChangeArrowheads="1"/>
          </p:cNvSpPr>
          <p:nvPr/>
        </p:nvSpPr>
        <p:spPr bwMode="auto">
          <a:xfrm>
            <a:off x="4285483" y="3746038"/>
            <a:ext cx="6027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Hair matrix</a:t>
            </a:r>
          </a:p>
        </p:txBody>
      </p:sp>
      <p:sp>
        <p:nvSpPr>
          <p:cNvPr id="113" name="TextBox 42"/>
          <p:cNvSpPr txBox="1">
            <a:spLocks noChangeArrowheads="1"/>
          </p:cNvSpPr>
          <p:nvPr/>
        </p:nvSpPr>
        <p:spPr bwMode="auto">
          <a:xfrm>
            <a:off x="4285483" y="3961144"/>
            <a:ext cx="6219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Hair papilla</a:t>
            </a:r>
          </a:p>
        </p:txBody>
      </p:sp>
      <p:sp>
        <p:nvSpPr>
          <p:cNvPr id="114" name="TextBox 43"/>
          <p:cNvSpPr txBox="1">
            <a:spLocks noChangeArrowheads="1"/>
          </p:cNvSpPr>
          <p:nvPr/>
        </p:nvSpPr>
        <p:spPr bwMode="auto">
          <a:xfrm>
            <a:off x="4280721" y="4170694"/>
            <a:ext cx="62837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Melanocyte</a:t>
            </a:r>
            <a:endParaRPr lang="en-US" sz="900" b="1" dirty="0">
              <a:solidFill>
                <a:srgbClr val="231F20"/>
              </a:solidFill>
              <a:ea typeface="+mn-ea"/>
              <a:cs typeface="Arial" pitchFamily="34" charset="0"/>
            </a:endParaRPr>
          </a:p>
        </p:txBody>
      </p:sp>
      <p:sp>
        <p:nvSpPr>
          <p:cNvPr id="115" name="TextBox 44"/>
          <p:cNvSpPr txBox="1">
            <a:spLocks noChangeArrowheads="1"/>
          </p:cNvSpPr>
          <p:nvPr/>
        </p:nvSpPr>
        <p:spPr bwMode="auto">
          <a:xfrm>
            <a:off x="4287070" y="4719968"/>
            <a:ext cx="801501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Subcutaneous</a:t>
            </a: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adipose tissue</a:t>
            </a:r>
          </a:p>
        </p:txBody>
      </p:sp>
      <p:sp>
        <p:nvSpPr>
          <p:cNvPr id="116" name="TextBox 46"/>
          <p:cNvSpPr txBox="1">
            <a:spLocks noChangeArrowheads="1"/>
          </p:cNvSpPr>
          <p:nvPr/>
        </p:nvSpPr>
        <p:spPr bwMode="auto">
          <a:xfrm>
            <a:off x="1787552" y="4973974"/>
            <a:ext cx="3257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Diagram of a longitudinal view of the expanded hair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bulb of the follicle, which encloses the matrix</a:t>
            </a:r>
          </a:p>
        </p:txBody>
      </p:sp>
      <p:sp>
        <p:nvSpPr>
          <p:cNvPr id="117" name="TextBox 49"/>
          <p:cNvSpPr txBox="1">
            <a:spLocks noChangeArrowheads="1"/>
          </p:cNvSpPr>
          <p:nvPr/>
        </p:nvSpPr>
        <p:spPr bwMode="auto">
          <a:xfrm>
            <a:off x="5921403" y="4987466"/>
            <a:ext cx="2385268" cy="2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Photomicrograph of longitudinal view</a:t>
            </a: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of the hair bulb in the follicle (150</a:t>
            </a:r>
            <a:r>
              <a:rPr lang="en-US" sz="900" b="1" dirty="0">
                <a:solidFill>
                  <a:srgbClr val="231F20"/>
                </a:solidFill>
                <a:latin typeface="Symbol"/>
                <a:ea typeface="+mn-ea"/>
                <a:cs typeface="Symbol Std"/>
              </a:rPr>
              <a:t>×</a:t>
            </a:r>
            <a:r>
              <a:rPr lang="en-US" sz="9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172" name="Freeform 3"/>
          <p:cNvSpPr/>
          <p:nvPr/>
        </p:nvSpPr>
        <p:spPr>
          <a:xfrm>
            <a:off x="5088171" y="1932278"/>
            <a:ext cx="887933" cy="22225"/>
          </a:xfrm>
          <a:custGeom>
            <a:avLst/>
            <a:gdLst>
              <a:gd name="connsiteX0" fmla="*/ 6350 w 887933"/>
              <a:gd name="connsiteY0" fmla="*/ 6667 h 22225"/>
              <a:gd name="connsiteX1" fmla="*/ 881583 w 887933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7933" h="22225">
                <a:moveTo>
                  <a:pt x="6350" y="6667"/>
                </a:moveTo>
                <a:lnTo>
                  <a:pt x="881583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73222" y="2170212"/>
            <a:ext cx="702818" cy="480326"/>
            <a:chOff x="4696129" y="3339947"/>
            <a:chExt cx="702818" cy="480326"/>
          </a:xfrm>
        </p:grpSpPr>
        <p:sp>
          <p:nvSpPr>
            <p:cNvPr id="174" name="Freeform 3"/>
            <p:cNvSpPr/>
            <p:nvPr/>
          </p:nvSpPr>
          <p:spPr>
            <a:xfrm>
              <a:off x="4696129" y="3385349"/>
              <a:ext cx="603745" cy="434924"/>
            </a:xfrm>
            <a:custGeom>
              <a:avLst/>
              <a:gdLst>
                <a:gd name="connsiteX0" fmla="*/ 6350 w 603745"/>
                <a:gd name="connsiteY0" fmla="*/ 426847 h 434924"/>
                <a:gd name="connsiteX1" fmla="*/ 597395 w 603745"/>
                <a:gd name="connsiteY1" fmla="*/ 428574 h 434924"/>
                <a:gd name="connsiteX2" fmla="*/ 597395 w 603745"/>
                <a:gd name="connsiteY2" fmla="*/ 6350 h 43492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603745" h="434924">
                  <a:moveTo>
                    <a:pt x="6350" y="426847"/>
                  </a:moveTo>
                  <a:lnTo>
                    <a:pt x="597395" y="428574"/>
                  </a:lnTo>
                  <a:lnTo>
                    <a:pt x="597395" y="6350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3"/>
            <p:cNvSpPr/>
            <p:nvPr/>
          </p:nvSpPr>
          <p:spPr>
            <a:xfrm>
              <a:off x="5190197" y="3339947"/>
              <a:ext cx="208750" cy="56438"/>
            </a:xfrm>
            <a:custGeom>
              <a:avLst/>
              <a:gdLst>
                <a:gd name="connsiteX0" fmla="*/ 6350 w 208750"/>
                <a:gd name="connsiteY0" fmla="*/ 7873 h 56438"/>
                <a:gd name="connsiteX1" fmla="*/ 6350 w 208750"/>
                <a:gd name="connsiteY1" fmla="*/ 50088 h 56438"/>
                <a:gd name="connsiteX2" fmla="*/ 202400 w 208750"/>
                <a:gd name="connsiteY2" fmla="*/ 50088 h 56438"/>
                <a:gd name="connsiteX3" fmla="*/ 202400 w 208750"/>
                <a:gd name="connsiteY3" fmla="*/ 6350 h 5643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208750" h="56438">
                  <a:moveTo>
                    <a:pt x="6350" y="7873"/>
                  </a:moveTo>
                  <a:lnTo>
                    <a:pt x="6350" y="50088"/>
                  </a:lnTo>
                  <a:lnTo>
                    <a:pt x="202400" y="50088"/>
                  </a:lnTo>
                  <a:lnTo>
                    <a:pt x="202400" y="6350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5121547" y="1715895"/>
            <a:ext cx="1239507" cy="117678"/>
            <a:chOff x="4244454" y="2885630"/>
            <a:chExt cx="1239507" cy="117678"/>
          </a:xfrm>
        </p:grpSpPr>
        <p:sp>
          <p:nvSpPr>
            <p:cNvPr id="177" name="Freeform 3"/>
            <p:cNvSpPr/>
            <p:nvPr/>
          </p:nvSpPr>
          <p:spPr>
            <a:xfrm>
              <a:off x="4977638" y="2946882"/>
              <a:ext cx="506323" cy="56426"/>
            </a:xfrm>
            <a:custGeom>
              <a:avLst/>
              <a:gdLst>
                <a:gd name="connsiteX0" fmla="*/ 499973 w 506323"/>
                <a:gd name="connsiteY0" fmla="*/ 46710 h 56426"/>
                <a:gd name="connsiteX1" fmla="*/ 499973 w 506323"/>
                <a:gd name="connsiteY1" fmla="*/ 6350 h 56426"/>
                <a:gd name="connsiteX2" fmla="*/ 6350 w 506323"/>
                <a:gd name="connsiteY2" fmla="*/ 6350 h 56426"/>
                <a:gd name="connsiteX3" fmla="*/ 6350 w 506323"/>
                <a:gd name="connsiteY3" fmla="*/ 50076 h 5642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506323" h="56426">
                  <a:moveTo>
                    <a:pt x="499973" y="46710"/>
                  </a:moveTo>
                  <a:lnTo>
                    <a:pt x="499973" y="6350"/>
                  </a:lnTo>
                  <a:lnTo>
                    <a:pt x="6350" y="6350"/>
                  </a:lnTo>
                  <a:lnTo>
                    <a:pt x="6350" y="50076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3"/>
            <p:cNvSpPr/>
            <p:nvPr/>
          </p:nvSpPr>
          <p:spPr>
            <a:xfrm>
              <a:off x="4244454" y="2885630"/>
              <a:ext cx="958443" cy="75158"/>
            </a:xfrm>
            <a:custGeom>
              <a:avLst/>
              <a:gdLst>
                <a:gd name="connsiteX0" fmla="*/ 6350 w 958443"/>
                <a:gd name="connsiteY0" fmla="*/ 6350 h 75158"/>
                <a:gd name="connsiteX1" fmla="*/ 952093 w 958443"/>
                <a:gd name="connsiteY1" fmla="*/ 6807 h 75158"/>
                <a:gd name="connsiteX2" fmla="*/ 952093 w 958443"/>
                <a:gd name="connsiteY2" fmla="*/ 68808 h 7515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958443" h="75158">
                  <a:moveTo>
                    <a:pt x="6350" y="6350"/>
                  </a:moveTo>
                  <a:lnTo>
                    <a:pt x="952093" y="6807"/>
                  </a:lnTo>
                  <a:lnTo>
                    <a:pt x="952093" y="68808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9" name="Freeform 3"/>
          <p:cNvSpPr/>
          <p:nvPr/>
        </p:nvSpPr>
        <p:spPr>
          <a:xfrm>
            <a:off x="5411602" y="2001505"/>
            <a:ext cx="612800" cy="320776"/>
          </a:xfrm>
          <a:custGeom>
            <a:avLst/>
            <a:gdLst>
              <a:gd name="connsiteX0" fmla="*/ 606450 w 612800"/>
              <a:gd name="connsiteY0" fmla="*/ 6350 h 320776"/>
              <a:gd name="connsiteX1" fmla="*/ 116700 w 612800"/>
              <a:gd name="connsiteY1" fmla="*/ 314426 h 320776"/>
              <a:gd name="connsiteX2" fmla="*/ 6350 w 612800"/>
              <a:gd name="connsiteY2" fmla="*/ 314426 h 3207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12800" h="320776">
                <a:moveTo>
                  <a:pt x="606450" y="6350"/>
                </a:moveTo>
                <a:lnTo>
                  <a:pt x="116700" y="314426"/>
                </a:lnTo>
                <a:lnTo>
                  <a:pt x="6350" y="314426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80" name="Group 179"/>
          <p:cNvGrpSpPr/>
          <p:nvPr/>
        </p:nvGrpSpPr>
        <p:grpSpPr>
          <a:xfrm>
            <a:off x="5542298" y="2675583"/>
            <a:ext cx="693241" cy="86804"/>
            <a:chOff x="4665205" y="3845318"/>
            <a:chExt cx="693241" cy="86804"/>
          </a:xfrm>
        </p:grpSpPr>
        <p:sp>
          <p:nvSpPr>
            <p:cNvPr id="181" name="Freeform 3"/>
            <p:cNvSpPr/>
            <p:nvPr/>
          </p:nvSpPr>
          <p:spPr>
            <a:xfrm>
              <a:off x="5275300" y="3845318"/>
              <a:ext cx="83146" cy="56438"/>
            </a:xfrm>
            <a:custGeom>
              <a:avLst/>
              <a:gdLst>
                <a:gd name="connsiteX0" fmla="*/ 76796 w 83146"/>
                <a:gd name="connsiteY0" fmla="*/ 9664 h 56438"/>
                <a:gd name="connsiteX1" fmla="*/ 76796 w 83146"/>
                <a:gd name="connsiteY1" fmla="*/ 50088 h 56438"/>
                <a:gd name="connsiteX2" fmla="*/ 6350 w 83146"/>
                <a:gd name="connsiteY2" fmla="*/ 50088 h 56438"/>
                <a:gd name="connsiteX3" fmla="*/ 6350 w 83146"/>
                <a:gd name="connsiteY3" fmla="*/ 6350 h 5643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83146" h="56438">
                  <a:moveTo>
                    <a:pt x="76796" y="9664"/>
                  </a:moveTo>
                  <a:lnTo>
                    <a:pt x="76796" y="50088"/>
                  </a:lnTo>
                  <a:lnTo>
                    <a:pt x="6350" y="50088"/>
                  </a:lnTo>
                  <a:lnTo>
                    <a:pt x="6350" y="6350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3"/>
            <p:cNvSpPr/>
            <p:nvPr/>
          </p:nvSpPr>
          <p:spPr>
            <a:xfrm>
              <a:off x="4665205" y="3892422"/>
              <a:ext cx="657174" cy="39700"/>
            </a:xfrm>
            <a:custGeom>
              <a:avLst/>
              <a:gdLst>
                <a:gd name="connsiteX0" fmla="*/ 6350 w 657174"/>
                <a:gd name="connsiteY0" fmla="*/ 29908 h 39700"/>
                <a:gd name="connsiteX1" fmla="*/ 650824 w 657174"/>
                <a:gd name="connsiteY1" fmla="*/ 33350 h 39700"/>
                <a:gd name="connsiteX2" fmla="*/ 650824 w 657174"/>
                <a:gd name="connsiteY2" fmla="*/ 6350 h 397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657174" h="39700">
                  <a:moveTo>
                    <a:pt x="6350" y="29908"/>
                  </a:moveTo>
                  <a:lnTo>
                    <a:pt x="650824" y="33350"/>
                  </a:lnTo>
                  <a:lnTo>
                    <a:pt x="650824" y="6350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8" name="Freeform 3"/>
          <p:cNvSpPr/>
          <p:nvPr/>
        </p:nvSpPr>
        <p:spPr>
          <a:xfrm>
            <a:off x="4746453" y="3097922"/>
            <a:ext cx="1454759" cy="170281"/>
          </a:xfrm>
          <a:custGeom>
            <a:avLst/>
            <a:gdLst>
              <a:gd name="connsiteX0" fmla="*/ 6350 w 1454759"/>
              <a:gd name="connsiteY0" fmla="*/ 163931 h 170281"/>
              <a:gd name="connsiteX1" fmla="*/ 379120 w 1454759"/>
              <a:gd name="connsiteY1" fmla="*/ 163931 h 170281"/>
              <a:gd name="connsiteX2" fmla="*/ 1448409 w 1454759"/>
              <a:gd name="connsiteY2" fmla="*/ 6350 h 1702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54759" h="170281">
                <a:moveTo>
                  <a:pt x="6350" y="163931"/>
                </a:moveTo>
                <a:lnTo>
                  <a:pt x="379120" y="163931"/>
                </a:lnTo>
                <a:lnTo>
                  <a:pt x="1448409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9" name="Freeform 3"/>
          <p:cNvSpPr/>
          <p:nvPr/>
        </p:nvSpPr>
        <p:spPr>
          <a:xfrm>
            <a:off x="4736719" y="3151021"/>
            <a:ext cx="2267661" cy="272770"/>
          </a:xfrm>
          <a:custGeom>
            <a:avLst/>
            <a:gdLst>
              <a:gd name="connsiteX0" fmla="*/ 2261311 w 2267661"/>
              <a:gd name="connsiteY0" fmla="*/ 6350 h 272770"/>
              <a:gd name="connsiteX1" fmla="*/ 435787 w 2267661"/>
              <a:gd name="connsiteY1" fmla="*/ 266420 h 272770"/>
              <a:gd name="connsiteX2" fmla="*/ 6350 w 2267661"/>
              <a:gd name="connsiteY2" fmla="*/ 266420 h 2727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67661" h="272770">
                <a:moveTo>
                  <a:pt x="2261311" y="6350"/>
                </a:moveTo>
                <a:lnTo>
                  <a:pt x="435787" y="266420"/>
                </a:lnTo>
                <a:lnTo>
                  <a:pt x="6350" y="26642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Freeform 3"/>
          <p:cNvSpPr/>
          <p:nvPr/>
        </p:nvSpPr>
        <p:spPr>
          <a:xfrm>
            <a:off x="6036328" y="3287185"/>
            <a:ext cx="278663" cy="55587"/>
          </a:xfrm>
          <a:custGeom>
            <a:avLst/>
            <a:gdLst>
              <a:gd name="connsiteX0" fmla="*/ 272313 w 278663"/>
              <a:gd name="connsiteY0" fmla="*/ 49237 h 55587"/>
              <a:gd name="connsiteX1" fmla="*/ 6350 w 278663"/>
              <a:gd name="connsiteY1" fmla="*/ 6350 h 55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8663" h="55587">
                <a:moveTo>
                  <a:pt x="272313" y="49237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1" name="Freeform 3"/>
          <p:cNvSpPr/>
          <p:nvPr/>
        </p:nvSpPr>
        <p:spPr>
          <a:xfrm>
            <a:off x="4800015" y="3374865"/>
            <a:ext cx="1886267" cy="204457"/>
          </a:xfrm>
          <a:custGeom>
            <a:avLst/>
            <a:gdLst>
              <a:gd name="connsiteX0" fmla="*/ 1879917 w 1886267"/>
              <a:gd name="connsiteY0" fmla="*/ 6350 h 204457"/>
              <a:gd name="connsiteX1" fmla="*/ 366140 w 1886267"/>
              <a:gd name="connsiteY1" fmla="*/ 198107 h 204457"/>
              <a:gd name="connsiteX2" fmla="*/ 6350 w 1886267"/>
              <a:gd name="connsiteY2" fmla="*/ 198107 h 2044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86267" h="204457">
                <a:moveTo>
                  <a:pt x="1879917" y="6350"/>
                </a:moveTo>
                <a:lnTo>
                  <a:pt x="366140" y="198107"/>
                </a:lnTo>
                <a:lnTo>
                  <a:pt x="6350" y="19810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2" name="Freeform 3"/>
          <p:cNvSpPr/>
          <p:nvPr/>
        </p:nvSpPr>
        <p:spPr>
          <a:xfrm>
            <a:off x="4910106" y="3687113"/>
            <a:ext cx="1745208" cy="143395"/>
          </a:xfrm>
          <a:custGeom>
            <a:avLst/>
            <a:gdLst>
              <a:gd name="connsiteX0" fmla="*/ 6350 w 1745208"/>
              <a:gd name="connsiteY0" fmla="*/ 137045 h 143395"/>
              <a:gd name="connsiteX1" fmla="*/ 1379931 w 1745208"/>
              <a:gd name="connsiteY1" fmla="*/ 137045 h 143395"/>
              <a:gd name="connsiteX2" fmla="*/ 1738858 w 1745208"/>
              <a:gd name="connsiteY2" fmla="*/ 6350 h 1433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45208" h="143395">
                <a:moveTo>
                  <a:pt x="6350" y="137045"/>
                </a:moveTo>
                <a:lnTo>
                  <a:pt x="1379931" y="137045"/>
                </a:lnTo>
                <a:lnTo>
                  <a:pt x="1738858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3" name="Freeform 3"/>
          <p:cNvSpPr/>
          <p:nvPr/>
        </p:nvSpPr>
        <p:spPr>
          <a:xfrm>
            <a:off x="4928522" y="4030775"/>
            <a:ext cx="1736356" cy="77012"/>
          </a:xfrm>
          <a:custGeom>
            <a:avLst/>
            <a:gdLst>
              <a:gd name="connsiteX0" fmla="*/ 6350 w 1736356"/>
              <a:gd name="connsiteY0" fmla="*/ 6350 h 77012"/>
              <a:gd name="connsiteX1" fmla="*/ 1647240 w 1736356"/>
              <a:gd name="connsiteY1" fmla="*/ 6350 h 77012"/>
              <a:gd name="connsiteX2" fmla="*/ 1730006 w 1736356"/>
              <a:gd name="connsiteY2" fmla="*/ 70662 h 770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36356" h="77012">
                <a:moveTo>
                  <a:pt x="6350" y="6350"/>
                </a:moveTo>
                <a:lnTo>
                  <a:pt x="1647240" y="6350"/>
                </a:lnTo>
                <a:lnTo>
                  <a:pt x="1730006" y="7066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" name="Freeform 3"/>
          <p:cNvSpPr/>
          <p:nvPr/>
        </p:nvSpPr>
        <p:spPr>
          <a:xfrm>
            <a:off x="5101973" y="4781309"/>
            <a:ext cx="762888" cy="74625"/>
          </a:xfrm>
          <a:custGeom>
            <a:avLst/>
            <a:gdLst>
              <a:gd name="connsiteX0" fmla="*/ 6350 w 762888"/>
              <a:gd name="connsiteY0" fmla="*/ 6350 h 74625"/>
              <a:gd name="connsiteX1" fmla="*/ 671321 w 762888"/>
              <a:gd name="connsiteY1" fmla="*/ 6350 h 74625"/>
              <a:gd name="connsiteX2" fmla="*/ 756539 w 762888"/>
              <a:gd name="connsiteY2" fmla="*/ 68275 h 74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62888" h="74625">
                <a:moveTo>
                  <a:pt x="6350" y="6350"/>
                </a:moveTo>
                <a:lnTo>
                  <a:pt x="671321" y="6350"/>
                </a:lnTo>
                <a:lnTo>
                  <a:pt x="756539" y="6827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6" name="Freeform 3"/>
          <p:cNvSpPr/>
          <p:nvPr/>
        </p:nvSpPr>
        <p:spPr>
          <a:xfrm>
            <a:off x="2976966" y="3166527"/>
            <a:ext cx="185381" cy="81470"/>
          </a:xfrm>
          <a:custGeom>
            <a:avLst/>
            <a:gdLst>
              <a:gd name="connsiteX0" fmla="*/ 6350 w 185381"/>
              <a:gd name="connsiteY0" fmla="*/ 75006 h 81470"/>
              <a:gd name="connsiteX1" fmla="*/ 6350 w 185381"/>
              <a:gd name="connsiteY1" fmla="*/ 6350 h 81470"/>
              <a:gd name="connsiteX2" fmla="*/ 179031 w 185381"/>
              <a:gd name="connsiteY2" fmla="*/ 6350 h 81470"/>
              <a:gd name="connsiteX3" fmla="*/ 179031 w 185381"/>
              <a:gd name="connsiteY3" fmla="*/ 75120 h 81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5381" h="81470">
                <a:moveTo>
                  <a:pt x="6350" y="75006"/>
                </a:moveTo>
                <a:lnTo>
                  <a:pt x="6350" y="6350"/>
                </a:lnTo>
                <a:lnTo>
                  <a:pt x="179031" y="6350"/>
                </a:lnTo>
                <a:lnTo>
                  <a:pt x="179031" y="7512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7" name="Freeform 3"/>
          <p:cNvSpPr/>
          <p:nvPr/>
        </p:nvSpPr>
        <p:spPr>
          <a:xfrm>
            <a:off x="2692639" y="3708513"/>
            <a:ext cx="1541754" cy="117233"/>
          </a:xfrm>
          <a:custGeom>
            <a:avLst/>
            <a:gdLst>
              <a:gd name="connsiteX0" fmla="*/ 1535404 w 1541754"/>
              <a:gd name="connsiteY0" fmla="*/ 110883 h 117233"/>
              <a:gd name="connsiteX1" fmla="*/ 510908 w 1541754"/>
              <a:gd name="connsiteY1" fmla="*/ 110883 h 117233"/>
              <a:gd name="connsiteX2" fmla="*/ 6350 w 1541754"/>
              <a:gd name="connsiteY2" fmla="*/ 6350 h 1172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41754" h="117233">
                <a:moveTo>
                  <a:pt x="1535404" y="110883"/>
                </a:moveTo>
                <a:lnTo>
                  <a:pt x="510908" y="110883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8" name="Freeform 3"/>
          <p:cNvSpPr/>
          <p:nvPr/>
        </p:nvSpPr>
        <p:spPr>
          <a:xfrm>
            <a:off x="2665410" y="3487533"/>
            <a:ext cx="1568272" cy="73012"/>
          </a:xfrm>
          <a:custGeom>
            <a:avLst/>
            <a:gdLst>
              <a:gd name="connsiteX0" fmla="*/ 1561922 w 1568272"/>
              <a:gd name="connsiteY0" fmla="*/ 66662 h 73012"/>
              <a:gd name="connsiteX1" fmla="*/ 590435 w 1568272"/>
              <a:gd name="connsiteY1" fmla="*/ 66662 h 73012"/>
              <a:gd name="connsiteX2" fmla="*/ 6350 w 1568272"/>
              <a:gd name="connsiteY2" fmla="*/ 6350 h 730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68272" h="73012">
                <a:moveTo>
                  <a:pt x="1561922" y="66662"/>
                </a:moveTo>
                <a:lnTo>
                  <a:pt x="590435" y="66662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9" name="Freeform 3"/>
          <p:cNvSpPr/>
          <p:nvPr/>
        </p:nvSpPr>
        <p:spPr>
          <a:xfrm>
            <a:off x="2971594" y="3240950"/>
            <a:ext cx="1271867" cy="80302"/>
          </a:xfrm>
          <a:custGeom>
            <a:avLst/>
            <a:gdLst>
              <a:gd name="connsiteX0" fmla="*/ 1265516 w 1271867"/>
              <a:gd name="connsiteY0" fmla="*/ 6350 h 80302"/>
              <a:gd name="connsiteX1" fmla="*/ 1144295 w 1271867"/>
              <a:gd name="connsiteY1" fmla="*/ 6350 h 80302"/>
              <a:gd name="connsiteX2" fmla="*/ 6350 w 1271867"/>
              <a:gd name="connsiteY2" fmla="*/ 73952 h 803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71867" h="80302">
                <a:moveTo>
                  <a:pt x="1265516" y="6350"/>
                </a:moveTo>
                <a:lnTo>
                  <a:pt x="1144295" y="6350"/>
                </a:lnTo>
                <a:lnTo>
                  <a:pt x="6350" y="7395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43" name="Group 242"/>
          <p:cNvGrpSpPr/>
          <p:nvPr/>
        </p:nvGrpSpPr>
        <p:grpSpPr>
          <a:xfrm>
            <a:off x="3124490" y="2637662"/>
            <a:ext cx="1129587" cy="410984"/>
            <a:chOff x="3124490" y="4016947"/>
            <a:chExt cx="1129587" cy="410984"/>
          </a:xfrm>
        </p:grpSpPr>
        <p:sp>
          <p:nvSpPr>
            <p:cNvPr id="225" name="Freeform 3"/>
            <p:cNvSpPr/>
            <p:nvPr/>
          </p:nvSpPr>
          <p:spPr>
            <a:xfrm>
              <a:off x="3124490" y="4346410"/>
              <a:ext cx="129832" cy="81521"/>
            </a:xfrm>
            <a:custGeom>
              <a:avLst/>
              <a:gdLst>
                <a:gd name="connsiteX0" fmla="*/ 6350 w 129832"/>
                <a:gd name="connsiteY0" fmla="*/ 73799 h 81521"/>
                <a:gd name="connsiteX1" fmla="*/ 6350 w 129832"/>
                <a:gd name="connsiteY1" fmla="*/ 6350 h 81521"/>
                <a:gd name="connsiteX2" fmla="*/ 123482 w 129832"/>
                <a:gd name="connsiteY2" fmla="*/ 6350 h 81521"/>
                <a:gd name="connsiteX3" fmla="*/ 123482 w 129832"/>
                <a:gd name="connsiteY3" fmla="*/ 75171 h 8152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29832" h="81521">
                  <a:moveTo>
                    <a:pt x="6350" y="73799"/>
                  </a:moveTo>
                  <a:lnTo>
                    <a:pt x="6350" y="6350"/>
                  </a:lnTo>
                  <a:lnTo>
                    <a:pt x="123482" y="6350"/>
                  </a:lnTo>
                  <a:lnTo>
                    <a:pt x="123482" y="75171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3"/>
            <p:cNvSpPr/>
            <p:nvPr/>
          </p:nvSpPr>
          <p:spPr>
            <a:xfrm>
              <a:off x="3182033" y="4016947"/>
              <a:ext cx="1072044" cy="341338"/>
            </a:xfrm>
            <a:custGeom>
              <a:avLst/>
              <a:gdLst>
                <a:gd name="connsiteX0" fmla="*/ 1065694 w 1072044"/>
                <a:gd name="connsiteY0" fmla="*/ 6350 h 341338"/>
                <a:gd name="connsiteX1" fmla="*/ 796366 w 1072044"/>
                <a:gd name="connsiteY1" fmla="*/ 6350 h 341338"/>
                <a:gd name="connsiteX2" fmla="*/ 6350 w 1072044"/>
                <a:gd name="connsiteY2" fmla="*/ 334987 h 34133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1072044" h="341338">
                  <a:moveTo>
                    <a:pt x="1065694" y="6350"/>
                  </a:moveTo>
                  <a:lnTo>
                    <a:pt x="796366" y="6350"/>
                  </a:lnTo>
                  <a:lnTo>
                    <a:pt x="6350" y="334987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1" name="Freeform 3"/>
          <p:cNvSpPr/>
          <p:nvPr/>
        </p:nvSpPr>
        <p:spPr>
          <a:xfrm>
            <a:off x="3244365" y="2293466"/>
            <a:ext cx="1002131" cy="504431"/>
          </a:xfrm>
          <a:custGeom>
            <a:avLst/>
            <a:gdLst>
              <a:gd name="connsiteX0" fmla="*/ 995781 w 1002131"/>
              <a:gd name="connsiteY0" fmla="*/ 6350 h 504431"/>
              <a:gd name="connsiteX1" fmla="*/ 737336 w 1002131"/>
              <a:gd name="connsiteY1" fmla="*/ 6350 h 504431"/>
              <a:gd name="connsiteX2" fmla="*/ 6350 w 1002131"/>
              <a:gd name="connsiteY2" fmla="*/ 498081 h 5044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02131" h="504431">
                <a:moveTo>
                  <a:pt x="995781" y="6350"/>
                </a:moveTo>
                <a:lnTo>
                  <a:pt x="737336" y="6350"/>
                </a:lnTo>
                <a:lnTo>
                  <a:pt x="6350" y="49808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2" name="Freeform 3"/>
          <p:cNvSpPr/>
          <p:nvPr/>
        </p:nvSpPr>
        <p:spPr>
          <a:xfrm>
            <a:off x="3064114" y="2732708"/>
            <a:ext cx="1189964" cy="444690"/>
          </a:xfrm>
          <a:custGeom>
            <a:avLst/>
            <a:gdLst>
              <a:gd name="connsiteX0" fmla="*/ 1183614 w 1189964"/>
              <a:gd name="connsiteY0" fmla="*/ 6350 h 444690"/>
              <a:gd name="connsiteX1" fmla="*/ 928598 w 1189964"/>
              <a:gd name="connsiteY1" fmla="*/ 6350 h 444690"/>
              <a:gd name="connsiteX2" fmla="*/ 6350 w 1189964"/>
              <a:gd name="connsiteY2" fmla="*/ 438340 h 4446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89964" h="444690">
                <a:moveTo>
                  <a:pt x="1183614" y="6350"/>
                </a:moveTo>
                <a:lnTo>
                  <a:pt x="928598" y="6350"/>
                </a:lnTo>
                <a:lnTo>
                  <a:pt x="6350" y="43834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42" name="Group 241"/>
          <p:cNvGrpSpPr/>
          <p:nvPr/>
        </p:nvGrpSpPr>
        <p:grpSpPr>
          <a:xfrm>
            <a:off x="3257040" y="1923299"/>
            <a:ext cx="986420" cy="614159"/>
            <a:chOff x="3257040" y="3302584"/>
            <a:chExt cx="986420" cy="614159"/>
          </a:xfrm>
        </p:grpSpPr>
        <p:sp>
          <p:nvSpPr>
            <p:cNvPr id="224" name="Freeform 3"/>
            <p:cNvSpPr/>
            <p:nvPr/>
          </p:nvSpPr>
          <p:spPr>
            <a:xfrm>
              <a:off x="3257040" y="3835451"/>
              <a:ext cx="256755" cy="81292"/>
            </a:xfrm>
            <a:custGeom>
              <a:avLst/>
              <a:gdLst>
                <a:gd name="connsiteX0" fmla="*/ 6350 w 256755"/>
                <a:gd name="connsiteY0" fmla="*/ 74942 h 81292"/>
                <a:gd name="connsiteX1" fmla="*/ 6350 w 256755"/>
                <a:gd name="connsiteY1" fmla="*/ 6350 h 81292"/>
                <a:gd name="connsiteX2" fmla="*/ 250405 w 256755"/>
                <a:gd name="connsiteY2" fmla="*/ 6350 h 81292"/>
                <a:gd name="connsiteX3" fmla="*/ 250405 w 256755"/>
                <a:gd name="connsiteY3" fmla="*/ 74942 h 8129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256755" h="81292">
                  <a:moveTo>
                    <a:pt x="6350" y="74942"/>
                  </a:moveTo>
                  <a:lnTo>
                    <a:pt x="6350" y="6350"/>
                  </a:lnTo>
                  <a:lnTo>
                    <a:pt x="250405" y="6350"/>
                  </a:lnTo>
                  <a:lnTo>
                    <a:pt x="250405" y="74942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3"/>
            <p:cNvSpPr/>
            <p:nvPr/>
          </p:nvSpPr>
          <p:spPr>
            <a:xfrm>
              <a:off x="3364710" y="3302584"/>
              <a:ext cx="878750" cy="542429"/>
            </a:xfrm>
            <a:custGeom>
              <a:avLst/>
              <a:gdLst>
                <a:gd name="connsiteX0" fmla="*/ 872400 w 878750"/>
                <a:gd name="connsiteY0" fmla="*/ 6350 h 542429"/>
                <a:gd name="connsiteX1" fmla="*/ 684682 w 878750"/>
                <a:gd name="connsiteY1" fmla="*/ 6350 h 542429"/>
                <a:gd name="connsiteX2" fmla="*/ 6350 w 878750"/>
                <a:gd name="connsiteY2" fmla="*/ 536079 h 54242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878750" h="542429">
                  <a:moveTo>
                    <a:pt x="872400" y="6350"/>
                  </a:moveTo>
                  <a:lnTo>
                    <a:pt x="684682" y="6350"/>
                  </a:lnTo>
                  <a:lnTo>
                    <a:pt x="6350" y="536079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2913555" y="1706358"/>
            <a:ext cx="1338986" cy="608011"/>
            <a:chOff x="2913555" y="3085643"/>
            <a:chExt cx="1338986" cy="608011"/>
          </a:xfrm>
        </p:grpSpPr>
        <p:sp>
          <p:nvSpPr>
            <p:cNvPr id="234" name="Freeform 3"/>
            <p:cNvSpPr/>
            <p:nvPr/>
          </p:nvSpPr>
          <p:spPr>
            <a:xfrm>
              <a:off x="2913555" y="3612362"/>
              <a:ext cx="599922" cy="81292"/>
            </a:xfrm>
            <a:custGeom>
              <a:avLst/>
              <a:gdLst>
                <a:gd name="connsiteX0" fmla="*/ 6350 w 599922"/>
                <a:gd name="connsiteY0" fmla="*/ 74942 h 81292"/>
                <a:gd name="connsiteX1" fmla="*/ 6350 w 599922"/>
                <a:gd name="connsiteY1" fmla="*/ 6350 h 81292"/>
                <a:gd name="connsiteX2" fmla="*/ 593572 w 599922"/>
                <a:gd name="connsiteY2" fmla="*/ 6350 h 81292"/>
                <a:gd name="connsiteX3" fmla="*/ 593572 w 599922"/>
                <a:gd name="connsiteY3" fmla="*/ 74942 h 8129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599922" h="81292">
                  <a:moveTo>
                    <a:pt x="6350" y="74942"/>
                  </a:moveTo>
                  <a:lnTo>
                    <a:pt x="6350" y="6350"/>
                  </a:lnTo>
                  <a:lnTo>
                    <a:pt x="593572" y="6350"/>
                  </a:lnTo>
                  <a:lnTo>
                    <a:pt x="593572" y="74942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3"/>
            <p:cNvSpPr/>
            <p:nvPr/>
          </p:nvSpPr>
          <p:spPr>
            <a:xfrm>
              <a:off x="3212272" y="3085643"/>
              <a:ext cx="1040269" cy="539813"/>
            </a:xfrm>
            <a:custGeom>
              <a:avLst/>
              <a:gdLst>
                <a:gd name="connsiteX0" fmla="*/ 1033919 w 1040269"/>
                <a:gd name="connsiteY0" fmla="*/ 6350 h 539813"/>
                <a:gd name="connsiteX1" fmla="*/ 767524 w 1040269"/>
                <a:gd name="connsiteY1" fmla="*/ 6350 h 539813"/>
                <a:gd name="connsiteX2" fmla="*/ 6350 w 1040269"/>
                <a:gd name="connsiteY2" fmla="*/ 533463 h 53981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1040269" h="539813">
                  <a:moveTo>
                    <a:pt x="1033919" y="6350"/>
                  </a:moveTo>
                  <a:lnTo>
                    <a:pt x="767524" y="6350"/>
                  </a:lnTo>
                  <a:lnTo>
                    <a:pt x="6350" y="533463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6" name="Freeform 3"/>
          <p:cNvSpPr/>
          <p:nvPr/>
        </p:nvSpPr>
        <p:spPr>
          <a:xfrm>
            <a:off x="2923042" y="3398036"/>
            <a:ext cx="1314373" cy="54038"/>
          </a:xfrm>
          <a:custGeom>
            <a:avLst/>
            <a:gdLst>
              <a:gd name="connsiteX0" fmla="*/ 6350 w 1314373"/>
              <a:gd name="connsiteY0" fmla="*/ 47688 h 54038"/>
              <a:gd name="connsiteX1" fmla="*/ 976312 w 1314373"/>
              <a:gd name="connsiteY1" fmla="*/ 6350 h 54038"/>
              <a:gd name="connsiteX2" fmla="*/ 1308023 w 1314373"/>
              <a:gd name="connsiteY2" fmla="*/ 6350 h 540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14373" h="54038">
                <a:moveTo>
                  <a:pt x="6350" y="47688"/>
                </a:moveTo>
                <a:lnTo>
                  <a:pt x="976312" y="6350"/>
                </a:lnTo>
                <a:lnTo>
                  <a:pt x="1308023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7" name="Freeform 3"/>
          <p:cNvSpPr/>
          <p:nvPr/>
        </p:nvSpPr>
        <p:spPr>
          <a:xfrm>
            <a:off x="2667302" y="4028235"/>
            <a:ext cx="1567091" cy="14516"/>
          </a:xfrm>
          <a:custGeom>
            <a:avLst/>
            <a:gdLst>
              <a:gd name="connsiteX0" fmla="*/ 1560740 w 1567091"/>
              <a:gd name="connsiteY0" fmla="*/ 8166 h 14516"/>
              <a:gd name="connsiteX1" fmla="*/ 1363510 w 1567091"/>
              <a:gd name="connsiteY1" fmla="*/ 8166 h 14516"/>
              <a:gd name="connsiteX2" fmla="*/ 6350 w 1567091"/>
              <a:gd name="connsiteY2" fmla="*/ 6350 h 145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67091" h="14516">
                <a:moveTo>
                  <a:pt x="1560740" y="8166"/>
                </a:moveTo>
                <a:lnTo>
                  <a:pt x="1363510" y="8166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8" name="Freeform 3"/>
          <p:cNvSpPr/>
          <p:nvPr/>
        </p:nvSpPr>
        <p:spPr>
          <a:xfrm>
            <a:off x="3612373" y="4772315"/>
            <a:ext cx="630047" cy="22225"/>
          </a:xfrm>
          <a:custGeom>
            <a:avLst/>
            <a:gdLst>
              <a:gd name="connsiteX0" fmla="*/ 623697 w 630047"/>
              <a:gd name="connsiteY0" fmla="*/ 6350 h 22225"/>
              <a:gd name="connsiteX1" fmla="*/ 6350 w 630047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0047" h="22225">
                <a:moveTo>
                  <a:pt x="623697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9" name="Freeform 3"/>
          <p:cNvSpPr/>
          <p:nvPr/>
        </p:nvSpPr>
        <p:spPr>
          <a:xfrm>
            <a:off x="2369906" y="3398036"/>
            <a:ext cx="1535798" cy="28130"/>
          </a:xfrm>
          <a:custGeom>
            <a:avLst/>
            <a:gdLst>
              <a:gd name="connsiteX0" fmla="*/ 1529448 w 1535798"/>
              <a:gd name="connsiteY0" fmla="*/ 6350 h 28130"/>
              <a:gd name="connsiteX1" fmla="*/ 6350 w 1535798"/>
              <a:gd name="connsiteY1" fmla="*/ 21780 h 28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35798" h="28130">
                <a:moveTo>
                  <a:pt x="1529448" y="6350"/>
                </a:moveTo>
                <a:lnTo>
                  <a:pt x="6350" y="2178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0" name="Freeform 3"/>
          <p:cNvSpPr/>
          <p:nvPr/>
        </p:nvSpPr>
        <p:spPr>
          <a:xfrm>
            <a:off x="2958717" y="4242154"/>
            <a:ext cx="1270825" cy="13461"/>
          </a:xfrm>
          <a:custGeom>
            <a:avLst/>
            <a:gdLst>
              <a:gd name="connsiteX0" fmla="*/ 1264475 w 1270825"/>
              <a:gd name="connsiteY0" fmla="*/ 6350 h 13461"/>
              <a:gd name="connsiteX1" fmla="*/ 1108506 w 1270825"/>
              <a:gd name="connsiteY1" fmla="*/ 6350 h 13461"/>
              <a:gd name="connsiteX2" fmla="*/ 6350 w 1270825"/>
              <a:gd name="connsiteY2" fmla="*/ 7111 h 134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70825" h="13461">
                <a:moveTo>
                  <a:pt x="1264475" y="6350"/>
                </a:moveTo>
                <a:lnTo>
                  <a:pt x="1108506" y="6350"/>
                </a:lnTo>
                <a:lnTo>
                  <a:pt x="6350" y="711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Structure of a Hair Follicle (cont.)</a:t>
            </a:r>
            <a:endParaRPr lang="en-US" dirty="0"/>
          </a:p>
        </p:txBody>
      </p:sp>
      <p:sp>
        <p:nvSpPr>
          <p:cNvPr id="5836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Hair</a:t>
            </a:r>
            <a:r>
              <a:rPr lang="en-US" altLang="en-US" dirty="0"/>
              <a:t> </a:t>
            </a:r>
            <a:r>
              <a:rPr lang="en-US" altLang="en-US" b="1" dirty="0"/>
              <a:t>matrix</a:t>
            </a:r>
            <a:r>
              <a:rPr lang="en-US" altLang="en-US" dirty="0"/>
              <a:t>: actively dividing area of bulb that produces hair cells</a:t>
            </a:r>
          </a:p>
          <a:p>
            <a:pPr lvl="1"/>
            <a:r>
              <a:rPr lang="en-US" altLang="en-US" dirty="0"/>
              <a:t>As matrix makes new cells, it pushes older ones upward</a:t>
            </a:r>
          </a:p>
          <a:p>
            <a:r>
              <a:rPr lang="en-US" altLang="en-US" b="1" dirty="0" err="1"/>
              <a:t>Arrector</a:t>
            </a:r>
            <a:r>
              <a:rPr lang="en-US" altLang="en-US" dirty="0"/>
              <a:t> </a:t>
            </a:r>
            <a:r>
              <a:rPr lang="en-US" altLang="en-US" b="1" dirty="0"/>
              <a:t>pili</a:t>
            </a:r>
            <a:r>
              <a:rPr lang="en-US" altLang="en-US" dirty="0"/>
              <a:t>: small band of smooth muscle attached to follicle</a:t>
            </a:r>
          </a:p>
          <a:p>
            <a:pPr lvl="1"/>
            <a:r>
              <a:rPr lang="en-US" altLang="en-US" dirty="0"/>
              <a:t>Responsible for “goose bumps”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Structure of a Hair (cont.)</a:t>
            </a:r>
            <a:endParaRPr lang="en-US" dirty="0"/>
          </a:p>
        </p:txBody>
      </p:sp>
      <p:sp>
        <p:nvSpPr>
          <p:cNvPr id="542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Hair pigments are made by melanocytes in hair follicles</a:t>
            </a:r>
          </a:p>
          <a:p>
            <a:pPr lvl="1"/>
            <a:r>
              <a:rPr lang="en-US" altLang="en-US" dirty="0"/>
              <a:t>Combinations of different </a:t>
            </a:r>
            <a:r>
              <a:rPr lang="en-US" altLang="en-US" dirty="0" err="1"/>
              <a:t>melanins</a:t>
            </a:r>
            <a:r>
              <a:rPr lang="en-US" altLang="en-US" dirty="0"/>
              <a:t> (yellow, rust, brown, black) create all the hair colors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07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0EEDD9-1B57-425E-976B-56510B46C9ED}"/>
              </a:ext>
            </a:extLst>
          </p:cNvPr>
          <p:cNvGrpSpPr/>
          <p:nvPr/>
        </p:nvGrpSpPr>
        <p:grpSpPr>
          <a:xfrm>
            <a:off x="4572000" y="800562"/>
            <a:ext cx="4462191" cy="5654799"/>
            <a:chOff x="1828800" y="200022"/>
            <a:chExt cx="5486400" cy="6453762"/>
          </a:xfrm>
        </p:grpSpPr>
        <p:pic>
          <p:nvPicPr>
            <p:cNvPr id="6" name="Picture 5" descr="17-figure_05_07_unlabeled.jpg">
              <a:extLst>
                <a:ext uri="{FF2B5EF4-FFF2-40B4-BE49-F238E27FC236}">
                  <a16:creationId xmlns:a16="http://schemas.microsoft.com/office/drawing/2014/main" id="{3E306CCF-E0CD-4FB4-96B2-931D127BB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204216"/>
              <a:ext cx="5486400" cy="644956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0FF58D-2BC8-4652-8566-2242D9EDAE6D}"/>
                </a:ext>
              </a:extLst>
            </p:cNvPr>
            <p:cNvSpPr txBox="1"/>
            <p:nvPr/>
          </p:nvSpPr>
          <p:spPr>
            <a:xfrm>
              <a:off x="2984500" y="200024"/>
              <a:ext cx="591509" cy="21589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3" b="1" dirty="0" err="1">
                  <a:solidFill>
                    <a:srgbClr val="231F20"/>
                  </a:solidFill>
                  <a:ea typeface="+mn-ea"/>
                  <a:cs typeface="Arial" pitchFamily="34" charset="0"/>
                </a:rPr>
                <a:t>Lunule</a:t>
              </a:r>
              <a:endParaRPr lang="en-US" sz="1403" b="1" dirty="0">
                <a:solidFill>
                  <a:srgbClr val="231F20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96AA32-1A1F-4E74-8F9B-39F410B0EE9B}"/>
                </a:ext>
              </a:extLst>
            </p:cNvPr>
            <p:cNvSpPr txBox="1"/>
            <p:nvPr/>
          </p:nvSpPr>
          <p:spPr>
            <a:xfrm>
              <a:off x="4058444" y="200022"/>
              <a:ext cx="689291" cy="41036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defTabSz="914400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3" b="1" dirty="0">
                  <a:solidFill>
                    <a:srgbClr val="231F20"/>
                  </a:solidFill>
                  <a:ea typeface="+mn-ea"/>
                  <a:cs typeface="Arial" pitchFamily="34" charset="0"/>
                </a:rPr>
                <a:t>Lateral</a:t>
              </a:r>
            </a:p>
            <a:p>
              <a:pPr defTabSz="914400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3" b="1" dirty="0">
                  <a:solidFill>
                    <a:srgbClr val="231F20"/>
                  </a:solidFill>
                  <a:ea typeface="+mn-ea"/>
                  <a:cs typeface="Arial" pitchFamily="34" charset="0"/>
                </a:rPr>
                <a:t>nail fold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3D035F-EBA1-4DF0-B39F-1AF7B476E402}"/>
                </a:ext>
              </a:extLst>
            </p:cNvPr>
            <p:cNvSpPr txBox="1"/>
            <p:nvPr/>
          </p:nvSpPr>
          <p:spPr>
            <a:xfrm>
              <a:off x="2490788" y="3279773"/>
              <a:ext cx="849592" cy="41036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defTabSz="914400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3" b="1" dirty="0">
                  <a:solidFill>
                    <a:srgbClr val="231F20"/>
                  </a:solidFill>
                  <a:ea typeface="+mn-ea"/>
                  <a:cs typeface="Arial" pitchFamily="34" charset="0"/>
                </a:rPr>
                <a:t>Free edge</a:t>
              </a:r>
            </a:p>
            <a:p>
              <a:pPr defTabSz="914400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3" b="1" dirty="0">
                  <a:solidFill>
                    <a:srgbClr val="231F20"/>
                  </a:solidFill>
                  <a:ea typeface="+mn-ea"/>
                  <a:cs typeface="Arial" pitchFamily="34" charset="0"/>
                </a:rPr>
                <a:t>of nail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DF2B55-B8CD-44FA-8523-9888EA2FFBE1}"/>
                </a:ext>
              </a:extLst>
            </p:cNvPr>
            <p:cNvSpPr txBox="1"/>
            <p:nvPr/>
          </p:nvSpPr>
          <p:spPr>
            <a:xfrm>
              <a:off x="3467100" y="3275826"/>
              <a:ext cx="528991" cy="41036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defTabSz="914400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3" b="1" dirty="0">
                  <a:solidFill>
                    <a:srgbClr val="231F20"/>
                  </a:solidFill>
                  <a:ea typeface="+mn-ea"/>
                  <a:cs typeface="Arial" pitchFamily="34" charset="0"/>
                </a:rPr>
                <a:t>Body</a:t>
              </a:r>
            </a:p>
            <a:p>
              <a:pPr defTabSz="914400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3" b="1" dirty="0">
                  <a:solidFill>
                    <a:srgbClr val="231F20"/>
                  </a:solidFill>
                  <a:ea typeface="+mn-ea"/>
                  <a:cs typeface="Arial" pitchFamily="34" charset="0"/>
                </a:rPr>
                <a:t>of nail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3A05E8-D0F0-4BDD-B655-E61C0C402181}"/>
                </a:ext>
              </a:extLst>
            </p:cNvPr>
            <p:cNvSpPr txBox="1"/>
            <p:nvPr/>
          </p:nvSpPr>
          <p:spPr>
            <a:xfrm>
              <a:off x="4218781" y="3260725"/>
              <a:ext cx="1131720" cy="43178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3" b="1" dirty="0" err="1">
                  <a:solidFill>
                    <a:srgbClr val="231F20"/>
                  </a:solidFill>
                  <a:ea typeface="+mn-ea"/>
                  <a:cs typeface="Arial" pitchFamily="34" charset="0"/>
                </a:rPr>
                <a:t>Eponychium</a:t>
              </a:r>
              <a:r>
                <a:rPr lang="en-US" sz="1403" b="1" dirty="0">
                  <a:solidFill>
                    <a:srgbClr val="231F20"/>
                  </a:solidFill>
                  <a:ea typeface="+mn-ea"/>
                  <a:cs typeface="Arial" pitchFamily="34" charset="0"/>
                </a:rPr>
                <a:t> 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3" b="1" dirty="0">
                  <a:solidFill>
                    <a:srgbClr val="231F20"/>
                  </a:solidFill>
                  <a:ea typeface="+mn-ea"/>
                  <a:cs typeface="Arial" pitchFamily="34" charset="0"/>
                </a:rPr>
                <a:t>(cuticle)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686D05-C6AC-4EFA-A81C-EED3ED9F7708}"/>
                </a:ext>
              </a:extLst>
            </p:cNvPr>
            <p:cNvSpPr txBox="1"/>
            <p:nvPr/>
          </p:nvSpPr>
          <p:spPr>
            <a:xfrm>
              <a:off x="5074444" y="3586954"/>
              <a:ext cx="759823" cy="41036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defTabSz="914400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3" b="1" dirty="0">
                  <a:solidFill>
                    <a:srgbClr val="231F20"/>
                  </a:solidFill>
                  <a:ea typeface="+mn-ea"/>
                  <a:cs typeface="Arial" pitchFamily="34" charset="0"/>
                </a:rPr>
                <a:t>Proximal</a:t>
              </a:r>
            </a:p>
            <a:p>
              <a:pPr defTabSz="914400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3" b="1" dirty="0">
                  <a:solidFill>
                    <a:srgbClr val="231F20"/>
                  </a:solidFill>
                  <a:ea typeface="+mn-ea"/>
                  <a:cs typeface="Arial" pitchFamily="34" charset="0"/>
                </a:rPr>
                <a:t>nail fold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688641-DC5E-4028-AE77-96C704E334E4}"/>
                </a:ext>
              </a:extLst>
            </p:cNvPr>
            <p:cNvSpPr txBox="1"/>
            <p:nvPr/>
          </p:nvSpPr>
          <p:spPr>
            <a:xfrm>
              <a:off x="6156325" y="3584573"/>
              <a:ext cx="538609" cy="41036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defTabSz="914400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3" b="1" dirty="0">
                  <a:solidFill>
                    <a:srgbClr val="231F20"/>
                  </a:solidFill>
                  <a:ea typeface="+mn-ea"/>
                  <a:cs typeface="Arial" pitchFamily="34" charset="0"/>
                </a:rPr>
                <a:t>Nail</a:t>
              </a:r>
            </a:p>
            <a:p>
              <a:pPr defTabSz="914400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3" b="1" dirty="0">
                  <a:solidFill>
                    <a:srgbClr val="231F20"/>
                  </a:solidFill>
                  <a:ea typeface="+mn-ea"/>
                  <a:cs typeface="Arial" pitchFamily="34" charset="0"/>
                </a:rPr>
                <a:t>matrix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C1EDBC-6E83-4B14-BB3E-D370618B2B94}"/>
                </a:ext>
              </a:extLst>
            </p:cNvPr>
            <p:cNvSpPr txBox="1"/>
            <p:nvPr/>
          </p:nvSpPr>
          <p:spPr>
            <a:xfrm>
              <a:off x="5498310" y="3281362"/>
              <a:ext cx="989053" cy="21589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3" b="1" dirty="0">
                  <a:solidFill>
                    <a:srgbClr val="231F20"/>
                  </a:solidFill>
                  <a:ea typeface="+mn-ea"/>
                  <a:cs typeface="Arial" pitchFamily="34" charset="0"/>
                </a:rPr>
                <a:t>Root of nail</a:t>
              </a:r>
            </a:p>
          </p:txBody>
        </p:sp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3A8625E4-21F9-4E04-AAC4-D94E1C743C3B}"/>
                </a:ext>
              </a:extLst>
            </p:cNvPr>
            <p:cNvSpPr/>
            <p:nvPr/>
          </p:nvSpPr>
          <p:spPr>
            <a:xfrm>
              <a:off x="3682352" y="3681369"/>
              <a:ext cx="25400" cy="1144536"/>
            </a:xfrm>
            <a:custGeom>
              <a:avLst/>
              <a:gdLst>
                <a:gd name="connsiteX0" fmla="*/ 6705 w 25400"/>
                <a:gd name="connsiteY0" fmla="*/ 1138186 h 1144536"/>
                <a:gd name="connsiteX1" fmla="*/ 6350 w 25400"/>
                <a:gd name="connsiteY1" fmla="*/ 6350 h 114453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1144536">
                  <a:moveTo>
                    <a:pt x="6705" y="1138186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517BE1C1-C4A0-4BE5-A926-62A8A6C0B8DB}"/>
                </a:ext>
              </a:extLst>
            </p:cNvPr>
            <p:cNvSpPr/>
            <p:nvPr/>
          </p:nvSpPr>
          <p:spPr>
            <a:xfrm>
              <a:off x="3679971" y="2027308"/>
              <a:ext cx="25400" cy="1246124"/>
            </a:xfrm>
            <a:custGeom>
              <a:avLst/>
              <a:gdLst>
                <a:gd name="connsiteX0" fmla="*/ 6705 w 25400"/>
                <a:gd name="connsiteY0" fmla="*/ 1239773 h 1246124"/>
                <a:gd name="connsiteX1" fmla="*/ 6350 w 25400"/>
                <a:gd name="connsiteY1" fmla="*/ 6350 h 124612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1246124">
                  <a:moveTo>
                    <a:pt x="6705" y="1239773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64BBF7D9-1230-4F8F-9DE7-3A30611170A2}"/>
                </a:ext>
              </a:extLst>
            </p:cNvPr>
            <p:cNvSpPr/>
            <p:nvPr/>
          </p:nvSpPr>
          <p:spPr>
            <a:xfrm>
              <a:off x="4339876" y="608210"/>
              <a:ext cx="25400" cy="707720"/>
            </a:xfrm>
            <a:custGeom>
              <a:avLst/>
              <a:gdLst>
                <a:gd name="connsiteX0" fmla="*/ 6705 w 25400"/>
                <a:gd name="connsiteY0" fmla="*/ 701370 h 707720"/>
                <a:gd name="connsiteX1" fmla="*/ 6350 w 25400"/>
                <a:gd name="connsiteY1" fmla="*/ 6350 h 70772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707720">
                  <a:moveTo>
                    <a:pt x="6705" y="701370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B44D0437-250A-420C-B038-05E622C33A69}"/>
                </a:ext>
              </a:extLst>
            </p:cNvPr>
            <p:cNvSpPr/>
            <p:nvPr/>
          </p:nvSpPr>
          <p:spPr>
            <a:xfrm>
              <a:off x="2879966" y="3674226"/>
              <a:ext cx="25400" cy="1313484"/>
            </a:xfrm>
            <a:custGeom>
              <a:avLst/>
              <a:gdLst>
                <a:gd name="connsiteX0" fmla="*/ 6692 w 25400"/>
                <a:gd name="connsiteY0" fmla="*/ 1307134 h 1313484"/>
                <a:gd name="connsiteX1" fmla="*/ 6350 w 25400"/>
                <a:gd name="connsiteY1" fmla="*/ 6350 h 131348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1313484">
                  <a:moveTo>
                    <a:pt x="6692" y="1307134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B99901E5-B73A-4133-891C-E5B3700D14D1}"/>
                </a:ext>
              </a:extLst>
            </p:cNvPr>
            <p:cNvSpPr/>
            <p:nvPr/>
          </p:nvSpPr>
          <p:spPr>
            <a:xfrm>
              <a:off x="6389040" y="3982295"/>
              <a:ext cx="25400" cy="764451"/>
            </a:xfrm>
            <a:custGeom>
              <a:avLst/>
              <a:gdLst>
                <a:gd name="connsiteX0" fmla="*/ 6680 w 25400"/>
                <a:gd name="connsiteY0" fmla="*/ 758101 h 764451"/>
                <a:gd name="connsiteX1" fmla="*/ 6350 w 25400"/>
                <a:gd name="connsiteY1" fmla="*/ 6350 h 76445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764451">
                  <a:moveTo>
                    <a:pt x="6680" y="758101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8452652C-C5D9-41C2-AB32-8669D2BF2D75}"/>
                </a:ext>
              </a:extLst>
            </p:cNvPr>
            <p:cNvSpPr/>
            <p:nvPr/>
          </p:nvSpPr>
          <p:spPr>
            <a:xfrm>
              <a:off x="5366321" y="3982295"/>
              <a:ext cx="25400" cy="553288"/>
            </a:xfrm>
            <a:custGeom>
              <a:avLst/>
              <a:gdLst>
                <a:gd name="connsiteX0" fmla="*/ 6667 w 25400"/>
                <a:gd name="connsiteY0" fmla="*/ 546938 h 553288"/>
                <a:gd name="connsiteX1" fmla="*/ 6350 w 25400"/>
                <a:gd name="connsiteY1" fmla="*/ 6350 h 55328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553288">
                  <a:moveTo>
                    <a:pt x="6667" y="546938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C76B2D51-AEA8-4383-BB84-1D98DA936C2B}"/>
                </a:ext>
              </a:extLst>
            </p:cNvPr>
            <p:cNvSpPr/>
            <p:nvPr/>
          </p:nvSpPr>
          <p:spPr>
            <a:xfrm>
              <a:off x="5904789" y="3517742"/>
              <a:ext cx="25400" cy="1250111"/>
            </a:xfrm>
            <a:custGeom>
              <a:avLst/>
              <a:gdLst>
                <a:gd name="connsiteX0" fmla="*/ 6667 w 25400"/>
                <a:gd name="connsiteY0" fmla="*/ 1243761 h 1250111"/>
                <a:gd name="connsiteX1" fmla="*/ 6350 w 25400"/>
                <a:gd name="connsiteY1" fmla="*/ 6350 h 125011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1250111">
                  <a:moveTo>
                    <a:pt x="6667" y="1243761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4903A6B9-9F3C-4EFD-8BCF-C6233C54DCED}"/>
                </a:ext>
              </a:extLst>
            </p:cNvPr>
            <p:cNvSpPr/>
            <p:nvPr/>
          </p:nvSpPr>
          <p:spPr>
            <a:xfrm>
              <a:off x="4630318" y="3702362"/>
              <a:ext cx="605205" cy="933526"/>
            </a:xfrm>
            <a:custGeom>
              <a:avLst/>
              <a:gdLst>
                <a:gd name="connsiteX0" fmla="*/ 6350 w 605205"/>
                <a:gd name="connsiteY0" fmla="*/ 6350 h 933526"/>
                <a:gd name="connsiteX1" fmla="*/ 6350 w 605205"/>
                <a:gd name="connsiteY1" fmla="*/ 288937 h 933526"/>
                <a:gd name="connsiteX2" fmla="*/ 598855 w 605205"/>
                <a:gd name="connsiteY2" fmla="*/ 927176 h 93352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605205" h="933526">
                  <a:moveTo>
                    <a:pt x="6350" y="6350"/>
                  </a:moveTo>
                  <a:lnTo>
                    <a:pt x="6350" y="288937"/>
                  </a:lnTo>
                  <a:lnTo>
                    <a:pt x="598855" y="927176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EA3850A0-D232-4149-BD02-2685E0A09FE4}"/>
                </a:ext>
              </a:extLst>
            </p:cNvPr>
            <p:cNvSpPr/>
            <p:nvPr/>
          </p:nvSpPr>
          <p:spPr>
            <a:xfrm>
              <a:off x="3221114" y="421050"/>
              <a:ext cx="1576781" cy="1452867"/>
            </a:xfrm>
            <a:custGeom>
              <a:avLst/>
              <a:gdLst>
                <a:gd name="connsiteX0" fmla="*/ 6350 w 1576781"/>
                <a:gd name="connsiteY0" fmla="*/ 6350 h 1452867"/>
                <a:gd name="connsiteX1" fmla="*/ 6350 w 1576781"/>
                <a:gd name="connsiteY1" fmla="*/ 288950 h 1452867"/>
                <a:gd name="connsiteX2" fmla="*/ 1570431 w 1576781"/>
                <a:gd name="connsiteY2" fmla="*/ 1446517 h 145286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1576781" h="1452867">
                  <a:moveTo>
                    <a:pt x="6350" y="6350"/>
                  </a:moveTo>
                  <a:lnTo>
                    <a:pt x="6350" y="288950"/>
                  </a:lnTo>
                  <a:lnTo>
                    <a:pt x="1570431" y="1446517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8E724C51-D26D-4DF5-A185-A57B61CCE3AC}"/>
                </a:ext>
              </a:extLst>
            </p:cNvPr>
            <p:cNvSpPr/>
            <p:nvPr/>
          </p:nvSpPr>
          <p:spPr>
            <a:xfrm>
              <a:off x="4630318" y="2085837"/>
              <a:ext cx="314871" cy="1200924"/>
            </a:xfrm>
            <a:custGeom>
              <a:avLst/>
              <a:gdLst>
                <a:gd name="connsiteX0" fmla="*/ 6350 w 314871"/>
                <a:gd name="connsiteY0" fmla="*/ 1194574 h 1200924"/>
                <a:gd name="connsiteX1" fmla="*/ 6350 w 314871"/>
                <a:gd name="connsiteY1" fmla="*/ 911986 h 1200924"/>
                <a:gd name="connsiteX2" fmla="*/ 308521 w 314871"/>
                <a:gd name="connsiteY2" fmla="*/ 6350 h 120092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314871" h="1200924">
                  <a:moveTo>
                    <a:pt x="6350" y="1194574"/>
                  </a:moveTo>
                  <a:lnTo>
                    <a:pt x="6350" y="911986"/>
                  </a:lnTo>
                  <a:lnTo>
                    <a:pt x="308521" y="6350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1B4BD05F-0EE4-4C43-BF89-310D17E3A0D3}"/>
                </a:ext>
              </a:extLst>
            </p:cNvPr>
            <p:cNvSpPr/>
            <p:nvPr/>
          </p:nvSpPr>
          <p:spPr>
            <a:xfrm>
              <a:off x="2880620" y="1948066"/>
              <a:ext cx="161785" cy="1343456"/>
            </a:xfrm>
            <a:custGeom>
              <a:avLst/>
              <a:gdLst>
                <a:gd name="connsiteX0" fmla="*/ 6350 w 161785"/>
                <a:gd name="connsiteY0" fmla="*/ 1337106 h 1343456"/>
                <a:gd name="connsiteX1" fmla="*/ 6350 w 161785"/>
                <a:gd name="connsiteY1" fmla="*/ 1054519 h 1343456"/>
                <a:gd name="connsiteX2" fmla="*/ 155435 w 161785"/>
                <a:gd name="connsiteY2" fmla="*/ 6350 h 134345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161785" h="1343456">
                  <a:moveTo>
                    <a:pt x="6350" y="1337106"/>
                  </a:moveTo>
                  <a:lnTo>
                    <a:pt x="6350" y="1054519"/>
                  </a:lnTo>
                  <a:lnTo>
                    <a:pt x="155435" y="6350"/>
                  </a:lnTo>
                </a:path>
              </a:pathLst>
            </a:custGeom>
            <a:ln w="12700">
              <a:solidFill>
                <a:srgbClr val="231F20">
                  <a:alpha val="100000"/>
                </a:srgb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Nails</a:t>
            </a:r>
            <a:endParaRPr lang="en-US" altLang="en-US" dirty="0"/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29887" y="980345"/>
            <a:ext cx="5334000" cy="5351462"/>
          </a:xfrm>
        </p:spPr>
        <p:txBody>
          <a:bodyPr/>
          <a:lstStyle/>
          <a:p>
            <a:r>
              <a:rPr lang="en-US" altLang="en-US" sz="2400" dirty="0"/>
              <a:t>Scale-like modifications of epidermis that contain hard keratin</a:t>
            </a:r>
          </a:p>
          <a:p>
            <a:r>
              <a:rPr lang="en-US" altLang="en-US" sz="2400" dirty="0"/>
              <a:t>Act as a protective cover for distal, dorsal surface of fingers and toes</a:t>
            </a:r>
          </a:p>
          <a:p>
            <a:r>
              <a:rPr lang="en-US" altLang="en-US" sz="2400" dirty="0"/>
              <a:t>Consist of </a:t>
            </a:r>
            <a:r>
              <a:rPr lang="en-US" altLang="en-US" sz="2400" i="1" dirty="0"/>
              <a:t>free</a:t>
            </a:r>
            <a:r>
              <a:rPr lang="en-US" altLang="en-US" sz="2400" dirty="0"/>
              <a:t> </a:t>
            </a:r>
            <a:r>
              <a:rPr lang="en-US" altLang="en-US" sz="2400" i="1" dirty="0"/>
              <a:t>edge</a:t>
            </a:r>
            <a:r>
              <a:rPr lang="en-US" altLang="en-US" sz="2400" dirty="0"/>
              <a:t>, </a:t>
            </a:r>
            <a:r>
              <a:rPr lang="en-US" altLang="en-US" sz="2400" i="1" dirty="0"/>
              <a:t>nail</a:t>
            </a:r>
            <a:r>
              <a:rPr lang="en-US" altLang="en-US" sz="2400" dirty="0"/>
              <a:t> </a:t>
            </a:r>
            <a:r>
              <a:rPr lang="en-US" altLang="en-US" sz="2400" i="1" dirty="0"/>
              <a:t>plate</a:t>
            </a:r>
            <a:r>
              <a:rPr lang="en-US" altLang="en-US" sz="2400" dirty="0"/>
              <a:t>, and </a:t>
            </a:r>
            <a:r>
              <a:rPr lang="en-US" altLang="en-US" sz="2400" i="1" dirty="0"/>
              <a:t>root</a:t>
            </a:r>
          </a:p>
          <a:p>
            <a:r>
              <a:rPr lang="en-US" altLang="en-US" sz="2400" b="1" dirty="0"/>
              <a:t>Nail bed </a:t>
            </a:r>
            <a:r>
              <a:rPr lang="en-US" altLang="en-US" sz="2400" dirty="0"/>
              <a:t>is epidermis underneath keratinized nail plate</a:t>
            </a:r>
          </a:p>
          <a:p>
            <a:r>
              <a:rPr lang="en-US" altLang="en-US" sz="2400" b="1" dirty="0"/>
              <a:t>Nail</a:t>
            </a:r>
            <a:r>
              <a:rPr lang="en-US" altLang="en-US" sz="2400" dirty="0"/>
              <a:t> </a:t>
            </a:r>
            <a:r>
              <a:rPr lang="en-US" altLang="en-US" sz="2400" b="1" dirty="0"/>
              <a:t>matrix</a:t>
            </a:r>
            <a:r>
              <a:rPr lang="en-US" altLang="en-US" sz="2400" dirty="0"/>
              <a:t>: thickened portion of bed responsible for nail growth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dirty="0"/>
              <a:t>© 2016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Sweat </a:t>
            </a:r>
            <a:r>
              <a:rPr lang="en-US" altLang="en-US" dirty="0"/>
              <a:t>Glands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Also called </a:t>
            </a:r>
            <a:r>
              <a:rPr lang="en-US" altLang="en-US" b="1" dirty="0"/>
              <a:t>sudoriferous</a:t>
            </a:r>
            <a:r>
              <a:rPr lang="en-US" altLang="en-US" dirty="0"/>
              <a:t> </a:t>
            </a:r>
            <a:r>
              <a:rPr lang="en-US" altLang="en-US" b="1" dirty="0"/>
              <a:t>glands</a:t>
            </a:r>
          </a:p>
          <a:p>
            <a:r>
              <a:rPr lang="en-US" altLang="en-US" dirty="0"/>
              <a:t>Two main types </a:t>
            </a:r>
          </a:p>
          <a:p>
            <a:pPr lvl="1"/>
            <a:r>
              <a:rPr lang="en-US" altLang="en-US" b="1" dirty="0"/>
              <a:t>Eccrine</a:t>
            </a:r>
            <a:r>
              <a:rPr lang="en-US" altLang="en-US" dirty="0"/>
              <a:t> (</a:t>
            </a:r>
            <a:r>
              <a:rPr lang="en-US" altLang="en-US" b="1" dirty="0" err="1"/>
              <a:t>merocrine</a:t>
            </a:r>
            <a:r>
              <a:rPr lang="en-US" altLang="en-US" dirty="0"/>
              <a:t>) sweat glands</a:t>
            </a:r>
          </a:p>
          <a:p>
            <a:pPr lvl="1"/>
            <a:r>
              <a:rPr lang="en-US" altLang="en-US" b="1" dirty="0"/>
              <a:t>Apocrine</a:t>
            </a:r>
            <a:r>
              <a:rPr lang="en-US" altLang="en-US" dirty="0"/>
              <a:t> sweat </a:t>
            </a:r>
            <a:r>
              <a:rPr lang="en-US" altLang="en-US" dirty="0" smtClean="0"/>
              <a:t>glands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Protection</a:t>
            </a:r>
          </a:p>
        </p:txBody>
      </p:sp>
      <p:sp>
        <p:nvSpPr>
          <p:cNvPr id="8499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Constitutes </a:t>
            </a:r>
            <a:r>
              <a:rPr lang="en-US" altLang="en-US" dirty="0"/>
              <a:t>three barriers:</a:t>
            </a:r>
          </a:p>
          <a:p>
            <a:pPr lvl="1"/>
            <a:r>
              <a:rPr lang="en-US" altLang="en-US" b="1" dirty="0"/>
              <a:t>Chemical </a:t>
            </a:r>
            <a:r>
              <a:rPr lang="en-US" altLang="en-US" b="1" dirty="0" smtClean="0"/>
              <a:t>barrier</a:t>
            </a:r>
          </a:p>
          <a:p>
            <a:pPr lvl="2"/>
            <a:r>
              <a:rPr lang="en-US" altLang="en-US" dirty="0" smtClean="0"/>
              <a:t>Low pH</a:t>
            </a:r>
            <a:endParaRPr lang="en-US" altLang="en-US" dirty="0"/>
          </a:p>
          <a:p>
            <a:pPr lvl="1"/>
            <a:r>
              <a:rPr lang="en-US" altLang="en-US" b="1" dirty="0"/>
              <a:t>Physical </a:t>
            </a:r>
            <a:r>
              <a:rPr lang="en-US" altLang="en-US" b="1" dirty="0" smtClean="0"/>
              <a:t>barrier</a:t>
            </a:r>
          </a:p>
          <a:p>
            <a:pPr lvl="2"/>
            <a:r>
              <a:rPr lang="en-US" altLang="en-US" dirty="0" smtClean="0"/>
              <a:t>Water blocked by lipids</a:t>
            </a:r>
            <a:endParaRPr lang="en-US" altLang="en-US" dirty="0"/>
          </a:p>
          <a:p>
            <a:pPr lvl="1"/>
            <a:r>
              <a:rPr lang="en-US" altLang="en-US" b="1" dirty="0"/>
              <a:t>Biological </a:t>
            </a:r>
            <a:r>
              <a:rPr lang="en-US" altLang="en-US" b="1" dirty="0" smtClean="0"/>
              <a:t>barrier</a:t>
            </a:r>
          </a:p>
          <a:p>
            <a:pPr lvl="2"/>
            <a:r>
              <a:rPr lang="en-US" altLang="en-US" dirty="0" smtClean="0"/>
              <a:t>Phagocytes and macrophages</a:t>
            </a:r>
          </a:p>
          <a:p>
            <a:pPr lvl="2"/>
            <a:r>
              <a:rPr lang="en-US" altLang="en-US" dirty="0" err="1" smtClean="0"/>
              <a:t>Melanain</a:t>
            </a:r>
            <a:r>
              <a:rPr lang="en-US" altLang="en-US" dirty="0" smtClean="0"/>
              <a:t>-sunscreen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Eccrine (Merocrine) Sweat Glands</a:t>
            </a:r>
          </a:p>
        </p:txBody>
      </p:sp>
      <p:sp>
        <p:nvSpPr>
          <p:cNvPr id="7065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Most numerous type</a:t>
            </a:r>
          </a:p>
          <a:p>
            <a:r>
              <a:rPr lang="en-US" altLang="en-US" dirty="0"/>
              <a:t>Abundant on palms, soles, and forehead</a:t>
            </a:r>
          </a:p>
          <a:p>
            <a:r>
              <a:rPr lang="en-US" altLang="en-US" dirty="0"/>
              <a:t>Ducts connect to pores</a:t>
            </a:r>
          </a:p>
          <a:p>
            <a:r>
              <a:rPr lang="en-US" altLang="en-US" dirty="0"/>
              <a:t>Function in thermoregulation</a:t>
            </a:r>
          </a:p>
          <a:p>
            <a:r>
              <a:rPr lang="en-US" altLang="en-US" dirty="0" smtClean="0"/>
              <a:t>Secrete sweat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20-figure_05_08b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04" y="411480"/>
            <a:ext cx="8546592" cy="60350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5.8b Skin appendages: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Cutaneous</a:t>
            </a:r>
            <a:r>
              <a:rPr lang="en-US" dirty="0">
                <a:latin typeface="Arial" pitchFamily="34" charset="0"/>
                <a:cs typeface="Arial" pitchFamily="34" charset="0"/>
              </a:rPr>
              <a:t> glands.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sp>
        <p:nvSpPr>
          <p:cNvPr id="8" name="Freeform 7"/>
          <p:cNvSpPr/>
          <p:nvPr/>
        </p:nvSpPr>
        <p:spPr>
          <a:xfrm>
            <a:off x="4445794" y="4395788"/>
            <a:ext cx="2859881" cy="519112"/>
          </a:xfrm>
          <a:custGeom>
            <a:avLst/>
            <a:gdLst>
              <a:gd name="connsiteX0" fmla="*/ 0 w 2859881"/>
              <a:gd name="connsiteY0" fmla="*/ 514350 h 519112"/>
              <a:gd name="connsiteX1" fmla="*/ 1578769 w 2859881"/>
              <a:gd name="connsiteY1" fmla="*/ 519112 h 519112"/>
              <a:gd name="connsiteX2" fmla="*/ 2859881 w 2859881"/>
              <a:gd name="connsiteY2" fmla="*/ 0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9881" h="519112">
                <a:moveTo>
                  <a:pt x="0" y="514350"/>
                </a:moveTo>
                <a:lnTo>
                  <a:pt x="1578769" y="519112"/>
                </a:lnTo>
                <a:lnTo>
                  <a:pt x="2859881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029325" y="4567238"/>
            <a:ext cx="366713" cy="347662"/>
          </a:xfrm>
          <a:custGeom>
            <a:avLst/>
            <a:gdLst>
              <a:gd name="connsiteX0" fmla="*/ 0 w 366713"/>
              <a:gd name="connsiteY0" fmla="*/ 347662 h 347662"/>
              <a:gd name="connsiteX1" fmla="*/ 0 w 366713"/>
              <a:gd name="connsiteY1" fmla="*/ 347662 h 347662"/>
              <a:gd name="connsiteX2" fmla="*/ 366713 w 366713"/>
              <a:gd name="connsiteY2" fmla="*/ 0 h 34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713" h="347662">
                <a:moveTo>
                  <a:pt x="0" y="347662"/>
                </a:moveTo>
                <a:lnTo>
                  <a:pt x="0" y="347662"/>
                </a:lnTo>
                <a:lnTo>
                  <a:pt x="366713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029325" y="4524375"/>
            <a:ext cx="116681" cy="390525"/>
          </a:xfrm>
          <a:custGeom>
            <a:avLst/>
            <a:gdLst>
              <a:gd name="connsiteX0" fmla="*/ 0 w 116681"/>
              <a:gd name="connsiteY0" fmla="*/ 390525 h 390525"/>
              <a:gd name="connsiteX1" fmla="*/ 116681 w 116681"/>
              <a:gd name="connsiteY1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681" h="390525">
                <a:moveTo>
                  <a:pt x="0" y="390525"/>
                </a:moveTo>
                <a:lnTo>
                  <a:pt x="116681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850" y="571495"/>
            <a:ext cx="1438727" cy="48955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Sebaceous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gland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38675" y="438146"/>
            <a:ext cx="692497" cy="4873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b="1" dirty="0">
                <a:solidFill>
                  <a:srgbClr val="231F20"/>
                </a:solidFill>
                <a:ea typeface="+mn-ea"/>
                <a:cs typeface="Arial" pitchFamily="34" charset="0"/>
              </a:rPr>
              <a:t>Sweat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b="1" dirty="0">
                <a:solidFill>
                  <a:srgbClr val="231F20"/>
                </a:solidFill>
                <a:ea typeface="+mn-ea"/>
                <a:cs typeface="Arial" pitchFamily="34" charset="0"/>
              </a:rPr>
              <a:t>pore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8994" y="3278182"/>
            <a:ext cx="1000274" cy="48955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Eccrine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gland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5725" y="3860800"/>
            <a:ext cx="532197" cy="28777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b="1" dirty="0">
                <a:solidFill>
                  <a:srgbClr val="231F20"/>
                </a:solidFill>
                <a:ea typeface="+mn-ea"/>
                <a:cs typeface="Arial" pitchFamily="34" charset="0"/>
              </a:rPr>
              <a:t>Duct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19462" y="4242590"/>
            <a:ext cx="2130391" cy="4873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b="1" dirty="0">
                <a:solidFill>
                  <a:srgbClr val="231F20"/>
                </a:solidFill>
                <a:ea typeface="+mn-ea"/>
                <a:cs typeface="Arial" pitchFamily="34" charset="0"/>
              </a:rPr>
              <a:t>Dermal connective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b="1" dirty="0">
                <a:solidFill>
                  <a:srgbClr val="231F20"/>
                </a:solidFill>
                <a:ea typeface="+mn-ea"/>
                <a:cs typeface="Arial" pitchFamily="34" charset="0"/>
              </a:rPr>
              <a:t>tissue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70969" y="4757738"/>
            <a:ext cx="1705595" cy="28777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Secretory</a:t>
            </a:r>
            <a:r>
              <a:rPr lang="en-US" sz="187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cells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19769" y="5696740"/>
            <a:ext cx="2603277" cy="7416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Photomicrograph of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a sectioned </a:t>
            </a:r>
            <a:r>
              <a:rPr lang="en-US" sz="1870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eccrine</a:t>
            </a:r>
            <a:endParaRPr lang="en-US" sz="1870" dirty="0">
              <a:solidFill>
                <a:srgbClr val="231F20"/>
              </a:solidFill>
              <a:latin typeface="Arial Black" pitchFamily="34" charset="0"/>
              <a:ea typeface="+mn-ea"/>
              <a:cs typeface="Arial" pitchFamily="34" charset="0"/>
            </a:endParaRP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7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gland (140</a:t>
            </a:r>
            <a:r>
              <a:rPr lang="en-US" sz="1870" b="1" dirty="0">
                <a:solidFill>
                  <a:srgbClr val="231F20"/>
                </a:solidFill>
                <a:latin typeface="Symbol"/>
                <a:ea typeface="+mn-ea"/>
                <a:cs typeface="Symbol Std"/>
              </a:rPr>
              <a:t>×</a:t>
            </a:r>
            <a:r>
              <a:rPr lang="en-US" sz="187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25" name="Freeform 24"/>
          <p:cNvSpPr/>
          <p:nvPr/>
        </p:nvSpPr>
        <p:spPr>
          <a:xfrm>
            <a:off x="1784212" y="668313"/>
            <a:ext cx="404317" cy="1362481"/>
          </a:xfrm>
          <a:custGeom>
            <a:avLst/>
            <a:gdLst>
              <a:gd name="connsiteX0" fmla="*/ 9525 w 404317"/>
              <a:gd name="connsiteY0" fmla="*/ 9525 h 1362481"/>
              <a:gd name="connsiteX1" fmla="*/ 175183 w 404317"/>
              <a:gd name="connsiteY1" fmla="*/ 9525 h 1362481"/>
              <a:gd name="connsiteX2" fmla="*/ 394792 w 404317"/>
              <a:gd name="connsiteY2" fmla="*/ 1352956 h 13624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04317" h="1362481">
                <a:moveTo>
                  <a:pt x="9525" y="9525"/>
                </a:moveTo>
                <a:lnTo>
                  <a:pt x="175183" y="9525"/>
                </a:lnTo>
                <a:lnTo>
                  <a:pt x="394792" y="1352956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4012160" y="562459"/>
            <a:ext cx="588352" cy="1023200"/>
          </a:xfrm>
          <a:custGeom>
            <a:avLst/>
            <a:gdLst>
              <a:gd name="connsiteX0" fmla="*/ 578827 w 588352"/>
              <a:gd name="connsiteY0" fmla="*/ 9525 h 1023200"/>
              <a:gd name="connsiteX1" fmla="*/ 361531 w 588352"/>
              <a:gd name="connsiteY1" fmla="*/ 9525 h 1023200"/>
              <a:gd name="connsiteX2" fmla="*/ 9525 w 588352"/>
              <a:gd name="connsiteY2" fmla="*/ 1013675 h 1023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88352" h="1023200">
                <a:moveTo>
                  <a:pt x="578827" y="9525"/>
                </a:moveTo>
                <a:lnTo>
                  <a:pt x="361531" y="9525"/>
                </a:lnTo>
                <a:lnTo>
                  <a:pt x="9525" y="101367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4443490" y="4016630"/>
            <a:ext cx="1753298" cy="342798"/>
          </a:xfrm>
          <a:custGeom>
            <a:avLst/>
            <a:gdLst>
              <a:gd name="connsiteX0" fmla="*/ 9525 w 1753298"/>
              <a:gd name="connsiteY0" fmla="*/ 9525 h 342798"/>
              <a:gd name="connsiteX1" fmla="*/ 1441144 w 1753298"/>
              <a:gd name="connsiteY1" fmla="*/ 9525 h 342798"/>
              <a:gd name="connsiteX2" fmla="*/ 1743773 w 1753298"/>
              <a:gd name="connsiteY2" fmla="*/ 333273 h 3427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53298" h="342798">
                <a:moveTo>
                  <a:pt x="9525" y="9525"/>
                </a:moveTo>
                <a:lnTo>
                  <a:pt x="1441144" y="9525"/>
                </a:lnTo>
                <a:lnTo>
                  <a:pt x="1743773" y="333273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5451845" y="4369144"/>
            <a:ext cx="541883" cy="225856"/>
          </a:xfrm>
          <a:custGeom>
            <a:avLst/>
            <a:gdLst>
              <a:gd name="connsiteX0" fmla="*/ 9525 w 541883"/>
              <a:gd name="connsiteY0" fmla="*/ 9525 h 225856"/>
              <a:gd name="connsiteX1" fmla="*/ 330009 w 541883"/>
              <a:gd name="connsiteY1" fmla="*/ 9525 h 225856"/>
              <a:gd name="connsiteX2" fmla="*/ 532358 w 541883"/>
              <a:gd name="connsiteY2" fmla="*/ 216331 h 2258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41883" h="225856">
                <a:moveTo>
                  <a:pt x="9525" y="9525"/>
                </a:moveTo>
                <a:lnTo>
                  <a:pt x="330009" y="9525"/>
                </a:lnTo>
                <a:lnTo>
                  <a:pt x="532358" y="21633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4291535" y="2425841"/>
            <a:ext cx="321970" cy="947762"/>
          </a:xfrm>
          <a:custGeom>
            <a:avLst/>
            <a:gdLst>
              <a:gd name="connsiteX0" fmla="*/ 312445 w 321970"/>
              <a:gd name="connsiteY0" fmla="*/ 938237 h 947762"/>
              <a:gd name="connsiteX1" fmla="*/ 136411 w 321970"/>
              <a:gd name="connsiteY1" fmla="*/ 938237 h 947762"/>
              <a:gd name="connsiteX2" fmla="*/ 9525 w 321970"/>
              <a:gd name="connsiteY2" fmla="*/ 9525 h 9477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21970" h="947762">
                <a:moveTo>
                  <a:pt x="312445" y="938237"/>
                </a:moveTo>
                <a:lnTo>
                  <a:pt x="136411" y="938237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Apocrine Sweat Glands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Confined to </a:t>
            </a:r>
            <a:r>
              <a:rPr lang="en-US" altLang="en-US" b="1" dirty="0"/>
              <a:t>axillary </a:t>
            </a:r>
            <a:r>
              <a:rPr lang="en-US" altLang="en-US" dirty="0"/>
              <a:t>and </a:t>
            </a:r>
            <a:r>
              <a:rPr lang="en-US" altLang="en-US" b="1" dirty="0" err="1"/>
              <a:t>anogenital</a:t>
            </a:r>
            <a:r>
              <a:rPr lang="en-US" altLang="en-US" dirty="0"/>
              <a:t> areas</a:t>
            </a:r>
          </a:p>
          <a:p>
            <a:r>
              <a:rPr lang="en-US" altLang="en-US" dirty="0"/>
              <a:t>Secrete viscous milky or yellowish sweat that contains fatty substances and proteins</a:t>
            </a:r>
          </a:p>
          <a:p>
            <a:pPr lvl="1"/>
            <a:r>
              <a:rPr lang="en-US" altLang="en-US" dirty="0"/>
              <a:t>Breakdown leads to body odor</a:t>
            </a:r>
          </a:p>
          <a:p>
            <a:r>
              <a:rPr lang="en-US" altLang="en-US" dirty="0"/>
              <a:t>Larger than eccrine sweat glands with ducts emptying into hair follicles</a:t>
            </a:r>
          </a:p>
          <a:p>
            <a:r>
              <a:rPr lang="en-US" altLang="en-US" dirty="0"/>
              <a:t>Begin functioning at puberty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Sebaceous (Oil) Glands</a:t>
            </a:r>
          </a:p>
        </p:txBody>
      </p:sp>
      <p:sp>
        <p:nvSpPr>
          <p:cNvPr id="7577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Widely distributed, except for thick skin of palms and soles</a:t>
            </a:r>
          </a:p>
          <a:p>
            <a:r>
              <a:rPr lang="en-US" altLang="en-US" dirty="0"/>
              <a:t>Most develop from hair follicles and secrete into hair follicles</a:t>
            </a:r>
          </a:p>
          <a:p>
            <a:r>
              <a:rPr lang="en-US" altLang="en-US" dirty="0"/>
              <a:t>Secrete </a:t>
            </a:r>
            <a:r>
              <a:rPr lang="en-US" altLang="en-US" b="1" dirty="0"/>
              <a:t>sebum</a:t>
            </a:r>
          </a:p>
          <a:p>
            <a:pPr lvl="1"/>
            <a:r>
              <a:rPr lang="en-US" altLang="en-US" dirty="0"/>
              <a:t>Oily secretion</a:t>
            </a:r>
          </a:p>
          <a:p>
            <a:pPr lvl="1"/>
            <a:r>
              <a:rPr lang="en-US" altLang="en-US" dirty="0"/>
              <a:t>Softens hair and skin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19-figure_05_08a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" y="204216"/>
            <a:ext cx="8247888" cy="64495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5.8a Skin appendages: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Cutaneous</a:t>
            </a:r>
            <a:r>
              <a:rPr lang="en-US" dirty="0">
                <a:latin typeface="Arial" pitchFamily="34" charset="0"/>
                <a:cs typeface="Arial" pitchFamily="34" charset="0"/>
              </a:rPr>
              <a:t> glands.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sp>
        <p:nvSpPr>
          <p:cNvPr id="8" name="Freeform 7"/>
          <p:cNvSpPr/>
          <p:nvPr/>
        </p:nvSpPr>
        <p:spPr>
          <a:xfrm>
            <a:off x="2016125" y="5089525"/>
            <a:ext cx="3562350" cy="0"/>
          </a:xfrm>
          <a:custGeom>
            <a:avLst/>
            <a:gdLst>
              <a:gd name="connsiteX0" fmla="*/ 0 w 3562350"/>
              <a:gd name="connsiteY0" fmla="*/ 0 h 0"/>
              <a:gd name="connsiteX1" fmla="*/ 3562350 w 35623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62350">
                <a:moveTo>
                  <a:pt x="0" y="0"/>
                </a:moveTo>
                <a:lnTo>
                  <a:pt x="35623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84375" y="4908550"/>
            <a:ext cx="663575" cy="180975"/>
          </a:xfrm>
          <a:custGeom>
            <a:avLst/>
            <a:gdLst>
              <a:gd name="connsiteX0" fmla="*/ 0 w 663575"/>
              <a:gd name="connsiteY0" fmla="*/ 0 h 180975"/>
              <a:gd name="connsiteX1" fmla="*/ 663575 w 663575"/>
              <a:gd name="connsiteY1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575" h="180975">
                <a:moveTo>
                  <a:pt x="0" y="0"/>
                </a:moveTo>
                <a:lnTo>
                  <a:pt x="663575" y="1809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41475" y="4584700"/>
            <a:ext cx="1003300" cy="504825"/>
          </a:xfrm>
          <a:custGeom>
            <a:avLst/>
            <a:gdLst>
              <a:gd name="connsiteX0" fmla="*/ 0 w 1003300"/>
              <a:gd name="connsiteY0" fmla="*/ 0 h 504825"/>
              <a:gd name="connsiteX1" fmla="*/ 1003300 w 1003300"/>
              <a:gd name="connsiteY1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3300" h="504825">
                <a:moveTo>
                  <a:pt x="0" y="0"/>
                </a:moveTo>
                <a:lnTo>
                  <a:pt x="1003300" y="5048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022600" y="1971675"/>
            <a:ext cx="0" cy="1333500"/>
          </a:xfrm>
          <a:custGeom>
            <a:avLst/>
            <a:gdLst>
              <a:gd name="connsiteX0" fmla="*/ 0 w 0"/>
              <a:gd name="connsiteY0" fmla="*/ 0 h 1333500"/>
              <a:gd name="connsiteX1" fmla="*/ 0 w 0"/>
              <a:gd name="connsiteY1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33500">
                <a:moveTo>
                  <a:pt x="0" y="0"/>
                </a:moveTo>
                <a:lnTo>
                  <a:pt x="0" y="13335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57238" y="990600"/>
            <a:ext cx="0" cy="2338388"/>
          </a:xfrm>
          <a:custGeom>
            <a:avLst/>
            <a:gdLst>
              <a:gd name="connsiteX0" fmla="*/ 0 w 0"/>
              <a:gd name="connsiteY0" fmla="*/ 0 h 2338388"/>
              <a:gd name="connsiteX1" fmla="*/ 0 w 0"/>
              <a:gd name="connsiteY1" fmla="*/ 2338388 h 233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38388">
                <a:moveTo>
                  <a:pt x="0" y="0"/>
                </a:moveTo>
                <a:lnTo>
                  <a:pt x="0" y="2338388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842" y="231614"/>
            <a:ext cx="1277594" cy="7309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b="1" dirty="0">
                <a:solidFill>
                  <a:srgbClr val="231F20"/>
                </a:solidFill>
                <a:ea typeface="+mn-ea"/>
                <a:cs typeface="Arial" pitchFamily="34" charset="0"/>
              </a:rPr>
              <a:t>Dermal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b="1" dirty="0">
                <a:solidFill>
                  <a:srgbClr val="231F20"/>
                </a:solidFill>
                <a:ea typeface="+mn-ea"/>
                <a:cs typeface="Arial" pitchFamily="34" charset="0"/>
              </a:rPr>
              <a:t>connective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b="1" dirty="0">
                <a:solidFill>
                  <a:srgbClr val="231F20"/>
                </a:solidFill>
                <a:ea typeface="+mn-ea"/>
                <a:cs typeface="Arial" pitchFamily="34" charset="0"/>
              </a:rPr>
              <a:t>tissue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47392" y="684844"/>
            <a:ext cx="1456361" cy="4906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Sebaceous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gland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8118" y="980914"/>
            <a:ext cx="1290418" cy="4873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b="1" dirty="0">
                <a:solidFill>
                  <a:srgbClr val="231F20"/>
                </a:solidFill>
                <a:ea typeface="+mn-ea"/>
                <a:cs typeface="Arial" pitchFamily="34" charset="0"/>
              </a:rPr>
              <a:t>Sebaceous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b="1" dirty="0">
                <a:solidFill>
                  <a:srgbClr val="231F20"/>
                </a:solidFill>
                <a:ea typeface="+mn-ea"/>
                <a:cs typeface="Arial" pitchFamily="34" charset="0"/>
              </a:rPr>
              <a:t>gland duct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58430" y="1502408"/>
            <a:ext cx="1287212" cy="4873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b="1" dirty="0">
                <a:solidFill>
                  <a:srgbClr val="231F20"/>
                </a:solidFill>
                <a:ea typeface="+mn-ea"/>
                <a:cs typeface="Arial" pitchFamily="34" charset="0"/>
              </a:rPr>
              <a:t>Hair in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b="1" dirty="0">
                <a:solidFill>
                  <a:srgbClr val="231F20"/>
                </a:solidFill>
                <a:ea typeface="+mn-ea"/>
                <a:cs typeface="Arial" pitchFamily="34" charset="0"/>
              </a:rPr>
              <a:t>hair follicle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32067" y="552289"/>
            <a:ext cx="705321" cy="4873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b="1" dirty="0">
                <a:solidFill>
                  <a:srgbClr val="231F20"/>
                </a:solidFill>
                <a:ea typeface="+mn-ea"/>
                <a:cs typeface="Arial" pitchFamily="34" charset="0"/>
              </a:rPr>
              <a:t>Sweat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b="1" dirty="0">
                <a:solidFill>
                  <a:srgbClr val="231F20"/>
                </a:solidFill>
                <a:ea typeface="+mn-ea"/>
                <a:cs typeface="Arial" pitchFamily="34" charset="0"/>
              </a:rPr>
              <a:t>pore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46355" y="3435188"/>
            <a:ext cx="1014701" cy="4906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Eccrine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gland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29436" y="4933794"/>
            <a:ext cx="1737655" cy="2927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Secretory</a:t>
            </a:r>
            <a:r>
              <a:rPr lang="en-US" sz="1902" b="1" dirty="0">
                <a:solidFill>
                  <a:srgbClr val="231F20"/>
                </a:solidFill>
                <a:ea typeface="+mn-ea"/>
                <a:cs typeface="Arial" pitchFamily="34" charset="0"/>
              </a:rPr>
              <a:t> cells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7736" y="5893437"/>
            <a:ext cx="2911053" cy="7416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Photomicrograph of a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sectioned sebaceous</a:t>
            </a:r>
          </a:p>
          <a:p>
            <a:pPr defTabSz="914400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gland (90</a:t>
            </a:r>
            <a:r>
              <a:rPr lang="en-US" sz="1900" b="1" dirty="0">
                <a:solidFill>
                  <a:srgbClr val="231F20"/>
                </a:solidFill>
                <a:latin typeface="Symbol"/>
                <a:ea typeface="+mn-ea"/>
                <a:cs typeface="Symbol Std"/>
              </a:rPr>
              <a:t>×</a:t>
            </a:r>
            <a:r>
              <a:rPr lang="en-US" sz="190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31" name="Freeform 30"/>
          <p:cNvSpPr/>
          <p:nvPr/>
        </p:nvSpPr>
        <p:spPr>
          <a:xfrm>
            <a:off x="1068395" y="1460031"/>
            <a:ext cx="911898" cy="1244549"/>
          </a:xfrm>
          <a:custGeom>
            <a:avLst/>
            <a:gdLst>
              <a:gd name="connsiteX0" fmla="*/ 902373 w 911898"/>
              <a:gd name="connsiteY0" fmla="*/ 9525 h 1244549"/>
              <a:gd name="connsiteX1" fmla="*/ 902373 w 911898"/>
              <a:gd name="connsiteY1" fmla="*/ 760971 h 1244549"/>
              <a:gd name="connsiteX2" fmla="*/ 9525 w 911898"/>
              <a:gd name="connsiteY2" fmla="*/ 1235024 h 12445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11898" h="1244549">
                <a:moveTo>
                  <a:pt x="902373" y="9525"/>
                </a:moveTo>
                <a:lnTo>
                  <a:pt x="902373" y="760971"/>
                </a:lnTo>
                <a:lnTo>
                  <a:pt x="9525" y="123502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4721296" y="770739"/>
            <a:ext cx="411035" cy="1386039"/>
          </a:xfrm>
          <a:custGeom>
            <a:avLst/>
            <a:gdLst>
              <a:gd name="connsiteX0" fmla="*/ 9525 w 411035"/>
              <a:gd name="connsiteY0" fmla="*/ 9525 h 1386039"/>
              <a:gd name="connsiteX1" fmla="*/ 178079 w 411035"/>
              <a:gd name="connsiteY1" fmla="*/ 9525 h 1386039"/>
              <a:gd name="connsiteX2" fmla="*/ 401510 w 411035"/>
              <a:gd name="connsiteY2" fmla="*/ 1376514 h 13860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11035" h="1386039">
                <a:moveTo>
                  <a:pt x="9525" y="9525"/>
                </a:moveTo>
                <a:lnTo>
                  <a:pt x="178079" y="9525"/>
                </a:lnTo>
                <a:lnTo>
                  <a:pt x="401510" y="137651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6988297" y="663030"/>
            <a:ext cx="598359" cy="1040803"/>
          </a:xfrm>
          <a:custGeom>
            <a:avLst/>
            <a:gdLst>
              <a:gd name="connsiteX0" fmla="*/ 588835 w 598359"/>
              <a:gd name="connsiteY0" fmla="*/ 9525 h 1040803"/>
              <a:gd name="connsiteX1" fmla="*/ 367702 w 598359"/>
              <a:gd name="connsiteY1" fmla="*/ 9525 h 1040803"/>
              <a:gd name="connsiteX2" fmla="*/ 9525 w 598359"/>
              <a:gd name="connsiteY2" fmla="*/ 1031278 h 10408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98359" h="1040803">
                <a:moveTo>
                  <a:pt x="588835" y="9525"/>
                </a:moveTo>
                <a:lnTo>
                  <a:pt x="367702" y="9525"/>
                </a:lnTo>
                <a:lnTo>
                  <a:pt x="9525" y="103127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7272586" y="2559089"/>
            <a:ext cx="327241" cy="964057"/>
          </a:xfrm>
          <a:custGeom>
            <a:avLst/>
            <a:gdLst>
              <a:gd name="connsiteX0" fmla="*/ 317716 w 327241"/>
              <a:gd name="connsiteY0" fmla="*/ 954532 h 964057"/>
              <a:gd name="connsiteX1" fmla="*/ 138583 w 327241"/>
              <a:gd name="connsiteY1" fmla="*/ 954532 h 964057"/>
              <a:gd name="connsiteX2" fmla="*/ 9525 w 327241"/>
              <a:gd name="connsiteY2" fmla="*/ 9525 h 9640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27241" h="964057">
                <a:moveTo>
                  <a:pt x="317716" y="954532"/>
                </a:moveTo>
                <a:lnTo>
                  <a:pt x="138583" y="954532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36BA8E"/>
                </a:solidFill>
              </a:rPr>
              <a:t>Clinical – </a:t>
            </a:r>
            <a:r>
              <a:rPr lang="en-US" altLang="en-US" dirty="0">
                <a:solidFill>
                  <a:srgbClr val="CD4233"/>
                </a:solidFill>
              </a:rPr>
              <a:t>Homeostatic Imbalance 5.6</a:t>
            </a:r>
            <a:endParaRPr lang="en-US" altLang="en-US" dirty="0"/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/>
              <a:t>Whiteheads</a:t>
            </a:r>
            <a:r>
              <a:rPr lang="en-US" altLang="en-US" dirty="0"/>
              <a:t> are blocked sebaceous glands</a:t>
            </a:r>
          </a:p>
          <a:p>
            <a:pPr lvl="1"/>
            <a:r>
              <a:rPr lang="en-US" altLang="en-US" dirty="0"/>
              <a:t>If secretion oxidizes, whitehead becomes a </a:t>
            </a:r>
            <a:r>
              <a:rPr lang="en-US" altLang="en-US" i="1" dirty="0"/>
              <a:t>blackhead</a:t>
            </a:r>
          </a:p>
          <a:p>
            <a:r>
              <a:rPr lang="en-US" altLang="en-US" dirty="0"/>
              <a:t>Acne is usually an infectious inflammation of the sebaceous glands, resulting in </a:t>
            </a:r>
            <a:r>
              <a:rPr lang="en-US" altLang="en-US" dirty="0" smtClean="0"/>
              <a:t>pimples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Skin </a:t>
            </a:r>
            <a:r>
              <a:rPr lang="en-US" altLang="en-US" dirty="0"/>
              <a:t>Cancer and Burns</a:t>
            </a:r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Skin can develop over 1000 different conditions and ailments</a:t>
            </a:r>
          </a:p>
          <a:p>
            <a:r>
              <a:rPr lang="en-US" altLang="en-US" dirty="0" smtClean="0"/>
              <a:t>Less </a:t>
            </a:r>
            <a:r>
              <a:rPr lang="en-US" altLang="en-US" dirty="0"/>
              <a:t>common, but more damaging, are:</a:t>
            </a:r>
          </a:p>
          <a:p>
            <a:pPr lvl="1"/>
            <a:r>
              <a:rPr lang="en-US" altLang="en-US" b="1" dirty="0"/>
              <a:t>Skin cancer</a:t>
            </a:r>
          </a:p>
          <a:p>
            <a:pPr lvl="1"/>
            <a:r>
              <a:rPr lang="en-US" altLang="en-US" b="1" dirty="0"/>
              <a:t>Burns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Skin Cancer</a:t>
            </a:r>
          </a:p>
        </p:txBody>
      </p:sp>
      <p:sp>
        <p:nvSpPr>
          <p:cNvPr id="993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altLang="en-US" dirty="0"/>
              <a:t>Most skin tumors are benign (</a:t>
            </a:r>
            <a:r>
              <a:rPr lang="en-US" altLang="en-US" b="1" dirty="0"/>
              <a:t>not cancerous</a:t>
            </a:r>
            <a:r>
              <a:rPr lang="en-US" altLang="en-US" dirty="0"/>
              <a:t>) and do not spread (</a:t>
            </a:r>
            <a:r>
              <a:rPr lang="en-US" altLang="en-US" i="1" dirty="0" smtClean="0"/>
              <a:t>metastasis=spreading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>
              <a:spcBef>
                <a:spcPts val="500"/>
              </a:spcBef>
            </a:pPr>
            <a:r>
              <a:rPr lang="en-US" altLang="en-US" dirty="0"/>
              <a:t>Risk factors</a:t>
            </a:r>
          </a:p>
          <a:p>
            <a:pPr lvl="1">
              <a:spcBef>
                <a:spcPts val="500"/>
              </a:spcBef>
            </a:pPr>
            <a:r>
              <a:rPr lang="en-US" altLang="en-US" dirty="0"/>
              <a:t>Overexposure to UV radiation</a:t>
            </a:r>
          </a:p>
          <a:p>
            <a:pPr lvl="1">
              <a:spcBef>
                <a:spcPts val="500"/>
              </a:spcBef>
            </a:pPr>
            <a:r>
              <a:rPr lang="en-US" altLang="en-US" dirty="0"/>
              <a:t>Frequent irritation of skin</a:t>
            </a:r>
          </a:p>
          <a:p>
            <a:pPr>
              <a:spcBef>
                <a:spcPts val="500"/>
              </a:spcBef>
            </a:pPr>
            <a:r>
              <a:rPr lang="en-US" altLang="en-US" dirty="0"/>
              <a:t>Three major types of skin cancer</a:t>
            </a:r>
          </a:p>
          <a:p>
            <a:pPr lvl="1">
              <a:spcBef>
                <a:spcPts val="500"/>
              </a:spcBef>
            </a:pPr>
            <a:r>
              <a:rPr lang="en-US" altLang="en-US" b="1" dirty="0"/>
              <a:t>Basal cell carcinoma</a:t>
            </a:r>
          </a:p>
          <a:p>
            <a:pPr lvl="1">
              <a:spcBef>
                <a:spcPts val="500"/>
              </a:spcBef>
            </a:pPr>
            <a:r>
              <a:rPr lang="en-US" altLang="en-US" b="1" dirty="0"/>
              <a:t>Squamous cell carcinoma</a:t>
            </a:r>
          </a:p>
          <a:p>
            <a:pPr lvl="1">
              <a:spcBef>
                <a:spcPts val="500"/>
              </a:spcBef>
            </a:pPr>
            <a:r>
              <a:rPr lang="en-US" altLang="en-US" b="1" dirty="0"/>
              <a:t>Melanoma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dirty="0"/>
              <a:t>© 2016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Skin Cancer (cont.)</a:t>
            </a:r>
            <a:endParaRPr lang="en-US" dirty="0"/>
          </a:p>
        </p:txBody>
      </p:sp>
      <p:sp>
        <p:nvSpPr>
          <p:cNvPr id="10035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Basal cell carcinoma </a:t>
            </a:r>
          </a:p>
          <a:p>
            <a:pPr lvl="1"/>
            <a:r>
              <a:rPr lang="en-US" altLang="en-US" dirty="0"/>
              <a:t>Least malignant and most common</a:t>
            </a:r>
          </a:p>
          <a:p>
            <a:pPr lvl="1"/>
            <a:r>
              <a:rPr lang="en-US" altLang="en-US" dirty="0"/>
              <a:t>Stratum </a:t>
            </a:r>
            <a:r>
              <a:rPr lang="en-US" altLang="en-US" dirty="0" err="1"/>
              <a:t>basale</a:t>
            </a:r>
            <a:r>
              <a:rPr lang="en-US" altLang="en-US" dirty="0"/>
              <a:t> cells proliferate and slowly invade dermis and </a:t>
            </a:r>
            <a:r>
              <a:rPr lang="en-US" altLang="en-US" dirty="0" smtClean="0"/>
              <a:t>hypodermis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91B016-E02C-4554-AF1D-3489A2477483}"/>
              </a:ext>
            </a:extLst>
          </p:cNvPr>
          <p:cNvGrpSpPr/>
          <p:nvPr/>
        </p:nvGrpSpPr>
        <p:grpSpPr>
          <a:xfrm>
            <a:off x="1974481" y="3113765"/>
            <a:ext cx="5222748" cy="3587496"/>
            <a:chOff x="3159252" y="2356104"/>
            <a:chExt cx="2825496" cy="2145792"/>
          </a:xfrm>
        </p:grpSpPr>
        <p:pic>
          <p:nvPicPr>
            <p:cNvPr id="8" name="Picture 7" descr="22-figure_05_10_unlabeled.jpg"/>
            <p:cNvPicPr>
              <a:picLocks noChangeAspect="1"/>
            </p:cNvPicPr>
            <p:nvPr/>
          </p:nvPicPr>
          <p:blipFill rotWithShape="1">
            <a:blip r:embed="rId3"/>
            <a:srcRect r="66940"/>
            <a:stretch/>
          </p:blipFill>
          <p:spPr>
            <a:xfrm>
              <a:off x="3159252" y="2356104"/>
              <a:ext cx="2825496" cy="2145792"/>
            </a:xfrm>
            <a:prstGeom prst="rect">
              <a:avLst/>
            </a:prstGeom>
          </p:spPr>
        </p:pic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3510438" y="4074128"/>
              <a:ext cx="206934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231F20"/>
                  </a:solidFill>
                  <a:latin typeface="Arial Black" pitchFamily="34" charset="0"/>
                  <a:ea typeface="+mn-ea"/>
                </a:rPr>
                <a:t>Basal cell carcinoma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Basal Cell Carcinoma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5"/>
          <a:stretch/>
        </p:blipFill>
        <p:spPr>
          <a:xfrm rot="5400000">
            <a:off x="1925625" y="863094"/>
            <a:ext cx="5251185" cy="535146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98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Body Temperature Regulation</a:t>
            </a:r>
          </a:p>
        </p:txBody>
      </p:sp>
      <p:sp>
        <p:nvSpPr>
          <p:cNvPr id="9216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 smtClean="0"/>
              <a:t>Heat Regulation</a:t>
            </a:r>
          </a:p>
          <a:p>
            <a:pPr lvl="1"/>
            <a:r>
              <a:rPr lang="en-US" altLang="en-US" sz="2600" dirty="0" smtClean="0"/>
              <a:t>Insensible </a:t>
            </a:r>
            <a:r>
              <a:rPr lang="en-US" altLang="en-US" sz="2600" dirty="0"/>
              <a:t>perspiration vs Sensible perspiration</a:t>
            </a:r>
          </a:p>
          <a:p>
            <a:r>
              <a:rPr lang="en-US" altLang="en-US" sz="2800" b="1" dirty="0" smtClean="0"/>
              <a:t>Cold Regulation</a:t>
            </a:r>
            <a:endParaRPr lang="en-US" altLang="en-US" sz="2800" b="1" dirty="0"/>
          </a:p>
          <a:p>
            <a:pPr lvl="1"/>
            <a:r>
              <a:rPr lang="en-US" altLang="en-US" sz="2600" dirty="0"/>
              <a:t>Dermal blood vessels </a:t>
            </a:r>
            <a:r>
              <a:rPr lang="en-US" altLang="en-US" sz="2600" dirty="0" smtClean="0"/>
              <a:t>constrict to help body core stay warm</a:t>
            </a:r>
            <a:endParaRPr lang="en-US" altLang="en-US" sz="2600" dirty="0"/>
          </a:p>
          <a:p>
            <a:pPr lvl="1"/>
            <a:r>
              <a:rPr lang="en-US" altLang="en-US" sz="2600" dirty="0"/>
              <a:t>Skin temperature drops to slow passive heat loss</a:t>
            </a:r>
            <a:r>
              <a:rPr lang="en-US" altLang="en-US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Skin Cancer (cont.)</a:t>
            </a:r>
            <a:endParaRPr lang="en-US" dirty="0"/>
          </a:p>
        </p:txBody>
      </p:sp>
      <p:sp>
        <p:nvSpPr>
          <p:cNvPr id="102402" name="Rectangle 5"/>
          <p:cNvSpPr>
            <a:spLocks noGrp="1" noChangeArrowheads="1"/>
          </p:cNvSpPr>
          <p:nvPr>
            <p:ph idx="1"/>
          </p:nvPr>
        </p:nvSpPr>
        <p:spPr>
          <a:xfrm>
            <a:off x="214745" y="958541"/>
            <a:ext cx="8686800" cy="5351462"/>
          </a:xfrm>
        </p:spPr>
        <p:txBody>
          <a:bodyPr/>
          <a:lstStyle/>
          <a:p>
            <a:r>
              <a:rPr lang="en-US" altLang="en-US" b="1" dirty="0"/>
              <a:t>Squamous</a:t>
            </a:r>
            <a:r>
              <a:rPr lang="en-US" altLang="en-US" dirty="0"/>
              <a:t> </a:t>
            </a:r>
            <a:r>
              <a:rPr lang="en-US" altLang="en-US" b="1" dirty="0"/>
              <a:t>cell</a:t>
            </a:r>
            <a:r>
              <a:rPr lang="en-US" altLang="en-US" dirty="0"/>
              <a:t> </a:t>
            </a:r>
            <a:r>
              <a:rPr lang="en-US" altLang="en-US" b="1" dirty="0"/>
              <a:t>carcinoma</a:t>
            </a:r>
          </a:p>
          <a:p>
            <a:pPr lvl="1"/>
            <a:r>
              <a:rPr lang="en-US" altLang="en-US" dirty="0"/>
              <a:t>Second most common type; can metastasize</a:t>
            </a:r>
          </a:p>
          <a:p>
            <a:pPr lvl="1"/>
            <a:r>
              <a:rPr lang="en-US" altLang="en-US" dirty="0"/>
              <a:t>Involves keratinocytes of stratum </a:t>
            </a:r>
            <a:r>
              <a:rPr lang="en-US" altLang="en-US" dirty="0" err="1"/>
              <a:t>spinosum</a:t>
            </a:r>
            <a:endParaRPr lang="en-US" altLang="en-US" dirty="0"/>
          </a:p>
          <a:p>
            <a:pPr lvl="1"/>
            <a:r>
              <a:rPr lang="en-US" altLang="en-US" dirty="0"/>
              <a:t>Usually is a scaly reddened papule on scalp, ears, lower lip, or </a:t>
            </a:r>
            <a:r>
              <a:rPr lang="en-US" altLang="en-US" dirty="0" smtClean="0"/>
              <a:t>hands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7F14F8-FE4F-4A12-9FCB-414F6B8ABFF5}"/>
              </a:ext>
            </a:extLst>
          </p:cNvPr>
          <p:cNvGrpSpPr/>
          <p:nvPr/>
        </p:nvGrpSpPr>
        <p:grpSpPr>
          <a:xfrm>
            <a:off x="2064327" y="3462017"/>
            <a:ext cx="4869873" cy="3587496"/>
            <a:chOff x="3200400" y="2356104"/>
            <a:chExt cx="2743200" cy="2145792"/>
          </a:xfrm>
        </p:grpSpPr>
        <p:pic>
          <p:nvPicPr>
            <p:cNvPr id="8" name="Picture 7" descr="22-figure_05_10_unlabeled.jpg"/>
            <p:cNvPicPr>
              <a:picLocks noChangeAspect="1"/>
            </p:cNvPicPr>
            <p:nvPr/>
          </p:nvPicPr>
          <p:blipFill rotWithShape="1">
            <a:blip r:embed="rId3"/>
            <a:srcRect l="33952" r="33951"/>
            <a:stretch/>
          </p:blipFill>
          <p:spPr>
            <a:xfrm>
              <a:off x="3200400" y="2356104"/>
              <a:ext cx="2743200" cy="2145792"/>
            </a:xfrm>
            <a:prstGeom prst="rect">
              <a:avLst/>
            </a:prstGeom>
          </p:spPr>
        </p:pic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3523265" y="4078096"/>
              <a:ext cx="1437894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231F20"/>
                  </a:solidFill>
                  <a:latin typeface="Arial Black" pitchFamily="34" charset="0"/>
                  <a:ea typeface="+mn-ea"/>
                </a:rPr>
                <a:t>Squamous cell</a:t>
              </a:r>
            </a:p>
            <a:p>
              <a:pPr defTabSz="914400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231F20"/>
                  </a:solidFill>
                  <a:latin typeface="Arial Black" pitchFamily="34" charset="0"/>
                  <a:ea typeface="+mn-ea"/>
                </a:rPr>
                <a:t>carcinoma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Skin Cancer (cont.)</a:t>
            </a:r>
            <a:endParaRPr lang="en-US" dirty="0"/>
          </a:p>
        </p:txBody>
      </p:sp>
      <p:sp>
        <p:nvSpPr>
          <p:cNvPr id="10445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altLang="en-US" sz="2800" b="1" dirty="0"/>
              <a:t>Melanoma</a:t>
            </a:r>
          </a:p>
          <a:p>
            <a:pPr lvl="1">
              <a:spcBef>
                <a:spcPts val="300"/>
              </a:spcBef>
            </a:pPr>
            <a:r>
              <a:rPr lang="en-US" altLang="en-US" sz="2600" dirty="0"/>
              <a:t>Cancer of </a:t>
            </a:r>
            <a:r>
              <a:rPr lang="en-US" altLang="en-US" sz="2600" dirty="0" smtClean="0"/>
              <a:t>melanocytes</a:t>
            </a:r>
          </a:p>
          <a:p>
            <a:pPr lvl="1">
              <a:spcBef>
                <a:spcPts val="300"/>
              </a:spcBef>
            </a:pPr>
            <a:r>
              <a:rPr lang="en-US" altLang="en-US" sz="2600" dirty="0" smtClean="0"/>
              <a:t>Most </a:t>
            </a:r>
            <a:r>
              <a:rPr lang="en-US" altLang="en-US" sz="2600" dirty="0"/>
              <a:t>dangerous type because it is highly metastatic and resistant to chemotherapy</a:t>
            </a:r>
          </a:p>
          <a:p>
            <a:pPr lvl="1">
              <a:spcBef>
                <a:spcPts val="300"/>
              </a:spcBef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270A7E-ADEF-4907-B800-CC50FDFF5CBE}"/>
              </a:ext>
            </a:extLst>
          </p:cNvPr>
          <p:cNvGrpSpPr/>
          <p:nvPr/>
        </p:nvGrpSpPr>
        <p:grpSpPr>
          <a:xfrm>
            <a:off x="1559984" y="3146471"/>
            <a:ext cx="5679948" cy="3739896"/>
            <a:chOff x="3159252" y="2356104"/>
            <a:chExt cx="2825496" cy="2145792"/>
          </a:xfrm>
        </p:grpSpPr>
        <p:pic>
          <p:nvPicPr>
            <p:cNvPr id="8" name="Picture 7" descr="22-figure_05_10_unlabeled.jpg"/>
            <p:cNvPicPr>
              <a:picLocks noChangeAspect="1"/>
            </p:cNvPicPr>
            <p:nvPr/>
          </p:nvPicPr>
          <p:blipFill rotWithShape="1">
            <a:blip r:embed="rId3"/>
            <a:srcRect l="66940"/>
            <a:stretch/>
          </p:blipFill>
          <p:spPr>
            <a:xfrm>
              <a:off x="3159252" y="2356104"/>
              <a:ext cx="2825496" cy="2145792"/>
            </a:xfrm>
            <a:prstGeom prst="rect">
              <a:avLst/>
            </a:prstGeom>
          </p:spPr>
        </p:pic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3567842" y="4072540"/>
              <a:ext cx="100989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231F20"/>
                  </a:solidFill>
                  <a:latin typeface="Arial Black" pitchFamily="34" charset="0"/>
                  <a:ea typeface="+mn-ea"/>
                </a:rPr>
                <a:t>Melanoma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04800"/>
            <a:ext cx="8077200" cy="428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</a:pPr>
            <a:r>
              <a:rPr lang="en-US" altLang="en-US" sz="3600" b="1" dirty="0" smtClean="0"/>
              <a:t>ABCDE</a:t>
            </a:r>
            <a:r>
              <a:rPr lang="en-US" altLang="en-US" sz="3600" dirty="0" smtClean="0"/>
              <a:t> </a:t>
            </a:r>
            <a:r>
              <a:rPr lang="en-US" altLang="en-US" sz="3600" b="1" dirty="0"/>
              <a:t>rule</a:t>
            </a:r>
          </a:p>
          <a:p>
            <a:pPr lvl="2">
              <a:spcBef>
                <a:spcPts val="300"/>
              </a:spcBef>
            </a:pPr>
            <a:r>
              <a:rPr lang="en-US" altLang="en-US" sz="2800" b="1" dirty="0"/>
              <a:t>A</a:t>
            </a:r>
            <a:r>
              <a:rPr lang="en-US" altLang="en-US" sz="2800" dirty="0"/>
              <a:t>: asymmetry; the two sides of the pigmented area do not match </a:t>
            </a:r>
          </a:p>
          <a:p>
            <a:pPr lvl="2">
              <a:spcBef>
                <a:spcPts val="300"/>
              </a:spcBef>
            </a:pPr>
            <a:r>
              <a:rPr lang="en-US" altLang="en-US" sz="2800" b="1" dirty="0"/>
              <a:t>B</a:t>
            </a:r>
            <a:r>
              <a:rPr lang="en-US" altLang="en-US" sz="2800" dirty="0"/>
              <a:t>: border irregularity; exhibits indentations</a:t>
            </a:r>
          </a:p>
          <a:p>
            <a:pPr lvl="2">
              <a:spcBef>
                <a:spcPts val="300"/>
              </a:spcBef>
            </a:pPr>
            <a:r>
              <a:rPr lang="en-US" altLang="en-US" sz="2800" b="1" dirty="0"/>
              <a:t>C</a:t>
            </a:r>
            <a:r>
              <a:rPr lang="en-US" altLang="en-US" sz="2800" dirty="0"/>
              <a:t>: color; contains several colors (black, brown, tan, sometimes red or blue)</a:t>
            </a:r>
          </a:p>
          <a:p>
            <a:pPr lvl="2">
              <a:spcBef>
                <a:spcPts val="300"/>
              </a:spcBef>
            </a:pPr>
            <a:r>
              <a:rPr lang="en-US" altLang="en-US" sz="2800" b="1" dirty="0"/>
              <a:t>D</a:t>
            </a:r>
            <a:r>
              <a:rPr lang="en-US" altLang="en-US" sz="2800" dirty="0"/>
              <a:t>: diameter; larger than 6 mm (size of pencil eraser</a:t>
            </a:r>
            <a:r>
              <a:rPr lang="en-US" altLang="en-US" sz="2800" dirty="0" smtClean="0"/>
              <a:t>)</a:t>
            </a:r>
          </a:p>
          <a:p>
            <a:pPr lvl="2">
              <a:spcBef>
                <a:spcPts val="300"/>
              </a:spcBef>
            </a:pPr>
            <a:r>
              <a:rPr lang="en-US" sz="2800" b="1" dirty="0" smtClean="0"/>
              <a:t>E:</a:t>
            </a:r>
            <a:r>
              <a:rPr lang="en-US" sz="2800" dirty="0" smtClean="0"/>
              <a:t>  evolve</a:t>
            </a:r>
            <a:endParaRPr lang="en-US" sz="2800" dirty="0"/>
          </a:p>
        </p:txBody>
      </p:sp>
      <p:pic>
        <p:nvPicPr>
          <p:cNvPr id="5" name="Picture 4" descr="A Climber’s Guide to Prevention of Sun Damage : Articles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" t="12000" r="-468" b="-2000"/>
          <a:stretch/>
        </p:blipFill>
        <p:spPr>
          <a:xfrm>
            <a:off x="3302000" y="3962400"/>
            <a:ext cx="584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197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Burns</a:t>
            </a:r>
          </a:p>
        </p:txBody>
      </p:sp>
      <p:sp>
        <p:nvSpPr>
          <p:cNvPr id="10752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/>
              <a:t>Tissue damage </a:t>
            </a:r>
            <a:r>
              <a:rPr lang="en-US" altLang="en-US" sz="2800" dirty="0"/>
              <a:t>caused by heat, electricity, radiation, or certain chemicals</a:t>
            </a:r>
          </a:p>
          <a:p>
            <a:r>
              <a:rPr lang="en-US" altLang="en-US" sz="2800" dirty="0"/>
              <a:t>Immediate threat is </a:t>
            </a:r>
            <a:r>
              <a:rPr lang="en-US" altLang="en-US" sz="2800" b="1" dirty="0"/>
              <a:t>dehydration</a:t>
            </a:r>
            <a:r>
              <a:rPr lang="en-US" altLang="en-US" sz="2800" dirty="0"/>
              <a:t> and </a:t>
            </a:r>
            <a:r>
              <a:rPr lang="en-US" altLang="en-US" sz="2800" b="1" dirty="0"/>
              <a:t>electrolyte imbalance</a:t>
            </a:r>
          </a:p>
          <a:p>
            <a:r>
              <a:rPr lang="en-US" altLang="en-US" sz="2600" b="1" dirty="0" smtClean="0"/>
              <a:t>Rule </a:t>
            </a:r>
            <a:r>
              <a:rPr lang="en-US" altLang="en-US" sz="2600" b="1" dirty="0"/>
              <a:t>of Nines </a:t>
            </a:r>
            <a:endParaRPr lang="en-US" altLang="en-US" sz="2600" dirty="0" smtClean="0"/>
          </a:p>
          <a:p>
            <a:pPr lvl="1"/>
            <a:r>
              <a:rPr lang="en-US" altLang="en-US" sz="2600" dirty="0" smtClean="0"/>
              <a:t>Evaluates burns</a:t>
            </a:r>
            <a:endParaRPr lang="en-US" altLang="en-US" sz="2600" dirty="0"/>
          </a:p>
          <a:p>
            <a:pPr lvl="1"/>
            <a:r>
              <a:rPr lang="en-US" altLang="en-US" dirty="0" smtClean="0"/>
              <a:t>Used </a:t>
            </a:r>
            <a:r>
              <a:rPr lang="en-US" altLang="en-US" dirty="0"/>
              <a:t>to estimate volume of fluid loss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23-figure_05_11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328" y="204216"/>
            <a:ext cx="4657344" cy="64495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5.11 Estimating the extent and severity of burns using the rule of nines.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sp>
        <p:nvSpPr>
          <p:cNvPr id="8" name="Freeform 7"/>
          <p:cNvSpPr/>
          <p:nvPr/>
        </p:nvSpPr>
        <p:spPr>
          <a:xfrm>
            <a:off x="3409950" y="3471863"/>
            <a:ext cx="1528763" cy="1169194"/>
          </a:xfrm>
          <a:custGeom>
            <a:avLst/>
            <a:gdLst>
              <a:gd name="connsiteX0" fmla="*/ 0 w 1528763"/>
              <a:gd name="connsiteY0" fmla="*/ 0 h 1169194"/>
              <a:gd name="connsiteX1" fmla="*/ 1459707 w 1528763"/>
              <a:gd name="connsiteY1" fmla="*/ 1169194 h 1169194"/>
              <a:gd name="connsiteX2" fmla="*/ 1528763 w 1528763"/>
              <a:gd name="connsiteY2" fmla="*/ 1169194 h 116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763" h="1169194">
                <a:moveTo>
                  <a:pt x="0" y="0"/>
                </a:moveTo>
                <a:lnTo>
                  <a:pt x="1459707" y="1169194"/>
                </a:lnTo>
                <a:lnTo>
                  <a:pt x="1528763" y="1169194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395119" y="202403"/>
            <a:ext cx="6065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Totals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80481" y="492122"/>
            <a:ext cx="468077" cy="2153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4</a:t>
            </a:r>
            <a:r>
              <a:rPr lang="en-US" sz="1200" baseline="300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1</a:t>
            </a: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⁄</a:t>
            </a:r>
            <a:r>
              <a:rPr lang="en-US" sz="1200" baseline="-250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2</a:t>
            </a: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973637" y="728660"/>
            <a:ext cx="1889941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Anterior and posterior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head and neck, 9%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971256" y="1546222"/>
            <a:ext cx="1889941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Anterior and posterior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upper limbs, 18%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8750" y="2312985"/>
            <a:ext cx="468077" cy="2153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4</a:t>
            </a:r>
            <a:r>
              <a:rPr lang="en-US" sz="1200" baseline="300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1</a:t>
            </a: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⁄</a:t>
            </a:r>
            <a:r>
              <a:rPr lang="en-US" sz="1200" baseline="-250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2</a:t>
            </a: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22537" y="2325685"/>
            <a:ext cx="468077" cy="2153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4</a:t>
            </a:r>
            <a:r>
              <a:rPr lang="en-US" sz="1200" baseline="300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1</a:t>
            </a: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⁄</a:t>
            </a:r>
            <a:r>
              <a:rPr lang="en-US" sz="1200" baseline="-250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2</a:t>
            </a: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80531" y="2502690"/>
            <a:ext cx="1065548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Anterior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trunk, 18%</a:t>
            </a: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4973637" y="2375691"/>
            <a:ext cx="1889941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Anterior and posterior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trunk, 36%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1800" y="4409279"/>
            <a:ext cx="299762" cy="2153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9%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99656" y="4411660"/>
            <a:ext cx="299762" cy="2153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9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9%</a:t>
            </a: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4966494" y="4505323"/>
            <a:ext cx="11766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Perineum, 1%</a:t>
            </a: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4971256" y="5519735"/>
            <a:ext cx="1889941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Anterior and posterior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lower limbs, 36%</a:t>
            </a:r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5399881" y="6311103"/>
            <a:ext cx="5402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100%</a:t>
            </a:r>
          </a:p>
        </p:txBody>
      </p:sp>
      <p:sp>
        <p:nvSpPr>
          <p:cNvPr id="25" name="Freeform 3"/>
          <p:cNvSpPr/>
          <p:nvPr/>
        </p:nvSpPr>
        <p:spPr>
          <a:xfrm>
            <a:off x="3408244" y="3469507"/>
            <a:ext cx="1533702" cy="1176172"/>
          </a:xfrm>
          <a:custGeom>
            <a:avLst/>
            <a:gdLst>
              <a:gd name="connsiteX0" fmla="*/ 6350 w 1533702"/>
              <a:gd name="connsiteY0" fmla="*/ 6350 h 1176172"/>
              <a:gd name="connsiteX1" fmla="*/ 1456423 w 1533702"/>
              <a:gd name="connsiteY1" fmla="*/ 1169822 h 1176172"/>
              <a:gd name="connsiteX2" fmla="*/ 1527352 w 1533702"/>
              <a:gd name="connsiteY2" fmla="*/ 1169822 h 11761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33702" h="1176172">
                <a:moveTo>
                  <a:pt x="6350" y="6350"/>
                </a:moveTo>
                <a:lnTo>
                  <a:pt x="1456423" y="1169822"/>
                </a:lnTo>
                <a:lnTo>
                  <a:pt x="1527352" y="116982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Burns (cont.)</a:t>
            </a:r>
          </a:p>
        </p:txBody>
      </p:sp>
      <p:sp>
        <p:nvSpPr>
          <p:cNvPr id="110594" name="Rectangle 7"/>
          <p:cNvSpPr>
            <a:spLocks noGrp="1" noChangeArrowheads="1"/>
          </p:cNvSpPr>
          <p:nvPr>
            <p:ph idx="1"/>
          </p:nvPr>
        </p:nvSpPr>
        <p:spPr>
          <a:xfrm>
            <a:off x="0" y="603970"/>
            <a:ext cx="5791200" cy="5351462"/>
          </a:xfrm>
        </p:spPr>
        <p:txBody>
          <a:bodyPr/>
          <a:lstStyle/>
          <a:p>
            <a:r>
              <a:rPr lang="en-US" altLang="en-US" dirty="0"/>
              <a:t>Burns can be classified by severity</a:t>
            </a:r>
          </a:p>
          <a:p>
            <a:pPr lvl="1"/>
            <a:r>
              <a:rPr lang="en-US" altLang="en-US" b="1" dirty="0"/>
              <a:t>First-degree</a:t>
            </a:r>
          </a:p>
          <a:p>
            <a:pPr lvl="2"/>
            <a:r>
              <a:rPr lang="en-US" altLang="en-US" dirty="0"/>
              <a:t>Epidermal damage only</a:t>
            </a:r>
          </a:p>
          <a:p>
            <a:pPr lvl="3"/>
            <a:r>
              <a:rPr lang="en-US" altLang="en-US" dirty="0"/>
              <a:t>Localized redness, edema (swelling), and pain</a:t>
            </a:r>
          </a:p>
          <a:p>
            <a:pPr lvl="1"/>
            <a:r>
              <a:rPr lang="en-US" altLang="en-US" b="1" dirty="0"/>
              <a:t>Second-degree</a:t>
            </a:r>
          </a:p>
          <a:p>
            <a:pPr lvl="2"/>
            <a:r>
              <a:rPr lang="en-US" altLang="en-US" dirty="0"/>
              <a:t>Epidermal and upper dermal damage</a:t>
            </a:r>
          </a:p>
          <a:p>
            <a:pPr lvl="3"/>
            <a:r>
              <a:rPr lang="en-US" altLang="en-US" dirty="0"/>
              <a:t>Blisters appear</a:t>
            </a:r>
          </a:p>
          <a:p>
            <a:pPr lvl="3"/>
            <a:r>
              <a:rPr lang="en-US" altLang="en-US" dirty="0"/>
              <a:t>First- and second-degree burns are referred to as partial-thickness burns because only the epidermis and upper dermis are involved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  <p:pic>
        <p:nvPicPr>
          <p:cNvPr id="7" name="Picture 6" descr="24-figure_05_12_unlabeled.jpg"/>
          <p:cNvPicPr>
            <a:picLocks noChangeAspect="1"/>
          </p:cNvPicPr>
          <p:nvPr/>
        </p:nvPicPr>
        <p:blipFill rotWithShape="1">
          <a:blip r:embed="rId3"/>
          <a:srcRect r="50892"/>
          <a:stretch/>
        </p:blipFill>
        <p:spPr>
          <a:xfrm>
            <a:off x="5239798" y="228600"/>
            <a:ext cx="4197096" cy="4437888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6930924" y="3207163"/>
            <a:ext cx="1476375" cy="7144"/>
          </a:xfrm>
          <a:custGeom>
            <a:avLst/>
            <a:gdLst>
              <a:gd name="connsiteX0" fmla="*/ 0 w 1476375"/>
              <a:gd name="connsiteY0" fmla="*/ 7144 h 7144"/>
              <a:gd name="connsiteX1" fmla="*/ 1476375 w 1476375"/>
              <a:gd name="connsiteY1" fmla="*/ 0 h 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6375" h="7144">
                <a:moveTo>
                  <a:pt x="0" y="7144"/>
                </a:moveTo>
                <a:lnTo>
                  <a:pt x="1476375" y="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326212" y="1295019"/>
            <a:ext cx="1076325" cy="0"/>
          </a:xfrm>
          <a:custGeom>
            <a:avLst/>
            <a:gdLst>
              <a:gd name="connsiteX0" fmla="*/ 0 w 1076325"/>
              <a:gd name="connsiteY0" fmla="*/ 4763 h 4763"/>
              <a:gd name="connsiteX1" fmla="*/ 1076325 w 1076325"/>
              <a:gd name="connsiteY1" fmla="*/ 0 h 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6325" h="4763">
                <a:moveTo>
                  <a:pt x="0" y="4763"/>
                </a:moveTo>
                <a:lnTo>
                  <a:pt x="1076325" y="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117807" y="1411700"/>
            <a:ext cx="1702593" cy="2382"/>
          </a:xfrm>
          <a:custGeom>
            <a:avLst/>
            <a:gdLst>
              <a:gd name="connsiteX0" fmla="*/ 0 w 1702593"/>
              <a:gd name="connsiteY0" fmla="*/ 2382 h 2382"/>
              <a:gd name="connsiteX1" fmla="*/ 1702593 w 1702593"/>
              <a:gd name="connsiteY1" fmla="*/ 0 h 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2593" h="2382">
                <a:moveTo>
                  <a:pt x="0" y="2382"/>
                </a:moveTo>
                <a:lnTo>
                  <a:pt x="1702593" y="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8441234" y="1183699"/>
            <a:ext cx="6765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1st-degree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burn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8438853" y="3083937"/>
            <a:ext cx="8575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2nd-degree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burn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5654384" y="4209478"/>
            <a:ext cx="3228063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Skin bearing partial-thickness</a:t>
            </a:r>
          </a:p>
          <a:p>
            <a:pPr algn="ctr"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burn (1st- and 2nd-degree burns)</a:t>
            </a:r>
          </a:p>
        </p:txBody>
      </p:sp>
      <p:sp>
        <p:nvSpPr>
          <p:cNvPr id="14" name="Freeform 13"/>
          <p:cNvSpPr/>
          <p:nvPr/>
        </p:nvSpPr>
        <p:spPr>
          <a:xfrm>
            <a:off x="6935671" y="3207147"/>
            <a:ext cx="1476375" cy="7144"/>
          </a:xfrm>
          <a:custGeom>
            <a:avLst/>
            <a:gdLst>
              <a:gd name="connsiteX0" fmla="*/ 0 w 1476375"/>
              <a:gd name="connsiteY0" fmla="*/ 7144 h 7144"/>
              <a:gd name="connsiteX1" fmla="*/ 1476375 w 1476375"/>
              <a:gd name="connsiteY1" fmla="*/ 0 h 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6375" h="7144">
                <a:moveTo>
                  <a:pt x="0" y="7144"/>
                </a:moveTo>
                <a:lnTo>
                  <a:pt x="14763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330959" y="1295003"/>
            <a:ext cx="1076325" cy="0"/>
          </a:xfrm>
          <a:custGeom>
            <a:avLst/>
            <a:gdLst>
              <a:gd name="connsiteX0" fmla="*/ 0 w 1076325"/>
              <a:gd name="connsiteY0" fmla="*/ 4763 h 4763"/>
              <a:gd name="connsiteX1" fmla="*/ 1076325 w 1076325"/>
              <a:gd name="connsiteY1" fmla="*/ 0 h 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6325" h="4763">
                <a:moveTo>
                  <a:pt x="0" y="4763"/>
                </a:moveTo>
                <a:lnTo>
                  <a:pt x="10763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Burns (cont.)</a:t>
            </a:r>
          </a:p>
        </p:txBody>
      </p:sp>
      <p:sp>
        <p:nvSpPr>
          <p:cNvPr id="11059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Burns can be classified by severity (cont.)</a:t>
            </a:r>
          </a:p>
          <a:p>
            <a:pPr lvl="1"/>
            <a:r>
              <a:rPr lang="en-US" altLang="en-US" b="1" dirty="0"/>
              <a:t>Third-degree</a:t>
            </a:r>
          </a:p>
          <a:p>
            <a:pPr lvl="2"/>
            <a:r>
              <a:rPr lang="en-US" altLang="en-US" dirty="0"/>
              <a:t>Entire thickness of skin involved (referred to as full-thickness burns)</a:t>
            </a:r>
          </a:p>
          <a:p>
            <a:pPr lvl="2"/>
            <a:r>
              <a:rPr lang="en-US" altLang="en-US" dirty="0"/>
              <a:t>Skin color turns gray-white, cherry red, or blackened</a:t>
            </a:r>
          </a:p>
          <a:p>
            <a:pPr lvl="2"/>
            <a:r>
              <a:rPr lang="en-US" altLang="en-US" dirty="0"/>
              <a:t>No edema is seen and area is not painful because nerve endings are destroyed</a:t>
            </a:r>
          </a:p>
          <a:p>
            <a:pPr lvl="2"/>
            <a:r>
              <a:rPr lang="en-US" altLang="en-US" dirty="0"/>
              <a:t>Skin grafting usually necessary</a:t>
            </a:r>
          </a:p>
          <a:p>
            <a:pPr lvl="2"/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197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24-figure_05_12_unlabeled.jpg"/>
          <p:cNvPicPr>
            <a:picLocks noChangeAspect="1"/>
          </p:cNvPicPr>
          <p:nvPr/>
        </p:nvPicPr>
        <p:blipFill rotWithShape="1">
          <a:blip r:embed="rId3"/>
          <a:srcRect l="50892"/>
          <a:stretch/>
        </p:blipFill>
        <p:spPr>
          <a:xfrm>
            <a:off x="2660904" y="1210056"/>
            <a:ext cx="4197096" cy="443788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© 2016 Pearson Education, Inc.</a:t>
            </a:r>
          </a:p>
        </p:txBody>
      </p:sp>
      <p:sp>
        <p:nvSpPr>
          <p:cNvPr id="8" name="Freeform 7"/>
          <p:cNvSpPr/>
          <p:nvPr/>
        </p:nvSpPr>
        <p:spPr>
          <a:xfrm>
            <a:off x="1926431" y="4188619"/>
            <a:ext cx="1476375" cy="7144"/>
          </a:xfrm>
          <a:custGeom>
            <a:avLst/>
            <a:gdLst>
              <a:gd name="connsiteX0" fmla="*/ 0 w 1476375"/>
              <a:gd name="connsiteY0" fmla="*/ 7144 h 7144"/>
              <a:gd name="connsiteX1" fmla="*/ 1476375 w 1476375"/>
              <a:gd name="connsiteY1" fmla="*/ 0 h 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6375" h="7144">
                <a:moveTo>
                  <a:pt x="0" y="7144"/>
                </a:moveTo>
                <a:lnTo>
                  <a:pt x="1476375" y="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321719" y="2276475"/>
            <a:ext cx="1076325" cy="0"/>
          </a:xfrm>
          <a:custGeom>
            <a:avLst/>
            <a:gdLst>
              <a:gd name="connsiteX0" fmla="*/ 0 w 1076325"/>
              <a:gd name="connsiteY0" fmla="*/ 4763 h 4763"/>
              <a:gd name="connsiteX1" fmla="*/ 1076325 w 1076325"/>
              <a:gd name="connsiteY1" fmla="*/ 0 h 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6325" h="4763">
                <a:moveTo>
                  <a:pt x="0" y="4763"/>
                </a:moveTo>
                <a:lnTo>
                  <a:pt x="1076325" y="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170617" y="2393156"/>
            <a:ext cx="1702593" cy="2382"/>
          </a:xfrm>
          <a:custGeom>
            <a:avLst/>
            <a:gdLst>
              <a:gd name="connsiteX0" fmla="*/ 0 w 1702593"/>
              <a:gd name="connsiteY0" fmla="*/ 2382 h 2382"/>
              <a:gd name="connsiteX1" fmla="*/ 1702593 w 1702593"/>
              <a:gd name="connsiteY1" fmla="*/ 0 h 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2593" h="2382">
                <a:moveTo>
                  <a:pt x="0" y="2382"/>
                </a:moveTo>
                <a:lnTo>
                  <a:pt x="1702593" y="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900796" y="2280249"/>
            <a:ext cx="92493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3rd-degree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burn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3121088" y="5179028"/>
            <a:ext cx="2613023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Skin bearing full-thickness</a:t>
            </a:r>
          </a:p>
          <a:p>
            <a:pPr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burn (3rd-degree burn)</a:t>
            </a:r>
          </a:p>
        </p:txBody>
      </p:sp>
      <p:sp>
        <p:nvSpPr>
          <p:cNvPr id="19" name="Freeform 18"/>
          <p:cNvSpPr/>
          <p:nvPr/>
        </p:nvSpPr>
        <p:spPr>
          <a:xfrm>
            <a:off x="4175364" y="2393140"/>
            <a:ext cx="1702593" cy="2382"/>
          </a:xfrm>
          <a:custGeom>
            <a:avLst/>
            <a:gdLst>
              <a:gd name="connsiteX0" fmla="*/ 0 w 1702593"/>
              <a:gd name="connsiteY0" fmla="*/ 2382 h 2382"/>
              <a:gd name="connsiteX1" fmla="*/ 1702593 w 1702593"/>
              <a:gd name="connsiteY1" fmla="*/ 0 h 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2593" h="2382">
                <a:moveTo>
                  <a:pt x="0" y="2382"/>
                </a:moveTo>
                <a:lnTo>
                  <a:pt x="1702593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Burns (cont.)</a:t>
            </a:r>
          </a:p>
        </p:txBody>
      </p:sp>
      <p:sp>
        <p:nvSpPr>
          <p:cNvPr id="113666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Burns are considered critical if:</a:t>
            </a:r>
          </a:p>
          <a:p>
            <a:pPr lvl="1"/>
            <a:r>
              <a:rPr lang="en-US" altLang="en-US" dirty="0"/>
              <a:t>&gt;25% of body has second-degree burns</a:t>
            </a:r>
          </a:p>
          <a:p>
            <a:pPr lvl="1"/>
            <a:r>
              <a:rPr lang="en-US" altLang="en-US" dirty="0"/>
              <a:t>&gt;10% of body has third-degree burns</a:t>
            </a:r>
          </a:p>
          <a:p>
            <a:r>
              <a:rPr lang="en-US" altLang="en-US" dirty="0"/>
              <a:t>Treatment includes:</a:t>
            </a:r>
          </a:p>
          <a:p>
            <a:pPr lvl="1"/>
            <a:r>
              <a:rPr lang="en-US" altLang="en-US" b="1" dirty="0"/>
              <a:t>Debridement</a:t>
            </a:r>
            <a:r>
              <a:rPr lang="en-US" altLang="en-US" dirty="0"/>
              <a:t> (removal) of burned skin</a:t>
            </a:r>
          </a:p>
          <a:p>
            <a:pPr lvl="1"/>
            <a:r>
              <a:rPr lang="en-US" altLang="en-US" dirty="0"/>
              <a:t>Antibiotics</a:t>
            </a:r>
          </a:p>
          <a:p>
            <a:pPr lvl="1"/>
            <a:r>
              <a:rPr lang="en-US" altLang="en-US" dirty="0"/>
              <a:t>Temporary covering</a:t>
            </a:r>
          </a:p>
          <a:p>
            <a:pPr lvl="1"/>
            <a:r>
              <a:rPr lang="en-US" altLang="en-US" dirty="0"/>
              <a:t>Skin grafts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Cutaneous Sensations</a:t>
            </a:r>
          </a:p>
        </p:txBody>
      </p:sp>
      <p:sp>
        <p:nvSpPr>
          <p:cNvPr id="9421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Cutaneous</a:t>
            </a:r>
            <a:r>
              <a:rPr lang="en-US" altLang="en-US" dirty="0"/>
              <a:t> </a:t>
            </a:r>
            <a:r>
              <a:rPr lang="en-US" altLang="en-US" b="1" dirty="0"/>
              <a:t>sensory</a:t>
            </a:r>
            <a:r>
              <a:rPr lang="en-US" altLang="en-US" dirty="0"/>
              <a:t> </a:t>
            </a:r>
            <a:r>
              <a:rPr lang="en-US" altLang="en-US" b="1" dirty="0"/>
              <a:t>receptors</a:t>
            </a:r>
            <a:r>
              <a:rPr lang="en-US" altLang="en-US" dirty="0"/>
              <a:t> are part of the nervous system</a:t>
            </a:r>
          </a:p>
          <a:p>
            <a:pPr lvl="1"/>
            <a:r>
              <a:rPr lang="en-US" altLang="en-US" dirty="0" smtClean="0"/>
              <a:t>Temperature</a:t>
            </a:r>
          </a:p>
          <a:p>
            <a:pPr lvl="1"/>
            <a:r>
              <a:rPr lang="en-US" altLang="en-US" dirty="0" smtClean="0"/>
              <a:t>Touch</a:t>
            </a:r>
          </a:p>
          <a:p>
            <a:pPr lvl="1"/>
            <a:r>
              <a:rPr lang="en-US" altLang="en-US" dirty="0" smtClean="0"/>
              <a:t>Pain</a:t>
            </a: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Metabolic Functions</a:t>
            </a:r>
          </a:p>
        </p:txBody>
      </p:sp>
      <p:sp>
        <p:nvSpPr>
          <p:cNvPr id="962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Skin can synthesize vitamin D needed for calcium absorption </a:t>
            </a:r>
            <a:endParaRPr lang="en-US" altLang="en-US" dirty="0" smtClean="0"/>
          </a:p>
          <a:p>
            <a:r>
              <a:rPr lang="en-US" altLang="en-US" dirty="0" smtClean="0"/>
              <a:t>Fights </a:t>
            </a:r>
            <a:r>
              <a:rPr lang="en-US" altLang="en-US" dirty="0"/>
              <a:t>some carcinogens</a:t>
            </a:r>
          </a:p>
          <a:p>
            <a:r>
              <a:rPr lang="en-US" altLang="en-US" dirty="0"/>
              <a:t>Keratinocytes can activate some </a:t>
            </a:r>
            <a:r>
              <a:rPr lang="en-US" altLang="en-US" dirty="0" smtClean="0"/>
              <a:t>hormones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/>
          <a:lstStyle/>
          <a:p>
            <a:r>
              <a:rPr lang="en-US" dirty="0"/>
              <a:t>Blood Reservoir</a:t>
            </a:r>
          </a:p>
        </p:txBody>
      </p:sp>
      <p:sp>
        <p:nvSpPr>
          <p:cNvPr id="972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Skin can hold up to 5% of the body’s total blood volume</a:t>
            </a:r>
          </a:p>
          <a:p>
            <a:r>
              <a:rPr lang="en-US" altLang="en-US" dirty="0"/>
              <a:t>Skin vessels can be constricted to shunt blood to other organs, </a:t>
            </a:r>
            <a:r>
              <a:rPr lang="en-US" altLang="en-US" i="1" dirty="0"/>
              <a:t>such as an exercising muscle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/>
          <a:lstStyle/>
          <a:p>
            <a:r>
              <a:rPr lang="en-US" dirty="0"/>
              <a:t>Excretion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Sweating </a:t>
            </a:r>
            <a:r>
              <a:rPr lang="en-US" sz="3200" dirty="0"/>
              <a:t>can cause salt and water </a:t>
            </a:r>
            <a:r>
              <a:rPr lang="en-US" sz="3200" dirty="0" smtClean="0"/>
              <a:t>loss.</a:t>
            </a:r>
            <a:endParaRPr lang="en-US" sz="3200" dirty="0" smtClean="0"/>
          </a:p>
          <a:p>
            <a:pPr>
              <a:defRPr/>
            </a:pPr>
            <a:r>
              <a:rPr lang="en-US" sz="3200" dirty="0" smtClean="0"/>
              <a:t>Skin </a:t>
            </a:r>
            <a:r>
              <a:rPr lang="en-US" sz="3200" dirty="0"/>
              <a:t>can secrete limited amounts of nitrogenous </a:t>
            </a:r>
            <a:r>
              <a:rPr lang="en-US" sz="3200" dirty="0" smtClean="0"/>
              <a:t>wastes.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0938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arieb_HAP10_Lectures">
  <a:themeElements>
    <a:clrScheme name="ch_11_lecture_presentation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_11_lecture_presentation_b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lnDef>
  </a:objectDefaults>
  <a:extraClrSchemeLst>
    <a:extraClrScheme>
      <a:clrScheme name="ch_11_lecture_presentation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rieb_HAP10_Lectures" id="{271F8D44-A379-4057-B63A-CB60B61842BB}" vid="{5D03CDE0-C744-4EEE-8549-7A9FAAEAC2A4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Marieb_HAP10_Lectures</Template>
  <TotalTime>6074</TotalTime>
  <Words>2559</Words>
  <Application>Microsoft Office PowerPoint</Application>
  <PresentationFormat>On-screen Show (4:3)</PresentationFormat>
  <Paragraphs>544</Paragraphs>
  <Slides>58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58</vt:i4>
      </vt:variant>
    </vt:vector>
  </HeadingPairs>
  <TitlesOfParts>
    <vt:vector size="74" baseType="lpstr">
      <vt:lpstr>ＭＳ Ｐゴシック</vt:lpstr>
      <vt:lpstr>Arial</vt:lpstr>
      <vt:lpstr>Arial Black</vt:lpstr>
      <vt:lpstr>Calibri</vt:lpstr>
      <vt:lpstr>Symbol</vt:lpstr>
      <vt:lpstr>Symbol Std</vt:lpstr>
      <vt:lpstr>Times New Roman</vt:lpstr>
      <vt:lpstr>Wingdings</vt:lpstr>
      <vt:lpstr>Marieb_HAP10_Lectures</vt:lpstr>
      <vt:lpstr>Office Theme</vt:lpstr>
      <vt:lpstr>1_Office Theme</vt:lpstr>
      <vt:lpstr>10_Office Theme</vt:lpstr>
      <vt:lpstr>16_Office Theme</vt:lpstr>
      <vt:lpstr>17_Office Theme</vt:lpstr>
      <vt:lpstr>18_Office Theme</vt:lpstr>
      <vt:lpstr>19_Office Theme</vt:lpstr>
      <vt:lpstr>PowerPoint Presentation</vt:lpstr>
      <vt:lpstr>Integumentary System</vt:lpstr>
      <vt:lpstr>Functions of Skin</vt:lpstr>
      <vt:lpstr>Protection</vt:lpstr>
      <vt:lpstr>Body Temperature Regulation</vt:lpstr>
      <vt:lpstr>Cutaneous Sensations</vt:lpstr>
      <vt:lpstr>Metabolic Functions</vt:lpstr>
      <vt:lpstr>Blood Reservoir</vt:lpstr>
      <vt:lpstr>Excretion</vt:lpstr>
      <vt:lpstr>Structure of skin</vt:lpstr>
      <vt:lpstr>Figure 5.1 Skin structure.</vt:lpstr>
      <vt:lpstr>Structure of the Skin</vt:lpstr>
      <vt:lpstr>Epidermis</vt:lpstr>
      <vt:lpstr>Cells of the Epidermis</vt:lpstr>
      <vt:lpstr>Cells of the Epidermis (cont.)</vt:lpstr>
      <vt:lpstr>Layers of the Epidermis</vt:lpstr>
      <vt:lpstr>Layers of the Epidermis (cont.)</vt:lpstr>
      <vt:lpstr>Layers of the Epidermis (cont.)</vt:lpstr>
      <vt:lpstr>Layers of the Epidermis (cont.)</vt:lpstr>
      <vt:lpstr>Layers of the Epidermis (cont.)</vt:lpstr>
      <vt:lpstr>Layers of the Epidermis (cont.)</vt:lpstr>
      <vt:lpstr>Figure 5.2 Epidermal cells and layers of the epidermis.</vt:lpstr>
      <vt:lpstr>Dermis</vt:lpstr>
      <vt:lpstr>Figure 5.3 Two Layers of the Dermis</vt:lpstr>
      <vt:lpstr>Papillary Layer</vt:lpstr>
      <vt:lpstr>Papillary Layer (cont.)</vt:lpstr>
      <vt:lpstr>Reticular Layer</vt:lpstr>
      <vt:lpstr>Reticular Layer (cont.)</vt:lpstr>
      <vt:lpstr>Reticular Layer (cont.)</vt:lpstr>
      <vt:lpstr>Skin Color</vt:lpstr>
      <vt:lpstr>Skin Color</vt:lpstr>
      <vt:lpstr>Hair</vt:lpstr>
      <vt:lpstr>Structure of a Hair </vt:lpstr>
      <vt:lpstr>Hair continued</vt:lpstr>
      <vt:lpstr>Figure 5.6cd Skin appendages: Structure of a hair and hair follicle.</vt:lpstr>
      <vt:lpstr>Structure of a Hair Follicle (cont.)</vt:lpstr>
      <vt:lpstr>Structure of a Hair (cont.)</vt:lpstr>
      <vt:lpstr>Nails</vt:lpstr>
      <vt:lpstr>Sweat Glands</vt:lpstr>
      <vt:lpstr>Eccrine (Merocrine) Sweat Glands</vt:lpstr>
      <vt:lpstr>Figure 5.8b Skin appendages: Cutaneous glands.</vt:lpstr>
      <vt:lpstr>Apocrine Sweat Glands</vt:lpstr>
      <vt:lpstr>Sebaceous (Oil) Glands</vt:lpstr>
      <vt:lpstr>Figure 5.8a Skin appendages: Cutaneous glands.</vt:lpstr>
      <vt:lpstr>Clinical – Homeostatic Imbalance 5.6</vt:lpstr>
      <vt:lpstr>Skin Cancer and Burns</vt:lpstr>
      <vt:lpstr>Skin Cancer</vt:lpstr>
      <vt:lpstr>Skin Cancer (cont.)</vt:lpstr>
      <vt:lpstr>Basal Cell Carcinoma</vt:lpstr>
      <vt:lpstr>Skin Cancer (cont.)</vt:lpstr>
      <vt:lpstr>Skin Cancer (cont.)</vt:lpstr>
      <vt:lpstr>PowerPoint Presentation</vt:lpstr>
      <vt:lpstr>Burns</vt:lpstr>
      <vt:lpstr>Figure 5.11 Estimating the extent and severity of burns using the rule of nines.</vt:lpstr>
      <vt:lpstr>Burns (cont.)</vt:lpstr>
      <vt:lpstr>Burns (cont.)</vt:lpstr>
      <vt:lpstr>PowerPoint Presentation</vt:lpstr>
      <vt:lpstr>Burns (cont.)</vt:lpstr>
    </vt:vector>
  </TitlesOfParts>
  <Company>Atlantic Cape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</dc:title>
  <dc:creator>Barbara Heard</dc:creator>
  <cp:lastModifiedBy>Natalie Warren</cp:lastModifiedBy>
  <cp:revision>378</cp:revision>
  <dcterms:created xsi:type="dcterms:W3CDTF">2011-09-30T17:53:35Z</dcterms:created>
  <dcterms:modified xsi:type="dcterms:W3CDTF">2020-10-13T13:28:16Z</dcterms:modified>
</cp:coreProperties>
</file>