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7772400" cy="10058400"/>
  <p:notesSz cx="9296400" cy="7010400"/>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KG Miss Kindergarten" panose="020B0604020202020204" charset="0"/>
      <p:regular r:id="rId9"/>
    </p:embeddedFont>
    <p:embeddedFont>
      <p:font typeface="KG Miss Kindy Chunky" panose="020B0604020202020204" charset="0"/>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89" d="100"/>
          <a:sy n="89" d="100"/>
        </p:scale>
        <p:origin x="1212" y="-241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1/8/2024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branning@acboe.ne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15AC2FBD-65CF-4F18-B7F2-B939453DCBAE}"/>
              </a:ext>
            </a:extLst>
          </p:cNvPr>
          <p:cNvSpPr/>
          <p:nvPr/>
        </p:nvSpPr>
        <p:spPr>
          <a:xfrm>
            <a:off x="444814" y="18701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ACB5F4A8-3F27-4471-AA0A-1D2CD9B743E7}"/>
              </a:ext>
            </a:extLst>
          </p:cNvPr>
          <p:cNvSpPr/>
          <p:nvPr/>
        </p:nvSpPr>
        <p:spPr>
          <a:xfrm>
            <a:off x="3986774" y="18701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BE4E88C-BE69-4B22-A33B-E75E19823325}"/>
              </a:ext>
            </a:extLst>
          </p:cNvPr>
          <p:cNvSpPr/>
          <p:nvPr/>
        </p:nvSpPr>
        <p:spPr>
          <a:xfrm>
            <a:off x="444814" y="50085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863AD5C-AEB6-4109-9825-F6BC6DA02683}"/>
              </a:ext>
            </a:extLst>
          </p:cNvPr>
          <p:cNvSpPr/>
          <p:nvPr/>
        </p:nvSpPr>
        <p:spPr>
          <a:xfrm>
            <a:off x="444814" y="8532042"/>
            <a:ext cx="6833800" cy="92908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97A4632-1554-4507-82DF-62EB7781688B}"/>
              </a:ext>
            </a:extLst>
          </p:cNvPr>
          <p:cNvSpPr txBox="1"/>
          <p:nvPr/>
        </p:nvSpPr>
        <p:spPr>
          <a:xfrm>
            <a:off x="199083" y="8555782"/>
            <a:ext cx="7409409"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Spelling Words</a:t>
            </a:r>
          </a:p>
        </p:txBody>
      </p:sp>
      <p:sp>
        <p:nvSpPr>
          <p:cNvPr id="48" name="TextBox 47">
            <a:extLst>
              <a:ext uri="{FF2B5EF4-FFF2-40B4-BE49-F238E27FC236}">
                <a16:creationId xmlns:a16="http://schemas.microsoft.com/office/drawing/2014/main" id="{C7F0B790-2B72-4472-8E96-9D29CEE9D47E}"/>
              </a:ext>
            </a:extLst>
          </p:cNvPr>
          <p:cNvSpPr txBox="1"/>
          <p:nvPr/>
        </p:nvSpPr>
        <p:spPr>
          <a:xfrm>
            <a:off x="179457" y="2117384"/>
            <a:ext cx="3706743" cy="2323713"/>
          </a:xfrm>
          <a:prstGeom prst="rect">
            <a:avLst/>
          </a:prstGeom>
          <a:noFill/>
        </p:spPr>
        <p:txBody>
          <a:bodyPr wrap="square" rtlCol="0">
            <a:spAutoFit/>
          </a:bodyPr>
          <a:lstStyle/>
          <a:p>
            <a:pPr marL="171450" indent="-1714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endParaRPr lang="en-US" sz="8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r>
              <a:rPr lang="en-US" sz="800" dirty="0">
                <a:latin typeface="KG Miss Kindergarten" panose="02000000000000000000" pitchFamily="2" charset="0"/>
                <a:ea typeface="HelloAnnie" panose="02000603000000000000" pitchFamily="2" charset="0"/>
              </a:rPr>
              <a:t>         Tuesday Folders will be sent home Tuesday. Please sign and</a:t>
            </a:r>
          </a:p>
          <a:p>
            <a:r>
              <a:rPr lang="en-US" sz="800" dirty="0">
                <a:latin typeface="KG Miss Kindergarten" panose="02000000000000000000" pitchFamily="2" charset="0"/>
                <a:ea typeface="HelloAnnie" panose="02000603000000000000" pitchFamily="2" charset="0"/>
              </a:rPr>
              <a:t>         return.</a:t>
            </a:r>
          </a:p>
          <a:p>
            <a:r>
              <a:rPr lang="en-US" sz="800" dirty="0">
                <a:latin typeface="KG Miss Kindergarten" panose="02000000000000000000" pitchFamily="2" charset="0"/>
                <a:ea typeface="HelloAnnie" panose="02000603000000000000" pitchFamily="2" charset="0"/>
              </a:rPr>
              <a:t>         Jan. 10: Report Cards sent home.</a:t>
            </a:r>
          </a:p>
          <a:p>
            <a:r>
              <a:rPr lang="en-US" sz="800" dirty="0">
                <a:latin typeface="KG Miss Kindergarten" panose="02000000000000000000" pitchFamily="2" charset="0"/>
                <a:ea typeface="HelloAnnie" panose="02000603000000000000" pitchFamily="2" charset="0"/>
              </a:rPr>
              <a:t>         Jan. 12 Special Snack: Ring Pop $1.00.</a:t>
            </a:r>
          </a:p>
          <a:p>
            <a:r>
              <a:rPr lang="en-US" sz="700" dirty="0">
                <a:latin typeface="KG Miss Kindergarten" panose="02000000000000000000" pitchFamily="2" charset="0"/>
                <a:ea typeface="HelloAnnie" panose="02000603000000000000" pitchFamily="2" charset="0"/>
              </a:rPr>
              <a:t>          The cost for snack is $.75 each. Please send exact change.</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A Weekly Reading Overview page will be sent home each week to help you practice skills and vocabulary words with your child. Also, nightly reading homework will be assigned in your child’s Take Home Binder. Please don’t remove pages. </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Your child is bringing home his/her A.R. book. Please either read or listen </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 to your child read their book 3 times and ask comprehension questions.</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Sign their reading log in the back of their binder indicating they are ready to test.</a:t>
            </a:r>
          </a:p>
          <a:p>
            <a:endParaRPr lang="en-US" sz="7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700" dirty="0">
              <a:latin typeface="KG Miss Kindergarten" panose="02000000000000000000" pitchFamily="2" charset="0"/>
              <a:ea typeface="HelloAnnie" panose="02000603000000000000" pitchFamily="2" charset="0"/>
            </a:endParaRPr>
          </a:p>
          <a:p>
            <a:r>
              <a:rPr lang="en-US" sz="1200" dirty="0">
                <a:latin typeface="KG Miss Kindergarten" panose="02000000000000000000" pitchFamily="2" charset="0"/>
                <a:ea typeface="HelloAnnie" panose="02000603000000000000" pitchFamily="2" charset="0"/>
              </a:rPr>
              <a:t>  	</a:t>
            </a:r>
          </a:p>
        </p:txBody>
      </p:sp>
      <p:sp>
        <p:nvSpPr>
          <p:cNvPr id="49" name="TextBox 48">
            <a:extLst>
              <a:ext uri="{FF2B5EF4-FFF2-40B4-BE49-F238E27FC236}">
                <a16:creationId xmlns:a16="http://schemas.microsoft.com/office/drawing/2014/main" id="{64B46F1B-986B-4A72-8FF3-2A4F2BF75862}"/>
              </a:ext>
            </a:extLst>
          </p:cNvPr>
          <p:cNvSpPr txBox="1"/>
          <p:nvPr/>
        </p:nvSpPr>
        <p:spPr>
          <a:xfrm>
            <a:off x="3948302" y="2760906"/>
            <a:ext cx="3368784" cy="2154436"/>
          </a:xfrm>
          <a:prstGeom prst="rect">
            <a:avLst/>
          </a:prstGeom>
          <a:noFill/>
        </p:spPr>
        <p:txBody>
          <a:bodyPr wrap="square" rtlCol="0">
            <a:spAutoFit/>
          </a:bodyPr>
          <a:lstStyle/>
          <a:p>
            <a:r>
              <a:rPr lang="en-US" sz="900" dirty="0">
                <a:latin typeface="KG Miss Kindergarten" panose="02000000000000000000" pitchFamily="2" charset="0"/>
                <a:ea typeface="HelloAnnie" panose="02000603000000000000" pitchFamily="2" charset="0"/>
              </a:rPr>
              <a:t>Jan. 15 Martin Luther Kind Jr. Holiday</a:t>
            </a:r>
          </a:p>
          <a:p>
            <a:r>
              <a:rPr lang="en-US" sz="900" dirty="0">
                <a:latin typeface="KG Miss Kindergarten" panose="02000000000000000000" pitchFamily="2" charset="0"/>
                <a:ea typeface="HelloAnnie" panose="02000603000000000000" pitchFamily="2" charset="0"/>
              </a:rPr>
              <a:t>Jan. 16-19 STAR Reading and Math Assessments </a:t>
            </a:r>
          </a:p>
          <a:p>
            <a:r>
              <a:rPr lang="en-US" sz="900" dirty="0">
                <a:latin typeface="KG Miss Kindergarten" panose="02000000000000000000" pitchFamily="2" charset="0"/>
                <a:ea typeface="HelloAnnie" panose="02000603000000000000" pitchFamily="2" charset="0"/>
              </a:rPr>
              <a:t> (Please make sure your child is well rested &amp; has eaten breakfast.</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Please review test papers &amp; return them to school.  Sign the back of the folder. Please don’t take the test papers out.  I keep them on file for the entire year. You don’t have to sign each test paper, unless I have stamped it.</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 I</a:t>
            </a:r>
            <a:r>
              <a:rPr lang="en-US" sz="1000" dirty="0">
                <a:latin typeface="KG Miss Kindergarten" panose="02000000000000000000" pitchFamily="2" charset="0"/>
                <a:ea typeface="HelloAnnie" panose="02000603000000000000" pitchFamily="2" charset="0"/>
              </a:rPr>
              <a:t>f you have questions or concerns, you may email me at</a:t>
            </a:r>
            <a:r>
              <a:rPr lang="en-US" sz="1000" dirty="0">
                <a:latin typeface="KG Miss Kindergarten" panose="02000000000000000000" pitchFamily="2" charset="0"/>
                <a:ea typeface="HelloAnnie" panose="02000603000000000000" pitchFamily="2" charset="0"/>
                <a:hlinkClick r:id="rId3"/>
              </a:rPr>
              <a:t> Wendy.branning@acboe.net</a:t>
            </a:r>
            <a:r>
              <a:rPr lang="en-US" sz="1000" dirty="0">
                <a:latin typeface="KG Miss Kindergarten" panose="02000000000000000000" pitchFamily="2" charset="0"/>
                <a:ea typeface="HelloAnnie" panose="02000603000000000000" pitchFamily="2" charset="0"/>
              </a:rPr>
              <a:t>.  </a:t>
            </a:r>
          </a:p>
          <a:p>
            <a:r>
              <a:rPr lang="en-US" sz="1400" dirty="0">
                <a:latin typeface="KG Miss Kindergarten" panose="02000000000000000000" pitchFamily="2" charset="0"/>
                <a:ea typeface="HelloAnnie" panose="02000603000000000000" pitchFamily="2" charset="0"/>
              </a:rPr>
              <a:t> </a:t>
            </a:r>
          </a:p>
        </p:txBody>
      </p:sp>
      <p:sp>
        <p:nvSpPr>
          <p:cNvPr id="50" name="TextBox 49">
            <a:extLst>
              <a:ext uri="{FF2B5EF4-FFF2-40B4-BE49-F238E27FC236}">
                <a16:creationId xmlns:a16="http://schemas.microsoft.com/office/drawing/2014/main" id="{24649919-CE56-47D3-9D3E-4E515B92B43A}"/>
              </a:ext>
            </a:extLst>
          </p:cNvPr>
          <p:cNvSpPr txBox="1"/>
          <p:nvPr/>
        </p:nvSpPr>
        <p:spPr>
          <a:xfrm>
            <a:off x="515144" y="8700100"/>
            <a:ext cx="6114748" cy="707886"/>
          </a:xfrm>
          <a:prstGeom prst="rect">
            <a:avLst/>
          </a:prstGeom>
          <a:noFill/>
        </p:spPr>
        <p:txBody>
          <a:bodyPr wrap="square" rtlCol="0">
            <a:spAutoFit/>
          </a:bodyPr>
          <a:lstStyle/>
          <a:p>
            <a:pPr>
              <a:lnSpc>
                <a:spcPct val="200000"/>
              </a:lnSpc>
            </a:pPr>
            <a:r>
              <a:rPr lang="en-US" sz="1400" dirty="0">
                <a:latin typeface="KG Miss Kindergarten" panose="02000000000000000000" pitchFamily="2" charset="0"/>
                <a:ea typeface="HelloAnnie" panose="02000603000000000000" pitchFamily="2" charset="0"/>
              </a:rPr>
              <a:t>  No Spelling Test will be given until Unit 7.  </a:t>
            </a:r>
          </a:p>
          <a:p>
            <a:r>
              <a:rPr lang="en-US" sz="1200" dirty="0">
                <a:effectLst/>
                <a:latin typeface="KG Miss Kindergarten" panose="020B0604020202020204" charset="0"/>
                <a:ea typeface="Calibri" panose="020F0502020204030204" pitchFamily="34" charset="0"/>
                <a:cs typeface="Times New Roman" panose="02020603050405020304" pitchFamily="18" charset="0"/>
              </a:rPr>
              <a:t>.  </a:t>
            </a:r>
            <a:endParaRPr lang="en-US" sz="1400" dirty="0">
              <a:latin typeface="KG Miss Kindergarten" panose="02000000000000000000" pitchFamily="2" charset="0"/>
              <a:ea typeface="HelloAnnie" panose="02000603000000000000" pitchFamily="2" charset="0"/>
            </a:endParaRPr>
          </a:p>
        </p:txBody>
      </p:sp>
      <p:graphicFrame>
        <p:nvGraphicFramePr>
          <p:cNvPr id="51" name="Table 50">
            <a:extLst>
              <a:ext uri="{FF2B5EF4-FFF2-40B4-BE49-F238E27FC236}">
                <a16:creationId xmlns:a16="http://schemas.microsoft.com/office/drawing/2014/main" id="{8E900E2C-0FAB-40D3-9FA0-E9A1A66595B3}"/>
              </a:ext>
            </a:extLst>
          </p:cNvPr>
          <p:cNvGraphicFramePr>
            <a:graphicFrameLocks noGrp="1"/>
          </p:cNvGraphicFramePr>
          <p:nvPr>
            <p:extLst>
              <p:ext uri="{D42A27DB-BD31-4B8C-83A1-F6EECF244321}">
                <p14:modId xmlns:p14="http://schemas.microsoft.com/office/powerpoint/2010/main" val="3865521247"/>
              </p:ext>
            </p:extLst>
          </p:nvPr>
        </p:nvGraphicFramePr>
        <p:xfrm>
          <a:off x="1372541" y="5344962"/>
          <a:ext cx="6004140" cy="3099681"/>
        </p:xfrm>
        <a:graphic>
          <a:graphicData uri="http://schemas.openxmlformats.org/drawingml/2006/table">
            <a:tbl>
              <a:tblPr firstRow="1" bandRow="1">
                <a:tableStyleId>{5C22544A-7EE6-4342-B048-85BDC9FD1C3A}</a:tableStyleId>
              </a:tblPr>
              <a:tblGrid>
                <a:gridCol w="1197909">
                  <a:extLst>
                    <a:ext uri="{9D8B030D-6E8A-4147-A177-3AD203B41FA5}">
                      <a16:colId xmlns:a16="http://schemas.microsoft.com/office/drawing/2014/main" val="790954970"/>
                    </a:ext>
                  </a:extLst>
                </a:gridCol>
                <a:gridCol w="4806231">
                  <a:extLst>
                    <a:ext uri="{9D8B030D-6E8A-4147-A177-3AD203B41FA5}">
                      <a16:colId xmlns:a16="http://schemas.microsoft.com/office/drawing/2014/main" val="2314856713"/>
                    </a:ext>
                  </a:extLst>
                </a:gridCol>
              </a:tblGrid>
              <a:tr h="65837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dirty="0">
                          <a:solidFill>
                            <a:schemeClr val="tx1"/>
                          </a:solidFill>
                          <a:latin typeface="KG Miss Kindergarten" panose="02000000000000000000" pitchFamily="2" charset="0"/>
                          <a:ea typeface="HelloAnnie" panose="02000603000000000000" pitchFamily="2" charset="0"/>
                        </a:rPr>
                        <a:t>Phonics: </a:t>
                      </a:r>
                      <a:r>
                        <a:rPr lang="en-US" sz="900" b="0" dirty="0" err="1">
                          <a:solidFill>
                            <a:schemeClr val="tx1"/>
                          </a:solidFill>
                          <a:latin typeface="KG Miss Kindergarten" panose="02000000000000000000" pitchFamily="2" charset="0"/>
                          <a:ea typeface="HelloAnnie" panose="02000603000000000000" pitchFamily="2" charset="0"/>
                        </a:rPr>
                        <a:t>i</a:t>
                      </a:r>
                      <a:r>
                        <a:rPr lang="en-US" sz="900" b="0" dirty="0">
                          <a:solidFill>
                            <a:schemeClr val="tx1"/>
                          </a:solidFill>
                          <a:latin typeface="KG Miss Kindergarten" panose="02000000000000000000" pitchFamily="2" charset="0"/>
                          <a:ea typeface="HelloAnnie" panose="02000603000000000000" pitchFamily="2" charset="0"/>
                        </a:rPr>
                        <a:t>, </a:t>
                      </a:r>
                      <a:r>
                        <a:rPr lang="en-US" sz="900" b="0" dirty="0" err="1">
                          <a:solidFill>
                            <a:schemeClr val="tx1"/>
                          </a:solidFill>
                          <a:latin typeface="KG Miss Kindergarten" panose="02000000000000000000" pitchFamily="2" charset="0"/>
                          <a:ea typeface="HelloAnnie" panose="02000603000000000000" pitchFamily="2" charset="0"/>
                        </a:rPr>
                        <a:t>i</a:t>
                      </a:r>
                      <a:r>
                        <a:rPr lang="en-US" sz="900" b="0" dirty="0">
                          <a:solidFill>
                            <a:schemeClr val="tx1"/>
                          </a:solidFill>
                          <a:latin typeface="KG Miss Kindergarten" panose="02000000000000000000" pitchFamily="2" charset="0"/>
                          <a:ea typeface="HelloAnnie" panose="02000603000000000000" pitchFamily="2" charset="0"/>
                        </a:rPr>
                        <a:t>-e (long </a:t>
                      </a:r>
                      <a:r>
                        <a:rPr lang="en-US" sz="900" b="0" dirty="0" err="1">
                          <a:solidFill>
                            <a:schemeClr val="tx1"/>
                          </a:solidFill>
                          <a:latin typeface="KG Miss Kindergarten" panose="02000000000000000000" pitchFamily="2" charset="0"/>
                          <a:ea typeface="HelloAnnie" panose="02000603000000000000" pitchFamily="2" charset="0"/>
                        </a:rPr>
                        <a:t>i</a:t>
                      </a:r>
                      <a:r>
                        <a:rPr lang="en-US" sz="900" b="0" dirty="0">
                          <a:solidFill>
                            <a:schemeClr val="tx1"/>
                          </a:solidFill>
                          <a:latin typeface="KG Miss Kindergarten" panose="02000000000000000000" pitchFamily="2" charset="0"/>
                          <a:ea typeface="HelloAnnie" panose="02000603000000000000" pitchFamily="2" charset="0"/>
                        </a:rPr>
                        <a:t>), </a:t>
                      </a:r>
                      <a:r>
                        <a:rPr lang="en-US" sz="900" b="0" dirty="0" err="1">
                          <a:solidFill>
                            <a:schemeClr val="tx1"/>
                          </a:solidFill>
                          <a:latin typeface="KG Miss Kindergarten" panose="02000000000000000000" pitchFamily="2" charset="0"/>
                          <a:ea typeface="HelloAnnie" panose="02000603000000000000" pitchFamily="2" charset="0"/>
                        </a:rPr>
                        <a:t>ce</a:t>
                      </a:r>
                      <a:r>
                        <a:rPr lang="en-US" sz="900" b="0" dirty="0">
                          <a:solidFill>
                            <a:schemeClr val="tx1"/>
                          </a:solidFill>
                          <a:latin typeface="KG Miss Kindergarten" panose="02000000000000000000" pitchFamily="2" charset="0"/>
                          <a:ea typeface="HelloAnnie" panose="02000603000000000000" pitchFamily="2" charset="0"/>
                        </a:rPr>
                        <a:t>, ci /s/, </a:t>
                      </a:r>
                      <a:r>
                        <a:rPr lang="en-US" sz="900" b="0" dirty="0" err="1">
                          <a:solidFill>
                            <a:schemeClr val="tx1"/>
                          </a:solidFill>
                          <a:latin typeface="KG Miss Kindergarten" panose="02000000000000000000" pitchFamily="2" charset="0"/>
                          <a:ea typeface="HelloAnnie" panose="02000603000000000000" pitchFamily="2" charset="0"/>
                        </a:rPr>
                        <a:t>ge</a:t>
                      </a:r>
                      <a:r>
                        <a:rPr lang="en-US" sz="900" b="0" dirty="0">
                          <a:solidFill>
                            <a:schemeClr val="tx1"/>
                          </a:solidFill>
                          <a:latin typeface="KG Miss Kindergarten" panose="02000000000000000000" pitchFamily="2" charset="0"/>
                          <a:ea typeface="HelloAnnie" panose="02000603000000000000" pitchFamily="2" charset="0"/>
                        </a:rPr>
                        <a:t>, </a:t>
                      </a:r>
                      <a:r>
                        <a:rPr lang="en-US" sz="900" b="0" dirty="0" err="1">
                          <a:solidFill>
                            <a:schemeClr val="tx1"/>
                          </a:solidFill>
                          <a:latin typeface="KG Miss Kindergarten" panose="02000000000000000000" pitchFamily="2" charset="0"/>
                          <a:ea typeface="HelloAnnie" panose="02000603000000000000" pitchFamily="2" charset="0"/>
                        </a:rPr>
                        <a:t>gi</a:t>
                      </a:r>
                      <a:r>
                        <a:rPr lang="en-US" sz="900" b="0" dirty="0">
                          <a:solidFill>
                            <a:schemeClr val="tx1"/>
                          </a:solidFill>
                          <a:latin typeface="KG Miss Kindergarten" panose="02000000000000000000" pitchFamily="2" charset="0"/>
                          <a:ea typeface="HelloAnnie" panose="02000603000000000000" pitchFamily="2" charset="0"/>
                        </a:rPr>
                        <a:t> /j/</a:t>
                      </a:r>
                    </a:p>
                    <a:p>
                      <a:r>
                        <a:rPr lang="en-US" sz="900" b="0" dirty="0">
                          <a:solidFill>
                            <a:schemeClr val="tx1"/>
                          </a:solidFill>
                          <a:latin typeface="KG Miss Kindergarten" panose="02000000000000000000" pitchFamily="2" charset="0"/>
                          <a:ea typeface="HelloAnnie" panose="02000603000000000000" pitchFamily="2" charset="0"/>
                        </a:rPr>
                        <a:t>Comprehension:  Compare &amp; Contrast, Characters</a:t>
                      </a:r>
                    </a:p>
                    <a:p>
                      <a:r>
                        <a:rPr lang="en-US" sz="900" b="0" dirty="0">
                          <a:solidFill>
                            <a:schemeClr val="tx1"/>
                          </a:solidFill>
                          <a:latin typeface="KG Miss Kindergarten" panose="02000000000000000000" pitchFamily="2" charset="0"/>
                          <a:ea typeface="HelloAnnie" panose="02000603000000000000" pitchFamily="2" charset="0"/>
                        </a:rPr>
                        <a:t>Vocabulary: grumpy, repair, types, fewer, citizens, facilities, recreation, commute, hectic, common</a:t>
                      </a:r>
                    </a:p>
                    <a:p>
                      <a:r>
                        <a:rPr lang="en-US" sz="900" b="1" dirty="0">
                          <a:solidFill>
                            <a:schemeClr val="tx1"/>
                          </a:solidFill>
                          <a:latin typeface="KG Miss Kindergarten" panose="02000000000000000000" pitchFamily="2" charset="0"/>
                          <a:ea typeface="HelloAnnie" panose="02000603000000000000" pitchFamily="2" charset="0"/>
                        </a:rPr>
                        <a:t>1/12 Minor Reading Grade</a:t>
                      </a:r>
                    </a:p>
                    <a:p>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630801">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p>
                      <a:pPr algn="ctr"/>
                      <a:r>
                        <a:rPr lang="en-US" sz="1600" b="0" dirty="0">
                          <a:solidFill>
                            <a:schemeClr val="tx1"/>
                          </a:solidFill>
                          <a:latin typeface="KG Miss Kindergarten" panose="02000000000000000000" pitchFamily="2" charset="0"/>
                          <a:ea typeface="HelloAnnie" panose="02000603000000000000" pitchFamily="2" charset="0"/>
                        </a:rPr>
                        <a:t>Grammar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Proper Nouns, Writing an Opinion Statement</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Penmanship: Lowercase letters u and m</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1/12 Dictation</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Topic 5: Work with Addition &amp; Subtraction Equations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1/11 Minor Grade</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NA (We will alternate weeks for SS/ Science).</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Social </a:t>
                      </a:r>
                    </a:p>
                    <a:p>
                      <a:pPr algn="ctr"/>
                      <a:r>
                        <a:rPr lang="en-US" sz="16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Martin Luther King Jr. </a:t>
                      </a:r>
                      <a:r>
                        <a:rPr lang="en-US" sz="1000" b="0">
                          <a:solidFill>
                            <a:schemeClr val="tx1"/>
                          </a:solidFill>
                          <a:latin typeface="KG Miss Kindergarten" panose="02000000000000000000" pitchFamily="2" charset="0"/>
                          <a:ea typeface="HelloAnnie" panose="02000603000000000000" pitchFamily="2" charset="0"/>
                        </a:rPr>
                        <a:t>Unit</a:t>
                      </a:r>
                      <a:endParaRPr lang="en-US" sz="10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52" name="TextBox 51">
            <a:extLst>
              <a:ext uri="{FF2B5EF4-FFF2-40B4-BE49-F238E27FC236}">
                <a16:creationId xmlns:a16="http://schemas.microsoft.com/office/drawing/2014/main" id="{51D5A7D4-75A0-4634-85CE-2EA19C39E919}"/>
              </a:ext>
            </a:extLst>
          </p:cNvPr>
          <p:cNvSpPr txBox="1"/>
          <p:nvPr/>
        </p:nvSpPr>
        <p:spPr>
          <a:xfrm>
            <a:off x="394699" y="1945209"/>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53" name="TextBox 52">
            <a:extLst>
              <a:ext uri="{FF2B5EF4-FFF2-40B4-BE49-F238E27FC236}">
                <a16:creationId xmlns:a16="http://schemas.microsoft.com/office/drawing/2014/main" id="{D2B83E2A-975E-4546-82B1-2C7D2E522A5C}"/>
              </a:ext>
            </a:extLst>
          </p:cNvPr>
          <p:cNvSpPr txBox="1"/>
          <p:nvPr/>
        </p:nvSpPr>
        <p:spPr>
          <a:xfrm>
            <a:off x="1644428" y="5037547"/>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54" name="TextBox 53">
            <a:extLst>
              <a:ext uri="{FF2B5EF4-FFF2-40B4-BE49-F238E27FC236}">
                <a16:creationId xmlns:a16="http://schemas.microsoft.com/office/drawing/2014/main" id="{4702DAA1-EC3D-42CD-A05A-4A7517850684}"/>
              </a:ext>
            </a:extLst>
          </p:cNvPr>
          <p:cNvSpPr txBox="1"/>
          <p:nvPr/>
        </p:nvSpPr>
        <p:spPr>
          <a:xfrm>
            <a:off x="3834374" y="1968462"/>
            <a:ext cx="2975897"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Upcoming Events</a:t>
            </a:r>
          </a:p>
        </p:txBody>
      </p:sp>
      <p:sp>
        <p:nvSpPr>
          <p:cNvPr id="55" name="TextBox 54">
            <a:extLst>
              <a:ext uri="{FF2B5EF4-FFF2-40B4-BE49-F238E27FC236}">
                <a16:creationId xmlns:a16="http://schemas.microsoft.com/office/drawing/2014/main" id="{5711CFB5-2CE5-4560-8AF9-E3C99DFA641A}"/>
              </a:ext>
            </a:extLst>
          </p:cNvPr>
          <p:cNvSpPr txBox="1"/>
          <p:nvPr/>
        </p:nvSpPr>
        <p:spPr bwMode="white">
          <a:xfrm>
            <a:off x="149477" y="212723"/>
            <a:ext cx="7508623" cy="646331"/>
          </a:xfrm>
          <a:prstGeom prst="rect">
            <a:avLst/>
          </a:prstGeom>
          <a:noFill/>
        </p:spPr>
        <p:txBody>
          <a:bodyPr wrap="square" rtlCol="0">
            <a:spAutoFit/>
          </a:bodyPr>
          <a:lstStyle/>
          <a:p>
            <a:pPr algn="ctr"/>
            <a:r>
              <a:rPr lang="en-US" sz="3600" dirty="0">
                <a:solidFill>
                  <a:schemeClr val="bg1"/>
                </a:solidFill>
                <a:latin typeface="KG Miss Kindergarten" panose="020B0604020202020204" charset="0"/>
                <a:ea typeface="HelloBoomerang" panose="02000603000000000000" pitchFamily="2" charset="0"/>
              </a:rPr>
              <a:t>Branning’s Buzz</a:t>
            </a:r>
            <a:endParaRPr lang="en-US" sz="3600" dirty="0">
              <a:solidFill>
                <a:schemeClr val="bg1"/>
              </a:solidFill>
              <a:latin typeface="KG Miss Kindergarten" panose="020B0604020202020204" charset="0"/>
              <a:ea typeface="HelloEtchASketch" panose="02000603000000000000" pitchFamily="2" charset="0"/>
            </a:endParaRPr>
          </a:p>
        </p:txBody>
      </p:sp>
      <p:sp>
        <p:nvSpPr>
          <p:cNvPr id="56" name="TextBox 55">
            <a:extLst>
              <a:ext uri="{FF2B5EF4-FFF2-40B4-BE49-F238E27FC236}">
                <a16:creationId xmlns:a16="http://schemas.microsoft.com/office/drawing/2014/main" id="{C95714B5-B54F-451A-B142-499F6A816E99}"/>
              </a:ext>
            </a:extLst>
          </p:cNvPr>
          <p:cNvSpPr txBox="1"/>
          <p:nvPr/>
        </p:nvSpPr>
        <p:spPr>
          <a:xfrm>
            <a:off x="155818" y="1253235"/>
            <a:ext cx="3305649" cy="338554"/>
          </a:xfrm>
          <a:prstGeom prst="rect">
            <a:avLst/>
          </a:prstGeom>
          <a:noFill/>
        </p:spPr>
        <p:txBody>
          <a:bodyPr wrap="none" rtlCol="0">
            <a:spAutoFit/>
          </a:bodyPr>
          <a:lstStyle/>
          <a:p>
            <a:r>
              <a:rPr lang="en-US" sz="1600" b="1" dirty="0">
                <a:latin typeface="KG Miss Kindy Chunky" panose="02000000000000000000" pitchFamily="2" charset="0"/>
                <a:ea typeface="HelloButtons" panose="02000603000000000000" pitchFamily="2" charset="0"/>
              </a:rPr>
              <a:t>Week of</a:t>
            </a:r>
            <a:r>
              <a:rPr lang="en-US" sz="1600" dirty="0">
                <a:latin typeface="KG Miss Kindy Chunky" panose="02000000000000000000" pitchFamily="2" charset="0"/>
                <a:ea typeface="HelloButtons" panose="02000603000000000000" pitchFamily="2" charset="0"/>
              </a:rPr>
              <a:t>:  January 8-12, 2024</a:t>
            </a:r>
          </a:p>
        </p:txBody>
      </p:sp>
    </p:spTree>
    <p:extLst>
      <p:ext uri="{BB962C8B-B14F-4D97-AF65-F5344CB8AC3E}">
        <p14:creationId xmlns:p14="http://schemas.microsoft.com/office/powerpoint/2010/main" val="3075092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1096</TotalTime>
  <Words>393</Words>
  <Application>Microsoft Office PowerPoint</Application>
  <PresentationFormat>Custom</PresentationFormat>
  <Paragraphs>50</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HelloAnnie</vt:lpstr>
      <vt:lpstr>HelloButtons</vt:lpstr>
      <vt:lpstr>Calibri</vt:lpstr>
      <vt:lpstr>HelloEtchASketch</vt:lpstr>
      <vt:lpstr>Calibri Light</vt:lpstr>
      <vt:lpstr>Times New Roman</vt:lpstr>
      <vt:lpstr>HelloBoomerang</vt:lpstr>
      <vt:lpstr>KG Miss Kindergarten</vt:lpstr>
      <vt:lpstr>Arial</vt:lpstr>
      <vt:lpstr>KG Miss Kindy Chunky</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Wendy Branning</cp:lastModifiedBy>
  <cp:revision>55</cp:revision>
  <cp:lastPrinted>2024-01-08T13:27:54Z</cp:lastPrinted>
  <dcterms:created xsi:type="dcterms:W3CDTF">2016-10-11T18:59:43Z</dcterms:created>
  <dcterms:modified xsi:type="dcterms:W3CDTF">2024-01-08T13:28:46Z</dcterms:modified>
</cp:coreProperties>
</file>