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7" r:id="rId3"/>
    <p:sldId id="258" r:id="rId4"/>
    <p:sldId id="259" r:id="rId5"/>
    <p:sldId id="260" r:id="rId6"/>
    <p:sldId id="261" r:id="rId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6/20/2023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6/20/2023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6/20/2023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6/20/2023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6/20/2023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6/20/2023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6/20/2023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6/20/2023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6/20/2023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6/20/2023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6/20/2023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6/20/2023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1965FA98-AB2C-4E75-BC8B-A562692945A6}"/>
              </a:ext>
            </a:extLst>
          </p:cNvPr>
          <p:cNvSpPr txBox="1">
            <a:spLocks/>
          </p:cNvSpPr>
          <p:nvPr/>
        </p:nvSpPr>
        <p:spPr>
          <a:xfrm>
            <a:off x="1975236" y="293598"/>
            <a:ext cx="8264139" cy="706528"/>
          </a:xfrm>
          <a:prstGeom prst="rect">
            <a:avLst/>
          </a:prstGeom>
        </p:spPr>
        <p:txBody>
          <a:bodyPr>
            <a:normAutofit fontScale="85000" lnSpcReduction="2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lgn="ctr">
              <a:buNone/>
            </a:pPr>
            <a:r>
              <a:rPr lang="en-US" sz="4000" dirty="0">
                <a:latin typeface="Times New Roman" panose="02020603050405020304" pitchFamily="18" charset="0"/>
                <a:cs typeface="Times New Roman" panose="02020603050405020304" pitchFamily="18" charset="0"/>
              </a:rPr>
              <a:t>Calhoun County Public Schools</a:t>
            </a:r>
          </a:p>
          <a:p>
            <a:pPr algn="ctr"/>
            <a:endParaRPr lang="en-US" sz="3200" dirty="0"/>
          </a:p>
          <a:p>
            <a:pPr marL="0" indent="0" algn="ctr">
              <a:buNone/>
            </a:pPr>
            <a:endParaRPr lang="en-US" sz="3200" dirty="0"/>
          </a:p>
        </p:txBody>
      </p:sp>
      <p:pic>
        <p:nvPicPr>
          <p:cNvPr id="3" name="Picture 2">
            <a:extLst>
              <a:ext uri="{FF2B5EF4-FFF2-40B4-BE49-F238E27FC236}">
                <a16:creationId xmlns:a16="http://schemas.microsoft.com/office/drawing/2014/main" id="{593617AA-CE9D-4FA1-A6AF-7A3097996C4C}"/>
              </a:ext>
            </a:extLst>
          </p:cNvPr>
          <p:cNvPicPr>
            <a:picLocks noChangeAspect="1"/>
          </p:cNvPicPr>
          <p:nvPr/>
        </p:nvPicPr>
        <p:blipFill>
          <a:blip r:embed="rId2"/>
          <a:stretch>
            <a:fillRect/>
          </a:stretch>
        </p:blipFill>
        <p:spPr>
          <a:xfrm>
            <a:off x="4693507" y="646862"/>
            <a:ext cx="3316818" cy="4292353"/>
          </a:xfrm>
          <a:prstGeom prst="rect">
            <a:avLst/>
          </a:prstGeom>
        </p:spPr>
      </p:pic>
      <p:sp>
        <p:nvSpPr>
          <p:cNvPr id="4" name="Title 1">
            <a:extLst>
              <a:ext uri="{FF2B5EF4-FFF2-40B4-BE49-F238E27FC236}">
                <a16:creationId xmlns:a16="http://schemas.microsoft.com/office/drawing/2014/main" id="{9593ED1C-ECF9-479C-A687-719A7CB5E6D9}"/>
              </a:ext>
            </a:extLst>
          </p:cNvPr>
          <p:cNvSpPr txBox="1">
            <a:spLocks/>
          </p:cNvSpPr>
          <p:nvPr/>
        </p:nvSpPr>
        <p:spPr>
          <a:xfrm>
            <a:off x="2713366" y="4542251"/>
            <a:ext cx="7277100" cy="1500455"/>
          </a:xfrm>
          <a:prstGeom prst="rect">
            <a:avLst/>
          </a:prstGeom>
        </p:spPr>
        <p:txBody>
          <a:bodyPr>
            <a:normAutofit/>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ctr"/>
            <a:r>
              <a:rPr lang="en-US" sz="3600" dirty="0">
                <a:latin typeface="Times New Roman" panose="02020603050405020304" pitchFamily="18" charset="0"/>
                <a:cs typeface="Times New Roman" panose="02020603050405020304" pitchFamily="18" charset="0"/>
              </a:rPr>
              <a:t>Accreditation Engagement Review</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Spring 2023 </a:t>
            </a:r>
          </a:p>
        </p:txBody>
      </p:sp>
    </p:spTree>
    <p:extLst>
      <p:ext uri="{BB962C8B-B14F-4D97-AF65-F5344CB8AC3E}">
        <p14:creationId xmlns:p14="http://schemas.microsoft.com/office/powerpoint/2010/main" val="3111410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C7F323-A591-4800-A0A4-53CC75DA9382}"/>
              </a:ext>
            </a:extLst>
          </p:cNvPr>
          <p:cNvSpPr txBox="1"/>
          <p:nvPr/>
        </p:nvSpPr>
        <p:spPr>
          <a:xfrm>
            <a:off x="5581650" y="866775"/>
            <a:ext cx="2247900" cy="476250"/>
          </a:xfrm>
          <a:prstGeom prst="rect">
            <a:avLst/>
          </a:prstGeom>
          <a:noFill/>
        </p:spPr>
        <p:txBody>
          <a:bodyPr wrap="square" rtlCol="0">
            <a:spAutoFit/>
          </a:bodyPr>
          <a:lstStyle/>
          <a:p>
            <a:endParaRPr lang="en-US" dirty="0"/>
          </a:p>
        </p:txBody>
      </p:sp>
      <p:sp>
        <p:nvSpPr>
          <p:cNvPr id="3" name="TextBox 2">
            <a:extLst>
              <a:ext uri="{FF2B5EF4-FFF2-40B4-BE49-F238E27FC236}">
                <a16:creationId xmlns:a16="http://schemas.microsoft.com/office/drawing/2014/main" id="{EBC5E2D8-4AFD-4AFA-867E-12E62A68FBFD}"/>
              </a:ext>
            </a:extLst>
          </p:cNvPr>
          <p:cNvSpPr txBox="1"/>
          <p:nvPr/>
        </p:nvSpPr>
        <p:spPr>
          <a:xfrm>
            <a:off x="2867025" y="424875"/>
            <a:ext cx="6457950" cy="584775"/>
          </a:xfrm>
          <a:prstGeom prst="rect">
            <a:avLst/>
          </a:prstGeom>
          <a:noFill/>
        </p:spPr>
        <p:txBody>
          <a:bodyPr wrap="square" rtlCol="0">
            <a:spAutoFit/>
          </a:bodyPr>
          <a:lstStyle/>
          <a:p>
            <a:pPr algn="ctr"/>
            <a:r>
              <a:rPr lang="en-US" sz="3200" dirty="0"/>
              <a:t>Index of Education Quality (IEQ)</a:t>
            </a:r>
          </a:p>
        </p:txBody>
      </p:sp>
      <p:sp>
        <p:nvSpPr>
          <p:cNvPr id="5" name="TextBox 4">
            <a:extLst>
              <a:ext uri="{FF2B5EF4-FFF2-40B4-BE49-F238E27FC236}">
                <a16:creationId xmlns:a16="http://schemas.microsoft.com/office/drawing/2014/main" id="{C1A6F8F0-D6B3-4D2D-A825-4681704A9250}"/>
              </a:ext>
            </a:extLst>
          </p:cNvPr>
          <p:cNvSpPr txBox="1"/>
          <p:nvPr/>
        </p:nvSpPr>
        <p:spPr>
          <a:xfrm>
            <a:off x="1504950" y="1225689"/>
            <a:ext cx="9477375" cy="5601533"/>
          </a:xfrm>
          <a:prstGeom prst="rect">
            <a:avLst/>
          </a:prstGeom>
          <a:noFill/>
        </p:spPr>
        <p:txBody>
          <a:bodyPr wrap="square">
            <a:spAutoFit/>
          </a:bodyPr>
          <a:lstStyle/>
          <a:p>
            <a:pPr algn="ctr"/>
            <a:r>
              <a:rPr lang="en-US" sz="3200" b="1" dirty="0">
                <a:latin typeface="Times New Roman" panose="02020603050405020304" pitchFamily="18" charset="0"/>
                <a:cs typeface="Times New Roman" panose="02020603050405020304" pitchFamily="18" charset="0"/>
              </a:rPr>
              <a:t>IEQ SCORE </a:t>
            </a:r>
            <a:r>
              <a:rPr lang="en-US" sz="3200" b="1" u="sng" dirty="0">
                <a:latin typeface="Times New Roman" panose="02020603050405020304" pitchFamily="18" charset="0"/>
                <a:cs typeface="Times New Roman" panose="02020603050405020304" pitchFamily="18" charset="0"/>
              </a:rPr>
              <a:t>309 </a:t>
            </a:r>
          </a:p>
          <a:p>
            <a:pPr algn="ctr"/>
            <a:endParaRPr lang="en-US" sz="2000"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Below 220 </a:t>
            </a:r>
          </a:p>
          <a:p>
            <a:r>
              <a:rPr lang="en-US" dirty="0">
                <a:latin typeface="Times New Roman" panose="02020603050405020304" pitchFamily="18" charset="0"/>
                <a:cs typeface="Times New Roman" panose="02020603050405020304" pitchFamily="18" charset="0"/>
              </a:rPr>
              <a:t>An IEQ score below 220 indicates that the institution has several Areas for Improvement and should focus their improvement efforts on those areas and the related Standards and/or Assurances. The institution will be required to present evidence of improvement to Cognia within one year through a Progress Review. Additional Progress Reports may be required if satisfactory improvement is not achieved. </a:t>
            </a:r>
          </a:p>
          <a:p>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220 - 300 </a:t>
            </a:r>
          </a:p>
          <a:p>
            <a:r>
              <a:rPr lang="en-US" dirty="0">
                <a:latin typeface="Times New Roman" panose="02020603050405020304" pitchFamily="18" charset="0"/>
                <a:cs typeface="Times New Roman" panose="02020603050405020304" pitchFamily="18" charset="0"/>
              </a:rPr>
              <a:t>An IEQ in the range of 220-300 suggests the institution some Areas of Improvement and may include one or more Noteworthy Practices. </a:t>
            </a:r>
          </a:p>
          <a:p>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Above 300 </a:t>
            </a:r>
          </a:p>
          <a:p>
            <a:r>
              <a:rPr lang="en-US" dirty="0">
                <a:latin typeface="Times New Roman" panose="02020603050405020304" pitchFamily="18" charset="0"/>
                <a:cs typeface="Times New Roman" panose="02020603050405020304" pitchFamily="18" charset="0"/>
              </a:rPr>
              <a:t>An IEQ of 300 and above indicates the institution meets Cognia expectations for accreditation that includes one or more Areas Improvement as well as one or more Noteworthy Practices. Institutions must address the Areas for Improvement and provide evidence of actions taken and results to Cognia in a required Progress Review due two years following the review. Additional Progress Reports may be required if satisfactory improvement is not achieved.</a:t>
            </a:r>
          </a:p>
        </p:txBody>
      </p:sp>
    </p:spTree>
    <p:extLst>
      <p:ext uri="{BB962C8B-B14F-4D97-AF65-F5344CB8AC3E}">
        <p14:creationId xmlns:p14="http://schemas.microsoft.com/office/powerpoint/2010/main" val="425929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5DDA32-DB76-4895-B499-810610C26D29}"/>
              </a:ext>
            </a:extLst>
          </p:cNvPr>
          <p:cNvSpPr txBox="1"/>
          <p:nvPr/>
        </p:nvSpPr>
        <p:spPr>
          <a:xfrm>
            <a:off x="2867025" y="424875"/>
            <a:ext cx="6457950" cy="584775"/>
          </a:xfrm>
          <a:prstGeom prst="rect">
            <a:avLst/>
          </a:prstGeom>
          <a:noFill/>
        </p:spPr>
        <p:txBody>
          <a:bodyPr wrap="square" rtlCol="0">
            <a:spAutoFit/>
          </a:bodyPr>
          <a:lstStyle/>
          <a:p>
            <a:pPr algn="ctr"/>
            <a:r>
              <a:rPr lang="en-US" sz="3200" dirty="0"/>
              <a:t>Summary of Findings</a:t>
            </a:r>
          </a:p>
        </p:txBody>
      </p:sp>
      <p:sp>
        <p:nvSpPr>
          <p:cNvPr id="3" name="TextBox 2">
            <a:extLst>
              <a:ext uri="{FF2B5EF4-FFF2-40B4-BE49-F238E27FC236}">
                <a16:creationId xmlns:a16="http://schemas.microsoft.com/office/drawing/2014/main" id="{344EBAF4-1C01-4A54-B34B-836BCFB3E7A7}"/>
              </a:ext>
            </a:extLst>
          </p:cNvPr>
          <p:cNvSpPr txBox="1"/>
          <p:nvPr/>
        </p:nvSpPr>
        <p:spPr>
          <a:xfrm>
            <a:off x="1675124" y="1257300"/>
            <a:ext cx="9107175" cy="3693319"/>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Noteworthy Practice</a:t>
            </a:r>
          </a:p>
          <a:p>
            <a:endParaRPr lang="en-US"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shared commitment among all stakeholders to the vision, mission, and guiding principles of the district and ensures student learning and well-being are at the forefront of decision-making. When stakeholders are actively engaged in initiatives to support the district’s improvement priorities that are aligned to the vision, mission, and guiding principles, continuous improvement is purposeful and focused. Decisions </a:t>
            </a:r>
            <a:r>
              <a:rPr lang="en-US" sz="2400">
                <a:latin typeface="Times New Roman" panose="02020603050405020304" pitchFamily="18" charset="0"/>
                <a:cs typeface="Times New Roman" panose="02020603050405020304" pitchFamily="18" charset="0"/>
              </a:rPr>
              <a:t>that are made </a:t>
            </a:r>
            <a:r>
              <a:rPr lang="en-US" sz="2400" dirty="0">
                <a:latin typeface="Times New Roman" panose="02020603050405020304" pitchFamily="18" charset="0"/>
                <a:cs typeface="Times New Roman" panose="02020603050405020304" pitchFamily="18" charset="0"/>
              </a:rPr>
              <a:t>by the district leaders, school board, and professional staff consistently focus on student learning and well-being.</a:t>
            </a:r>
          </a:p>
        </p:txBody>
      </p:sp>
    </p:spTree>
    <p:extLst>
      <p:ext uri="{BB962C8B-B14F-4D97-AF65-F5344CB8AC3E}">
        <p14:creationId xmlns:p14="http://schemas.microsoft.com/office/powerpoint/2010/main" val="238671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4F7D27-A9E9-45A9-B384-390F1420B032}"/>
              </a:ext>
            </a:extLst>
          </p:cNvPr>
          <p:cNvSpPr txBox="1"/>
          <p:nvPr/>
        </p:nvSpPr>
        <p:spPr>
          <a:xfrm>
            <a:off x="2867025" y="424875"/>
            <a:ext cx="6457950" cy="584775"/>
          </a:xfrm>
          <a:prstGeom prst="rect">
            <a:avLst/>
          </a:prstGeom>
          <a:noFill/>
        </p:spPr>
        <p:txBody>
          <a:bodyPr wrap="square" rtlCol="0">
            <a:spAutoFit/>
          </a:bodyPr>
          <a:lstStyle/>
          <a:p>
            <a:pPr algn="ctr"/>
            <a:r>
              <a:rPr lang="en-US" sz="3200" dirty="0"/>
              <a:t>Summary of Findings</a:t>
            </a:r>
          </a:p>
        </p:txBody>
      </p:sp>
      <p:sp>
        <p:nvSpPr>
          <p:cNvPr id="3" name="TextBox 2">
            <a:extLst>
              <a:ext uri="{FF2B5EF4-FFF2-40B4-BE49-F238E27FC236}">
                <a16:creationId xmlns:a16="http://schemas.microsoft.com/office/drawing/2014/main" id="{B032CF89-30C7-4D31-AF54-15D47A0B2222}"/>
              </a:ext>
            </a:extLst>
          </p:cNvPr>
          <p:cNvSpPr txBox="1"/>
          <p:nvPr/>
        </p:nvSpPr>
        <p:spPr>
          <a:xfrm>
            <a:off x="1514476" y="1257300"/>
            <a:ext cx="9267824" cy="4708981"/>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Areas for Improvement</a:t>
            </a:r>
          </a:p>
          <a:p>
            <a:endParaRPr lang="en-US" sz="2400" b="1" u="sng"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Document, implement, and monitor a systematic process to regularly evaluate instructional programs and organizational conditions to advance learning using analyses of stakeholder perception feedback, teacher evaluations and observations, and student performance results to make decisions about retaining, changing, or replacing programs and practices. </a:t>
            </a:r>
          </a:p>
          <a:p>
            <a:pPr marL="285750" indent="-285750">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Develop, implement, and evaluate processes with clear guidelines to monitor instructional activities and practices to ensure they are characterized by high expectations and learner-centered practices and to guide decision-making about professional development and additional support needed for improvement in student learning outcomes.</a:t>
            </a:r>
          </a:p>
          <a:p>
            <a:pPr marL="285750" indent="-285750">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Design a comprehensive data analysis process that includes protocols to triangulate data to identify the root causes of student performance on formative and summative assessments and ensure the process includes practices to analyze and use the data to target areas of strength and areas of improvement that will result in improved student achievement.</a:t>
            </a:r>
          </a:p>
        </p:txBody>
      </p:sp>
    </p:spTree>
    <p:extLst>
      <p:ext uri="{BB962C8B-B14F-4D97-AF65-F5344CB8AC3E}">
        <p14:creationId xmlns:p14="http://schemas.microsoft.com/office/powerpoint/2010/main" val="2061660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9F731-0C76-46D6-A1DE-1A6BD25307B4}"/>
              </a:ext>
            </a:extLst>
          </p:cNvPr>
          <p:cNvSpPr txBox="1"/>
          <p:nvPr/>
        </p:nvSpPr>
        <p:spPr>
          <a:xfrm>
            <a:off x="2867025" y="405825"/>
            <a:ext cx="6457950" cy="584775"/>
          </a:xfrm>
          <a:prstGeom prst="rect">
            <a:avLst/>
          </a:prstGeom>
          <a:noFill/>
        </p:spPr>
        <p:txBody>
          <a:bodyPr wrap="square" rtlCol="0">
            <a:spAutoFit/>
          </a:bodyPr>
          <a:lstStyle/>
          <a:p>
            <a:pPr algn="ctr"/>
            <a:r>
              <a:rPr lang="en-US" sz="3200" dirty="0"/>
              <a:t>Next Steps</a:t>
            </a:r>
          </a:p>
        </p:txBody>
      </p:sp>
      <p:sp>
        <p:nvSpPr>
          <p:cNvPr id="3" name="TextBox 2">
            <a:extLst>
              <a:ext uri="{FF2B5EF4-FFF2-40B4-BE49-F238E27FC236}">
                <a16:creationId xmlns:a16="http://schemas.microsoft.com/office/drawing/2014/main" id="{0A13F3E8-1975-42B4-9D29-E5860ED8A9D1}"/>
              </a:ext>
            </a:extLst>
          </p:cNvPr>
          <p:cNvSpPr txBox="1"/>
          <p:nvPr/>
        </p:nvSpPr>
        <p:spPr>
          <a:xfrm>
            <a:off x="1675124" y="1257300"/>
            <a:ext cx="9107175" cy="4832092"/>
          </a:xfrm>
          <a:prstGeom prst="rect">
            <a:avLst/>
          </a:prstGeom>
          <a:noFill/>
        </p:spPr>
        <p:txBody>
          <a:bodyPr wrap="square" rtlCol="0">
            <a:spAutoFit/>
          </a:bodyPr>
          <a:lstStyle/>
          <a:p>
            <a:pPr marL="457200" indent="-45720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Review and share the findings in the report with stakeholders. </a:t>
            </a:r>
          </a:p>
          <a:p>
            <a:pPr marL="457200" indent="-457200">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Use the findings from the report to guide and strengthen your institution's improvement efforts. </a:t>
            </a:r>
          </a:p>
          <a:p>
            <a:pPr marL="457200" indent="-457200">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Celebrate the successes noted in the report. </a:t>
            </a:r>
          </a:p>
          <a:p>
            <a:endParaRPr lang="en-US"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Continue the improvement journey. </a:t>
            </a:r>
          </a:p>
          <a:p>
            <a:pPr marL="457200" indent="-457200">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Report to Cognia on your progress toward improvement.</a:t>
            </a:r>
          </a:p>
        </p:txBody>
      </p:sp>
    </p:spTree>
    <p:extLst>
      <p:ext uri="{BB962C8B-B14F-4D97-AF65-F5344CB8AC3E}">
        <p14:creationId xmlns:p14="http://schemas.microsoft.com/office/powerpoint/2010/main" val="301379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508DBA-48BF-4E1D-ADBE-676B0EA432C5}"/>
              </a:ext>
            </a:extLst>
          </p:cNvPr>
          <p:cNvSpPr txBox="1"/>
          <p:nvPr/>
        </p:nvSpPr>
        <p:spPr>
          <a:xfrm>
            <a:off x="2762250" y="405825"/>
            <a:ext cx="6457950" cy="584775"/>
          </a:xfrm>
          <a:prstGeom prst="rect">
            <a:avLst/>
          </a:prstGeom>
          <a:noFill/>
        </p:spPr>
        <p:txBody>
          <a:bodyPr wrap="square" rtlCol="0">
            <a:spAutoFit/>
          </a:bodyPr>
          <a:lstStyle/>
          <a:p>
            <a:pPr algn="ctr"/>
            <a:r>
              <a:rPr lang="en-US" sz="3200" dirty="0"/>
              <a:t>Questions </a:t>
            </a:r>
          </a:p>
        </p:txBody>
      </p:sp>
      <p:sp>
        <p:nvSpPr>
          <p:cNvPr id="7" name="TextBox 6">
            <a:extLst>
              <a:ext uri="{FF2B5EF4-FFF2-40B4-BE49-F238E27FC236}">
                <a16:creationId xmlns:a16="http://schemas.microsoft.com/office/drawing/2014/main" id="{853BE1DF-24F5-4108-915D-2F93F7A38279}"/>
              </a:ext>
            </a:extLst>
          </p:cNvPr>
          <p:cNvSpPr txBox="1"/>
          <p:nvPr/>
        </p:nvSpPr>
        <p:spPr>
          <a:xfrm>
            <a:off x="1542412" y="1971675"/>
            <a:ext cx="9107175" cy="1631216"/>
          </a:xfrm>
          <a:prstGeom prst="rect">
            <a:avLst/>
          </a:prstGeom>
          <a:noFill/>
        </p:spPr>
        <p:txBody>
          <a:bodyPr wrap="square" rtlCol="0">
            <a:spAutoFit/>
          </a:bodyPr>
          <a:lstStyle/>
          <a:p>
            <a:pPr algn="ctr"/>
            <a:r>
              <a:rPr lang="en-US" sz="10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20608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{68B4658D-CE83-4CC3-84E2-8D8CF60E1703}tf16401375</Template>
  <TotalTime>89</TotalTime>
  <Words>486</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MS Shell Dlg 2</vt:lpstr>
      <vt:lpstr>Times New Roman</vt:lpstr>
      <vt:lpstr>Wingdings</vt:lpstr>
      <vt:lpstr>Wingdings 3</vt:lpstr>
      <vt:lpstr>Madison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Engagement Review Spring 2023</dc:title>
  <dc:creator>cwolfe</dc:creator>
  <cp:lastModifiedBy>cwolfe</cp:lastModifiedBy>
  <cp:revision>13</cp:revision>
  <cp:lastPrinted>2023-05-09T16:54:19Z</cp:lastPrinted>
  <dcterms:created xsi:type="dcterms:W3CDTF">2023-05-09T15:49:35Z</dcterms:created>
  <dcterms:modified xsi:type="dcterms:W3CDTF">2023-06-20T13:56:12Z</dcterms:modified>
</cp:coreProperties>
</file>