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4" r:id="rId6"/>
    <p:sldId id="258" r:id="rId7"/>
    <p:sldId id="272" r:id="rId8"/>
    <p:sldId id="257" r:id="rId9"/>
    <p:sldId id="259" r:id="rId10"/>
    <p:sldId id="260" r:id="rId11"/>
    <p:sldId id="262" r:id="rId12"/>
    <p:sldId id="263" r:id="rId13"/>
    <p:sldId id="264" r:id="rId14"/>
    <p:sldId id="265" r:id="rId15"/>
    <p:sldId id="267" r:id="rId16"/>
    <p:sldId id="273" r:id="rId17"/>
    <p:sldId id="268" r:id="rId18"/>
    <p:sldId id="266" r:id="rId19"/>
    <p:sldId id="271" r:id="rId20"/>
    <p:sldId id="270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 autoAdjust="0"/>
    <p:restoredTop sz="93792" autoAdjust="0"/>
  </p:normalViewPr>
  <p:slideViewPr>
    <p:cSldViewPr>
      <p:cViewPr varScale="1">
        <p:scale>
          <a:sx n="67" d="100"/>
          <a:sy n="67" d="100"/>
        </p:scale>
        <p:origin x="118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ines-Langham, Laronda S/Council" userId="b4d303a6-2a70-4500-853c-8428e7a43f68" providerId="ADAL" clId="{630E4204-7807-42BE-A8E2-28544778A96D}"/>
    <pc:docChg chg="modSld">
      <pc:chgData name="Raines-Langham, Laronda S/Council" userId="b4d303a6-2a70-4500-853c-8428e7a43f68" providerId="ADAL" clId="{630E4204-7807-42BE-A8E2-28544778A96D}" dt="2023-10-05T15:38:01.190" v="19" actId="14100"/>
      <pc:docMkLst>
        <pc:docMk/>
      </pc:docMkLst>
      <pc:sldChg chg="modSp mod">
        <pc:chgData name="Raines-Langham, Laronda S/Council" userId="b4d303a6-2a70-4500-853c-8428e7a43f68" providerId="ADAL" clId="{630E4204-7807-42BE-A8E2-28544778A96D}" dt="2023-10-05T15:34:42.021" v="3" actId="14100"/>
        <pc:sldMkLst>
          <pc:docMk/>
          <pc:sldMk cId="0" sldId="256"/>
        </pc:sldMkLst>
        <pc:picChg chg="mod">
          <ac:chgData name="Raines-Langham, Laronda S/Council" userId="b4d303a6-2a70-4500-853c-8428e7a43f68" providerId="ADAL" clId="{630E4204-7807-42BE-A8E2-28544778A96D}" dt="2023-10-05T15:34:42.021" v="3" actId="14100"/>
          <ac:picMkLst>
            <pc:docMk/>
            <pc:sldMk cId="0" sldId="256"/>
            <ac:picMk id="7" creationId="{AABF2A6F-EC6D-1194-F216-FF9D92ED0588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6:33.841" v="8" actId="14100"/>
        <pc:sldMkLst>
          <pc:docMk/>
          <pc:sldMk cId="0" sldId="257"/>
        </pc:sldMkLst>
        <pc:picChg chg="mod">
          <ac:chgData name="Raines-Langham, Laronda S/Council" userId="b4d303a6-2a70-4500-853c-8428e7a43f68" providerId="ADAL" clId="{630E4204-7807-42BE-A8E2-28544778A96D}" dt="2023-10-05T15:36:33.841" v="8" actId="14100"/>
          <ac:picMkLst>
            <pc:docMk/>
            <pc:sldMk cId="0" sldId="257"/>
            <ac:picMk id="6" creationId="{6ECE5C27-120A-4A25-7949-61CFAE7CE4A0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6:14.719" v="6" actId="14100"/>
        <pc:sldMkLst>
          <pc:docMk/>
          <pc:sldMk cId="0" sldId="258"/>
        </pc:sldMkLst>
        <pc:picChg chg="mod">
          <ac:chgData name="Raines-Langham, Laronda S/Council" userId="b4d303a6-2a70-4500-853c-8428e7a43f68" providerId="ADAL" clId="{630E4204-7807-42BE-A8E2-28544778A96D}" dt="2023-10-05T15:36:14.719" v="6" actId="14100"/>
          <ac:picMkLst>
            <pc:docMk/>
            <pc:sldMk cId="0" sldId="258"/>
            <ac:picMk id="5" creationId="{D80405D4-4587-B607-188B-3910C52A78A6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6:42.731" v="9" actId="14100"/>
        <pc:sldMkLst>
          <pc:docMk/>
          <pc:sldMk cId="0" sldId="259"/>
        </pc:sldMkLst>
        <pc:picChg chg="mod">
          <ac:chgData name="Raines-Langham, Laronda S/Council" userId="b4d303a6-2a70-4500-853c-8428e7a43f68" providerId="ADAL" clId="{630E4204-7807-42BE-A8E2-28544778A96D}" dt="2023-10-05T15:36:42.731" v="9" actId="14100"/>
          <ac:picMkLst>
            <pc:docMk/>
            <pc:sldMk cId="0" sldId="259"/>
            <ac:picMk id="5" creationId="{4F5C64A1-7B23-557A-2156-C743D73B290D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6:50.848" v="10" actId="14100"/>
        <pc:sldMkLst>
          <pc:docMk/>
          <pc:sldMk cId="0" sldId="260"/>
        </pc:sldMkLst>
        <pc:picChg chg="mod">
          <ac:chgData name="Raines-Langham, Laronda S/Council" userId="b4d303a6-2a70-4500-853c-8428e7a43f68" providerId="ADAL" clId="{630E4204-7807-42BE-A8E2-28544778A96D}" dt="2023-10-05T15:36:50.848" v="10" actId="14100"/>
          <ac:picMkLst>
            <pc:docMk/>
            <pc:sldMk cId="0" sldId="260"/>
            <ac:picMk id="5" creationId="{755A3D28-FFF0-A0AC-CC32-CB9B7BEA8A4D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6:58.635" v="11" actId="14100"/>
        <pc:sldMkLst>
          <pc:docMk/>
          <pc:sldMk cId="0" sldId="262"/>
        </pc:sldMkLst>
        <pc:picChg chg="mod">
          <ac:chgData name="Raines-Langham, Laronda S/Council" userId="b4d303a6-2a70-4500-853c-8428e7a43f68" providerId="ADAL" clId="{630E4204-7807-42BE-A8E2-28544778A96D}" dt="2023-10-05T15:36:58.635" v="11" actId="14100"/>
          <ac:picMkLst>
            <pc:docMk/>
            <pc:sldMk cId="0" sldId="262"/>
            <ac:picMk id="5" creationId="{6263D7BD-6216-7E72-FA77-7A4DB7E10F44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7:08.208" v="12" actId="14100"/>
        <pc:sldMkLst>
          <pc:docMk/>
          <pc:sldMk cId="0" sldId="263"/>
        </pc:sldMkLst>
        <pc:picChg chg="mod">
          <ac:chgData name="Raines-Langham, Laronda S/Council" userId="b4d303a6-2a70-4500-853c-8428e7a43f68" providerId="ADAL" clId="{630E4204-7807-42BE-A8E2-28544778A96D}" dt="2023-10-05T15:37:08.208" v="12" actId="14100"/>
          <ac:picMkLst>
            <pc:docMk/>
            <pc:sldMk cId="0" sldId="263"/>
            <ac:picMk id="5" creationId="{ACC8A55F-C8E0-1871-1E6B-28631F663393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7:15.969" v="13" actId="14100"/>
        <pc:sldMkLst>
          <pc:docMk/>
          <pc:sldMk cId="0" sldId="264"/>
        </pc:sldMkLst>
        <pc:picChg chg="mod">
          <ac:chgData name="Raines-Langham, Laronda S/Council" userId="b4d303a6-2a70-4500-853c-8428e7a43f68" providerId="ADAL" clId="{630E4204-7807-42BE-A8E2-28544778A96D}" dt="2023-10-05T15:37:15.969" v="13" actId="14100"/>
          <ac:picMkLst>
            <pc:docMk/>
            <pc:sldMk cId="0" sldId="264"/>
            <ac:picMk id="5" creationId="{852B10B7-8EA9-D1EC-A2DB-B4D7B05FCA44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7:22.981" v="14" actId="14100"/>
        <pc:sldMkLst>
          <pc:docMk/>
          <pc:sldMk cId="0" sldId="265"/>
        </pc:sldMkLst>
        <pc:picChg chg="mod">
          <ac:chgData name="Raines-Langham, Laronda S/Council" userId="b4d303a6-2a70-4500-853c-8428e7a43f68" providerId="ADAL" clId="{630E4204-7807-42BE-A8E2-28544778A96D}" dt="2023-10-05T15:37:22.981" v="14" actId="14100"/>
          <ac:picMkLst>
            <pc:docMk/>
            <pc:sldMk cId="0" sldId="265"/>
            <ac:picMk id="5" creationId="{73B765F4-E0FC-547D-110A-2D775C5CD336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7:52.152" v="18" actId="14100"/>
        <pc:sldMkLst>
          <pc:docMk/>
          <pc:sldMk cId="0" sldId="266"/>
        </pc:sldMkLst>
        <pc:picChg chg="mod">
          <ac:chgData name="Raines-Langham, Laronda S/Council" userId="b4d303a6-2a70-4500-853c-8428e7a43f68" providerId="ADAL" clId="{630E4204-7807-42BE-A8E2-28544778A96D}" dt="2023-10-05T15:37:52.152" v="18" actId="14100"/>
          <ac:picMkLst>
            <pc:docMk/>
            <pc:sldMk cId="0" sldId="266"/>
            <ac:picMk id="11" creationId="{1271866C-3E2B-E3A1-AD67-3C297B8D6F52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7:30.479" v="15" actId="14100"/>
        <pc:sldMkLst>
          <pc:docMk/>
          <pc:sldMk cId="0" sldId="267"/>
        </pc:sldMkLst>
        <pc:picChg chg="mod">
          <ac:chgData name="Raines-Langham, Laronda S/Council" userId="b4d303a6-2a70-4500-853c-8428e7a43f68" providerId="ADAL" clId="{630E4204-7807-42BE-A8E2-28544778A96D}" dt="2023-10-05T15:37:30.479" v="15" actId="14100"/>
          <ac:picMkLst>
            <pc:docMk/>
            <pc:sldMk cId="0" sldId="267"/>
            <ac:picMk id="5" creationId="{DEB13CA3-C803-D1FC-DE22-742CBAE2E787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7:45.543" v="17" actId="14100"/>
        <pc:sldMkLst>
          <pc:docMk/>
          <pc:sldMk cId="0" sldId="268"/>
        </pc:sldMkLst>
        <pc:picChg chg="mod">
          <ac:chgData name="Raines-Langham, Laronda S/Council" userId="b4d303a6-2a70-4500-853c-8428e7a43f68" providerId="ADAL" clId="{630E4204-7807-42BE-A8E2-28544778A96D}" dt="2023-10-05T15:37:45.543" v="17" actId="14100"/>
          <ac:picMkLst>
            <pc:docMk/>
            <pc:sldMk cId="0" sldId="268"/>
            <ac:picMk id="17" creationId="{D57232BF-010B-FA73-AB69-2777DA4617FE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4:17.206" v="2" actId="1076"/>
        <pc:sldMkLst>
          <pc:docMk/>
          <pc:sldMk cId="0" sldId="270"/>
        </pc:sldMkLst>
        <pc:picChg chg="mod">
          <ac:chgData name="Raines-Langham, Laronda S/Council" userId="b4d303a6-2a70-4500-853c-8428e7a43f68" providerId="ADAL" clId="{630E4204-7807-42BE-A8E2-28544778A96D}" dt="2023-10-05T15:34:17.206" v="2" actId="1076"/>
          <ac:picMkLst>
            <pc:docMk/>
            <pc:sldMk cId="0" sldId="270"/>
            <ac:picMk id="6" creationId="{D2BAA056-C2F2-C359-BA97-65091D90DFD7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8:01.190" v="19" actId="14100"/>
        <pc:sldMkLst>
          <pc:docMk/>
          <pc:sldMk cId="0" sldId="271"/>
        </pc:sldMkLst>
        <pc:picChg chg="mod">
          <ac:chgData name="Raines-Langham, Laronda S/Council" userId="b4d303a6-2a70-4500-853c-8428e7a43f68" providerId="ADAL" clId="{630E4204-7807-42BE-A8E2-28544778A96D}" dt="2023-10-05T15:38:01.190" v="19" actId="14100"/>
          <ac:picMkLst>
            <pc:docMk/>
            <pc:sldMk cId="0" sldId="271"/>
            <ac:picMk id="7" creationId="{611CD5FC-B096-AEAE-79F4-24FE7AD54C38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6:23.994" v="7" actId="14100"/>
        <pc:sldMkLst>
          <pc:docMk/>
          <pc:sldMk cId="0" sldId="272"/>
        </pc:sldMkLst>
        <pc:picChg chg="mod">
          <ac:chgData name="Raines-Langham, Laronda S/Council" userId="b4d303a6-2a70-4500-853c-8428e7a43f68" providerId="ADAL" clId="{630E4204-7807-42BE-A8E2-28544778A96D}" dt="2023-10-05T15:36:23.994" v="7" actId="14100"/>
          <ac:picMkLst>
            <pc:docMk/>
            <pc:sldMk cId="0" sldId="272"/>
            <ac:picMk id="5" creationId="{055098A0-0C7B-6EF3-8311-06F89F1D5E91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7:38.764" v="16" actId="14100"/>
        <pc:sldMkLst>
          <pc:docMk/>
          <pc:sldMk cId="4182157504" sldId="273"/>
        </pc:sldMkLst>
        <pc:picChg chg="mod">
          <ac:chgData name="Raines-Langham, Laronda S/Council" userId="b4d303a6-2a70-4500-853c-8428e7a43f68" providerId="ADAL" clId="{630E4204-7807-42BE-A8E2-28544778A96D}" dt="2023-10-05T15:37:38.764" v="16" actId="14100"/>
          <ac:picMkLst>
            <pc:docMk/>
            <pc:sldMk cId="4182157504" sldId="273"/>
            <ac:picMk id="5" creationId="{A1221BE1-747B-A233-C4FD-C7A912DB87F2}"/>
          </ac:picMkLst>
        </pc:picChg>
      </pc:sldChg>
      <pc:sldChg chg="modSp mod">
        <pc:chgData name="Raines-Langham, Laronda S/Council" userId="b4d303a6-2a70-4500-853c-8428e7a43f68" providerId="ADAL" clId="{630E4204-7807-42BE-A8E2-28544778A96D}" dt="2023-10-05T15:36:06.532" v="5" actId="14100"/>
        <pc:sldMkLst>
          <pc:docMk/>
          <pc:sldMk cId="703268750" sldId="274"/>
        </pc:sldMkLst>
        <pc:picChg chg="mod">
          <ac:chgData name="Raines-Langham, Laronda S/Council" userId="b4d303a6-2a70-4500-853c-8428e7a43f68" providerId="ADAL" clId="{630E4204-7807-42BE-A8E2-28544778A96D}" dt="2023-10-05T15:36:06.532" v="5" actId="14100"/>
          <ac:picMkLst>
            <pc:docMk/>
            <pc:sldMk cId="703268750" sldId="274"/>
            <ac:picMk id="14" creationId="{A891097C-3342-897F-D9BF-94DAE991F0C4}"/>
          </ac:picMkLst>
        </pc:picChg>
      </pc:sldChg>
    </pc:docChg>
  </pc:docChgLst>
  <pc:docChgLst>
    <pc:chgData name="Raines-Langham, Laronda S/Council" userId="b4d303a6-2a70-4500-853c-8428e7a43f68" providerId="ADAL" clId="{5E4E2752-8849-4DA0-89A5-DE0C48A5476C}"/>
    <pc:docChg chg="custSel modSld">
      <pc:chgData name="Raines-Langham, Laronda S/Council" userId="b4d303a6-2a70-4500-853c-8428e7a43f68" providerId="ADAL" clId="{5E4E2752-8849-4DA0-89A5-DE0C48A5476C}" dt="2023-10-31T16:41:15.613" v="229" actId="20577"/>
      <pc:docMkLst>
        <pc:docMk/>
      </pc:docMkLst>
      <pc:sldChg chg="modSp mod">
        <pc:chgData name="Raines-Langham, Laronda S/Council" userId="b4d303a6-2a70-4500-853c-8428e7a43f68" providerId="ADAL" clId="{5E4E2752-8849-4DA0-89A5-DE0C48A5476C}" dt="2023-10-31T16:36:53.158" v="2" actId="15"/>
        <pc:sldMkLst>
          <pc:docMk/>
          <pc:sldMk cId="0" sldId="257"/>
        </pc:sldMkLst>
        <pc:spChg chg="mod">
          <ac:chgData name="Raines-Langham, Laronda S/Council" userId="b4d303a6-2a70-4500-853c-8428e7a43f68" providerId="ADAL" clId="{5E4E2752-8849-4DA0-89A5-DE0C48A5476C}" dt="2023-10-31T16:36:53.158" v="2" actId="15"/>
          <ac:spMkLst>
            <pc:docMk/>
            <pc:sldMk cId="0" sldId="257"/>
            <ac:spMk id="3" creationId="{00000000-0000-0000-0000-000000000000}"/>
          </ac:spMkLst>
        </pc:spChg>
      </pc:sldChg>
      <pc:sldChg chg="modSp mod">
        <pc:chgData name="Raines-Langham, Laronda S/Council" userId="b4d303a6-2a70-4500-853c-8428e7a43f68" providerId="ADAL" clId="{5E4E2752-8849-4DA0-89A5-DE0C48A5476C}" dt="2023-10-31T16:37:28.331" v="11" actId="20577"/>
        <pc:sldMkLst>
          <pc:docMk/>
          <pc:sldMk cId="0" sldId="259"/>
        </pc:sldMkLst>
        <pc:spChg chg="mod">
          <ac:chgData name="Raines-Langham, Laronda S/Council" userId="b4d303a6-2a70-4500-853c-8428e7a43f68" providerId="ADAL" clId="{5E4E2752-8849-4DA0-89A5-DE0C48A5476C}" dt="2023-10-31T16:37:28.331" v="11" actId="20577"/>
          <ac:spMkLst>
            <pc:docMk/>
            <pc:sldMk cId="0" sldId="259"/>
            <ac:spMk id="3" creationId="{00000000-0000-0000-0000-000000000000}"/>
          </ac:spMkLst>
        </pc:spChg>
      </pc:sldChg>
      <pc:sldChg chg="modSp mod">
        <pc:chgData name="Raines-Langham, Laronda S/Council" userId="b4d303a6-2a70-4500-853c-8428e7a43f68" providerId="ADAL" clId="{5E4E2752-8849-4DA0-89A5-DE0C48A5476C}" dt="2023-10-31T16:41:15.613" v="229" actId="20577"/>
        <pc:sldMkLst>
          <pc:docMk/>
          <pc:sldMk cId="0" sldId="266"/>
        </pc:sldMkLst>
        <pc:spChg chg="mod">
          <ac:chgData name="Raines-Langham, Laronda S/Council" userId="b4d303a6-2a70-4500-853c-8428e7a43f68" providerId="ADAL" clId="{5E4E2752-8849-4DA0-89A5-DE0C48A5476C}" dt="2023-10-31T16:41:15.613" v="229" actId="20577"/>
          <ac:spMkLst>
            <pc:docMk/>
            <pc:sldMk cId="0" sldId="266"/>
            <ac:spMk id="3" creationId="{00000000-0000-0000-0000-000000000000}"/>
          </ac:spMkLst>
        </pc:spChg>
      </pc:sldChg>
      <pc:sldChg chg="modSp mod">
        <pc:chgData name="Raines-Langham, Laronda S/Council" userId="b4d303a6-2a70-4500-853c-8428e7a43f68" providerId="ADAL" clId="{5E4E2752-8849-4DA0-89A5-DE0C48A5476C}" dt="2023-10-31T16:38:29.359" v="53" actId="20577"/>
        <pc:sldMkLst>
          <pc:docMk/>
          <pc:sldMk cId="0" sldId="267"/>
        </pc:sldMkLst>
        <pc:spChg chg="mod">
          <ac:chgData name="Raines-Langham, Laronda S/Council" userId="b4d303a6-2a70-4500-853c-8428e7a43f68" providerId="ADAL" clId="{5E4E2752-8849-4DA0-89A5-DE0C48A5476C}" dt="2023-10-31T16:38:29.359" v="53" actId="20577"/>
          <ac:spMkLst>
            <pc:docMk/>
            <pc:sldMk cId="0" sldId="267"/>
            <ac:spMk id="3" creationId="{00000000-0000-0000-0000-000000000000}"/>
          </ac:spMkLst>
        </pc:spChg>
      </pc:sldChg>
      <pc:sldChg chg="modSp mod">
        <pc:chgData name="Raines-Langham, Laronda S/Council" userId="b4d303a6-2a70-4500-853c-8428e7a43f68" providerId="ADAL" clId="{5E4E2752-8849-4DA0-89A5-DE0C48A5476C}" dt="2023-10-31T16:40:48.037" v="225" actId="20577"/>
        <pc:sldMkLst>
          <pc:docMk/>
          <pc:sldMk cId="0" sldId="268"/>
        </pc:sldMkLst>
        <pc:spChg chg="mod">
          <ac:chgData name="Raines-Langham, Laronda S/Council" userId="b4d303a6-2a70-4500-853c-8428e7a43f68" providerId="ADAL" clId="{5E4E2752-8849-4DA0-89A5-DE0C48A5476C}" dt="2023-10-31T16:40:48.037" v="225" actId="20577"/>
          <ac:spMkLst>
            <pc:docMk/>
            <pc:sldMk cId="0" sldId="268"/>
            <ac:spMk id="3" creationId="{00000000-0000-0000-0000-000000000000}"/>
          </ac:spMkLst>
        </pc:spChg>
      </pc:sldChg>
      <pc:sldChg chg="modSp mod">
        <pc:chgData name="Raines-Langham, Laronda S/Council" userId="b4d303a6-2a70-4500-853c-8428e7a43f68" providerId="ADAL" clId="{5E4E2752-8849-4DA0-89A5-DE0C48A5476C}" dt="2023-10-31T16:39:23.641" v="65" actId="20577"/>
        <pc:sldMkLst>
          <pc:docMk/>
          <pc:sldMk cId="4182157504" sldId="273"/>
        </pc:sldMkLst>
        <pc:spChg chg="mod">
          <ac:chgData name="Raines-Langham, Laronda S/Council" userId="b4d303a6-2a70-4500-853c-8428e7a43f68" providerId="ADAL" clId="{5E4E2752-8849-4DA0-89A5-DE0C48A5476C}" dt="2023-10-31T16:39:23.641" v="65" actId="20577"/>
          <ac:spMkLst>
            <pc:docMk/>
            <pc:sldMk cId="4182157504" sldId="273"/>
            <ac:spMk id="3" creationId="{5337FB9B-0A61-4B8B-BE5C-487EAF8B356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C4F5-5B01-4560-89D4-279EC5BE23F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471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30471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60B59-CBB5-4193-84FF-6A901B384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62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60D20-A286-445A-8D0E-B6C9064950E0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347E8-4C94-4524-B6A1-5625C6192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93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2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6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4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0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0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2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7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4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648200"/>
            <a:ext cx="7772400" cy="85725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595938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055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62A3ABD-3705-4FD6-8EAD-A151FF43BD7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24400"/>
            <a:ext cx="7772400" cy="1905000"/>
          </a:xfrm>
        </p:spPr>
        <p:txBody>
          <a:bodyPr/>
          <a:lstStyle/>
          <a:p>
            <a:r>
              <a:rPr lang="en-US" sz="3200" dirty="0"/>
              <a:t>COUNCIL TRADITIONAL</a:t>
            </a:r>
            <a:br>
              <a:rPr lang="en-US" sz="3200" dirty="0"/>
            </a:br>
            <a:r>
              <a:rPr lang="en-US" sz="3200" dirty="0"/>
              <a:t>ANNUAL TITLE I MEETING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SEPTEMBER 25, 2023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AABF2A6F-EC6D-1194-F216-FF9D92ED05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763000" y="6477000"/>
            <a:ext cx="298704" cy="2987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3"/>
    </mc:Choice>
    <mc:Fallback xmlns="">
      <p:transition spd="slow" advTm="1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4495800" cy="1143000"/>
          </a:xfrm>
        </p:spPr>
        <p:txBody>
          <a:bodyPr/>
          <a:lstStyle/>
          <a:p>
            <a:r>
              <a:rPr lang="en-US" sz="3200" dirty="0"/>
              <a:t>What is a CIP?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7696200" cy="3611563"/>
          </a:xfrm>
        </p:spPr>
        <p:txBody>
          <a:bodyPr/>
          <a:lstStyle/>
          <a:p>
            <a:r>
              <a:rPr lang="en-US" sz="2200" dirty="0"/>
              <a:t>The CIP is your school’s Continuous Improvement Plan and includes:</a:t>
            </a:r>
          </a:p>
          <a:p>
            <a:pPr lvl="1"/>
            <a:r>
              <a:rPr lang="en-US" sz="1800" dirty="0"/>
              <a:t>A Needs Assessment and Summary of Data</a:t>
            </a:r>
          </a:p>
          <a:p>
            <a:pPr lvl="1"/>
            <a:r>
              <a:rPr lang="en-US" sz="1800" dirty="0"/>
              <a:t>Goals and Strategies to Address Academic Needs of Students</a:t>
            </a:r>
          </a:p>
          <a:p>
            <a:pPr lvl="1"/>
            <a:r>
              <a:rPr lang="en-US" sz="1800" dirty="0"/>
              <a:t>Professional Development Needs</a:t>
            </a:r>
          </a:p>
          <a:p>
            <a:pPr lvl="1"/>
            <a:r>
              <a:rPr lang="en-US" sz="1800" dirty="0"/>
              <a:t>Coordination of Resources/Comprehensive Budget</a:t>
            </a:r>
          </a:p>
          <a:p>
            <a:pPr lvl="1"/>
            <a:r>
              <a:rPr lang="en-US" sz="1800" dirty="0"/>
              <a:t>The School’s Parent and Family Engagement policy.</a:t>
            </a:r>
          </a:p>
          <a:p>
            <a:pPr lvl="1">
              <a:buNone/>
            </a:pPr>
            <a:endParaRPr lang="en-US" sz="500" dirty="0"/>
          </a:p>
          <a:p>
            <a:r>
              <a:rPr lang="en-US" sz="2400" dirty="0"/>
              <a:t>The LEA and local schools will establish a parent advisory committee to assist in development of the Plan.</a:t>
            </a:r>
          </a:p>
          <a:p>
            <a:endParaRPr lang="en-US" sz="24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52B10B7-8EA9-D1EC-A2DB-B4D7B05FC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15400" y="6629400"/>
            <a:ext cx="146304" cy="1463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01"/>
    </mc:Choice>
    <mc:Fallback xmlns="">
      <p:transition spd="slow" advTm="7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n-US" sz="2800" dirty="0"/>
              <a:t>What’s included in the school’s Parent and Family Engagement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001000" cy="3962400"/>
          </a:xfrm>
        </p:spPr>
        <p:txBody>
          <a:bodyPr/>
          <a:lstStyle/>
          <a:p>
            <a:r>
              <a:rPr lang="en-US" sz="2200" dirty="0"/>
              <a:t>This plan addresses how the school will implement the parent and family engagement requirements of Every Child Succeeds Act of 2015. </a:t>
            </a:r>
          </a:p>
          <a:p>
            <a:r>
              <a:rPr lang="en-US" sz="2200" i="1" dirty="0"/>
              <a:t>  </a:t>
            </a:r>
            <a:r>
              <a:rPr lang="en-US" sz="2200" dirty="0"/>
              <a:t>Components include…</a:t>
            </a:r>
          </a:p>
          <a:p>
            <a:pPr lvl="1"/>
            <a:r>
              <a:rPr lang="en-US" sz="1800" dirty="0"/>
              <a:t>How parents can be involved in decision-making and activities </a:t>
            </a:r>
          </a:p>
          <a:p>
            <a:pPr lvl="1"/>
            <a:r>
              <a:rPr lang="en-US" sz="1800" dirty="0"/>
              <a:t>How parental and family engagement funds are being used</a:t>
            </a:r>
          </a:p>
          <a:p>
            <a:pPr lvl="1"/>
            <a:r>
              <a:rPr lang="en-US" sz="1800" dirty="0"/>
              <a:t>How information and training will be provided to parents</a:t>
            </a:r>
          </a:p>
          <a:p>
            <a:pPr lvl="1"/>
            <a:r>
              <a:rPr lang="en-US" sz="1800" dirty="0"/>
              <a:t>How the school will build capacity in parents and staff for strong parental and family engagement through “evidence based” strategies</a:t>
            </a:r>
          </a:p>
          <a:p>
            <a:pPr lvl="1">
              <a:buNone/>
            </a:pPr>
            <a:endParaRPr lang="en-US" sz="500" dirty="0"/>
          </a:p>
          <a:p>
            <a:r>
              <a:rPr lang="en-US" sz="1800" dirty="0"/>
              <a:t>The LEA and local schools will establish a parent advisory committee to assist in development of the Plan.</a:t>
            </a:r>
          </a:p>
          <a:p>
            <a:endParaRPr lang="en-US" sz="18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3B765F4-E0FC-547D-110A-2D775C5CD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15400" y="6629400"/>
            <a:ext cx="146304" cy="1463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93"/>
    </mc:Choice>
    <mc:Fallback xmlns="">
      <p:transition spd="slow" advTm="38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943600" cy="1143000"/>
          </a:xfrm>
        </p:spPr>
        <p:txBody>
          <a:bodyPr/>
          <a:lstStyle/>
          <a:p>
            <a:r>
              <a:rPr lang="en-US" sz="2800" dirty="0"/>
              <a:t>What is the School-Parent Compact?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1"/>
            <a:ext cx="8001000" cy="3962400"/>
          </a:xfrm>
        </p:spPr>
        <p:txBody>
          <a:bodyPr/>
          <a:lstStyle/>
          <a:p>
            <a:r>
              <a:rPr lang="en-US" sz="2200" dirty="0"/>
              <a:t>The compact is a commitment from the </a:t>
            </a:r>
            <a:r>
              <a:rPr lang="en-US" sz="2200" b="1" dirty="0"/>
              <a:t>schoo</a:t>
            </a:r>
            <a:r>
              <a:rPr lang="en-US" sz="2200" dirty="0"/>
              <a:t>l, the </a:t>
            </a:r>
            <a:r>
              <a:rPr lang="en-US" sz="2200" b="1" dirty="0"/>
              <a:t>parent</a:t>
            </a:r>
            <a:r>
              <a:rPr lang="en-US" sz="2200" dirty="0"/>
              <a:t>, and the </a:t>
            </a:r>
            <a:r>
              <a:rPr lang="en-US" sz="2200" b="1" dirty="0"/>
              <a:t>student</a:t>
            </a:r>
            <a:r>
              <a:rPr lang="en-US" sz="2200" dirty="0"/>
              <a:t> to share in the responsibility for improved academic achievement.</a:t>
            </a:r>
          </a:p>
          <a:p>
            <a:pPr>
              <a:buNone/>
            </a:pPr>
            <a:endParaRPr lang="en-US" sz="500" dirty="0"/>
          </a:p>
          <a:p>
            <a:r>
              <a:rPr lang="en-US" sz="2200" dirty="0"/>
              <a:t>You, as Title I Parents, have the right to be involved in the development of the School-Parent Compact.</a:t>
            </a:r>
          </a:p>
          <a:p>
            <a:pPr>
              <a:buNone/>
            </a:pPr>
            <a:endParaRPr lang="en-US" sz="500" dirty="0"/>
          </a:p>
          <a:p>
            <a:r>
              <a:rPr lang="en-US" sz="2200" dirty="0"/>
              <a:t>Compacts were already distributed</a:t>
            </a:r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EB13CA3-C803-D1FC-DE22-742CBAE2E7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15400" y="6629400"/>
            <a:ext cx="146304" cy="1463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09"/>
    </mc:Choice>
    <mc:Fallback xmlns="">
      <p:transition spd="slow" advTm="7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01AC-04DB-6504-82A8-8758BF59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the Parent: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7FB9B-0A61-4B8B-BE5C-487EAF8B3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Parental involvement always has been a centerpiece of Title I. </a:t>
            </a:r>
          </a:p>
          <a:p>
            <a:pPr marL="457200" marR="0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arental involvement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participation of parents in regular, two-way, and meaningful communication involving student academic learning and other school activities, including ensuring—</a:t>
            </a:r>
          </a:p>
          <a:p>
            <a:pPr lvl="1" indent="-342900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228600" algn="l"/>
                <a:tab pos="1143000" algn="l"/>
              </a:tabLs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 parents play an integral role in assisting their child’s learning;</a:t>
            </a:r>
          </a:p>
          <a:p>
            <a:pPr lvl="1" indent="-342900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228600" algn="l"/>
                <a:tab pos="1143000" algn="l"/>
              </a:tabLs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 parents are encouraged to be actively involved in their child’s education at school;</a:t>
            </a:r>
          </a:p>
          <a:p>
            <a:pPr lvl="1" indent="-342900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228600" algn="l"/>
                <a:tab pos="1143000" algn="l"/>
              </a:tabLs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 parents are full partners in their child’s education and are included, as appropriate, in decision-making and on advisory committees to assist in the education of their child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1221BE1-747B-A233-C4FD-C7A912DB8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8915400" y="6629400"/>
            <a:ext cx="146304" cy="1463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21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58"/>
    </mc:Choice>
    <mc:Fallback xmlns="">
      <p:transition spd="slow" advTm="4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n-US" sz="2800" dirty="0"/>
              <a:t>How do I request the qualifications of my child’s teachers?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001000" cy="2895599"/>
          </a:xfrm>
        </p:spPr>
        <p:txBody>
          <a:bodyPr/>
          <a:lstStyle/>
          <a:p>
            <a:r>
              <a:rPr lang="en-US" sz="2200" dirty="0"/>
              <a:t>You, as Title I Parents, have the right to request the qualifications of your child’s teachers</a:t>
            </a:r>
          </a:p>
          <a:p>
            <a:pPr>
              <a:buNone/>
            </a:pPr>
            <a:endParaRPr lang="en-US" sz="500" dirty="0"/>
          </a:p>
          <a:p>
            <a:r>
              <a:rPr lang="en-US" sz="2200" dirty="0"/>
              <a:t>An email was sent from MCPSS informing you of this procedure.</a:t>
            </a:r>
          </a:p>
          <a:p>
            <a:pPr lvl="1"/>
            <a:r>
              <a:rPr lang="en-US" sz="1800" dirty="0"/>
              <a:t>More information is located on the school’s website.</a:t>
            </a:r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D57232BF-010B-FA73-AB69-2777DA461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15400" y="6629400"/>
            <a:ext cx="146304" cy="1463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7"/>
    </mc:Choice>
    <mc:Fallback xmlns="">
      <p:transition spd="slow" advTm="4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n-US" sz="2800" dirty="0"/>
              <a:t>How is the evaluation of the </a:t>
            </a:r>
            <a:br>
              <a:rPr lang="en-US" sz="2800" dirty="0"/>
            </a:br>
            <a:r>
              <a:rPr lang="en-US" sz="2800" dirty="0"/>
              <a:t>LEA Parent and Family Engagement Policy Conducted?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7162800" cy="4724400"/>
          </a:xfrm>
        </p:spPr>
        <p:txBody>
          <a:bodyPr/>
          <a:lstStyle/>
          <a:p>
            <a:r>
              <a:rPr lang="en-US" sz="2200" dirty="0"/>
              <a:t>Evaluation Requirements</a:t>
            </a:r>
          </a:p>
          <a:p>
            <a:r>
              <a:rPr lang="en-US" sz="1800" dirty="0"/>
              <a:t>LEAs and schools must actively outreach to all parents and families reaching beyond barriers of culture, language, disabilities, and poverty.</a:t>
            </a:r>
          </a:p>
          <a:p>
            <a:pPr lvl="1"/>
            <a:r>
              <a:rPr lang="en-US" sz="1800" dirty="0"/>
              <a:t>Conduct annually</a:t>
            </a:r>
          </a:p>
          <a:p>
            <a:pPr lvl="1"/>
            <a:r>
              <a:rPr lang="en-US" sz="1800" dirty="0"/>
              <a:t>Conduct with Title I parents</a:t>
            </a:r>
          </a:p>
          <a:p>
            <a:pPr lvl="1"/>
            <a:r>
              <a:rPr lang="en-US" sz="1800" dirty="0"/>
              <a:t>Analyze Content and Effectiveness of the current plan</a:t>
            </a:r>
          </a:p>
          <a:p>
            <a:pPr lvl="1"/>
            <a:r>
              <a:rPr lang="en-US" sz="1800" dirty="0"/>
              <a:t>Identify Barriers to parental and family engagement</a:t>
            </a:r>
          </a:p>
          <a:p>
            <a:pPr lvl="1"/>
            <a:r>
              <a:rPr lang="en-US" sz="1800" dirty="0"/>
              <a:t>Data/Input may include…</a:t>
            </a:r>
          </a:p>
          <a:p>
            <a:pPr lvl="2"/>
            <a:r>
              <a:rPr lang="en-US" sz="1600" dirty="0"/>
              <a:t>Parent Survey (Required)</a:t>
            </a:r>
          </a:p>
          <a:p>
            <a:pPr lvl="2"/>
            <a:r>
              <a:rPr lang="en-US" sz="1600" dirty="0"/>
              <a:t>Focus Groups</a:t>
            </a:r>
          </a:p>
          <a:p>
            <a:pPr lvl="2"/>
            <a:r>
              <a:rPr lang="en-US" sz="1600" dirty="0"/>
              <a:t>Parent Advisory Committees</a:t>
            </a:r>
            <a:r>
              <a:rPr lang="en-US" dirty="0"/>
              <a:t>	</a:t>
            </a:r>
            <a:endParaRPr lang="en-US" sz="500" dirty="0"/>
          </a:p>
          <a:p>
            <a:pPr lvl="1">
              <a:buNone/>
            </a:pPr>
            <a:endParaRPr lang="en-US" sz="500" dirty="0"/>
          </a:p>
          <a:p>
            <a:r>
              <a:rPr lang="en-US" sz="2200"/>
              <a:t>The evaluation </a:t>
            </a:r>
            <a:r>
              <a:rPr lang="en-US" sz="2200" dirty="0"/>
              <a:t>informs next year’s plan</a:t>
            </a:r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1271866C-3E2B-E3A1-AD67-3C297B8D6F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91600" y="6705600"/>
            <a:ext cx="70104" cy="701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69"/>
    </mc:Choice>
    <mc:Fallback xmlns="">
      <p:transition spd="slow" advTm="71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791200" cy="1143000"/>
          </a:xfrm>
        </p:spPr>
        <p:txBody>
          <a:bodyPr/>
          <a:lstStyle/>
          <a:p>
            <a:r>
              <a:rPr lang="en-US" sz="3200" dirty="0"/>
              <a:t>Who should you contact if you have additional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62200"/>
            <a:ext cx="9144000" cy="3124200"/>
          </a:xfrm>
        </p:spPr>
        <p:txBody>
          <a:bodyPr/>
          <a:lstStyle/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C09886-0079-8720-99C6-127E4B213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54055"/>
              </p:ext>
            </p:extLst>
          </p:nvPr>
        </p:nvGraphicFramePr>
        <p:xfrm>
          <a:off x="364067" y="2514600"/>
          <a:ext cx="8534400" cy="3317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758220724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290347414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1623839350"/>
                    </a:ext>
                  </a:extLst>
                </a:gridCol>
              </a:tblGrid>
              <a:tr h="44631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Email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552540"/>
                  </a:ext>
                </a:extLst>
              </a:tr>
              <a:tr h="446314">
                <a:tc>
                  <a:txBody>
                    <a:bodyPr/>
                    <a:lstStyle/>
                    <a:p>
                      <a:r>
                        <a:rPr lang="en-US" dirty="0"/>
                        <a:t>Allison Streeter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Principal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astreeter@mcpss.com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896602"/>
                  </a:ext>
                </a:extLst>
              </a:tr>
              <a:tr h="446314">
                <a:tc>
                  <a:txBody>
                    <a:bodyPr/>
                    <a:lstStyle/>
                    <a:p>
                      <a:r>
                        <a:rPr lang="en-US" dirty="0"/>
                        <a:t>Regina Flowers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Assistant Principal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rflowers@mcpss.com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893524"/>
                  </a:ext>
                </a:extLst>
              </a:tr>
              <a:tr h="446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Laronda Raines-Langham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Title I Facilitator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llangham@mcpss.com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266102"/>
                  </a:ext>
                </a:extLst>
              </a:tr>
              <a:tr h="4463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924251"/>
                  </a:ext>
                </a:extLst>
              </a:tr>
              <a:tr h="4463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174762"/>
                  </a:ext>
                </a:extLst>
              </a:tr>
              <a:tr h="4463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831342"/>
                  </a:ext>
                </a:extLst>
              </a:tr>
            </a:tbl>
          </a:graphicData>
        </a:graphic>
      </p:graphicFrame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611CD5FC-B096-AEAE-79F4-24FE7AD54C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91600" y="6705600"/>
            <a:ext cx="70104" cy="701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8"/>
    </mc:Choice>
    <mc:Fallback xmlns="">
      <p:transition spd="slow" advTm="1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11CE50-DBC4-9889-7A2E-270A1A48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347" y="1600200"/>
            <a:ext cx="3496306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wrap="square" anchor="t">
            <a:normAutofit/>
          </a:bodyPr>
          <a:lstStyle/>
          <a:p>
            <a:pPr>
              <a:buNone/>
            </a:pPr>
            <a:r>
              <a:rPr lang="en-US" dirty="0"/>
              <a:t>Please scan the QR code to access the sign in sheet, submit any questions, and to express your interest in getting involved.</a:t>
            </a:r>
            <a:endParaRPr lang="en-US" b="1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2BAA056-C2F2-C359-BA97-65091D90DF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8839200" y="6553200"/>
            <a:ext cx="146304" cy="1463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9"/>
    </mc:Choice>
    <mc:Fallback xmlns="">
      <p:transition spd="slow" advTm="1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79EBE7-745F-24DD-E070-913C190FD754}"/>
              </a:ext>
            </a:extLst>
          </p:cNvPr>
          <p:cNvSpPr txBox="1"/>
          <p:nvPr/>
        </p:nvSpPr>
        <p:spPr>
          <a:xfrm>
            <a:off x="1905000" y="609600"/>
            <a:ext cx="5410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Meeting Agenda</a:t>
            </a:r>
          </a:p>
          <a:p>
            <a:r>
              <a:rPr lang="en-US" dirty="0"/>
              <a:t>Welcome</a:t>
            </a:r>
          </a:p>
          <a:p>
            <a:r>
              <a:rPr lang="en-US" dirty="0"/>
              <a:t>Why are we here?</a:t>
            </a:r>
          </a:p>
          <a:p>
            <a:r>
              <a:rPr lang="en-US" dirty="0"/>
              <a:t>What does it mean to be a Title I School?</a:t>
            </a:r>
          </a:p>
          <a:p>
            <a:r>
              <a:rPr lang="en-US" dirty="0"/>
              <a:t>Parental and Family Engagement – 1% Set Aside</a:t>
            </a:r>
          </a:p>
          <a:p>
            <a:r>
              <a:rPr lang="en-US" dirty="0"/>
              <a:t>LEA Title I Plan</a:t>
            </a:r>
          </a:p>
          <a:p>
            <a:r>
              <a:rPr lang="en-US" dirty="0"/>
              <a:t>LEA Parent and Family Engagement Policy</a:t>
            </a:r>
          </a:p>
          <a:p>
            <a:r>
              <a:rPr lang="en-US" dirty="0"/>
              <a:t>CIP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Improvement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 Parent and Family Engagement Policy</a:t>
            </a:r>
          </a:p>
          <a:p>
            <a:r>
              <a:rPr lang="en-US" dirty="0"/>
              <a:t>School-Parent Compact</a:t>
            </a:r>
          </a:p>
          <a:p>
            <a:r>
              <a:rPr lang="en-US" dirty="0"/>
              <a:t>Parents’ Right to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Teacher Qualifications</a:t>
            </a:r>
          </a:p>
          <a:p>
            <a:r>
              <a:rPr lang="en-US" dirty="0"/>
              <a:t>Annual Evaluation of the Parental and Family Engagement Policy</a:t>
            </a:r>
          </a:p>
          <a:p>
            <a:r>
              <a:rPr lang="en-US" dirty="0"/>
              <a:t>Parent and Family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School Parent Advisory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District Parent Advisory Committee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A891097C-3342-897F-D9BF-94DAE991F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 flipH="1" flipV="1">
            <a:off x="9061703" y="6775703"/>
            <a:ext cx="45719" cy="457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2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4"/>
    </mc:Choice>
    <mc:Fallback xmlns="">
      <p:transition spd="slow" advTm="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4343400" cy="1143000"/>
          </a:xfrm>
          <a:ln>
            <a:noFill/>
          </a:ln>
        </p:spPr>
        <p:txBody>
          <a:bodyPr/>
          <a:lstStyle/>
          <a:p>
            <a:r>
              <a:rPr lang="en-US" dirty="0"/>
              <a:t>Why are we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924800" cy="31242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Every Student Succeeds ACT of 2015 </a:t>
            </a:r>
            <a:r>
              <a:rPr lang="en-US" dirty="0"/>
              <a:t>requires that each Title I School hold an Annual Meeting of Title I parents for the purpose of…</a:t>
            </a:r>
          </a:p>
          <a:p>
            <a:pPr>
              <a:buNone/>
            </a:pPr>
            <a:endParaRPr lang="en-US" sz="1200" dirty="0"/>
          </a:p>
          <a:p>
            <a:pPr lvl="1"/>
            <a:r>
              <a:rPr lang="en-US" sz="2400" dirty="0"/>
              <a:t>Informing you of your school’s participation in Title I</a:t>
            </a:r>
          </a:p>
          <a:p>
            <a:pPr lvl="1"/>
            <a:r>
              <a:rPr lang="en-US" sz="2400" dirty="0"/>
              <a:t>Explaining the requirements of Title I</a:t>
            </a:r>
          </a:p>
          <a:p>
            <a:pPr lvl="1"/>
            <a:r>
              <a:rPr lang="en-US" sz="2400" dirty="0"/>
              <a:t>Explaining your rights as parents to be involved</a:t>
            </a:r>
          </a:p>
          <a:p>
            <a:pPr lvl="1">
              <a:buNone/>
            </a:pPr>
            <a:endParaRPr lang="en-US" sz="1800" dirty="0"/>
          </a:p>
          <a:p>
            <a:pPr>
              <a:buNone/>
            </a:pPr>
            <a:r>
              <a:rPr lang="en-US" sz="2200" dirty="0"/>
              <a:t>		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80405D4-4587-B607-188B-3910C52A78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 flipH="1">
            <a:off x="9061704" y="6705600"/>
            <a:ext cx="70104" cy="701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8"/>
    </mc:Choice>
    <mc:Fallback xmlns="">
      <p:transition spd="slow" advTm="2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5562600" cy="1143000"/>
          </a:xfrm>
        </p:spPr>
        <p:txBody>
          <a:bodyPr/>
          <a:lstStyle/>
          <a:p>
            <a:r>
              <a:rPr lang="en-US" sz="3400" dirty="0"/>
              <a:t>What you will learn…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7" y="1676400"/>
            <a:ext cx="8001000" cy="3657600"/>
          </a:xfrm>
        </p:spPr>
        <p:txBody>
          <a:bodyPr/>
          <a:lstStyle/>
          <a:p>
            <a:r>
              <a:rPr lang="en-US" sz="2000" dirty="0"/>
              <a:t>What does it mean to be a Title I school?</a:t>
            </a:r>
          </a:p>
          <a:p>
            <a:r>
              <a:rPr lang="en-US" sz="2000" dirty="0"/>
              <a:t>What is the1% Set-Aside for parent and family engagement?</a:t>
            </a:r>
          </a:p>
          <a:p>
            <a:r>
              <a:rPr lang="en-US" sz="2000" dirty="0"/>
              <a:t>What is the LEA Title I Consolidated Plan?</a:t>
            </a:r>
          </a:p>
          <a:p>
            <a:r>
              <a:rPr lang="en-US" sz="2000" dirty="0"/>
              <a:t>What is the LEA Parental and Family Engagement  Policy?</a:t>
            </a:r>
          </a:p>
          <a:p>
            <a:r>
              <a:rPr lang="en-US" sz="2000" dirty="0"/>
              <a:t>What is a CIP?</a:t>
            </a:r>
          </a:p>
          <a:p>
            <a:r>
              <a:rPr lang="en-US" sz="2000" dirty="0"/>
              <a:t>What is the School-Parent Compact?</a:t>
            </a:r>
          </a:p>
          <a:p>
            <a:r>
              <a:rPr lang="en-US" sz="2000" dirty="0"/>
              <a:t>How do I request the qualifications of my child’s teacher(s)?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55098A0-0C7B-6EF3-8311-06F89F1D5E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15400" y="6629400"/>
            <a:ext cx="146304" cy="1463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2"/>
    </mc:Choice>
    <mc:Fallback xmlns="">
      <p:transition spd="slow" advTm="2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343400"/>
            <a:ext cx="7086600" cy="1143000"/>
          </a:xfrm>
          <a:prstGeom prst="roundRect">
            <a:avLst/>
          </a:prstGeom>
          <a:solidFill>
            <a:srgbClr val="F9FB9B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5638800" cy="1143000"/>
          </a:xfrm>
        </p:spPr>
        <p:txBody>
          <a:bodyPr/>
          <a:lstStyle/>
          <a:p>
            <a:r>
              <a:rPr lang="en-US" sz="3400" dirty="0"/>
              <a:t>What you will learn…</a:t>
            </a:r>
            <a:br>
              <a:rPr lang="en-US" sz="3400" dirty="0"/>
            </a:br>
            <a:r>
              <a:rPr lang="en-US" sz="2400" i="1" dirty="0"/>
              <a:t>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924800" cy="4038601"/>
          </a:xfrm>
          <a:ln>
            <a:noFill/>
          </a:ln>
        </p:spPr>
        <p:txBody>
          <a:bodyPr/>
          <a:lstStyle/>
          <a:p>
            <a:pPr>
              <a:buNone/>
            </a:pPr>
            <a:endParaRPr lang="en-US" sz="500" dirty="0"/>
          </a:p>
          <a:p>
            <a:pPr>
              <a:buNone/>
            </a:pPr>
            <a:endParaRPr lang="en-US" sz="500" dirty="0"/>
          </a:p>
          <a:p>
            <a:pPr>
              <a:buNone/>
            </a:pPr>
            <a:endParaRPr lang="en-US" sz="500" dirty="0"/>
          </a:p>
          <a:p>
            <a:pPr>
              <a:buNone/>
            </a:pPr>
            <a:endParaRPr lang="en-US" sz="400" dirty="0"/>
          </a:p>
          <a:p>
            <a:r>
              <a:rPr lang="en-US" dirty="0"/>
              <a:t>How is the Annual Evaluation of the Parent and Family Engagement policy conducted?</a:t>
            </a:r>
          </a:p>
          <a:p>
            <a:r>
              <a:rPr lang="en-US" dirty="0"/>
              <a:t>Evaluations need to target 3 key components</a:t>
            </a:r>
          </a:p>
          <a:p>
            <a:pPr lvl="1"/>
            <a:r>
              <a:rPr lang="en-US" dirty="0"/>
              <a:t>1. Barriers</a:t>
            </a:r>
          </a:p>
          <a:p>
            <a:pPr lvl="1"/>
            <a:r>
              <a:rPr lang="en-US" dirty="0"/>
              <a:t>2. Ability to assist learning</a:t>
            </a:r>
          </a:p>
          <a:p>
            <a:pPr lvl="1"/>
            <a:r>
              <a:rPr lang="en-US" dirty="0"/>
              <a:t>3. Successful interactions</a:t>
            </a:r>
          </a:p>
          <a:p>
            <a:pPr>
              <a:buNone/>
            </a:pPr>
            <a:endParaRPr lang="en-US" sz="400" dirty="0"/>
          </a:p>
          <a:p>
            <a:pPr>
              <a:buNone/>
            </a:pPr>
            <a:endParaRPr lang="en-US" sz="500" dirty="0"/>
          </a:p>
          <a:p>
            <a:r>
              <a:rPr lang="en-US" dirty="0"/>
              <a:t>How can I be involved?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ECE5C27-120A-4A25-7949-61CFAE7CE4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91600" y="6705600"/>
            <a:ext cx="70104" cy="701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0"/>
    </mc:Choice>
    <mc:Fallback xmlns="">
      <p:transition spd="slow" advTm="2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n-US" sz="3200" dirty="0"/>
              <a:t>What does it mean to be a Title I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7620000" cy="4525963"/>
          </a:xfrm>
        </p:spPr>
        <p:txBody>
          <a:bodyPr/>
          <a:lstStyle/>
          <a:p>
            <a:r>
              <a:rPr lang="en-US" sz="2200" dirty="0"/>
              <a:t>Being a Title I school means receiving federal funding (Title I dollars) to </a:t>
            </a:r>
            <a:r>
              <a:rPr lang="en-US" sz="2200" u="sng" dirty="0"/>
              <a:t>supplement</a:t>
            </a:r>
            <a:r>
              <a:rPr lang="en-US" sz="2200" dirty="0"/>
              <a:t> the school’s existing programs.  These dollars are used for…</a:t>
            </a:r>
          </a:p>
          <a:p>
            <a:pPr lvl="1"/>
            <a:r>
              <a:rPr lang="en-US" sz="1800" dirty="0"/>
              <a:t>Identifying students experiencing academic difficulties and providing timely assistance to help these students meet the State’s challenging content standards.</a:t>
            </a:r>
          </a:p>
          <a:p>
            <a:pPr lvl="1"/>
            <a:r>
              <a:rPr lang="en-US" sz="1800" dirty="0"/>
              <a:t>Purchasing supplemental staff/programs/materials/supplies</a:t>
            </a:r>
          </a:p>
          <a:p>
            <a:pPr lvl="1"/>
            <a:r>
              <a:rPr lang="en-US" sz="1800" dirty="0"/>
              <a:t>Conducting parent and family engagement meetings/trainings/activities</a:t>
            </a:r>
          </a:p>
          <a:p>
            <a:pPr marL="457200" lvl="1" indent="0">
              <a:buNone/>
            </a:pPr>
            <a:endParaRPr lang="en-US" sz="1800" dirty="0"/>
          </a:p>
          <a:p>
            <a:pPr lvl="1">
              <a:buNone/>
            </a:pPr>
            <a:endParaRPr lang="en-US" sz="1000" dirty="0"/>
          </a:p>
          <a:p>
            <a:r>
              <a:rPr lang="en-US" sz="2200" dirty="0"/>
              <a:t>Being a Title I school also means parent and family involvement and knowing your rights under ESSA.  </a:t>
            </a:r>
          </a:p>
          <a:p>
            <a:endParaRPr lang="en-US" sz="2200" dirty="0"/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F5C64A1-7B23-557A-2156-C743D73B29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91600" y="6705600"/>
            <a:ext cx="70104" cy="701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7"/>
    </mc:Choice>
    <mc:Fallback xmlns="">
      <p:transition spd="slow" advTm="5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6172200" cy="1143000"/>
          </a:xfrm>
        </p:spPr>
        <p:txBody>
          <a:bodyPr/>
          <a:lstStyle/>
          <a:p>
            <a:r>
              <a:rPr lang="en-US" sz="3200" dirty="0"/>
              <a:t>What is the 1% set-aside and how are parents involved?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343400"/>
          </a:xfrm>
        </p:spPr>
        <p:txBody>
          <a:bodyPr/>
          <a:lstStyle/>
          <a:p>
            <a:r>
              <a:rPr lang="en-US" sz="2000" dirty="0"/>
              <a:t>Any LEA with a Title I Allocation exceeding $500,000 is required by law to set aside 1% of it’s Title I allocation for parent and family engagement. </a:t>
            </a:r>
          </a:p>
          <a:p>
            <a:pPr>
              <a:buNone/>
            </a:pPr>
            <a:endParaRPr lang="en-US" sz="500" dirty="0"/>
          </a:p>
          <a:p>
            <a:r>
              <a:rPr lang="en-US" sz="2000" dirty="0"/>
              <a:t>Of that 1%, 10% may be reserved at the LEA for system-wide initiatives related to parent and family engagement.  The remaining 90% must be allocated to all Title I schools in the LEA.  Therefore, each Title I school receives its portion of the 90% to implement school-level parent and family engagement with clear expectations and objectives for meaningful involvement. </a:t>
            </a:r>
            <a:r>
              <a:rPr lang="en-US" sz="1800" i="1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($2663.71)</a:t>
            </a:r>
            <a:r>
              <a:rPr lang="en-US" sz="1800" i="1" spc="-15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endParaRPr lang="en-US" sz="2000" dirty="0"/>
          </a:p>
          <a:p>
            <a:pPr>
              <a:buNone/>
            </a:pPr>
            <a:endParaRPr lang="en-US" sz="500" dirty="0"/>
          </a:p>
          <a:p>
            <a:r>
              <a:rPr lang="en-US" sz="2000" dirty="0"/>
              <a:t>The LEA and local schools will establish a parent advisory committee to assist in designation of funds.</a:t>
            </a:r>
          </a:p>
          <a:p>
            <a:endParaRPr lang="en-US" sz="2000" dirty="0"/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55A3D28-FFF0-A0AC-CC32-CB9B7BEA8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 flipH="1">
            <a:off x="9061704" y="6705600"/>
            <a:ext cx="70104" cy="701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9"/>
    </mc:Choice>
    <mc:Fallback xmlns="">
      <p:transition spd="slow" advTm="6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6172200" cy="1143000"/>
          </a:xfrm>
        </p:spPr>
        <p:txBody>
          <a:bodyPr/>
          <a:lstStyle/>
          <a:p>
            <a:r>
              <a:rPr lang="en-US" sz="3200" dirty="0"/>
              <a:t>What is the LEA Consolidated Plan?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001000" cy="4800600"/>
          </a:xfrm>
        </p:spPr>
        <p:txBody>
          <a:bodyPr/>
          <a:lstStyle/>
          <a:p>
            <a:r>
              <a:rPr lang="en-US" sz="2200" dirty="0"/>
              <a:t>The LEA Title I Consolidated Plan addresses how the LEA will use Title I funds throughout the school system. </a:t>
            </a:r>
          </a:p>
          <a:p>
            <a:pPr marL="0" indent="0">
              <a:buNone/>
            </a:pPr>
            <a:r>
              <a:rPr lang="en-US" sz="2200" dirty="0"/>
              <a:t>    Topics include:</a:t>
            </a:r>
          </a:p>
          <a:p>
            <a:pPr lvl="1"/>
            <a:r>
              <a:rPr lang="en-US" dirty="0"/>
              <a:t>Student academic assessments </a:t>
            </a:r>
          </a:p>
          <a:p>
            <a:pPr lvl="1"/>
            <a:r>
              <a:rPr lang="en-US" dirty="0"/>
              <a:t>Additional assistance </a:t>
            </a:r>
            <a:r>
              <a:rPr lang="en-US"/>
              <a:t>provided to struggling </a:t>
            </a:r>
            <a:r>
              <a:rPr lang="en-US" dirty="0"/>
              <a:t>students</a:t>
            </a:r>
          </a:p>
          <a:p>
            <a:pPr lvl="1"/>
            <a:r>
              <a:rPr lang="en-US" dirty="0"/>
              <a:t>Coordination and integration of federal funds and programs</a:t>
            </a:r>
          </a:p>
          <a:p>
            <a:pPr lvl="1"/>
            <a:r>
              <a:rPr lang="en-US" dirty="0"/>
              <a:t>School programs including Migrant, Pre-School, EL, and Homeless, as applicable.</a:t>
            </a:r>
          </a:p>
          <a:p>
            <a:pPr lvl="1"/>
            <a:r>
              <a:rPr lang="en-US" dirty="0"/>
              <a:t>Parent and Family Engagement Strategies, which is included in the Parent and Family Engagement Policy. </a:t>
            </a:r>
          </a:p>
          <a:p>
            <a:pPr lvl="1">
              <a:buNone/>
            </a:pPr>
            <a:endParaRPr lang="en-US" sz="500" dirty="0"/>
          </a:p>
          <a:p>
            <a:r>
              <a:rPr lang="en-US" sz="2200" dirty="0"/>
              <a:t>You, as a Title I Parent, have a right to be involved in the development of the LEA Title I Consolidated Plan</a:t>
            </a:r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263D7BD-6216-7E72-FA77-7A4DB7E10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 flipV="1">
            <a:off x="8991600" y="6775704"/>
            <a:ext cx="70104" cy="701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5"/>
    </mc:Choice>
    <mc:Fallback xmlns="">
      <p:transition spd="slow" advTm="51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6172200" cy="1143000"/>
          </a:xfrm>
        </p:spPr>
        <p:txBody>
          <a:bodyPr/>
          <a:lstStyle/>
          <a:p>
            <a:r>
              <a:rPr lang="en-US" sz="2800" dirty="0"/>
              <a:t>What is the LEA Parent and Family Engagement Plan?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153400" cy="3962400"/>
          </a:xfrm>
        </p:spPr>
        <p:txBody>
          <a:bodyPr/>
          <a:lstStyle/>
          <a:p>
            <a:r>
              <a:rPr lang="en-US" sz="2200" dirty="0"/>
              <a:t>This plan addresses how the LEA will implement the parent and family engagement requirements of Every Student Succeeds Act</a:t>
            </a:r>
            <a:r>
              <a:rPr lang="en-US" sz="2200" i="1" dirty="0"/>
              <a:t>.  </a:t>
            </a:r>
            <a:r>
              <a:rPr lang="en-US" sz="2200" dirty="0"/>
              <a:t>It includes…</a:t>
            </a:r>
          </a:p>
          <a:p>
            <a:endParaRPr lang="en-US" sz="500" i="1" dirty="0"/>
          </a:p>
          <a:p>
            <a:pPr lvl="1"/>
            <a:r>
              <a:rPr lang="en-US" sz="1800" dirty="0"/>
              <a:t>The LEA’s expectations for parents and families</a:t>
            </a:r>
          </a:p>
          <a:p>
            <a:pPr lvl="1">
              <a:buNone/>
            </a:pPr>
            <a:endParaRPr lang="en-US" sz="500" dirty="0"/>
          </a:p>
          <a:p>
            <a:pPr lvl="1"/>
            <a:r>
              <a:rPr lang="en-US" sz="1800" dirty="0"/>
              <a:t>How the LEA will involve parents in decision-making</a:t>
            </a:r>
          </a:p>
          <a:p>
            <a:pPr lvl="1">
              <a:buNone/>
            </a:pPr>
            <a:endParaRPr lang="en-US" sz="500" dirty="0"/>
          </a:p>
          <a:p>
            <a:pPr lvl="1"/>
            <a:r>
              <a:rPr lang="en-US" sz="1800" dirty="0"/>
              <a:t>How the LEA will work to build the schools’ and parents’ capacity for strong parental involvement to improve student academic achievement</a:t>
            </a:r>
          </a:p>
          <a:p>
            <a:r>
              <a:rPr lang="en-US" sz="2400" dirty="0"/>
              <a:t>The LEA and local schools will establish a parent advisory committee to assist in development of the Plan.</a:t>
            </a:r>
          </a:p>
          <a:p>
            <a:endParaRPr lang="en-US" sz="2400" dirty="0"/>
          </a:p>
          <a:p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CC8A55F-C8E0-1871-1E6B-28631F6633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991600" y="6705600"/>
            <a:ext cx="70104" cy="701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3"/>
    </mc:Choice>
    <mc:Fallback xmlns="">
      <p:transition spd="slow" advTm="4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ck to School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E8A5C5A48F5C41980AF4C48752466B" ma:contentTypeVersion="6" ma:contentTypeDescription="Create a new document." ma:contentTypeScope="" ma:versionID="a48fd68ffd183dcf0d1b3ad201a17bdc">
  <xsd:schema xmlns:xsd="http://www.w3.org/2001/XMLSchema" xmlns:xs="http://www.w3.org/2001/XMLSchema" xmlns:p="http://schemas.microsoft.com/office/2006/metadata/properties" xmlns:ns2="afd267e3-8e89-43b6-a889-580652c74157" xmlns:ns3="e1a4e7ef-ecce-4078-a3f6-1520a0b100ad" targetNamespace="http://schemas.microsoft.com/office/2006/metadata/properties" ma:root="true" ma:fieldsID="c892a893817b3223d28b9c0491eb295c" ns2:_="" ns3:_="">
    <xsd:import namespace="afd267e3-8e89-43b6-a889-580652c74157"/>
    <xsd:import namespace="e1a4e7ef-ecce-4078-a3f6-1520a0b100a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267e3-8e89-43b6-a889-580652c7415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4e7ef-ecce-4078-a3f6-1520a0b100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fd267e3-8e89-43b6-a889-580652c74157">
      <UserInfo>
        <DisplayName>Sanders, Angela M/Craighead</DisplayName>
        <AccountId>583</AccountId>
        <AccountType/>
      </UserInfo>
      <UserInfo>
        <DisplayName>Tucker, Latasha M./Federal Programs</DisplayName>
        <AccountId>5383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27E964-2136-457E-BA17-B26CBE9E43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d267e3-8e89-43b6-a889-580652c74157"/>
    <ds:schemaRef ds:uri="e1a4e7ef-ecce-4078-a3f6-1520a0b100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D8B60B-E719-4C1D-9771-6FB7C17E231C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http://purl.org/dc/dcmitype/"/>
    <ds:schemaRef ds:uri="e1a4e7ef-ecce-4078-a3f6-1520a0b100ad"/>
    <ds:schemaRef ds:uri="http://schemas.microsoft.com/office/2006/documentManagement/types"/>
    <ds:schemaRef ds:uri="http://schemas.microsoft.com/office/infopath/2007/PartnerControls"/>
    <ds:schemaRef ds:uri="afd267e3-8e89-43b6-a889-580652c7415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99D5EA0-BED2-43B3-9A97-8E71343F29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Back to School</Template>
  <TotalTime>1856</TotalTime>
  <Words>1234</Words>
  <Application>Microsoft Office PowerPoint</Application>
  <PresentationFormat>On-screen Show (4:3)</PresentationFormat>
  <Paragraphs>165</Paragraphs>
  <Slides>17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Trebuchet MS</vt:lpstr>
      <vt:lpstr>Back to School</vt:lpstr>
      <vt:lpstr>COUNCIL TRADITIONAL ANNUAL TITLE I MEETING  SEPTEMBER 25, 2023</vt:lpstr>
      <vt:lpstr>PowerPoint Presentation</vt:lpstr>
      <vt:lpstr>Why are we here?</vt:lpstr>
      <vt:lpstr>What you will learn…</vt:lpstr>
      <vt:lpstr>What you will learn… (Continued)</vt:lpstr>
      <vt:lpstr>What does it mean to be a Title I School?</vt:lpstr>
      <vt:lpstr>What is the 1% set-aside and how are parents involved?</vt:lpstr>
      <vt:lpstr>What is the LEA Consolidated Plan?</vt:lpstr>
      <vt:lpstr>What is the LEA Parent and Family Engagement Plan?</vt:lpstr>
      <vt:lpstr>What is a CIP?</vt:lpstr>
      <vt:lpstr>What’s included in the school’s Parent and Family Engagement Plan</vt:lpstr>
      <vt:lpstr>What is the School-Parent Compact?</vt:lpstr>
      <vt:lpstr>The Role of the Parent:</vt:lpstr>
      <vt:lpstr>How do I request the qualifications of my child’s teachers?</vt:lpstr>
      <vt:lpstr>How is the evaluation of the  LEA Parent and Family Engagement Policy Conducted?</vt:lpstr>
      <vt:lpstr>Who should you contact if you have additional questions?</vt:lpstr>
      <vt:lpstr> </vt:lpstr>
    </vt:vector>
  </TitlesOfParts>
  <Company>ALSDE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for Parents</dc:title>
  <dc:creator>judybo</dc:creator>
  <cp:lastModifiedBy>Raines-Langham, Laronda S/Council</cp:lastModifiedBy>
  <cp:revision>203</cp:revision>
  <cp:lastPrinted>2017-04-12T13:55:11Z</cp:lastPrinted>
  <dcterms:created xsi:type="dcterms:W3CDTF">2008-12-30T20:58:07Z</dcterms:created>
  <dcterms:modified xsi:type="dcterms:W3CDTF">2023-10-31T16:41:29Z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0x01010066E8A5C5A48F5C41980AF4C48752466B</vt:lpwstr>
  </property>
</Properties>
</file>