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6" r:id="rId4"/>
    <p:sldId id="258" r:id="rId5"/>
    <p:sldId id="265" r:id="rId6"/>
    <p:sldId id="277" r:id="rId7"/>
    <p:sldId id="259" r:id="rId8"/>
    <p:sldId id="264" r:id="rId9"/>
    <p:sldId id="268" r:id="rId10"/>
    <p:sldId id="260" r:id="rId11"/>
    <p:sldId id="266" r:id="rId12"/>
    <p:sldId id="269" r:id="rId13"/>
    <p:sldId id="271" r:id="rId14"/>
    <p:sldId id="261" r:id="rId15"/>
    <p:sldId id="273" r:id="rId16"/>
    <p:sldId id="272" r:id="rId17"/>
    <p:sldId id="263" r:id="rId18"/>
    <p:sldId id="270"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6" d="100"/>
          <a:sy n="46" d="100"/>
        </p:scale>
        <p:origin x="78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8984C39F-05B3-4729-A06D-662F3CCD81C6}" type="datetimeFigureOut">
              <a:rPr lang="en-US" smtClean="0"/>
              <a:t>8/30/2022</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3BAA73ED-C4F8-4159-8C2A-54FE33306733}" type="slidenum">
              <a:rPr lang="en-US" smtClean="0"/>
              <a:t>‹#›</a:t>
            </a:fld>
            <a:endParaRPr lang="en-US"/>
          </a:p>
        </p:txBody>
      </p:sp>
    </p:spTree>
    <p:extLst>
      <p:ext uri="{BB962C8B-B14F-4D97-AF65-F5344CB8AC3E}">
        <p14:creationId xmlns:p14="http://schemas.microsoft.com/office/powerpoint/2010/main" val="3718514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84C39F-05B3-4729-A06D-662F3CCD81C6}" type="datetimeFigureOut">
              <a:rPr lang="en-US" smtClean="0"/>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A73ED-C4F8-4159-8C2A-54FE33306733}" type="slidenum">
              <a:rPr lang="en-US" smtClean="0"/>
              <a:t>‹#›</a:t>
            </a:fld>
            <a:endParaRPr lang="en-US"/>
          </a:p>
        </p:txBody>
      </p:sp>
    </p:spTree>
    <p:extLst>
      <p:ext uri="{BB962C8B-B14F-4D97-AF65-F5344CB8AC3E}">
        <p14:creationId xmlns:p14="http://schemas.microsoft.com/office/powerpoint/2010/main" val="409772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84C39F-05B3-4729-A06D-662F3CCD81C6}" type="datetimeFigureOut">
              <a:rPr lang="en-US" smtClean="0"/>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A73ED-C4F8-4159-8C2A-54FE33306733}" type="slidenum">
              <a:rPr lang="en-US" smtClean="0"/>
              <a:t>‹#›</a:t>
            </a:fld>
            <a:endParaRPr lang="en-US"/>
          </a:p>
        </p:txBody>
      </p:sp>
    </p:spTree>
    <p:extLst>
      <p:ext uri="{BB962C8B-B14F-4D97-AF65-F5344CB8AC3E}">
        <p14:creationId xmlns:p14="http://schemas.microsoft.com/office/powerpoint/2010/main" val="144309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84C39F-05B3-4729-A06D-662F3CCD81C6}" type="datetimeFigureOut">
              <a:rPr lang="en-US" smtClean="0"/>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A73ED-C4F8-4159-8C2A-54FE33306733}" type="slidenum">
              <a:rPr lang="en-US" smtClean="0"/>
              <a:t>‹#›</a:t>
            </a:fld>
            <a:endParaRPr lang="en-US"/>
          </a:p>
        </p:txBody>
      </p:sp>
    </p:spTree>
    <p:extLst>
      <p:ext uri="{BB962C8B-B14F-4D97-AF65-F5344CB8AC3E}">
        <p14:creationId xmlns:p14="http://schemas.microsoft.com/office/powerpoint/2010/main" val="312800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84C39F-05B3-4729-A06D-662F3CCD81C6}" type="datetimeFigureOut">
              <a:rPr lang="en-US" smtClean="0"/>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A73ED-C4F8-4159-8C2A-54FE33306733}" type="slidenum">
              <a:rPr lang="en-US" smtClean="0"/>
              <a:t>‹#›</a:t>
            </a:fld>
            <a:endParaRPr lang="en-US"/>
          </a:p>
        </p:txBody>
      </p:sp>
    </p:spTree>
    <p:extLst>
      <p:ext uri="{BB962C8B-B14F-4D97-AF65-F5344CB8AC3E}">
        <p14:creationId xmlns:p14="http://schemas.microsoft.com/office/powerpoint/2010/main" val="2049639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84C39F-05B3-4729-A06D-662F3CCD81C6}" type="datetimeFigureOut">
              <a:rPr lang="en-US" smtClean="0"/>
              <a:t>8/30/2022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A73ED-C4F8-4159-8C2A-54FE33306733}" type="slidenum">
              <a:rPr lang="en-US" smtClean="0"/>
              <a:t>‹#›</a:t>
            </a:fld>
            <a:endParaRPr lang="en-US"/>
          </a:p>
        </p:txBody>
      </p:sp>
    </p:spTree>
    <p:extLst>
      <p:ext uri="{BB962C8B-B14F-4D97-AF65-F5344CB8AC3E}">
        <p14:creationId xmlns:p14="http://schemas.microsoft.com/office/powerpoint/2010/main" val="1944501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84C39F-05B3-4729-A06D-662F3CCD81C6}" type="datetimeFigureOut">
              <a:rPr lang="en-US" smtClean="0"/>
              <a:t>8/30/2022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AA73ED-C4F8-4159-8C2A-54FE33306733}" type="slidenum">
              <a:rPr lang="en-US" smtClean="0"/>
              <a:t>‹#›</a:t>
            </a:fld>
            <a:endParaRPr lang="en-US"/>
          </a:p>
        </p:txBody>
      </p:sp>
    </p:spTree>
    <p:extLst>
      <p:ext uri="{BB962C8B-B14F-4D97-AF65-F5344CB8AC3E}">
        <p14:creationId xmlns:p14="http://schemas.microsoft.com/office/powerpoint/2010/main" val="920187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84C39F-05B3-4729-A06D-662F3CCD81C6}" type="datetimeFigureOut">
              <a:rPr lang="en-US" smtClean="0"/>
              <a:t>8/30/2022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AA73ED-C4F8-4159-8C2A-54FE33306733}" type="slidenum">
              <a:rPr lang="en-US" smtClean="0"/>
              <a:t>‹#›</a:t>
            </a:fld>
            <a:endParaRPr lang="en-US"/>
          </a:p>
        </p:txBody>
      </p:sp>
    </p:spTree>
    <p:extLst>
      <p:ext uri="{BB962C8B-B14F-4D97-AF65-F5344CB8AC3E}">
        <p14:creationId xmlns:p14="http://schemas.microsoft.com/office/powerpoint/2010/main" val="301664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4C39F-05B3-4729-A06D-662F3CCD81C6}" type="datetimeFigureOut">
              <a:rPr lang="en-US" smtClean="0"/>
              <a:t>8/30/2022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AA73ED-C4F8-4159-8C2A-54FE33306733}" type="slidenum">
              <a:rPr lang="en-US" smtClean="0"/>
              <a:t>‹#›</a:t>
            </a:fld>
            <a:endParaRPr lang="en-US"/>
          </a:p>
        </p:txBody>
      </p:sp>
    </p:spTree>
    <p:extLst>
      <p:ext uri="{BB962C8B-B14F-4D97-AF65-F5344CB8AC3E}">
        <p14:creationId xmlns:p14="http://schemas.microsoft.com/office/powerpoint/2010/main" val="2319924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8984C39F-05B3-4729-A06D-662F3CCD81C6}" type="datetimeFigureOut">
              <a:rPr lang="en-US" smtClean="0"/>
              <a:t>8/30/2022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3BAA73ED-C4F8-4159-8C2A-54FE33306733}" type="slidenum">
              <a:rPr lang="en-US" smtClean="0"/>
              <a:t>‹#›</a:t>
            </a:fld>
            <a:endParaRPr lang="en-US"/>
          </a:p>
        </p:txBody>
      </p:sp>
    </p:spTree>
    <p:extLst>
      <p:ext uri="{BB962C8B-B14F-4D97-AF65-F5344CB8AC3E}">
        <p14:creationId xmlns:p14="http://schemas.microsoft.com/office/powerpoint/2010/main" val="2214957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8984C39F-05B3-4729-A06D-662F3CCD81C6}" type="datetimeFigureOut">
              <a:rPr lang="en-US" smtClean="0"/>
              <a:t>8/30/2022</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3BAA73ED-C4F8-4159-8C2A-54FE33306733}" type="slidenum">
              <a:rPr lang="en-US" smtClean="0"/>
              <a:t>‹#›</a:t>
            </a:fld>
            <a:endParaRPr lang="en-US"/>
          </a:p>
        </p:txBody>
      </p:sp>
    </p:spTree>
    <p:extLst>
      <p:ext uri="{BB962C8B-B14F-4D97-AF65-F5344CB8AC3E}">
        <p14:creationId xmlns:p14="http://schemas.microsoft.com/office/powerpoint/2010/main" val="94398779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8984C39F-05B3-4729-A06D-662F3CCD81C6}" type="datetimeFigureOut">
              <a:rPr lang="en-US" smtClean="0"/>
              <a:t>8/30/2022</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3BAA73ED-C4F8-4159-8C2A-54FE33306733}" type="slidenum">
              <a:rPr lang="en-US" smtClean="0"/>
              <a:t>‹#›</a:t>
            </a:fld>
            <a:endParaRPr lang="en-US"/>
          </a:p>
        </p:txBody>
      </p:sp>
    </p:spTree>
    <p:extLst>
      <p:ext uri="{BB962C8B-B14F-4D97-AF65-F5344CB8AC3E}">
        <p14:creationId xmlns:p14="http://schemas.microsoft.com/office/powerpoint/2010/main" val="41874296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gkidsparent.gadoe.org/Pages/Home.aspx"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forms.office.com/r/zgXYBuSLPM"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dLReNTmMkKA" TargetMode="External"/><Relationship Id="rId2" Type="http://schemas.openxmlformats.org/officeDocument/2006/relationships/hyperlink" Target="https://www.youtube.com/watch?v=4rt1syuknWE" TargetMode="External"/><Relationship Id="rId1" Type="http://schemas.openxmlformats.org/officeDocument/2006/relationships/slideLayout" Target="../slideLayouts/slideLayout2.xml"/><Relationship Id="rId6" Type="http://schemas.openxmlformats.org/officeDocument/2006/relationships/hyperlink" Target="https://www.youtube.com/watch?v=WP1blVh1ZQM&amp;t=168s" TargetMode="External"/><Relationship Id="rId5" Type="http://schemas.openxmlformats.org/officeDocument/2006/relationships/hyperlink" Target="https://www.youtube.com/watch?v=qwOQvh_mJ4w" TargetMode="External"/><Relationship Id="rId4" Type="http://schemas.openxmlformats.org/officeDocument/2006/relationships/hyperlink" Target="https://www.youtube.com/watch?v=TTb4Dkyt2p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08B36-1368-F2B9-F305-159E14D30D9C}"/>
              </a:ext>
            </a:extLst>
          </p:cNvPr>
          <p:cNvSpPr>
            <a:spLocks noGrp="1"/>
          </p:cNvSpPr>
          <p:nvPr>
            <p:ph type="ctrTitle"/>
          </p:nvPr>
        </p:nvSpPr>
        <p:spPr/>
        <p:txBody>
          <a:bodyPr>
            <a:normAutofit/>
          </a:bodyPr>
          <a:lstStyle/>
          <a:p>
            <a:pPr algn="ctr"/>
            <a:r>
              <a:rPr lang="en-US" sz="7500" dirty="0">
                <a:solidFill>
                  <a:schemeClr val="tx1"/>
                </a:solidFill>
                <a:latin typeface="Comic Sans MS" panose="030F0702030302020204" pitchFamily="66" charset="0"/>
              </a:rPr>
              <a:t>Shirley Hills Elementary</a:t>
            </a:r>
            <a:br>
              <a:rPr lang="en-US" sz="7500" dirty="0">
                <a:solidFill>
                  <a:schemeClr val="tx1"/>
                </a:solidFill>
                <a:latin typeface="Comic Sans MS" panose="030F0702030302020204" pitchFamily="66" charset="0"/>
              </a:rPr>
            </a:br>
            <a:r>
              <a:rPr lang="en-US" sz="7500" dirty="0">
                <a:solidFill>
                  <a:schemeClr val="tx1"/>
                </a:solidFill>
                <a:latin typeface="Comic Sans MS" panose="030F0702030302020204" pitchFamily="66" charset="0"/>
              </a:rPr>
              <a:t>Open House</a:t>
            </a:r>
          </a:p>
        </p:txBody>
      </p:sp>
      <p:sp>
        <p:nvSpPr>
          <p:cNvPr id="3" name="Subtitle 2">
            <a:extLst>
              <a:ext uri="{FF2B5EF4-FFF2-40B4-BE49-F238E27FC236}">
                <a16:creationId xmlns:a16="http://schemas.microsoft.com/office/drawing/2014/main" id="{46F6462E-166E-8463-A1AF-66F95F9E23AB}"/>
              </a:ext>
            </a:extLst>
          </p:cNvPr>
          <p:cNvSpPr>
            <a:spLocks noGrp="1"/>
          </p:cNvSpPr>
          <p:nvPr>
            <p:ph type="subTitle" idx="1"/>
          </p:nvPr>
        </p:nvSpPr>
        <p:spPr>
          <a:xfrm>
            <a:off x="1267587" y="4160309"/>
            <a:ext cx="9228201" cy="1645920"/>
          </a:xfrm>
        </p:spPr>
        <p:txBody>
          <a:bodyPr>
            <a:normAutofit/>
          </a:bodyPr>
          <a:lstStyle/>
          <a:p>
            <a:pPr algn="ctr"/>
            <a:r>
              <a:rPr lang="en-US" sz="4800" dirty="0">
                <a:latin typeface="Comic Sans MS" panose="030F0702030302020204" pitchFamily="66" charset="0"/>
              </a:rPr>
              <a:t>2022-2023</a:t>
            </a:r>
          </a:p>
          <a:p>
            <a:pPr algn="ctr"/>
            <a:r>
              <a:rPr lang="en-US" sz="2000" dirty="0">
                <a:latin typeface="Comic Sans MS" panose="030F0702030302020204" pitchFamily="66" charset="0"/>
              </a:rPr>
              <a:t>Ms. Nieves, Mrs. Harthorne, Mrs. </a:t>
            </a:r>
            <a:r>
              <a:rPr lang="en-US" sz="2000" dirty="0" err="1">
                <a:latin typeface="Comic Sans MS" panose="030F0702030302020204" pitchFamily="66" charset="0"/>
              </a:rPr>
              <a:t>Steeh</a:t>
            </a:r>
            <a:r>
              <a:rPr lang="en-US" sz="2000" dirty="0">
                <a:latin typeface="Comic Sans MS" panose="030F0702030302020204" pitchFamily="66" charset="0"/>
              </a:rPr>
              <a:t>, Ms. Simpson, </a:t>
            </a:r>
          </a:p>
          <a:p>
            <a:pPr algn="ctr"/>
            <a:r>
              <a:rPr lang="en-US" sz="2000" dirty="0">
                <a:latin typeface="Comic Sans MS" panose="030F0702030302020204" pitchFamily="66" charset="0"/>
              </a:rPr>
              <a:t>Mrs. Ussery, and Dr. Descartes</a:t>
            </a:r>
          </a:p>
        </p:txBody>
      </p:sp>
    </p:spTree>
    <p:extLst>
      <p:ext uri="{BB962C8B-B14F-4D97-AF65-F5344CB8AC3E}">
        <p14:creationId xmlns:p14="http://schemas.microsoft.com/office/powerpoint/2010/main" val="3866225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Writing Expectations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p:txBody>
          <a:bodyPr>
            <a:normAutofit fontScale="92500" lnSpcReduction="10000"/>
          </a:bodyPr>
          <a:lstStyle/>
          <a:p>
            <a:r>
              <a:rPr lang="en-US" dirty="0">
                <a:latin typeface="Comic Sans MS" panose="030F0702030302020204" pitchFamily="66" charset="0"/>
              </a:rPr>
              <a:t>- Students should by able to write their own name by the end of August </a:t>
            </a:r>
          </a:p>
          <a:p>
            <a:r>
              <a:rPr lang="en-US" dirty="0">
                <a:latin typeface="Comic Sans MS" panose="030F0702030302020204" pitchFamily="66" charset="0"/>
              </a:rPr>
              <a:t>- Students should be able to write all upper and lowercase letters by the end of September</a:t>
            </a:r>
          </a:p>
          <a:p>
            <a:r>
              <a:rPr lang="en-US" dirty="0">
                <a:latin typeface="Comic Sans MS" panose="030F0702030302020204" pitchFamily="66" charset="0"/>
              </a:rPr>
              <a:t>- Students should be able to draw a picture and explain their drawing to another person (picture should match students’ words)</a:t>
            </a:r>
          </a:p>
          <a:p>
            <a:endParaRPr lang="en-US" dirty="0">
              <a:latin typeface="Comic Sans MS" panose="030F0702030302020204" pitchFamily="66" charset="0"/>
            </a:endParaRPr>
          </a:p>
          <a:p>
            <a:r>
              <a:rPr lang="en-US" u="sng" dirty="0">
                <a:latin typeface="Comic Sans MS" panose="030F0702030302020204" pitchFamily="66" charset="0"/>
              </a:rPr>
              <a:t>To Help:</a:t>
            </a:r>
          </a:p>
          <a:p>
            <a:r>
              <a:rPr lang="en-US" dirty="0">
                <a:latin typeface="Comic Sans MS" panose="030F0702030302020204" pitchFamily="66" charset="0"/>
              </a:rPr>
              <a:t>- Please have your student practice writing their name daily</a:t>
            </a:r>
          </a:p>
          <a:p>
            <a:r>
              <a:rPr lang="en-US" dirty="0">
                <a:latin typeface="Comic Sans MS" panose="030F0702030302020204" pitchFamily="66" charset="0"/>
              </a:rPr>
              <a:t>- Please have your students practicing writing the letters of the alphabet daily</a:t>
            </a:r>
          </a:p>
          <a:p>
            <a:r>
              <a:rPr lang="en-US" dirty="0">
                <a:latin typeface="Comic Sans MS" panose="030F0702030302020204" pitchFamily="66" charset="0"/>
              </a:rPr>
              <a:t>- Please ask your students about the pictures they draw</a:t>
            </a:r>
          </a:p>
          <a:p>
            <a:endParaRPr lang="en-US" dirty="0"/>
          </a:p>
          <a:p>
            <a:endParaRPr lang="en-US" dirty="0"/>
          </a:p>
        </p:txBody>
      </p:sp>
    </p:spTree>
    <p:extLst>
      <p:ext uri="{BB962C8B-B14F-4D97-AF65-F5344CB8AC3E}">
        <p14:creationId xmlns:p14="http://schemas.microsoft.com/office/powerpoint/2010/main" val="3525804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Writing Expectations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p:txBody>
          <a:bodyPr/>
          <a:lstStyle/>
          <a:p>
            <a:r>
              <a:rPr lang="en-US" dirty="0">
                <a:latin typeface="Comic Sans MS" panose="030F0702030302020204" pitchFamily="66" charset="0"/>
              </a:rPr>
              <a:t>By the end of the school year students should be able to:</a:t>
            </a:r>
          </a:p>
          <a:p>
            <a:r>
              <a:rPr lang="en-US" dirty="0">
                <a:latin typeface="Comic Sans MS" panose="030F0702030302020204" pitchFamily="66" charset="0"/>
              </a:rPr>
              <a:t>- Draw and write on a five-page booklet</a:t>
            </a:r>
          </a:p>
          <a:p>
            <a:r>
              <a:rPr lang="en-US" dirty="0">
                <a:latin typeface="Comic Sans MS" panose="030F0702030302020204" pitchFamily="66" charset="0"/>
              </a:rPr>
              <a:t>- Students will be able to read their booklet</a:t>
            </a:r>
          </a:p>
          <a:p>
            <a:r>
              <a:rPr lang="en-US" dirty="0">
                <a:latin typeface="Comic Sans MS" panose="030F0702030302020204" pitchFamily="66" charset="0"/>
              </a:rPr>
              <a:t>- Students will use phonetic spelling for complex or unknown words</a:t>
            </a:r>
          </a:p>
          <a:p>
            <a:endParaRPr lang="en-US" dirty="0"/>
          </a:p>
        </p:txBody>
      </p:sp>
    </p:spTree>
    <p:extLst>
      <p:ext uri="{BB962C8B-B14F-4D97-AF65-F5344CB8AC3E}">
        <p14:creationId xmlns:p14="http://schemas.microsoft.com/office/powerpoint/2010/main" val="1128953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Writing Resources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p:txBody>
          <a:bodyPr>
            <a:normAutofit/>
          </a:bodyPr>
          <a:lstStyle/>
          <a:p>
            <a:pPr marL="457200" indent="-457200">
              <a:buFont typeface="+mj-lt"/>
              <a:buAutoNum type="arabicParenR"/>
            </a:pPr>
            <a:r>
              <a:rPr lang="en-US" sz="2200" dirty="0">
                <a:latin typeface="Comic Sans MS" panose="030F0702030302020204" pitchFamily="66" charset="0"/>
              </a:rPr>
              <a:t>ABCYa.com is an app/website that has many educational games.</a:t>
            </a:r>
          </a:p>
          <a:p>
            <a:pPr marL="457200" indent="-457200">
              <a:buFont typeface="+mj-lt"/>
              <a:buAutoNum type="arabicParenR"/>
            </a:pPr>
            <a:r>
              <a:rPr lang="en-US" sz="2200" dirty="0">
                <a:latin typeface="Comic Sans MS" panose="030F0702030302020204" pitchFamily="66" charset="0"/>
              </a:rPr>
              <a:t>Handwriting Wizard is a free app that help students learn how to write letters, numbers, and words.</a:t>
            </a:r>
          </a:p>
          <a:p>
            <a:pPr marL="457200" indent="-457200">
              <a:buFont typeface="+mj-lt"/>
              <a:buAutoNum type="arabicParenR"/>
            </a:pPr>
            <a:r>
              <a:rPr lang="en-US" sz="2200" dirty="0">
                <a:latin typeface="Comic Sans MS" panose="030F0702030302020204" pitchFamily="66" charset="0"/>
              </a:rPr>
              <a:t>LetterSchool-Learn to Write is a free app that has stimulating games to help with writing and phonics.</a:t>
            </a:r>
          </a:p>
          <a:p>
            <a:pPr marL="457200" indent="-457200">
              <a:buFont typeface="+mj-lt"/>
              <a:buAutoNum type="arabicParenR"/>
            </a:pPr>
            <a:r>
              <a:rPr lang="en-US" sz="2200" dirty="0">
                <a:latin typeface="Comic Sans MS" panose="030F0702030302020204" pitchFamily="66" charset="0"/>
              </a:rPr>
              <a:t>Search Jack Hartmann handwriting </a:t>
            </a:r>
            <a:r>
              <a:rPr lang="en-US" sz="2200">
                <a:latin typeface="Comic Sans MS" panose="030F0702030302020204" pitchFamily="66" charset="0"/>
              </a:rPr>
              <a:t>on Youtube.</a:t>
            </a:r>
            <a:endParaRPr lang="en-US" sz="2200" dirty="0">
              <a:latin typeface="Comic Sans MS" panose="030F0702030302020204" pitchFamily="66" charset="0"/>
            </a:endParaRPr>
          </a:p>
          <a:p>
            <a:pPr marL="457200" indent="-457200">
              <a:buFont typeface="+mj-lt"/>
              <a:buAutoNum type="arabicParenR"/>
            </a:pPr>
            <a:r>
              <a:rPr lang="en-US" sz="2200" dirty="0">
                <a:latin typeface="Comic Sans MS" panose="030F0702030302020204" pitchFamily="66" charset="0"/>
              </a:rPr>
              <a:t>For more additional resources, you may contact your child’s teacher. </a:t>
            </a:r>
          </a:p>
          <a:p>
            <a:pPr marL="457200" indent="-457200">
              <a:buFont typeface="+mj-lt"/>
              <a:buAutoNum type="arabicParenR"/>
            </a:pPr>
            <a:endParaRPr lang="en-US" sz="2200" dirty="0">
              <a:latin typeface="Comic Sans MS" panose="030F0702030302020204" pitchFamily="66" charset="0"/>
            </a:endParaRPr>
          </a:p>
          <a:p>
            <a:pPr marL="457200" indent="-457200">
              <a:buFont typeface="+mj-lt"/>
              <a:buAutoNum type="arabicParenR"/>
            </a:pPr>
            <a:endParaRPr lang="en-US" sz="2200" dirty="0">
              <a:latin typeface="Comic Sans MS" panose="030F0702030302020204" pitchFamily="66" charset="0"/>
            </a:endParaRPr>
          </a:p>
        </p:txBody>
      </p:sp>
    </p:spTree>
    <p:extLst>
      <p:ext uri="{BB962C8B-B14F-4D97-AF65-F5344CB8AC3E}">
        <p14:creationId xmlns:p14="http://schemas.microsoft.com/office/powerpoint/2010/main" val="2375178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entury Gothic" panose="020B0502020202020204" pitchFamily="34" charset="0"/>
              </a:rPr>
              <a:t>Behavior Expectations</a:t>
            </a:r>
          </a:p>
        </p:txBody>
      </p:sp>
      <p:sp>
        <p:nvSpPr>
          <p:cNvPr id="9" name="Content Placeholder 8">
            <a:extLst>
              <a:ext uri="{FF2B5EF4-FFF2-40B4-BE49-F238E27FC236}">
                <a16:creationId xmlns:a16="http://schemas.microsoft.com/office/drawing/2014/main" id="{66DE6404-EB28-CCF2-B448-7ED93AC32FA9}"/>
              </a:ext>
            </a:extLst>
          </p:cNvPr>
          <p:cNvSpPr>
            <a:spLocks noGrp="1"/>
          </p:cNvSpPr>
          <p:nvPr>
            <p:ph idx="1"/>
          </p:nvPr>
        </p:nvSpPr>
        <p:spPr/>
        <p:txBody>
          <a:bodyPr/>
          <a:lstStyle/>
          <a:p>
            <a:pPr marL="0" marR="0">
              <a:spcBef>
                <a:spcPts val="0"/>
              </a:spcBef>
              <a:spcAft>
                <a:spcPts val="0"/>
              </a:spcAft>
            </a:pPr>
            <a:r>
              <a:rPr lang="en-US" sz="2800" b="1" dirty="0">
                <a:effectLst/>
                <a:latin typeface="Century Gothic" panose="020B0502020202020204" pitchFamily="34" charset="0"/>
                <a:ea typeface="Century Schoolbook" panose="02040604050505020304" pitchFamily="18" charset="0"/>
                <a:cs typeface="Century Schoolbook" panose="02040604050505020304" pitchFamily="18" charset="0"/>
              </a:rPr>
              <a:t>Shirley Hills Elementary Behavioral Expectations:</a:t>
            </a:r>
            <a:endParaRPr lang="en-US" sz="2800" dirty="0">
              <a:effectLst/>
              <a:latin typeface="Century Gothic" panose="020B0502020202020204" pitchFamily="34" charset="0"/>
              <a:ea typeface="Century Schoolbook" panose="02040604050505020304" pitchFamily="18" charset="0"/>
              <a:cs typeface="Century Schoolbook" panose="02040604050505020304" pitchFamily="18" charset="0"/>
            </a:endParaRPr>
          </a:p>
          <a:p>
            <a:pPr marL="0" marR="0">
              <a:spcBef>
                <a:spcPts val="0"/>
              </a:spcBef>
              <a:spcAft>
                <a:spcPts val="0"/>
              </a:spcAft>
            </a:pPr>
            <a:r>
              <a:rPr lang="en-US" sz="2800" dirty="0">
                <a:effectLst/>
                <a:latin typeface="Century Gothic" panose="020B0502020202020204" pitchFamily="34" charset="0"/>
                <a:ea typeface="Century Schoolbook" panose="02040604050505020304" pitchFamily="18" charset="0"/>
                <a:cs typeface="Century Schoolbook" panose="02040604050505020304" pitchFamily="18" charset="0"/>
              </a:rPr>
              <a:t> </a:t>
            </a:r>
          </a:p>
          <a:p>
            <a:pPr marL="0" marR="0">
              <a:spcBef>
                <a:spcPts val="0"/>
              </a:spcBef>
              <a:spcAft>
                <a:spcPts val="0"/>
              </a:spcAft>
            </a:pPr>
            <a:r>
              <a:rPr lang="en-US" sz="2800" dirty="0">
                <a:effectLst/>
                <a:latin typeface="Century Gothic" panose="020B0502020202020204" pitchFamily="34" charset="0"/>
                <a:ea typeface="Century Schoolbook" panose="02040604050505020304" pitchFamily="18" charset="0"/>
                <a:cs typeface="Century Schoolbook" panose="02040604050505020304" pitchFamily="18" charset="0"/>
              </a:rPr>
              <a:t>1. Be Safe</a:t>
            </a:r>
          </a:p>
          <a:p>
            <a:pPr marL="0" marR="0">
              <a:spcBef>
                <a:spcPts val="0"/>
              </a:spcBef>
              <a:spcAft>
                <a:spcPts val="0"/>
              </a:spcAft>
            </a:pPr>
            <a:r>
              <a:rPr lang="en-US" sz="2800" dirty="0">
                <a:effectLst/>
                <a:latin typeface="Century Gothic" panose="020B0502020202020204" pitchFamily="34" charset="0"/>
                <a:ea typeface="Century Schoolbook" panose="02040604050505020304" pitchFamily="18" charset="0"/>
                <a:cs typeface="Century Schoolbook" panose="02040604050505020304" pitchFamily="18" charset="0"/>
              </a:rPr>
              <a:t>2. Be Caring</a:t>
            </a:r>
          </a:p>
          <a:p>
            <a:pPr marL="0" marR="0">
              <a:spcBef>
                <a:spcPts val="0"/>
              </a:spcBef>
              <a:spcAft>
                <a:spcPts val="0"/>
              </a:spcAft>
            </a:pPr>
            <a:r>
              <a:rPr lang="en-US" sz="2800" dirty="0">
                <a:effectLst/>
                <a:latin typeface="Century Gothic" panose="020B0502020202020204" pitchFamily="34" charset="0"/>
                <a:ea typeface="Century Schoolbook" panose="02040604050505020304" pitchFamily="18" charset="0"/>
                <a:cs typeface="Century Schoolbook" panose="02040604050505020304" pitchFamily="18" charset="0"/>
              </a:rPr>
              <a:t>3. Be Respectful</a:t>
            </a:r>
          </a:p>
          <a:p>
            <a:pPr marL="0" marR="0">
              <a:spcBef>
                <a:spcPts val="0"/>
              </a:spcBef>
              <a:spcAft>
                <a:spcPts val="0"/>
              </a:spcAft>
            </a:pPr>
            <a:r>
              <a:rPr lang="en-US" sz="2800" dirty="0">
                <a:effectLst/>
                <a:latin typeface="Century Gothic" panose="020B0502020202020204" pitchFamily="34" charset="0"/>
                <a:ea typeface="Century Schoolbook" panose="02040604050505020304" pitchFamily="18" charset="0"/>
                <a:cs typeface="Century Schoolbook" panose="02040604050505020304" pitchFamily="18" charset="0"/>
              </a:rPr>
              <a:t>4. Be Responsible</a:t>
            </a:r>
          </a:p>
          <a:p>
            <a:pPr marL="0" marR="0">
              <a:spcBef>
                <a:spcPts val="0"/>
              </a:spcBef>
              <a:spcAft>
                <a:spcPts val="0"/>
              </a:spcAft>
            </a:pPr>
            <a:r>
              <a:rPr lang="en-US" sz="2800" dirty="0">
                <a:effectLst/>
                <a:latin typeface="Century Gothic" panose="020B0502020202020204" pitchFamily="34" charset="0"/>
                <a:ea typeface="Century Schoolbook" panose="02040604050505020304" pitchFamily="18" charset="0"/>
                <a:cs typeface="Century Schoolbook" panose="02040604050505020304" pitchFamily="18" charset="0"/>
              </a:rPr>
              <a:t>5. Be Mindful</a:t>
            </a:r>
          </a:p>
          <a:p>
            <a:endParaRPr lang="en-US" dirty="0"/>
          </a:p>
        </p:txBody>
      </p:sp>
    </p:spTree>
    <p:extLst>
      <p:ext uri="{BB962C8B-B14F-4D97-AF65-F5344CB8AC3E}">
        <p14:creationId xmlns:p14="http://schemas.microsoft.com/office/powerpoint/2010/main" val="3019763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entury Gothic" panose="020B0502020202020204" pitchFamily="34" charset="0"/>
              </a:rPr>
              <a:t>Vision at Shirley Hills</a:t>
            </a:r>
          </a:p>
        </p:txBody>
      </p:sp>
      <p:sp>
        <p:nvSpPr>
          <p:cNvPr id="6" name="Content Placeholder 5">
            <a:extLst>
              <a:ext uri="{FF2B5EF4-FFF2-40B4-BE49-F238E27FC236}">
                <a16:creationId xmlns:a16="http://schemas.microsoft.com/office/drawing/2014/main" id="{BA2290FE-62C2-3148-E47F-FEA374EB87FE}"/>
              </a:ext>
            </a:extLst>
          </p:cNvPr>
          <p:cNvSpPr>
            <a:spLocks noGrp="1"/>
          </p:cNvSpPr>
          <p:nvPr>
            <p:ph idx="1"/>
          </p:nvPr>
        </p:nvSpPr>
        <p:spPr>
          <a:xfrm>
            <a:off x="342701" y="1924216"/>
            <a:ext cx="10753725" cy="3766185"/>
          </a:xfrm>
        </p:spPr>
        <p:txBody>
          <a:bodyPr/>
          <a:lstStyle/>
          <a:p>
            <a:pPr marL="0" marR="0" algn="ctr">
              <a:spcBef>
                <a:spcPts val="0"/>
              </a:spcBef>
              <a:spcAft>
                <a:spcPts val="1200"/>
              </a:spcAft>
            </a:pPr>
            <a:endParaRPr lang="en-US" sz="1800" b="1" kern="0" spc="50" dirty="0">
              <a:solidFill>
                <a:srgbClr val="44546A"/>
              </a:solidFill>
              <a:effectLst/>
              <a:latin typeface="Century Gothic" panose="020B0502020202020204" pitchFamily="34" charset="0"/>
            </a:endParaRPr>
          </a:p>
          <a:p>
            <a:r>
              <a:rPr lang="en-US" sz="2800" dirty="0">
                <a:effectLst/>
                <a:latin typeface="Century Gothic" panose="020B0502020202020204" pitchFamily="34" charset="0"/>
                <a:ea typeface="Century Schoolbook" panose="02040604050505020304" pitchFamily="18" charset="0"/>
                <a:cs typeface="Century Schoolbook" panose="02040604050505020304" pitchFamily="18" charset="0"/>
              </a:rPr>
              <a:t>At Shirley Hills Elementary, our vision is through the implementation of the PBIS framework, we will create a caring and positive school culture where each student and staff member feels safe, supported, and celebrated in a safe and nurturing learning environment where ALL can learn and grow at high levels.</a:t>
            </a:r>
          </a:p>
        </p:txBody>
      </p:sp>
    </p:spTree>
    <p:extLst>
      <p:ext uri="{BB962C8B-B14F-4D97-AF65-F5344CB8AC3E}">
        <p14:creationId xmlns:p14="http://schemas.microsoft.com/office/powerpoint/2010/main" val="709427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entury Gothic" panose="020B0502020202020204" pitchFamily="34" charset="0"/>
              </a:rPr>
              <a:t>PBIS at Shirley Hills</a:t>
            </a:r>
          </a:p>
        </p:txBody>
      </p:sp>
      <p:sp>
        <p:nvSpPr>
          <p:cNvPr id="6" name="Content Placeholder 5">
            <a:extLst>
              <a:ext uri="{FF2B5EF4-FFF2-40B4-BE49-F238E27FC236}">
                <a16:creationId xmlns:a16="http://schemas.microsoft.com/office/drawing/2014/main" id="{BA2290FE-62C2-3148-E47F-FEA374EB87FE}"/>
              </a:ext>
            </a:extLst>
          </p:cNvPr>
          <p:cNvSpPr>
            <a:spLocks noGrp="1"/>
          </p:cNvSpPr>
          <p:nvPr>
            <p:ph idx="1"/>
          </p:nvPr>
        </p:nvSpPr>
        <p:spPr>
          <a:xfrm>
            <a:off x="342701" y="1924216"/>
            <a:ext cx="10753725" cy="3766185"/>
          </a:xfrm>
        </p:spPr>
        <p:txBody>
          <a:bodyPr/>
          <a:lstStyle/>
          <a:p>
            <a:pPr marL="0" marR="0" algn="ctr">
              <a:spcBef>
                <a:spcPts val="0"/>
              </a:spcBef>
              <a:spcAft>
                <a:spcPts val="1200"/>
              </a:spcAft>
            </a:pPr>
            <a:endParaRPr lang="en-US" sz="1800" b="1" kern="0" spc="50" dirty="0">
              <a:solidFill>
                <a:srgbClr val="44546A"/>
              </a:solidFill>
              <a:effectLst/>
              <a:latin typeface="Century Gothic" panose="020B0502020202020204" pitchFamily="34" charset="0"/>
            </a:endParaRPr>
          </a:p>
          <a:p>
            <a:r>
              <a:rPr lang="en-US" dirty="0">
                <a:effectLst/>
                <a:latin typeface="Century Gothic" panose="020B0502020202020204" pitchFamily="34" charset="0"/>
                <a:ea typeface="Century Schoolbook" panose="02040604050505020304" pitchFamily="18" charset="0"/>
                <a:cs typeface="Century Schoolbook" panose="02040604050505020304" pitchFamily="18" charset="0"/>
              </a:rPr>
              <a:t>PBIS is an approach in behavior management on a school wide level, in a specific setting such as the playground, halls, cafeteria, bathrooms, the classroom, or with an individual student. PBIS methods are research-based and have been proven to significantly reduce the occurrence of problem behaviors. One of the keys to success is to focus on prevention. It is based on the idea that when students are taught clearly defined behavioral expectations and provided with predictable responses to their behavior, both positive and corrective, 80-85% of students will meet these expectations.</a:t>
            </a:r>
            <a:endParaRPr lang="en-US" dirty="0">
              <a:latin typeface="Century Gothic" panose="020B0502020202020204" pitchFamily="34" charset="0"/>
            </a:endParaRPr>
          </a:p>
        </p:txBody>
      </p:sp>
    </p:spTree>
    <p:extLst>
      <p:ext uri="{BB962C8B-B14F-4D97-AF65-F5344CB8AC3E}">
        <p14:creationId xmlns:p14="http://schemas.microsoft.com/office/powerpoint/2010/main" val="329726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a:xfrm>
            <a:off x="192141" y="338500"/>
            <a:ext cx="10772775" cy="1658198"/>
          </a:xfrm>
        </p:spPr>
        <p:txBody>
          <a:bodyPr>
            <a:normAutofit/>
          </a:bodyPr>
          <a:lstStyle/>
          <a:p>
            <a:pPr algn="ctr"/>
            <a:r>
              <a:rPr lang="en-US" dirty="0">
                <a:latin typeface="Century Gothic" panose="020B0502020202020204" pitchFamily="34" charset="0"/>
              </a:rPr>
              <a:t>School Wide PBIS Acknowledgements</a:t>
            </a:r>
          </a:p>
        </p:txBody>
      </p:sp>
      <p:sp>
        <p:nvSpPr>
          <p:cNvPr id="6" name="Content Placeholder 5">
            <a:extLst>
              <a:ext uri="{FF2B5EF4-FFF2-40B4-BE49-F238E27FC236}">
                <a16:creationId xmlns:a16="http://schemas.microsoft.com/office/drawing/2014/main" id="{BA2290FE-62C2-3148-E47F-FEA374EB87FE}"/>
              </a:ext>
            </a:extLst>
          </p:cNvPr>
          <p:cNvSpPr>
            <a:spLocks noGrp="1"/>
          </p:cNvSpPr>
          <p:nvPr>
            <p:ph idx="1"/>
          </p:nvPr>
        </p:nvSpPr>
        <p:spPr>
          <a:xfrm>
            <a:off x="342701" y="1924216"/>
            <a:ext cx="10753725" cy="3766185"/>
          </a:xfrm>
        </p:spPr>
        <p:txBody>
          <a:bodyPr/>
          <a:lstStyle/>
          <a:p>
            <a:pPr marL="0" marR="0">
              <a:spcBef>
                <a:spcPts val="0"/>
              </a:spcBef>
              <a:spcAft>
                <a:spcPts val="0"/>
              </a:spcAft>
            </a:pP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1. </a:t>
            </a:r>
            <a:r>
              <a:rPr lang="en-US" sz="1800" b="1" dirty="0">
                <a:effectLst/>
                <a:latin typeface="Century Gothic" panose="020B0502020202020204" pitchFamily="34" charset="0"/>
                <a:ea typeface="Century Schoolbook" panose="02040604050505020304" pitchFamily="18" charset="0"/>
                <a:cs typeface="Century Schoolbook" panose="02040604050505020304" pitchFamily="18" charset="0"/>
              </a:rPr>
              <a:t>Mustang Points (DOJO)</a:t>
            </a: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 Students earn Class Dojo points for following school wide expectations. All staff members including bus drivers may give out Class Dojo points..</a:t>
            </a:r>
          </a:p>
          <a:p>
            <a:pPr marL="0" marR="0">
              <a:spcBef>
                <a:spcPts val="0"/>
              </a:spcBef>
              <a:spcAft>
                <a:spcPts val="0"/>
              </a:spcAft>
            </a:pPr>
            <a:endPar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endParaRPr>
          </a:p>
          <a:p>
            <a:pPr marL="0" marR="0">
              <a:spcBef>
                <a:spcPts val="0"/>
              </a:spcBef>
              <a:spcAft>
                <a:spcPts val="0"/>
              </a:spcAft>
            </a:pP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2. </a:t>
            </a:r>
            <a:r>
              <a:rPr lang="en-US" sz="1800" b="1" dirty="0">
                <a:effectLst/>
                <a:latin typeface="Century Gothic" panose="020B0502020202020204" pitchFamily="34" charset="0"/>
                <a:ea typeface="Century Schoolbook" panose="02040604050505020304" pitchFamily="18" charset="0"/>
                <a:cs typeface="Century Schoolbook" panose="02040604050505020304" pitchFamily="18" charset="0"/>
              </a:rPr>
              <a:t>Mustang Celebration</a:t>
            </a: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 At the end of each month, all students who followed school wide expectations, earned required Class Dojo points and did not have a PFI, ISS or OSS will participate in the </a:t>
            </a:r>
            <a:r>
              <a:rPr lang="en-US" sz="1800" b="1" dirty="0">
                <a:effectLst/>
                <a:latin typeface="Century Gothic" panose="020B0502020202020204" pitchFamily="34" charset="0"/>
                <a:ea typeface="Century Schoolbook" panose="02040604050505020304" pitchFamily="18" charset="0"/>
                <a:cs typeface="Century Schoolbook" panose="02040604050505020304" pitchFamily="18" charset="0"/>
              </a:rPr>
              <a:t>PBIS Mustang Celebration</a:t>
            </a: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 At the end of each semester, students who have met the requirements for monthly celebrations and Class Dojo points will attend the </a:t>
            </a:r>
            <a:r>
              <a:rPr lang="en-US" sz="1800" b="1" dirty="0">
                <a:effectLst/>
                <a:latin typeface="Century Gothic" panose="020B0502020202020204" pitchFamily="34" charset="0"/>
                <a:ea typeface="Century Schoolbook" panose="02040604050505020304" pitchFamily="18" charset="0"/>
                <a:cs typeface="Century Schoolbook" panose="02040604050505020304" pitchFamily="18" charset="0"/>
              </a:rPr>
              <a:t>VIP Celebration</a:t>
            </a: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a:t>
            </a:r>
          </a:p>
          <a:p>
            <a:pPr marL="0" marR="0">
              <a:spcBef>
                <a:spcPts val="0"/>
              </a:spcBef>
              <a:spcAft>
                <a:spcPts val="0"/>
              </a:spcAft>
            </a:pPr>
            <a:endPar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endParaRPr>
          </a:p>
          <a:p>
            <a:pPr marL="0" marR="0">
              <a:spcBef>
                <a:spcPts val="0"/>
              </a:spcBef>
              <a:spcAft>
                <a:spcPts val="0"/>
              </a:spcAft>
            </a:pP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3. </a:t>
            </a:r>
            <a:r>
              <a:rPr lang="en-US" sz="1800" b="1" dirty="0">
                <a:effectLst/>
                <a:latin typeface="Century Gothic" panose="020B0502020202020204" pitchFamily="34" charset="0"/>
                <a:ea typeface="Century Schoolbook" panose="02040604050505020304" pitchFamily="18" charset="0"/>
                <a:cs typeface="Century Schoolbook" panose="02040604050505020304" pitchFamily="18" charset="0"/>
              </a:rPr>
              <a:t>Mustang Mall</a:t>
            </a: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 At certain intervals throughout the school year, students will bring their earned Mustang Points  to purchase items at the mall.</a:t>
            </a:r>
          </a:p>
          <a:p>
            <a:pPr marL="0" marR="0">
              <a:spcBef>
                <a:spcPts val="0"/>
              </a:spcBef>
              <a:spcAft>
                <a:spcPts val="0"/>
              </a:spcAft>
            </a:pPr>
            <a:endPar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endParaRPr>
          </a:p>
          <a:p>
            <a:pPr marL="0" marR="0">
              <a:spcBef>
                <a:spcPts val="0"/>
              </a:spcBef>
              <a:spcAft>
                <a:spcPts val="0"/>
              </a:spcAft>
            </a:pP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4. </a:t>
            </a:r>
            <a:r>
              <a:rPr lang="en-US" sz="1800" b="1" dirty="0">
                <a:effectLst/>
                <a:latin typeface="Century Gothic" panose="020B0502020202020204" pitchFamily="34" charset="0"/>
                <a:ea typeface="Century Schoolbook" panose="02040604050505020304" pitchFamily="18" charset="0"/>
                <a:cs typeface="Century Schoolbook" panose="02040604050505020304" pitchFamily="18" charset="0"/>
              </a:rPr>
              <a:t>Mustang Student of the Month</a:t>
            </a:r>
            <a:r>
              <a:rPr lang="en-US" sz="1800" dirty="0">
                <a:effectLst/>
                <a:latin typeface="Century Gothic" panose="020B0502020202020204" pitchFamily="34" charset="0"/>
                <a:ea typeface="Century Schoolbook" panose="02040604050505020304" pitchFamily="18" charset="0"/>
                <a:cs typeface="Century Schoolbook" panose="02040604050505020304" pitchFamily="18" charset="0"/>
              </a:rPr>
              <a:t>: Each homeroom teacher will select a student who has followed all school wide expectations for the month. This student will receive a special reward for making the right choices.</a:t>
            </a:r>
          </a:p>
          <a:p>
            <a:endParaRPr lang="en-US" dirty="0">
              <a:latin typeface="Century Gothic" panose="020B0502020202020204" pitchFamily="34" charset="0"/>
            </a:endParaRPr>
          </a:p>
        </p:txBody>
      </p:sp>
    </p:spTree>
    <p:extLst>
      <p:ext uri="{BB962C8B-B14F-4D97-AF65-F5344CB8AC3E}">
        <p14:creationId xmlns:p14="http://schemas.microsoft.com/office/powerpoint/2010/main" val="1000899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GKIDS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a:xfrm>
            <a:off x="657224" y="1696720"/>
            <a:ext cx="10753725" cy="3766185"/>
          </a:xfrm>
        </p:spPr>
        <p:txBody>
          <a:bodyPr/>
          <a:lstStyle/>
          <a:p>
            <a:r>
              <a:rPr lang="en-US" sz="1800" dirty="0">
                <a:latin typeface="Comic Sans MS" panose="030F0702030302020204" pitchFamily="66" charset="0"/>
              </a:rPr>
              <a:t>- Kindergarten students are currently completed the GKIDS Readiness Assessment which is based off the Pre-K standards (GELDS) on where they are coming into kindergarten.</a:t>
            </a:r>
          </a:p>
          <a:p>
            <a:r>
              <a:rPr lang="en-US" sz="1800" dirty="0">
                <a:latin typeface="Comic Sans MS" panose="030F0702030302020204" pitchFamily="66" charset="0"/>
              </a:rPr>
              <a:t>- GKIDS Readiness assess students on Pre-Kindergarten skills </a:t>
            </a:r>
          </a:p>
          <a:p>
            <a:r>
              <a:rPr lang="en-US" sz="1800" dirty="0">
                <a:latin typeface="Comic Sans MS" panose="030F0702030302020204" pitchFamily="66" charset="0"/>
              </a:rPr>
              <a:t>- GKIDS 2.0 is an assessments completed all throughout the school year in Reading, Math, Writing, and Behavior.</a:t>
            </a:r>
          </a:p>
          <a:p>
            <a:r>
              <a:rPr lang="en-US" sz="1800" dirty="0">
                <a:latin typeface="Comic Sans MS" panose="030F0702030302020204" pitchFamily="66" charset="0"/>
              </a:rPr>
              <a:t>Parent Website: </a:t>
            </a:r>
          </a:p>
          <a:p>
            <a:r>
              <a:rPr lang="en-US" sz="1800" dirty="0">
                <a:latin typeface="Comic Sans MS" panose="030F0702030302020204" pitchFamily="66" charset="0"/>
                <a:hlinkClick r:id="rId2"/>
              </a:rPr>
              <a:t>https://gkidsparent.gadoe.org/Pages/Home.aspx</a:t>
            </a:r>
            <a:endParaRPr lang="en-US" sz="1800" dirty="0">
              <a:latin typeface="Comic Sans MS" panose="030F0702030302020204" pitchFamily="66" charset="0"/>
            </a:endParaRPr>
          </a:p>
          <a:p>
            <a:endParaRPr lang="en-US" dirty="0">
              <a:latin typeface="Comic Sans MS" panose="030F0702030302020204" pitchFamily="66" charset="0"/>
            </a:endParaRPr>
          </a:p>
        </p:txBody>
      </p:sp>
      <p:pic>
        <p:nvPicPr>
          <p:cNvPr id="5" name="Picture 4">
            <a:extLst>
              <a:ext uri="{FF2B5EF4-FFF2-40B4-BE49-F238E27FC236}">
                <a16:creationId xmlns:a16="http://schemas.microsoft.com/office/drawing/2014/main" id="{A53ECBD5-6441-BC14-EE51-22C9CE405141}"/>
              </a:ext>
            </a:extLst>
          </p:cNvPr>
          <p:cNvPicPr>
            <a:picLocks noChangeAspect="1"/>
          </p:cNvPicPr>
          <p:nvPr/>
        </p:nvPicPr>
        <p:blipFill rotWithShape="1">
          <a:blip r:embed="rId3"/>
          <a:srcRect l="2527" t="2179" r="2678"/>
          <a:stretch/>
        </p:blipFill>
        <p:spPr>
          <a:xfrm>
            <a:off x="6187440" y="3179787"/>
            <a:ext cx="2784219" cy="3638333"/>
          </a:xfrm>
          <a:prstGeom prst="rect">
            <a:avLst/>
          </a:prstGeom>
        </p:spPr>
      </p:pic>
      <p:pic>
        <p:nvPicPr>
          <p:cNvPr id="7" name="Picture 6">
            <a:extLst>
              <a:ext uri="{FF2B5EF4-FFF2-40B4-BE49-F238E27FC236}">
                <a16:creationId xmlns:a16="http://schemas.microsoft.com/office/drawing/2014/main" id="{275C2774-2C1E-522C-BE56-E081AD72948D}"/>
              </a:ext>
            </a:extLst>
          </p:cNvPr>
          <p:cNvPicPr>
            <a:picLocks noChangeAspect="1"/>
          </p:cNvPicPr>
          <p:nvPr/>
        </p:nvPicPr>
        <p:blipFill>
          <a:blip r:embed="rId4"/>
          <a:stretch>
            <a:fillRect/>
          </a:stretch>
        </p:blipFill>
        <p:spPr>
          <a:xfrm>
            <a:off x="9056621" y="3113998"/>
            <a:ext cx="2870695" cy="3704122"/>
          </a:xfrm>
          <a:prstGeom prst="rect">
            <a:avLst/>
          </a:prstGeom>
        </p:spPr>
      </p:pic>
    </p:spTree>
    <p:extLst>
      <p:ext uri="{BB962C8B-B14F-4D97-AF65-F5344CB8AC3E}">
        <p14:creationId xmlns:p14="http://schemas.microsoft.com/office/powerpoint/2010/main" val="4043720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Priority Standards</a:t>
            </a:r>
          </a:p>
        </p:txBody>
      </p:sp>
      <p:pic>
        <p:nvPicPr>
          <p:cNvPr id="5" name="Content Placeholder 4">
            <a:extLst>
              <a:ext uri="{FF2B5EF4-FFF2-40B4-BE49-F238E27FC236}">
                <a16:creationId xmlns:a16="http://schemas.microsoft.com/office/drawing/2014/main" id="{D36DD0E0-37F7-3F27-06AE-501D82F5DEFD}"/>
              </a:ext>
            </a:extLst>
          </p:cNvPr>
          <p:cNvPicPr>
            <a:picLocks noGrp="1" noChangeAspect="1"/>
          </p:cNvPicPr>
          <p:nvPr>
            <p:ph idx="1"/>
          </p:nvPr>
        </p:nvPicPr>
        <p:blipFill>
          <a:blip r:embed="rId2"/>
          <a:stretch>
            <a:fillRect/>
          </a:stretch>
        </p:blipFill>
        <p:spPr>
          <a:xfrm>
            <a:off x="2265377" y="1952625"/>
            <a:ext cx="8010415" cy="4600574"/>
          </a:xfrm>
        </p:spPr>
      </p:pic>
    </p:spTree>
    <p:extLst>
      <p:ext uri="{BB962C8B-B14F-4D97-AF65-F5344CB8AC3E}">
        <p14:creationId xmlns:p14="http://schemas.microsoft.com/office/powerpoint/2010/main" val="3828062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76B318C-A1E7-4DC5-8019-A0E8BDA107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5D42058-C153-5F6C-1D22-D07BEB26E553}"/>
              </a:ext>
            </a:extLst>
          </p:cNvPr>
          <p:cNvSpPr>
            <a:spLocks noGrp="1"/>
          </p:cNvSpPr>
          <p:nvPr>
            <p:ph type="title"/>
          </p:nvPr>
        </p:nvSpPr>
        <p:spPr>
          <a:xfrm>
            <a:off x="536829" y="352425"/>
            <a:ext cx="4205568" cy="6286500"/>
          </a:xfrm>
        </p:spPr>
        <p:txBody>
          <a:bodyPr vert="horz" lIns="91440" tIns="45720" rIns="91440" bIns="45720" rtlCol="0" anchor="t">
            <a:normAutofit/>
          </a:bodyPr>
          <a:lstStyle/>
          <a:p>
            <a:pPr>
              <a:lnSpc>
                <a:spcPct val="80000"/>
              </a:lnSpc>
            </a:pPr>
            <a:r>
              <a:rPr lang="en-US" sz="7200" dirty="0">
                <a:solidFill>
                  <a:srgbClr val="FFFFFF"/>
                </a:solidFill>
              </a:rPr>
              <a:t>Thank you for coming!!!</a:t>
            </a:r>
            <a:br>
              <a:rPr lang="en-US" sz="7200" dirty="0">
                <a:solidFill>
                  <a:srgbClr val="FFFFFF"/>
                </a:solidFill>
              </a:rPr>
            </a:br>
            <a:r>
              <a:rPr lang="en-US" sz="7200" dirty="0">
                <a:solidFill>
                  <a:srgbClr val="FFFFFF"/>
                </a:solidFill>
              </a:rPr>
              <a:t/>
            </a:r>
            <a:br>
              <a:rPr lang="en-US" sz="7200" dirty="0">
                <a:solidFill>
                  <a:srgbClr val="FFFFFF"/>
                </a:solidFill>
              </a:rPr>
            </a:br>
            <a:r>
              <a:rPr lang="en-US" sz="2000" dirty="0">
                <a:solidFill>
                  <a:srgbClr val="FFFFFF"/>
                </a:solidFill>
              </a:rPr>
              <a:t>Please complete the parent survey below:</a:t>
            </a:r>
            <a:br>
              <a:rPr lang="en-US" sz="2000" dirty="0">
                <a:solidFill>
                  <a:srgbClr val="FFFFFF"/>
                </a:solidFill>
              </a:rPr>
            </a:br>
            <a:r>
              <a:rPr lang="en-US" sz="2000" dirty="0">
                <a:solidFill>
                  <a:srgbClr val="FFFFFF"/>
                </a:solidFill>
                <a:hlinkClick r:id="rId2"/>
              </a:rPr>
              <a:t>https://forms.office.com/r/zgXYBuSLPM</a:t>
            </a:r>
            <a:r>
              <a:rPr lang="en-US" sz="2000" dirty="0">
                <a:solidFill>
                  <a:srgbClr val="FFFFFF"/>
                </a:solidFill>
              </a:rPr>
              <a:t/>
            </a:r>
            <a:br>
              <a:rPr lang="en-US" sz="2000" dirty="0">
                <a:solidFill>
                  <a:srgbClr val="FFFFFF"/>
                </a:solidFill>
              </a:rPr>
            </a:br>
            <a:endParaRPr lang="en-US" sz="7200" dirty="0">
              <a:solidFill>
                <a:srgbClr val="FFFFFF"/>
              </a:solidFill>
            </a:endParaRPr>
          </a:p>
        </p:txBody>
      </p:sp>
      <p:sp>
        <p:nvSpPr>
          <p:cNvPr id="11" name="Rectangle 10">
            <a:extLst>
              <a:ext uri="{FF2B5EF4-FFF2-40B4-BE49-F238E27FC236}">
                <a16:creationId xmlns:a16="http://schemas.microsoft.com/office/drawing/2014/main" id="{54AA5AE9-406E-44E7-8BC0-5D38295FF9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2536" y="0"/>
            <a:ext cx="673946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D0F1253C-C471-E66E-F045-4B0EAC000BCB}"/>
              </a:ext>
            </a:extLst>
          </p:cNvPr>
          <p:cNvPicPr>
            <a:picLocks noGrp="1" noChangeAspect="1"/>
          </p:cNvPicPr>
          <p:nvPr>
            <p:ph idx="1"/>
          </p:nvPr>
        </p:nvPicPr>
        <p:blipFill>
          <a:blip r:embed="rId3"/>
          <a:stretch>
            <a:fillRect/>
          </a:stretch>
        </p:blipFill>
        <p:spPr>
          <a:xfrm>
            <a:off x="6096000" y="1022785"/>
            <a:ext cx="5452536" cy="4798231"/>
          </a:xfrm>
          <a:prstGeom prst="rect">
            <a:avLst/>
          </a:prstGeom>
        </p:spPr>
      </p:pic>
      <p:pic>
        <p:nvPicPr>
          <p:cNvPr id="5" name="Picture 4">
            <a:extLst>
              <a:ext uri="{FF2B5EF4-FFF2-40B4-BE49-F238E27FC236}">
                <a16:creationId xmlns:a16="http://schemas.microsoft.com/office/drawing/2014/main" id="{0CE12CB7-AB36-1FD0-4D48-12F765DEC749}"/>
              </a:ext>
            </a:extLst>
          </p:cNvPr>
          <p:cNvPicPr>
            <a:picLocks noChangeAspect="1"/>
          </p:cNvPicPr>
          <p:nvPr/>
        </p:nvPicPr>
        <p:blipFill>
          <a:blip r:embed="rId4"/>
          <a:stretch>
            <a:fillRect/>
          </a:stretch>
        </p:blipFill>
        <p:spPr>
          <a:xfrm>
            <a:off x="1606925" y="4576459"/>
            <a:ext cx="2238687" cy="2172003"/>
          </a:xfrm>
          <a:prstGeom prst="rect">
            <a:avLst/>
          </a:prstGeom>
        </p:spPr>
      </p:pic>
    </p:spTree>
    <p:extLst>
      <p:ext uri="{BB962C8B-B14F-4D97-AF65-F5344CB8AC3E}">
        <p14:creationId xmlns:p14="http://schemas.microsoft.com/office/powerpoint/2010/main" val="2992562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Schedule</a:t>
            </a:r>
          </a:p>
        </p:txBody>
      </p:sp>
      <p:pic>
        <p:nvPicPr>
          <p:cNvPr id="5" name="Content Placeholder 4">
            <a:extLst>
              <a:ext uri="{FF2B5EF4-FFF2-40B4-BE49-F238E27FC236}">
                <a16:creationId xmlns:a16="http://schemas.microsoft.com/office/drawing/2014/main" id="{99072BE0-BBED-C282-1BB7-F1EACC9CFD3A}"/>
              </a:ext>
            </a:extLst>
          </p:cNvPr>
          <p:cNvPicPr>
            <a:picLocks noGrp="1" noChangeAspect="1"/>
          </p:cNvPicPr>
          <p:nvPr>
            <p:ph idx="1"/>
          </p:nvPr>
        </p:nvPicPr>
        <p:blipFill>
          <a:blip r:embed="rId2"/>
          <a:stretch>
            <a:fillRect/>
          </a:stretch>
        </p:blipFill>
        <p:spPr>
          <a:xfrm>
            <a:off x="4175558" y="1808163"/>
            <a:ext cx="3840884" cy="4916854"/>
          </a:xfrm>
        </p:spPr>
      </p:pic>
    </p:spTree>
    <p:extLst>
      <p:ext uri="{BB962C8B-B14F-4D97-AF65-F5344CB8AC3E}">
        <p14:creationId xmlns:p14="http://schemas.microsoft.com/office/powerpoint/2010/main" val="1590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I/E Time</a:t>
            </a:r>
          </a:p>
        </p:txBody>
      </p:sp>
      <p:sp>
        <p:nvSpPr>
          <p:cNvPr id="4" name="Content Placeholder 3">
            <a:extLst>
              <a:ext uri="{FF2B5EF4-FFF2-40B4-BE49-F238E27FC236}">
                <a16:creationId xmlns:a16="http://schemas.microsoft.com/office/drawing/2014/main" id="{5965C05E-74E0-3DB0-D82D-3AB912A33D68}"/>
              </a:ext>
            </a:extLst>
          </p:cNvPr>
          <p:cNvSpPr>
            <a:spLocks noGrp="1"/>
          </p:cNvSpPr>
          <p:nvPr>
            <p:ph idx="1"/>
          </p:nvPr>
        </p:nvSpPr>
        <p:spPr/>
        <p:txBody>
          <a:bodyPr/>
          <a:lstStyle/>
          <a:p>
            <a:pPr marL="0" indent="0">
              <a:buNone/>
            </a:pPr>
            <a:r>
              <a:rPr lang="en-US" dirty="0"/>
              <a:t>At Shirley Hills, “Learning is Required” and all students must be on grade level. Therefore, every student will participate in a thirty-minute period of Intervention/Extension (I/E) time. At this time, students will rotate classrooms and will be provided with targeted instruction by one of our kindergarten teachers. During I/E time, different instructional strategies will be used to meet your child’s needs. Teacher(s) will track your child’s progress over time to monitor his/her success throughout the year. Groups are often flexible and may change based on your child’s progress. </a:t>
            </a:r>
          </a:p>
          <a:p>
            <a:pPr marL="0" indent="0">
              <a:buNone/>
            </a:pPr>
            <a:endParaRPr lang="en-US" dirty="0"/>
          </a:p>
        </p:txBody>
      </p:sp>
    </p:spTree>
    <p:extLst>
      <p:ext uri="{BB962C8B-B14F-4D97-AF65-F5344CB8AC3E}">
        <p14:creationId xmlns:p14="http://schemas.microsoft.com/office/powerpoint/2010/main" val="3022667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Reading Expectations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p:txBody>
          <a:bodyPr/>
          <a:lstStyle/>
          <a:p>
            <a:r>
              <a:rPr lang="en-US" dirty="0">
                <a:latin typeface="Comic Sans MS" panose="030F0702030302020204" pitchFamily="66" charset="0"/>
              </a:rPr>
              <a:t>-Students will know all letters and letter sounds by the end of October</a:t>
            </a:r>
          </a:p>
          <a:p>
            <a:r>
              <a:rPr lang="en-US" dirty="0">
                <a:latin typeface="Comic Sans MS" panose="030F0702030302020204" pitchFamily="66" charset="0"/>
              </a:rPr>
              <a:t>-Students will be able to answer questions about texts read aloud</a:t>
            </a:r>
          </a:p>
          <a:p>
            <a:r>
              <a:rPr lang="en-US" dirty="0">
                <a:latin typeface="Comic Sans MS" panose="030F0702030302020204" pitchFamily="66" charset="0"/>
              </a:rPr>
              <a:t>-Students will be reading on a level G by the end of the school year</a:t>
            </a:r>
          </a:p>
          <a:p>
            <a:endParaRPr lang="en-US" dirty="0">
              <a:latin typeface="Comic Sans MS" panose="030F0702030302020204" pitchFamily="66" charset="0"/>
            </a:endParaRPr>
          </a:p>
          <a:p>
            <a:r>
              <a:rPr lang="en-US" u="sng" dirty="0">
                <a:latin typeface="Comic Sans MS" panose="030F0702030302020204" pitchFamily="66" charset="0"/>
              </a:rPr>
              <a:t>To Help:</a:t>
            </a:r>
          </a:p>
          <a:p>
            <a:r>
              <a:rPr lang="en-US" dirty="0">
                <a:latin typeface="Comic Sans MS" panose="030F0702030302020204" pitchFamily="66" charset="0"/>
              </a:rPr>
              <a:t>-Please have your student read from their bag of books at least 20 minutes a day</a:t>
            </a:r>
          </a:p>
          <a:p>
            <a:r>
              <a:rPr lang="en-US" dirty="0">
                <a:latin typeface="Comic Sans MS" panose="030F0702030302020204" pitchFamily="66" charset="0"/>
              </a:rPr>
              <a:t>-Please ask your students questions about what they are reading</a:t>
            </a:r>
          </a:p>
        </p:txBody>
      </p:sp>
    </p:spTree>
    <p:extLst>
      <p:ext uri="{BB962C8B-B14F-4D97-AF65-F5344CB8AC3E}">
        <p14:creationId xmlns:p14="http://schemas.microsoft.com/office/powerpoint/2010/main" val="108588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Reading Expectations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p:txBody>
          <a:bodyPr/>
          <a:lstStyle/>
          <a:p>
            <a:r>
              <a:rPr lang="en-US" dirty="0">
                <a:latin typeface="Comic Sans MS" panose="030F0702030302020204" pitchFamily="66" charset="0"/>
              </a:rPr>
              <a:t>By the end of the school year students should be able to:</a:t>
            </a:r>
          </a:p>
          <a:p>
            <a:r>
              <a:rPr lang="en-US" dirty="0">
                <a:latin typeface="Comic Sans MS" panose="030F0702030302020204" pitchFamily="66" charset="0"/>
              </a:rPr>
              <a:t>- listen and differentiate two sounds</a:t>
            </a:r>
          </a:p>
          <a:p>
            <a:r>
              <a:rPr lang="en-US" dirty="0">
                <a:latin typeface="Comic Sans MS" panose="030F0702030302020204" pitchFamily="66" charset="0"/>
              </a:rPr>
              <a:t>- identify and produce rhyming words</a:t>
            </a:r>
          </a:p>
          <a:p>
            <a:r>
              <a:rPr lang="en-US" dirty="0">
                <a:latin typeface="Comic Sans MS" panose="030F0702030302020204" pitchFamily="66" charset="0"/>
              </a:rPr>
              <a:t>- count out the syllables in words</a:t>
            </a:r>
          </a:p>
          <a:p>
            <a:r>
              <a:rPr lang="en-US" dirty="0">
                <a:latin typeface="Comic Sans MS" panose="030F0702030302020204" pitchFamily="66" charset="0"/>
              </a:rPr>
              <a:t>- break apart the beginning, middle, and ending sounds in words</a:t>
            </a:r>
            <a:endParaRPr lang="en-US" dirty="0"/>
          </a:p>
        </p:txBody>
      </p:sp>
    </p:spTree>
    <p:extLst>
      <p:ext uri="{BB962C8B-B14F-4D97-AF65-F5344CB8AC3E}">
        <p14:creationId xmlns:p14="http://schemas.microsoft.com/office/powerpoint/2010/main" val="3576889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a:xfrm>
            <a:off x="657224" y="480483"/>
            <a:ext cx="10772775" cy="1658198"/>
          </a:xfrm>
        </p:spPr>
        <p:txBody>
          <a:bodyPr>
            <a:normAutofit/>
          </a:bodyPr>
          <a:lstStyle/>
          <a:p>
            <a:pPr algn="ctr"/>
            <a:r>
              <a:rPr lang="en-US" sz="8000" dirty="0">
                <a:latin typeface="Comic Sans MS" panose="030F0702030302020204" pitchFamily="66" charset="0"/>
              </a:rPr>
              <a:t>Reading Resources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p:txBody>
          <a:bodyPr>
            <a:noAutofit/>
          </a:bodyPr>
          <a:lstStyle/>
          <a:p>
            <a:r>
              <a:rPr lang="en-US" sz="1600" dirty="0"/>
              <a:t>Letter &amp; Sound Practice with Songs and Movement: </a:t>
            </a:r>
          </a:p>
          <a:p>
            <a:r>
              <a:rPr lang="en-US" sz="1600" dirty="0">
                <a:hlinkClick r:id="rId2"/>
              </a:rPr>
              <a:t>https://www.youtube.com/watch?v=4rt1syuknWE</a:t>
            </a:r>
            <a:r>
              <a:rPr lang="en-US" sz="1600" dirty="0"/>
              <a:t> </a:t>
            </a:r>
          </a:p>
          <a:p>
            <a:endParaRPr lang="en-US" sz="1600" dirty="0"/>
          </a:p>
          <a:p>
            <a:r>
              <a:rPr lang="en-US" sz="1600" dirty="0">
                <a:hlinkClick r:id="rId3"/>
              </a:rPr>
              <a:t>https://www.youtube.com/watch?v=dLReNTmMkKA</a:t>
            </a:r>
            <a:r>
              <a:rPr lang="en-US" sz="1600" dirty="0"/>
              <a:t> </a:t>
            </a:r>
          </a:p>
          <a:p>
            <a:endParaRPr lang="en-US" sz="1600" dirty="0"/>
          </a:p>
          <a:p>
            <a:r>
              <a:rPr lang="en-US" sz="1600" dirty="0">
                <a:hlinkClick r:id="rId4"/>
              </a:rPr>
              <a:t>https://www.youtube.com/watch?v=TTb4Dkyt2pA</a:t>
            </a:r>
            <a:r>
              <a:rPr lang="en-US" sz="1600" dirty="0"/>
              <a:t> </a:t>
            </a:r>
          </a:p>
          <a:p>
            <a:endParaRPr lang="en-US" sz="1600" dirty="0"/>
          </a:p>
          <a:p>
            <a:r>
              <a:rPr lang="en-US" sz="1600" dirty="0">
                <a:hlinkClick r:id="rId5"/>
              </a:rPr>
              <a:t>https://www.youtube.com/watch?v=qwOQvh_mJ4w</a:t>
            </a:r>
            <a:r>
              <a:rPr lang="en-US" sz="1600" dirty="0"/>
              <a:t> </a:t>
            </a:r>
          </a:p>
          <a:p>
            <a:endParaRPr lang="en-US" sz="1600" dirty="0"/>
          </a:p>
          <a:p>
            <a:r>
              <a:rPr lang="en-US" sz="1600" dirty="0">
                <a:hlinkClick r:id="rId6"/>
              </a:rPr>
              <a:t>https://www.youtube.com/watch?v=WP1blVh1ZQM&amp;t=168s</a:t>
            </a:r>
            <a:r>
              <a:rPr lang="en-US" sz="1600" dirty="0"/>
              <a:t> </a:t>
            </a:r>
          </a:p>
          <a:p>
            <a:endParaRPr lang="en-US" sz="1600" dirty="0"/>
          </a:p>
          <a:p>
            <a:r>
              <a:rPr lang="en-US" sz="1600" dirty="0"/>
              <a:t>Students can also go to </a:t>
            </a:r>
            <a:r>
              <a:rPr lang="en-US" sz="1600" dirty="0" err="1"/>
              <a:t>ABCYa.com</a:t>
            </a:r>
            <a:r>
              <a:rPr lang="en-US" sz="1600" dirty="0"/>
              <a:t> to practice skills in reading and math, or work on </a:t>
            </a:r>
            <a:r>
              <a:rPr lang="en-US" sz="1600" dirty="0" err="1"/>
              <a:t>Iready</a:t>
            </a:r>
            <a:r>
              <a:rPr lang="en-US" sz="1600" dirty="0"/>
              <a:t>. Student login is needed for this resource. Please see your child’s teacher for this.</a:t>
            </a:r>
          </a:p>
          <a:p>
            <a:endParaRPr lang="en-US" sz="1600" dirty="0"/>
          </a:p>
        </p:txBody>
      </p:sp>
    </p:spTree>
    <p:extLst>
      <p:ext uri="{BB962C8B-B14F-4D97-AF65-F5344CB8AC3E}">
        <p14:creationId xmlns:p14="http://schemas.microsoft.com/office/powerpoint/2010/main" val="2153031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Math Expectations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p:txBody>
          <a:bodyPr>
            <a:normAutofit/>
          </a:bodyPr>
          <a:lstStyle/>
          <a:p>
            <a:r>
              <a:rPr lang="en-US" dirty="0">
                <a:latin typeface="Comic Sans MS" panose="030F0702030302020204" pitchFamily="66" charset="0"/>
              </a:rPr>
              <a:t>- Students will be able to count to 30 by 1s by September 9</a:t>
            </a:r>
            <a:r>
              <a:rPr lang="en-US" baseline="30000" dirty="0">
                <a:latin typeface="Comic Sans MS" panose="030F0702030302020204" pitchFamily="66" charset="0"/>
              </a:rPr>
              <a:t>th </a:t>
            </a:r>
            <a:endParaRPr lang="en-US" dirty="0">
              <a:latin typeface="Comic Sans MS" panose="030F0702030302020204" pitchFamily="66" charset="0"/>
            </a:endParaRPr>
          </a:p>
          <a:p>
            <a:r>
              <a:rPr lang="en-US" dirty="0">
                <a:latin typeface="Comic Sans MS" panose="030F0702030302020204" pitchFamily="66" charset="0"/>
              </a:rPr>
              <a:t>-Students will be able to count out 12 objects in a row by September 9</a:t>
            </a:r>
            <a:r>
              <a:rPr lang="en-US" baseline="30000" dirty="0">
                <a:latin typeface="Comic Sans MS" panose="030F0702030302020204" pitchFamily="66" charset="0"/>
              </a:rPr>
              <a:t>th</a:t>
            </a:r>
            <a:r>
              <a:rPr lang="en-US" dirty="0">
                <a:latin typeface="Comic Sans MS" panose="030F0702030302020204" pitchFamily="66" charset="0"/>
              </a:rPr>
              <a:t> </a:t>
            </a:r>
          </a:p>
          <a:p>
            <a:r>
              <a:rPr lang="en-US" dirty="0">
                <a:latin typeface="Comic Sans MS" panose="030F0702030302020204" pitchFamily="66" charset="0"/>
              </a:rPr>
              <a:t>- Students will be able to write digits 0-10 by September 9</a:t>
            </a:r>
            <a:r>
              <a:rPr lang="en-US" baseline="30000" dirty="0">
                <a:latin typeface="Comic Sans MS" panose="030F0702030302020204" pitchFamily="66" charset="0"/>
              </a:rPr>
              <a:t>th</a:t>
            </a:r>
            <a:r>
              <a:rPr lang="en-US" dirty="0">
                <a:latin typeface="Comic Sans MS" panose="030F0702030302020204" pitchFamily="66" charset="0"/>
              </a:rPr>
              <a:t> </a:t>
            </a:r>
          </a:p>
          <a:p>
            <a:endParaRPr lang="en-US" dirty="0">
              <a:latin typeface="Comic Sans MS" panose="030F0702030302020204" pitchFamily="66" charset="0"/>
            </a:endParaRPr>
          </a:p>
          <a:p>
            <a:r>
              <a:rPr lang="en-US" u="sng" dirty="0">
                <a:latin typeface="Comic Sans MS" panose="030F0702030302020204" pitchFamily="66" charset="0"/>
              </a:rPr>
              <a:t>To Help:</a:t>
            </a:r>
          </a:p>
          <a:p>
            <a:r>
              <a:rPr lang="en-US" dirty="0">
                <a:latin typeface="Comic Sans MS" panose="030F0702030302020204" pitchFamily="66" charset="0"/>
              </a:rPr>
              <a:t>- Please have your student count out loud by 1s and 10s daily</a:t>
            </a:r>
          </a:p>
          <a:p>
            <a:r>
              <a:rPr lang="en-US" dirty="0">
                <a:latin typeface="Comic Sans MS" panose="030F0702030302020204" pitchFamily="66" charset="0"/>
              </a:rPr>
              <a:t>- Please have your student practice counting objects they see</a:t>
            </a:r>
          </a:p>
          <a:p>
            <a:r>
              <a:rPr lang="en-US" dirty="0">
                <a:latin typeface="Comic Sans MS" panose="030F0702030302020204" pitchFamily="66" charset="0"/>
              </a:rPr>
              <a:t>- Please have your student practice writing their digits daily</a:t>
            </a:r>
          </a:p>
          <a:p>
            <a:endParaRPr lang="en-US" dirty="0"/>
          </a:p>
        </p:txBody>
      </p:sp>
    </p:spTree>
    <p:extLst>
      <p:ext uri="{BB962C8B-B14F-4D97-AF65-F5344CB8AC3E}">
        <p14:creationId xmlns:p14="http://schemas.microsoft.com/office/powerpoint/2010/main" val="1328569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Math Expectations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p:txBody>
          <a:bodyPr>
            <a:normAutofit lnSpcReduction="10000"/>
          </a:bodyPr>
          <a:lstStyle/>
          <a:p>
            <a:r>
              <a:rPr lang="en-US" dirty="0">
                <a:latin typeface="Comic Sans MS" panose="030F0702030302020204" pitchFamily="66" charset="0"/>
              </a:rPr>
              <a:t>By the end of the school year students should be able to:</a:t>
            </a:r>
          </a:p>
          <a:p>
            <a:r>
              <a:rPr lang="en-US" dirty="0">
                <a:latin typeface="Comic Sans MS" panose="030F0702030302020204" pitchFamily="66" charset="0"/>
              </a:rPr>
              <a:t>- count to 100 by 1s and 10s</a:t>
            </a:r>
          </a:p>
          <a:p>
            <a:r>
              <a:rPr lang="en-US" dirty="0">
                <a:latin typeface="Comic Sans MS" panose="030F0702030302020204" pitchFamily="66" charset="0"/>
              </a:rPr>
              <a:t>- sort objects by size, shape, and color</a:t>
            </a:r>
          </a:p>
          <a:p>
            <a:r>
              <a:rPr lang="en-US" dirty="0">
                <a:latin typeface="Comic Sans MS" panose="030F0702030302020204" pitchFamily="66" charset="0"/>
              </a:rPr>
              <a:t>- count out up to 20 objects in a pile, line, circle, or rectangular array</a:t>
            </a:r>
          </a:p>
          <a:p>
            <a:r>
              <a:rPr lang="en-US" dirty="0">
                <a:latin typeface="Comic Sans MS" panose="030F0702030302020204" pitchFamily="66" charset="0"/>
              </a:rPr>
              <a:t>- write the matching number to a set of objects</a:t>
            </a:r>
          </a:p>
          <a:p>
            <a:r>
              <a:rPr lang="en-US" dirty="0">
                <a:latin typeface="Comic Sans MS" panose="030F0702030302020204" pitchFamily="66" charset="0"/>
              </a:rPr>
              <a:t>- identify 2D and 3D shapes</a:t>
            </a:r>
          </a:p>
          <a:p>
            <a:r>
              <a:rPr lang="en-US" dirty="0">
                <a:latin typeface="Comic Sans MS" panose="030F0702030302020204" pitchFamily="66" charset="0"/>
              </a:rPr>
              <a:t>- compare two digits and sets of objects</a:t>
            </a:r>
          </a:p>
          <a:p>
            <a:r>
              <a:rPr lang="en-US" dirty="0">
                <a:latin typeface="Comic Sans MS" panose="030F0702030302020204" pitchFamily="66" charset="0"/>
              </a:rPr>
              <a:t>- fluently answer addition and subtraction problems within 10 (student will show or explain how they reached an answer)</a:t>
            </a:r>
          </a:p>
          <a:p>
            <a:endParaRPr lang="en-US" dirty="0"/>
          </a:p>
        </p:txBody>
      </p:sp>
    </p:spTree>
    <p:extLst>
      <p:ext uri="{BB962C8B-B14F-4D97-AF65-F5344CB8AC3E}">
        <p14:creationId xmlns:p14="http://schemas.microsoft.com/office/powerpoint/2010/main" val="3773623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A590-590A-BFFA-F161-A0C79BC1F8AA}"/>
              </a:ext>
            </a:extLst>
          </p:cNvPr>
          <p:cNvSpPr>
            <a:spLocks noGrp="1"/>
          </p:cNvSpPr>
          <p:nvPr>
            <p:ph type="title"/>
          </p:nvPr>
        </p:nvSpPr>
        <p:spPr/>
        <p:txBody>
          <a:bodyPr>
            <a:normAutofit/>
          </a:bodyPr>
          <a:lstStyle/>
          <a:p>
            <a:pPr algn="ctr"/>
            <a:r>
              <a:rPr lang="en-US" sz="8000" dirty="0">
                <a:latin typeface="Comic Sans MS" panose="030F0702030302020204" pitchFamily="66" charset="0"/>
              </a:rPr>
              <a:t>Math Resources</a:t>
            </a:r>
          </a:p>
        </p:txBody>
      </p:sp>
      <p:sp>
        <p:nvSpPr>
          <p:cNvPr id="3" name="Content Placeholder 2">
            <a:extLst>
              <a:ext uri="{FF2B5EF4-FFF2-40B4-BE49-F238E27FC236}">
                <a16:creationId xmlns:a16="http://schemas.microsoft.com/office/drawing/2014/main" id="{09D1F145-2512-5BF5-85B0-BD4183392D3D}"/>
              </a:ext>
            </a:extLst>
          </p:cNvPr>
          <p:cNvSpPr>
            <a:spLocks noGrp="1"/>
          </p:cNvSpPr>
          <p:nvPr>
            <p:ph idx="1"/>
          </p:nvPr>
        </p:nvSpPr>
        <p:spPr/>
        <p:txBody>
          <a:bodyPr>
            <a:noAutofit/>
          </a:bodyPr>
          <a:lstStyle/>
          <a:p>
            <a:r>
              <a:rPr lang="en-US" sz="2800" dirty="0">
                <a:latin typeface="Comic Sans MS" panose="030F0702030302020204" pitchFamily="66" charset="0"/>
              </a:rPr>
              <a:t>1) Search ‘Jack Hartmann Kindergarten math songs’ on youtube.com</a:t>
            </a:r>
          </a:p>
          <a:p>
            <a:r>
              <a:rPr lang="en-US" sz="2800" dirty="0">
                <a:latin typeface="Comic Sans MS" panose="030F0702030302020204" pitchFamily="66" charset="0"/>
              </a:rPr>
              <a:t>2) Count and sort everyday objects (i.e. pennies, pencils, socks, etc.)</a:t>
            </a:r>
          </a:p>
          <a:p>
            <a:r>
              <a:rPr lang="en-US" sz="2800" dirty="0">
                <a:latin typeface="Comic Sans MS" panose="030F0702030302020204" pitchFamily="66" charset="0"/>
              </a:rPr>
              <a:t>3) Write numbers 0-20 in highlighter and have your student trace in pencil</a:t>
            </a:r>
          </a:p>
          <a:p>
            <a:r>
              <a:rPr lang="en-US" sz="2800" dirty="0">
                <a:latin typeface="Comic Sans MS" panose="030F0702030302020204" pitchFamily="66" charset="0"/>
              </a:rPr>
              <a:t>4) abcya.com is a free website with several games linked to our math standards</a:t>
            </a:r>
          </a:p>
          <a:p>
            <a:r>
              <a:rPr lang="en-US" sz="2800" dirty="0">
                <a:latin typeface="Comic Sans MS" panose="030F0702030302020204" pitchFamily="66" charset="0"/>
              </a:rPr>
              <a:t>5) Contact your child’s teacher for resources</a:t>
            </a:r>
          </a:p>
        </p:txBody>
      </p:sp>
    </p:spTree>
    <p:extLst>
      <p:ext uri="{BB962C8B-B14F-4D97-AF65-F5344CB8AC3E}">
        <p14:creationId xmlns:p14="http://schemas.microsoft.com/office/powerpoint/2010/main" val="2221196882"/>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71101"/>
      </a:dk2>
      <a:lt2>
        <a:srgbClr val="E7E8E2"/>
      </a:lt2>
      <a:accent1>
        <a:srgbClr val="A6B727"/>
      </a:accent1>
      <a:accent2>
        <a:srgbClr val="F04304"/>
      </a:accent2>
      <a:accent3>
        <a:srgbClr val="EF8606"/>
      </a:accent3>
      <a:accent4>
        <a:srgbClr val="F2C100"/>
      </a:accent4>
      <a:accent5>
        <a:srgbClr val="A65001"/>
      </a:accent5>
      <a:accent6>
        <a:srgbClr val="BA9585"/>
      </a:accent6>
      <a:hlink>
        <a:srgbClr val="00B0F0"/>
      </a:hlink>
      <a:folHlink>
        <a:srgbClr val="7F7F7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A8A2BB7-7C5E-4EB2-B1F1-CFFF0F57E773}"/>
    </a:ext>
  </a:extLst>
</a:theme>
</file>

<file path=docProps/app.xml><?xml version="1.0" encoding="utf-8"?>
<Properties xmlns="http://schemas.openxmlformats.org/officeDocument/2006/extended-properties" xmlns:vt="http://schemas.openxmlformats.org/officeDocument/2006/docPropsVTypes">
  <Template>TM03457491[[fn=Metropolitan]]</Template>
  <TotalTime>251</TotalTime>
  <Words>1223</Words>
  <Application>Microsoft Office PowerPoint</Application>
  <PresentationFormat>Widescreen</PresentationFormat>
  <Paragraphs>108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 Light</vt:lpstr>
      <vt:lpstr>Century Gothic</vt:lpstr>
      <vt:lpstr>Century Schoolbook</vt:lpstr>
      <vt:lpstr>Comic Sans MS</vt:lpstr>
      <vt:lpstr>Metropolitan</vt:lpstr>
      <vt:lpstr>Shirley Hills Elementary Open House</vt:lpstr>
      <vt:lpstr>Schedule</vt:lpstr>
      <vt:lpstr>I/E Time</vt:lpstr>
      <vt:lpstr>Reading Expectations</vt:lpstr>
      <vt:lpstr>Reading Expectations</vt:lpstr>
      <vt:lpstr>Reading Resources</vt:lpstr>
      <vt:lpstr>Math Expectations</vt:lpstr>
      <vt:lpstr>Math Expectations</vt:lpstr>
      <vt:lpstr>Math Resources</vt:lpstr>
      <vt:lpstr>Writing Expectations</vt:lpstr>
      <vt:lpstr>Writing Expectations</vt:lpstr>
      <vt:lpstr>Writing Resources</vt:lpstr>
      <vt:lpstr>Behavior Expectations</vt:lpstr>
      <vt:lpstr>Vision at Shirley Hills</vt:lpstr>
      <vt:lpstr>PBIS at Shirley Hills</vt:lpstr>
      <vt:lpstr>School Wide PBIS Acknowledgements</vt:lpstr>
      <vt:lpstr>GKIDS</vt:lpstr>
      <vt:lpstr>Priority Standards</vt:lpstr>
      <vt:lpstr>Thank you for coming!!!  Please complete the parent survey below: https://forms.office.com/r/zgXYBuSLPM </vt:lpstr>
    </vt:vector>
  </TitlesOfParts>
  <Company>Houston County Board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Shirley Hills Elementary Open House</dc:title>
  <dc:creator>Nieves, Amaris</dc:creator>
  <cp:lastModifiedBy>Bowen, Heather</cp:lastModifiedBy>
  <cp:revision>9</cp:revision>
  <dcterms:created xsi:type="dcterms:W3CDTF">2022-08-24T11:52:55Z</dcterms:created>
  <dcterms:modified xsi:type="dcterms:W3CDTF">2022-08-30T18:31:06Z</dcterms:modified>
</cp:coreProperties>
</file>