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69" r:id="rId2"/>
    <p:sldId id="256" r:id="rId3"/>
    <p:sldId id="268" r:id="rId4"/>
    <p:sldId id="270" r:id="rId5"/>
    <p:sldId id="271" r:id="rId6"/>
    <p:sldId id="276" r:id="rId7"/>
    <p:sldId id="274" r:id="rId8"/>
    <p:sldId id="277" r:id="rId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0FFF6"/>
    <a:srgbClr val="6CACA6"/>
    <a:srgbClr val="6D9CA2"/>
    <a:srgbClr val="A4EAF2"/>
    <a:srgbClr val="B6FE8C"/>
    <a:srgbClr val="6DA55D"/>
    <a:srgbClr val="E7A1D8"/>
    <a:srgbClr val="7ADC1D"/>
    <a:srgbClr val="E771E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3"/>
    <p:restoredTop sz="94686"/>
  </p:normalViewPr>
  <p:slideViewPr>
    <p:cSldViewPr snapToGrid="0" snapToObjects="1">
      <p:cViewPr varScale="1">
        <p:scale>
          <a:sx n="107" d="100"/>
          <a:sy n="107" d="100"/>
        </p:scale>
        <p:origin x="1734" y="102"/>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67F46BF-217C-2F42-86FB-98309DEF7C6D}" type="datetimeFigureOut">
              <a:rPr lang="en-US" smtClean="0"/>
              <a:pPr/>
              <a:t>7/19/2023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5F04B9-F30B-194B-B6C7-3A308AF5C825}" type="slidenum">
              <a:rPr lang="en-US" smtClean="0"/>
              <a:pPr/>
              <a:t>‹#›</a:t>
            </a:fld>
            <a:endParaRPr lang="en-US" dirty="0"/>
          </a:p>
        </p:txBody>
      </p:sp>
    </p:spTree>
    <p:extLst>
      <p:ext uri="{BB962C8B-B14F-4D97-AF65-F5344CB8AC3E}">
        <p14:creationId xmlns:p14="http://schemas.microsoft.com/office/powerpoint/2010/main" val="1090534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7F46BF-217C-2F42-86FB-98309DEF7C6D}" type="datetimeFigureOut">
              <a:rPr lang="en-US" smtClean="0"/>
              <a:pPr/>
              <a:t>7/19/2023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5F04B9-F30B-194B-B6C7-3A308AF5C825}" type="slidenum">
              <a:rPr lang="en-US" smtClean="0"/>
              <a:pPr/>
              <a:t>‹#›</a:t>
            </a:fld>
            <a:endParaRPr lang="en-US" dirty="0"/>
          </a:p>
        </p:txBody>
      </p:sp>
    </p:spTree>
    <p:extLst>
      <p:ext uri="{BB962C8B-B14F-4D97-AF65-F5344CB8AC3E}">
        <p14:creationId xmlns:p14="http://schemas.microsoft.com/office/powerpoint/2010/main" val="19829082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7F46BF-217C-2F42-86FB-98309DEF7C6D}" type="datetimeFigureOut">
              <a:rPr lang="en-US" smtClean="0"/>
              <a:pPr/>
              <a:t>7/19/2023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5F04B9-F30B-194B-B6C7-3A308AF5C825}" type="slidenum">
              <a:rPr lang="en-US" smtClean="0"/>
              <a:pPr/>
              <a:t>‹#›</a:t>
            </a:fld>
            <a:endParaRPr lang="en-US" dirty="0"/>
          </a:p>
        </p:txBody>
      </p:sp>
    </p:spTree>
    <p:extLst>
      <p:ext uri="{BB962C8B-B14F-4D97-AF65-F5344CB8AC3E}">
        <p14:creationId xmlns:p14="http://schemas.microsoft.com/office/powerpoint/2010/main" val="3962747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7F46BF-217C-2F42-86FB-98309DEF7C6D}" type="datetimeFigureOut">
              <a:rPr lang="en-US" smtClean="0"/>
              <a:pPr/>
              <a:t>7/19/2023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5F04B9-F30B-194B-B6C7-3A308AF5C825}" type="slidenum">
              <a:rPr lang="en-US" smtClean="0"/>
              <a:pPr/>
              <a:t>‹#›</a:t>
            </a:fld>
            <a:endParaRPr lang="en-US" dirty="0"/>
          </a:p>
        </p:txBody>
      </p:sp>
    </p:spTree>
    <p:extLst>
      <p:ext uri="{BB962C8B-B14F-4D97-AF65-F5344CB8AC3E}">
        <p14:creationId xmlns:p14="http://schemas.microsoft.com/office/powerpoint/2010/main" val="6890646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67F46BF-217C-2F42-86FB-98309DEF7C6D}" type="datetimeFigureOut">
              <a:rPr lang="en-US" smtClean="0"/>
              <a:pPr/>
              <a:t>7/19/2023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85F04B9-F30B-194B-B6C7-3A308AF5C825}" type="slidenum">
              <a:rPr lang="en-US" smtClean="0"/>
              <a:pPr/>
              <a:t>‹#›</a:t>
            </a:fld>
            <a:endParaRPr lang="en-US" dirty="0"/>
          </a:p>
        </p:txBody>
      </p:sp>
    </p:spTree>
    <p:extLst>
      <p:ext uri="{BB962C8B-B14F-4D97-AF65-F5344CB8AC3E}">
        <p14:creationId xmlns:p14="http://schemas.microsoft.com/office/powerpoint/2010/main" val="4090531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7F46BF-217C-2F42-86FB-98309DEF7C6D}" type="datetimeFigureOut">
              <a:rPr lang="en-US" smtClean="0"/>
              <a:pPr/>
              <a:t>7/19/2023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85F04B9-F30B-194B-B6C7-3A308AF5C825}" type="slidenum">
              <a:rPr lang="en-US" smtClean="0"/>
              <a:pPr/>
              <a:t>‹#›</a:t>
            </a:fld>
            <a:endParaRPr lang="en-US" dirty="0"/>
          </a:p>
        </p:txBody>
      </p:sp>
    </p:spTree>
    <p:extLst>
      <p:ext uri="{BB962C8B-B14F-4D97-AF65-F5344CB8AC3E}">
        <p14:creationId xmlns:p14="http://schemas.microsoft.com/office/powerpoint/2010/main" val="7490849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7F46BF-217C-2F42-86FB-98309DEF7C6D}" type="datetimeFigureOut">
              <a:rPr lang="en-US" smtClean="0"/>
              <a:pPr/>
              <a:t>7/19/2023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85F04B9-F30B-194B-B6C7-3A308AF5C825}" type="slidenum">
              <a:rPr lang="en-US" smtClean="0"/>
              <a:pPr/>
              <a:t>‹#›</a:t>
            </a:fld>
            <a:endParaRPr lang="en-US" dirty="0"/>
          </a:p>
        </p:txBody>
      </p:sp>
    </p:spTree>
    <p:extLst>
      <p:ext uri="{BB962C8B-B14F-4D97-AF65-F5344CB8AC3E}">
        <p14:creationId xmlns:p14="http://schemas.microsoft.com/office/powerpoint/2010/main" val="11100465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7F46BF-217C-2F42-86FB-98309DEF7C6D}" type="datetimeFigureOut">
              <a:rPr lang="en-US" smtClean="0"/>
              <a:pPr/>
              <a:t>7/19/2023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85F04B9-F30B-194B-B6C7-3A308AF5C825}" type="slidenum">
              <a:rPr lang="en-US" smtClean="0"/>
              <a:pPr/>
              <a:t>‹#›</a:t>
            </a:fld>
            <a:endParaRPr lang="en-US" dirty="0"/>
          </a:p>
        </p:txBody>
      </p:sp>
    </p:spTree>
    <p:extLst>
      <p:ext uri="{BB962C8B-B14F-4D97-AF65-F5344CB8AC3E}">
        <p14:creationId xmlns:p14="http://schemas.microsoft.com/office/powerpoint/2010/main" val="2007714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7F46BF-217C-2F42-86FB-98309DEF7C6D}" type="datetimeFigureOut">
              <a:rPr lang="en-US" smtClean="0"/>
              <a:pPr/>
              <a:t>7/19/2023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85F04B9-F30B-194B-B6C7-3A308AF5C825}" type="slidenum">
              <a:rPr lang="en-US" smtClean="0"/>
              <a:pPr/>
              <a:t>‹#›</a:t>
            </a:fld>
            <a:endParaRPr lang="en-US" dirty="0"/>
          </a:p>
        </p:txBody>
      </p:sp>
    </p:spTree>
    <p:extLst>
      <p:ext uri="{BB962C8B-B14F-4D97-AF65-F5344CB8AC3E}">
        <p14:creationId xmlns:p14="http://schemas.microsoft.com/office/powerpoint/2010/main" val="3380323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67F46BF-217C-2F42-86FB-98309DEF7C6D}" type="datetimeFigureOut">
              <a:rPr lang="en-US" smtClean="0"/>
              <a:pPr/>
              <a:t>7/19/2023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85F04B9-F30B-194B-B6C7-3A308AF5C825}" type="slidenum">
              <a:rPr lang="en-US" smtClean="0"/>
              <a:pPr/>
              <a:t>‹#›</a:t>
            </a:fld>
            <a:endParaRPr lang="en-US" dirty="0"/>
          </a:p>
        </p:txBody>
      </p:sp>
    </p:spTree>
    <p:extLst>
      <p:ext uri="{BB962C8B-B14F-4D97-AF65-F5344CB8AC3E}">
        <p14:creationId xmlns:p14="http://schemas.microsoft.com/office/powerpoint/2010/main" val="5648725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67F46BF-217C-2F42-86FB-98309DEF7C6D}" type="datetimeFigureOut">
              <a:rPr lang="en-US" smtClean="0"/>
              <a:pPr/>
              <a:t>7/19/2023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85F04B9-F30B-194B-B6C7-3A308AF5C825}" type="slidenum">
              <a:rPr lang="en-US" smtClean="0"/>
              <a:pPr/>
              <a:t>‹#›</a:t>
            </a:fld>
            <a:endParaRPr lang="en-US" dirty="0"/>
          </a:p>
        </p:txBody>
      </p:sp>
    </p:spTree>
    <p:extLst>
      <p:ext uri="{BB962C8B-B14F-4D97-AF65-F5344CB8AC3E}">
        <p14:creationId xmlns:p14="http://schemas.microsoft.com/office/powerpoint/2010/main" val="3632896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7F46BF-217C-2F42-86FB-98309DEF7C6D}" type="datetimeFigureOut">
              <a:rPr lang="en-US" smtClean="0"/>
              <a:pPr/>
              <a:t>7/19/2023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5F04B9-F30B-194B-B6C7-3A308AF5C825}" type="slidenum">
              <a:rPr lang="en-US" smtClean="0"/>
              <a:pPr/>
              <a:t>‹#›</a:t>
            </a:fld>
            <a:endParaRPr lang="en-US" dirty="0"/>
          </a:p>
        </p:txBody>
      </p:sp>
    </p:spTree>
    <p:extLst>
      <p:ext uri="{BB962C8B-B14F-4D97-AF65-F5344CB8AC3E}">
        <p14:creationId xmlns:p14="http://schemas.microsoft.com/office/powerpoint/2010/main" val="2342018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WAV"/><Relationship Id="rId7" Type="http://schemas.openxmlformats.org/officeDocument/2006/relationships/image" Target="../media/image3.png"/><Relationship Id="rId2" Type="http://schemas.microsoft.com/office/2007/relationships/media" Target="../media/media1.WAV"/><Relationship Id="rId1" Type="http://schemas.openxmlformats.org/officeDocument/2006/relationships/audio" Target="file:///C:\Users\Owner\Music\18%20My%20Favorite%20Place.m4a" TargetMode="Externa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6.jpg"/><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7.pn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7.pn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7.pn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3.pn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3.pn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3.pn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sp>
        <p:nvSpPr>
          <p:cNvPr id="9" name="TextBox 8"/>
          <p:cNvSpPr txBox="1"/>
          <p:nvPr/>
        </p:nvSpPr>
        <p:spPr>
          <a:xfrm>
            <a:off x="795409" y="1777133"/>
            <a:ext cx="7684682" cy="2800767"/>
          </a:xfrm>
          <a:prstGeom prst="rect">
            <a:avLst/>
          </a:prstGeom>
          <a:noFill/>
        </p:spPr>
        <p:txBody>
          <a:bodyPr wrap="square" rtlCol="0">
            <a:spAutoFit/>
          </a:bodyPr>
          <a:lstStyle/>
          <a:p>
            <a:pPr algn="ctr"/>
            <a:r>
              <a:rPr lang="en-US" sz="8800" dirty="0">
                <a:solidFill>
                  <a:schemeClr val="accent5"/>
                </a:solidFill>
                <a:latin typeface="Janda Happy Day" pitchFamily="2" charset="0"/>
                <a:cs typeface="Arial Black"/>
              </a:rPr>
              <a:t>Welcome to our Hive!</a:t>
            </a:r>
          </a:p>
        </p:txBody>
      </p:sp>
      <p:sp>
        <p:nvSpPr>
          <p:cNvPr id="4" name="TextBox 3"/>
          <p:cNvSpPr txBox="1"/>
          <p:nvPr/>
        </p:nvSpPr>
        <p:spPr>
          <a:xfrm>
            <a:off x="1688122" y="5219114"/>
            <a:ext cx="6420347" cy="923330"/>
          </a:xfrm>
          <a:prstGeom prst="rect">
            <a:avLst/>
          </a:prstGeom>
          <a:noFill/>
        </p:spPr>
        <p:txBody>
          <a:bodyPr wrap="none" rtlCol="0">
            <a:spAutoFit/>
          </a:bodyPr>
          <a:lstStyle/>
          <a:p>
            <a:r>
              <a:rPr lang="en-US" sz="5400" b="1" dirty="0">
                <a:latin typeface="A little sunshine" pitchFamily="2" charset="0"/>
                <a:ea typeface="A little sunshine" pitchFamily="2" charset="0"/>
              </a:rPr>
              <a:t>Mrs. </a:t>
            </a:r>
            <a:r>
              <a:rPr lang="en-US" sz="5400" b="1" dirty="0" err="1">
                <a:latin typeface="A little sunshine" pitchFamily="2" charset="0"/>
                <a:ea typeface="A little sunshine" pitchFamily="2" charset="0"/>
              </a:rPr>
              <a:t>Boshell’s</a:t>
            </a:r>
            <a:r>
              <a:rPr lang="en-US" sz="5400" b="1" dirty="0">
                <a:latin typeface="A little sunshine" pitchFamily="2" charset="0"/>
                <a:ea typeface="A little sunshine" pitchFamily="2" charset="0"/>
              </a:rPr>
              <a:t> 2</a:t>
            </a:r>
            <a:r>
              <a:rPr lang="en-US" sz="5400" b="1" baseline="30000" dirty="0">
                <a:latin typeface="A little sunshine" pitchFamily="2" charset="0"/>
                <a:ea typeface="A little sunshine" pitchFamily="2" charset="0"/>
              </a:rPr>
              <a:t>nd</a:t>
            </a:r>
            <a:r>
              <a:rPr lang="en-US" sz="5400" b="1" dirty="0">
                <a:latin typeface="A little sunshine" pitchFamily="2" charset="0"/>
                <a:ea typeface="A little sunshine" pitchFamily="2" charset="0"/>
              </a:rPr>
              <a:t> Grade Class</a:t>
            </a:r>
          </a:p>
        </p:txBody>
      </p:sp>
      <p:pic>
        <p:nvPicPr>
          <p:cNvPr id="7" name="18 My Favorite Place.m4a">
            <a:hlinkClick r:id="" action="ppaction://media"/>
          </p:cNvPr>
          <p:cNvPicPr>
            <a:picLocks noRot="1" noChangeAspect="1"/>
          </p:cNvPicPr>
          <p:nvPr>
            <a:audioFile r:link="rId1"/>
          </p:nvPr>
        </p:nvPicPr>
        <p:blipFill>
          <a:blip r:embed="rId6"/>
          <a:stretch>
            <a:fillRect/>
          </a:stretch>
        </p:blipFill>
        <p:spPr>
          <a:xfrm>
            <a:off x="1383322" y="6105525"/>
            <a:ext cx="304800" cy="304800"/>
          </a:xfrm>
          <a:prstGeom prst="rect">
            <a:avLst/>
          </a:prstGeom>
        </p:spPr>
      </p:pic>
      <p:pic>
        <p:nvPicPr>
          <p:cNvPr id="10" name="~PP1258.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696325" y="6410325"/>
            <a:ext cx="304800" cy="304800"/>
          </a:xfrm>
          <a:prstGeom prst="rect">
            <a:avLst/>
          </a:prstGeom>
        </p:spPr>
      </p:pic>
    </p:spTree>
    <p:extLst>
      <p:ext uri="{BB962C8B-B14F-4D97-AF65-F5344CB8AC3E}">
        <p14:creationId xmlns:p14="http://schemas.microsoft.com/office/powerpoint/2010/main" val="737090022"/>
      </p:ext>
    </p:extLst>
  </p:cSld>
  <p:clrMapOvr>
    <a:masterClrMapping/>
  </p:clrMapOvr>
  <p:transition advTm="1108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p:cTn id="10" fill="hold" display="0">
                  <p:stCondLst>
                    <p:cond delay="indefinite"/>
                  </p:stCondLst>
                  <p:endCondLst>
                    <p:cond evt="onPrev" delay="0">
                      <p:tgtEl>
                        <p:sldTgt/>
                      </p:tgtEl>
                    </p:cond>
                    <p:cond evt="onStopAudio" delay="0">
                      <p:tgtEl>
                        <p:sldTgt/>
                      </p:tgtEl>
                    </p:cond>
                  </p:endCondLst>
                </p:cTn>
                <p:tgtEl>
                  <p:spTgt spid="7"/>
                </p:tgtEl>
              </p:cMediaNode>
            </p:audio>
            <p:audio>
              <p:cMediaNode showWhenStopped="0">
                <p:cTn id="11"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0" y="277826"/>
            <a:ext cx="9144000" cy="523220"/>
          </a:xfrm>
          <a:prstGeom prst="rect">
            <a:avLst/>
          </a:prstGeom>
          <a:noFill/>
        </p:spPr>
        <p:txBody>
          <a:bodyPr wrap="square" rtlCol="0">
            <a:spAutoFit/>
          </a:bodyPr>
          <a:lstStyle/>
          <a:p>
            <a:pPr algn="ctr"/>
            <a:r>
              <a:rPr lang="en-US" sz="2800" b="1" dirty="0">
                <a:solidFill>
                  <a:srgbClr val="FFFFFF"/>
                </a:solidFill>
                <a:latin typeface="DJB Miss Molly Brown" pitchFamily="2" charset="0"/>
                <a:cs typeface="Arial Black"/>
              </a:rPr>
              <a:t>Meet Mrs. </a:t>
            </a:r>
            <a:r>
              <a:rPr lang="en-US" sz="2800" b="1" dirty="0" err="1">
                <a:solidFill>
                  <a:srgbClr val="FFFFFF"/>
                </a:solidFill>
                <a:latin typeface="DJB Miss Molly Brown" pitchFamily="2" charset="0"/>
                <a:cs typeface="Arial Black"/>
              </a:rPr>
              <a:t>Boshell</a:t>
            </a:r>
            <a:endParaRPr lang="en-US" sz="2800" b="1" dirty="0">
              <a:solidFill>
                <a:srgbClr val="FFFFFF"/>
              </a:solidFill>
              <a:latin typeface="DJB Miss Molly Brown" pitchFamily="2" charset="0"/>
              <a:cs typeface="Arial Black"/>
            </a:endParaRPr>
          </a:p>
        </p:txBody>
      </p:sp>
      <p:sp>
        <p:nvSpPr>
          <p:cNvPr id="5" name="Rounded Rectangle 4"/>
          <p:cNvSpPr/>
          <p:nvPr/>
        </p:nvSpPr>
        <p:spPr>
          <a:xfrm>
            <a:off x="2742035" y="2405576"/>
            <a:ext cx="2869809" cy="2082018"/>
          </a:xfrm>
          <a:prstGeom prst="round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Kristen ITC" pitchFamily="66" charset="0"/>
              </a:rPr>
              <a:t>This is my 21</a:t>
            </a:r>
            <a:r>
              <a:rPr lang="en-US" sz="2400" b="1" baseline="30000" dirty="0">
                <a:solidFill>
                  <a:schemeClr val="bg1"/>
                </a:solidFill>
                <a:latin typeface="Kristen ITC" pitchFamily="66" charset="0"/>
              </a:rPr>
              <a:t>st</a:t>
            </a:r>
            <a:r>
              <a:rPr lang="en-US" sz="2400" b="1" dirty="0">
                <a:solidFill>
                  <a:schemeClr val="bg1"/>
                </a:solidFill>
                <a:latin typeface="Kristen ITC" pitchFamily="66" charset="0"/>
              </a:rPr>
              <a:t>  year teaching.  I have taught 2</a:t>
            </a:r>
            <a:r>
              <a:rPr lang="en-US" sz="2400" b="1" baseline="30000" dirty="0">
                <a:solidFill>
                  <a:schemeClr val="bg1"/>
                </a:solidFill>
                <a:latin typeface="Kristen ITC" pitchFamily="66" charset="0"/>
              </a:rPr>
              <a:t>nd</a:t>
            </a:r>
            <a:r>
              <a:rPr lang="en-US" sz="2400" b="1" dirty="0">
                <a:solidFill>
                  <a:schemeClr val="bg1"/>
                </a:solidFill>
                <a:latin typeface="Kristen ITC" pitchFamily="66" charset="0"/>
              </a:rPr>
              <a:t> grade for 17 years</a:t>
            </a:r>
            <a:r>
              <a:rPr lang="en-US" b="1" dirty="0">
                <a:solidFill>
                  <a:schemeClr val="bg1"/>
                </a:solidFill>
                <a:latin typeface="Harrington" pitchFamily="82" charset="0"/>
              </a:rPr>
              <a:t>. </a:t>
            </a:r>
          </a:p>
        </p:txBody>
      </p:sp>
      <p:pic>
        <p:nvPicPr>
          <p:cNvPr id="9" name="Picture 8" descr="kristen 2nd grade.jpg"/>
          <p:cNvPicPr>
            <a:picLocks noChangeAspect="1"/>
          </p:cNvPicPr>
          <p:nvPr/>
        </p:nvPicPr>
        <p:blipFill>
          <a:blip r:embed="rId5"/>
          <a:stretch>
            <a:fillRect/>
          </a:stretch>
        </p:blipFill>
        <p:spPr>
          <a:xfrm>
            <a:off x="1090829" y="1589304"/>
            <a:ext cx="1447807" cy="2068296"/>
          </a:xfrm>
          <a:prstGeom prst="rect">
            <a:avLst/>
          </a:prstGeom>
        </p:spPr>
      </p:pic>
      <p:sp>
        <p:nvSpPr>
          <p:cNvPr id="10" name="TextBox 9"/>
          <p:cNvSpPr txBox="1"/>
          <p:nvPr/>
        </p:nvSpPr>
        <p:spPr>
          <a:xfrm>
            <a:off x="6780627" y="2405576"/>
            <a:ext cx="1196353" cy="369332"/>
          </a:xfrm>
          <a:prstGeom prst="rect">
            <a:avLst/>
          </a:prstGeom>
          <a:noFill/>
        </p:spPr>
        <p:txBody>
          <a:bodyPr wrap="none" rtlCol="0">
            <a:spAutoFit/>
          </a:bodyPr>
          <a:lstStyle/>
          <a:p>
            <a:r>
              <a:rPr lang="en-US" dirty="0"/>
              <a:t>My Family </a:t>
            </a:r>
          </a:p>
        </p:txBody>
      </p:sp>
      <p:sp>
        <p:nvSpPr>
          <p:cNvPr id="11" name="TextBox 10"/>
          <p:cNvSpPr txBox="1"/>
          <p:nvPr/>
        </p:nvSpPr>
        <p:spPr>
          <a:xfrm>
            <a:off x="1090829" y="3841263"/>
            <a:ext cx="1338059" cy="646331"/>
          </a:xfrm>
          <a:prstGeom prst="rect">
            <a:avLst/>
          </a:prstGeom>
          <a:noFill/>
        </p:spPr>
        <p:txBody>
          <a:bodyPr wrap="none" rtlCol="0">
            <a:spAutoFit/>
          </a:bodyPr>
          <a:lstStyle/>
          <a:p>
            <a:r>
              <a:rPr lang="en-US" dirty="0"/>
              <a:t>Mrs. </a:t>
            </a:r>
            <a:r>
              <a:rPr lang="en-US" dirty="0" err="1"/>
              <a:t>Boshell</a:t>
            </a:r>
            <a:endParaRPr lang="en-US" dirty="0"/>
          </a:p>
          <a:p>
            <a:r>
              <a:rPr lang="en-US" dirty="0"/>
              <a:t> in 2</a:t>
            </a:r>
            <a:r>
              <a:rPr lang="en-US" baseline="30000" dirty="0"/>
              <a:t>nd</a:t>
            </a:r>
            <a:r>
              <a:rPr lang="en-US" dirty="0"/>
              <a:t> grade</a:t>
            </a:r>
          </a:p>
        </p:txBody>
      </p:sp>
      <p:pic>
        <p:nvPicPr>
          <p:cNvPr id="18" name="Picture 17" descr="A family posing for a picture&#10;&#10;Description automatically generated">
            <a:extLst>
              <a:ext uri="{FF2B5EF4-FFF2-40B4-BE49-F238E27FC236}">
                <a16:creationId xmlns:a16="http://schemas.microsoft.com/office/drawing/2014/main" id="{65C159DA-BC2C-CE5B-E9EB-0B363D2CC6BC}"/>
              </a:ext>
            </a:extLst>
          </p:cNvPr>
          <p:cNvPicPr>
            <a:picLocks noChangeAspect="1"/>
          </p:cNvPicPr>
          <p:nvPr/>
        </p:nvPicPr>
        <p:blipFill>
          <a:blip r:embed="rId6"/>
          <a:stretch>
            <a:fillRect/>
          </a:stretch>
        </p:blipFill>
        <p:spPr>
          <a:xfrm>
            <a:off x="6096198" y="2887394"/>
            <a:ext cx="2133401" cy="3200399"/>
          </a:xfrm>
          <a:prstGeom prst="rect">
            <a:avLst/>
          </a:prstGeom>
        </p:spPr>
      </p:pic>
      <p:pic>
        <p:nvPicPr>
          <p:cNvPr id="38" name="Recorded Sound">
            <a:hlinkClick r:id="" action="ppaction://media"/>
            <a:extLst>
              <a:ext uri="{FF2B5EF4-FFF2-40B4-BE49-F238E27FC236}">
                <a16:creationId xmlns:a16="http://schemas.microsoft.com/office/drawing/2014/main" id="{5E4B9712-81C8-D4A8-AAAD-97361321D61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29599" y="6087793"/>
            <a:ext cx="609600" cy="609600"/>
          </a:xfrm>
          <a:prstGeom prst="rect">
            <a:avLst/>
          </a:prstGeom>
        </p:spPr>
      </p:pic>
    </p:spTree>
    <p:extLst>
      <p:ext uri="{BB962C8B-B14F-4D97-AF65-F5344CB8AC3E}">
        <p14:creationId xmlns:p14="http://schemas.microsoft.com/office/powerpoint/2010/main" val="3327426308"/>
      </p:ext>
    </p:extLst>
  </p:cSld>
  <p:clrMapOvr>
    <a:masterClrMapping/>
  </p:clrMapOvr>
  <p:transition advTm="1346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507"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0" y="277826"/>
            <a:ext cx="9144000" cy="769441"/>
          </a:xfrm>
          <a:prstGeom prst="rect">
            <a:avLst/>
          </a:prstGeom>
          <a:noFill/>
        </p:spPr>
        <p:txBody>
          <a:bodyPr wrap="square" rtlCol="0">
            <a:spAutoFit/>
          </a:bodyPr>
          <a:lstStyle/>
          <a:p>
            <a:pPr algn="ctr"/>
            <a:r>
              <a:rPr lang="en-US" sz="4400" dirty="0">
                <a:solidFill>
                  <a:srgbClr val="FFFFFF"/>
                </a:solidFill>
                <a:latin typeface="Happy Sans" pitchFamily="2" charset="0"/>
                <a:cs typeface="Arial Black"/>
              </a:rPr>
              <a:t>Supplies and Fees</a:t>
            </a:r>
          </a:p>
        </p:txBody>
      </p:sp>
      <p:sp>
        <p:nvSpPr>
          <p:cNvPr id="9" name="TextBox 8"/>
          <p:cNvSpPr txBox="1"/>
          <p:nvPr/>
        </p:nvSpPr>
        <p:spPr>
          <a:xfrm>
            <a:off x="795409" y="1777133"/>
            <a:ext cx="7684682" cy="3108543"/>
          </a:xfrm>
          <a:prstGeom prst="rect">
            <a:avLst/>
          </a:prstGeom>
          <a:noFill/>
        </p:spPr>
        <p:txBody>
          <a:bodyPr wrap="square" rtlCol="0">
            <a:spAutoFit/>
          </a:bodyPr>
          <a:lstStyle/>
          <a:p>
            <a:endParaRPr lang="en-US" sz="2800" b="1" dirty="0">
              <a:solidFill>
                <a:srgbClr val="000000"/>
              </a:solidFill>
              <a:latin typeface="A little sunshine" pitchFamily="2" charset="0"/>
              <a:ea typeface="A little sunshine" pitchFamily="2" charset="0"/>
              <a:cs typeface="Arial Black"/>
            </a:endParaRPr>
          </a:p>
          <a:p>
            <a:r>
              <a:rPr lang="en-US" sz="2800" b="1" dirty="0">
                <a:solidFill>
                  <a:srgbClr val="000000"/>
                </a:solidFill>
                <a:latin typeface="A little sunshine" pitchFamily="2" charset="0"/>
                <a:ea typeface="A little sunshine" pitchFamily="2" charset="0"/>
                <a:cs typeface="Arial Black"/>
              </a:rPr>
              <a:t>*</a:t>
            </a:r>
            <a:r>
              <a:rPr lang="en-US" sz="2800" b="1" dirty="0">
                <a:solidFill>
                  <a:srgbClr val="00B0F0"/>
                </a:solidFill>
                <a:latin typeface="A little sunshine" pitchFamily="2" charset="0"/>
                <a:ea typeface="A little sunshine" pitchFamily="2" charset="0"/>
                <a:cs typeface="Arial Black"/>
              </a:rPr>
              <a:t>This year basic school supplies have been purchased for every student, but there are some additional items that parents will need to purchase.</a:t>
            </a:r>
          </a:p>
          <a:p>
            <a:pPr algn="ctr"/>
            <a:endParaRPr lang="en-US" sz="2800" dirty="0">
              <a:solidFill>
                <a:srgbClr val="000000"/>
              </a:solidFill>
              <a:latin typeface="Arial Black"/>
              <a:cs typeface="Arial Black"/>
            </a:endParaRPr>
          </a:p>
          <a:p>
            <a:pPr algn="ctr"/>
            <a:endParaRPr lang="en-US" sz="2800" dirty="0">
              <a:solidFill>
                <a:srgbClr val="000000"/>
              </a:solidFill>
              <a:latin typeface="Arial Black"/>
              <a:cs typeface="Arial Black"/>
            </a:endParaRPr>
          </a:p>
        </p:txBody>
      </p:sp>
      <p:pic>
        <p:nvPicPr>
          <p:cNvPr id="6" name="Recorded Sound">
            <a:hlinkClick r:id="" action="ppaction://media"/>
            <a:extLst>
              <a:ext uri="{FF2B5EF4-FFF2-40B4-BE49-F238E27FC236}">
                <a16:creationId xmlns:a16="http://schemas.microsoft.com/office/drawing/2014/main" id="{BA4EBDF3-BA8F-63BB-76F8-9BECFF531A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95130" y="6055659"/>
            <a:ext cx="609600" cy="609600"/>
          </a:xfrm>
          <a:prstGeom prst="rect">
            <a:avLst/>
          </a:prstGeom>
        </p:spPr>
      </p:pic>
    </p:spTree>
    <p:extLst>
      <p:ext uri="{BB962C8B-B14F-4D97-AF65-F5344CB8AC3E}">
        <p14:creationId xmlns:p14="http://schemas.microsoft.com/office/powerpoint/2010/main" val="1506907684"/>
      </p:ext>
    </p:extLst>
  </p:cSld>
  <p:clrMapOvr>
    <a:masterClrMapping/>
  </p:clrMapOvr>
  <p:transition advTm="2360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60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0" y="277826"/>
            <a:ext cx="9144000" cy="523220"/>
          </a:xfrm>
          <a:prstGeom prst="rect">
            <a:avLst/>
          </a:prstGeom>
          <a:noFill/>
        </p:spPr>
        <p:txBody>
          <a:bodyPr wrap="square" rtlCol="0">
            <a:spAutoFit/>
          </a:bodyPr>
          <a:lstStyle/>
          <a:p>
            <a:pPr algn="ctr"/>
            <a:r>
              <a:rPr lang="en-US" sz="2800" dirty="0">
                <a:solidFill>
                  <a:srgbClr val="FFFFFF"/>
                </a:solidFill>
                <a:latin typeface="Arial Black"/>
                <a:cs typeface="Arial Black"/>
              </a:rPr>
              <a:t>Extras and Lunchroom prices</a:t>
            </a:r>
          </a:p>
        </p:txBody>
      </p:sp>
      <p:sp>
        <p:nvSpPr>
          <p:cNvPr id="9" name="TextBox 8"/>
          <p:cNvSpPr txBox="1"/>
          <p:nvPr/>
        </p:nvSpPr>
        <p:spPr>
          <a:xfrm>
            <a:off x="795409" y="1777133"/>
            <a:ext cx="7684682" cy="5139869"/>
          </a:xfrm>
          <a:prstGeom prst="rect">
            <a:avLst/>
          </a:prstGeom>
          <a:noFill/>
        </p:spPr>
        <p:txBody>
          <a:bodyPr wrap="square" rtlCol="0">
            <a:spAutoFit/>
          </a:bodyPr>
          <a:lstStyle/>
          <a:p>
            <a:pPr algn="ctr"/>
            <a:r>
              <a:rPr lang="en-US" sz="3600" b="1" dirty="0">
                <a:solidFill>
                  <a:srgbClr val="000000"/>
                </a:solidFill>
                <a:cs typeface="Arial Black"/>
              </a:rPr>
              <a:t>Extra items to purchase</a:t>
            </a:r>
          </a:p>
          <a:p>
            <a:pPr algn="ctr"/>
            <a:r>
              <a:rPr lang="en-US" sz="2800" dirty="0">
                <a:solidFill>
                  <a:srgbClr val="000000"/>
                </a:solidFill>
                <a:cs typeface="Arial Black"/>
              </a:rPr>
              <a:t>PPS t-shirt-$15.00</a:t>
            </a:r>
          </a:p>
          <a:p>
            <a:pPr algn="ctr"/>
            <a:r>
              <a:rPr lang="en-US" sz="2800" dirty="0">
                <a:solidFill>
                  <a:srgbClr val="000000"/>
                </a:solidFill>
                <a:cs typeface="Arial Black"/>
              </a:rPr>
              <a:t>PPS tote bag-$15.00 </a:t>
            </a:r>
          </a:p>
          <a:p>
            <a:pPr algn="ctr"/>
            <a:r>
              <a:rPr lang="en-US" sz="1200" dirty="0">
                <a:solidFill>
                  <a:srgbClr val="000000"/>
                </a:solidFill>
                <a:cs typeface="Arial Black"/>
              </a:rPr>
              <a:t>(book bags are not allowed at PPS)</a:t>
            </a:r>
          </a:p>
          <a:p>
            <a:pPr algn="ctr"/>
            <a:endParaRPr lang="en-US" sz="1200" dirty="0">
              <a:solidFill>
                <a:srgbClr val="000000"/>
              </a:solidFill>
              <a:cs typeface="Arial Black"/>
            </a:endParaRPr>
          </a:p>
          <a:p>
            <a:pPr algn="ctr"/>
            <a:endParaRPr lang="en-US" sz="1200" dirty="0">
              <a:solidFill>
                <a:srgbClr val="000000"/>
              </a:solidFill>
              <a:cs typeface="Arial Black"/>
            </a:endParaRPr>
          </a:p>
          <a:p>
            <a:pPr algn="ctr"/>
            <a:endParaRPr lang="en-US" sz="1200" dirty="0">
              <a:solidFill>
                <a:srgbClr val="000000"/>
              </a:solidFill>
              <a:cs typeface="Arial Black"/>
            </a:endParaRPr>
          </a:p>
          <a:p>
            <a:pPr algn="ctr"/>
            <a:endParaRPr lang="en-US" sz="1200" dirty="0">
              <a:solidFill>
                <a:srgbClr val="000000"/>
              </a:solidFill>
              <a:cs typeface="Arial Black"/>
            </a:endParaRPr>
          </a:p>
          <a:p>
            <a:pPr algn="ctr"/>
            <a:endParaRPr lang="en-US" sz="1200" dirty="0">
              <a:solidFill>
                <a:srgbClr val="000000"/>
              </a:solidFill>
              <a:cs typeface="Arial Black"/>
            </a:endParaRPr>
          </a:p>
          <a:p>
            <a:pPr algn="ctr"/>
            <a:r>
              <a:rPr lang="en-US" sz="3600" b="1" dirty="0">
                <a:solidFill>
                  <a:srgbClr val="000000"/>
                </a:solidFill>
                <a:cs typeface="Arial Black"/>
              </a:rPr>
              <a:t>Lunchroom Information</a:t>
            </a:r>
          </a:p>
          <a:p>
            <a:pPr algn="ctr"/>
            <a:r>
              <a:rPr lang="en-US" sz="2800" dirty="0">
                <a:solidFill>
                  <a:srgbClr val="000000"/>
                </a:solidFill>
                <a:cs typeface="Arial Black"/>
              </a:rPr>
              <a:t>All Autauga County Students will receive free breakfast.  Lunch will be $2.75 daily.</a:t>
            </a:r>
          </a:p>
          <a:p>
            <a:pPr algn="ctr"/>
            <a:endParaRPr lang="en-US" sz="3600" b="1" dirty="0">
              <a:solidFill>
                <a:srgbClr val="000000"/>
              </a:solidFill>
              <a:cs typeface="Arial Black"/>
            </a:endParaRPr>
          </a:p>
          <a:p>
            <a:pPr algn="ctr"/>
            <a:endParaRPr lang="en-US" sz="3600" b="1" dirty="0">
              <a:solidFill>
                <a:srgbClr val="000000"/>
              </a:solidFill>
              <a:cs typeface="Arial Black"/>
            </a:endParaRPr>
          </a:p>
        </p:txBody>
      </p:sp>
      <p:pic>
        <p:nvPicPr>
          <p:cNvPr id="3" name="Recorded Sound">
            <a:hlinkClick r:id="" action="ppaction://media"/>
            <a:extLst>
              <a:ext uri="{FF2B5EF4-FFF2-40B4-BE49-F238E27FC236}">
                <a16:creationId xmlns:a16="http://schemas.microsoft.com/office/drawing/2014/main" id="{EC77705C-F9A5-B041-38D2-5F3965D94C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80091" y="6082553"/>
            <a:ext cx="609600" cy="609600"/>
          </a:xfrm>
          <a:prstGeom prst="rect">
            <a:avLst/>
          </a:prstGeom>
        </p:spPr>
      </p:pic>
    </p:spTree>
    <p:extLst>
      <p:ext uri="{BB962C8B-B14F-4D97-AF65-F5344CB8AC3E}">
        <p14:creationId xmlns:p14="http://schemas.microsoft.com/office/powerpoint/2010/main" val="3409555057"/>
      </p:ext>
    </p:extLst>
  </p:cSld>
  <p:clrMapOvr>
    <a:masterClrMapping/>
  </p:clrMapOvr>
  <p:transition advTm="3010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1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0" y="277826"/>
            <a:ext cx="9144000" cy="523220"/>
          </a:xfrm>
          <a:prstGeom prst="rect">
            <a:avLst/>
          </a:prstGeom>
          <a:noFill/>
        </p:spPr>
        <p:txBody>
          <a:bodyPr wrap="square" rtlCol="0">
            <a:spAutoFit/>
          </a:bodyPr>
          <a:lstStyle/>
          <a:p>
            <a:pPr algn="ctr"/>
            <a:r>
              <a:rPr lang="en-US" sz="2800" dirty="0">
                <a:solidFill>
                  <a:srgbClr val="FFFFFF"/>
                </a:solidFill>
                <a:latin typeface="Arial Black"/>
                <a:cs typeface="Arial Black"/>
              </a:rPr>
              <a:t>Orientation Packet Pick-Up</a:t>
            </a:r>
          </a:p>
        </p:txBody>
      </p:sp>
      <p:sp>
        <p:nvSpPr>
          <p:cNvPr id="9" name="TextBox 8"/>
          <p:cNvSpPr txBox="1"/>
          <p:nvPr/>
        </p:nvSpPr>
        <p:spPr>
          <a:xfrm>
            <a:off x="795409" y="1777133"/>
            <a:ext cx="7684682" cy="2923877"/>
          </a:xfrm>
          <a:prstGeom prst="rect">
            <a:avLst/>
          </a:prstGeom>
          <a:noFill/>
        </p:spPr>
        <p:txBody>
          <a:bodyPr wrap="square" rtlCol="0">
            <a:spAutoFit/>
          </a:bodyPr>
          <a:lstStyle/>
          <a:p>
            <a:pPr algn="ctr"/>
            <a:r>
              <a:rPr lang="en-US" sz="2800" dirty="0">
                <a:solidFill>
                  <a:srgbClr val="000000"/>
                </a:solidFill>
                <a:latin typeface="Arial Black"/>
                <a:cs typeface="Arial Black"/>
              </a:rPr>
              <a:t>2</a:t>
            </a:r>
            <a:r>
              <a:rPr lang="en-US" sz="2800" baseline="30000" dirty="0">
                <a:solidFill>
                  <a:srgbClr val="000000"/>
                </a:solidFill>
                <a:latin typeface="Arial Black"/>
                <a:cs typeface="Arial Black"/>
              </a:rPr>
              <a:t>nd</a:t>
            </a:r>
            <a:r>
              <a:rPr lang="en-US" sz="2800" dirty="0">
                <a:solidFill>
                  <a:srgbClr val="000000"/>
                </a:solidFill>
                <a:latin typeface="Arial Black"/>
                <a:cs typeface="Arial Black"/>
              </a:rPr>
              <a:t> grade Open House:</a:t>
            </a:r>
          </a:p>
          <a:p>
            <a:pPr algn="ctr"/>
            <a:endParaRPr lang="en-US" sz="2800" dirty="0">
              <a:solidFill>
                <a:srgbClr val="000000"/>
              </a:solidFill>
              <a:latin typeface="Arial Black"/>
              <a:cs typeface="Arial Black"/>
            </a:endParaRPr>
          </a:p>
          <a:p>
            <a:pPr algn="ctr"/>
            <a:r>
              <a:rPr lang="en-US" sz="2800" dirty="0">
                <a:solidFill>
                  <a:srgbClr val="000000"/>
                </a:solidFill>
                <a:latin typeface="Arial Black"/>
                <a:cs typeface="Arial Black"/>
              </a:rPr>
              <a:t> </a:t>
            </a:r>
            <a:r>
              <a:rPr lang="en-US" sz="2800" dirty="0">
                <a:solidFill>
                  <a:srgbClr val="00B0F0"/>
                </a:solidFill>
                <a:latin typeface="Arial Black"/>
                <a:cs typeface="Arial Black"/>
              </a:rPr>
              <a:t>August 3</a:t>
            </a:r>
            <a:r>
              <a:rPr lang="en-US" sz="2800" baseline="30000" dirty="0">
                <a:solidFill>
                  <a:srgbClr val="00B0F0"/>
                </a:solidFill>
                <a:latin typeface="Arial Black"/>
                <a:cs typeface="Arial Black"/>
              </a:rPr>
              <a:t>rd</a:t>
            </a:r>
            <a:r>
              <a:rPr lang="en-US" sz="2800" dirty="0">
                <a:solidFill>
                  <a:srgbClr val="00B0F0"/>
                </a:solidFill>
                <a:latin typeface="Arial Black"/>
                <a:cs typeface="Arial Black"/>
              </a:rPr>
              <a:t> from 4:00-5:30</a:t>
            </a:r>
          </a:p>
          <a:p>
            <a:pPr algn="ctr"/>
            <a:endParaRPr lang="en-US" sz="2800" dirty="0">
              <a:solidFill>
                <a:srgbClr val="00B0F0"/>
              </a:solidFill>
              <a:latin typeface="Arial Black"/>
              <a:cs typeface="Arial Black"/>
            </a:endParaRPr>
          </a:p>
          <a:p>
            <a:pPr algn="ctr"/>
            <a:r>
              <a:rPr lang="en-US" dirty="0">
                <a:latin typeface="Arial Black"/>
                <a:cs typeface="Arial Black"/>
              </a:rPr>
              <a:t>Please make every effort to pick up your child’s folder.  It contains all the beginning of school paperwork and important information.  You may send the completed folder with your child on the first day of school.  </a:t>
            </a:r>
          </a:p>
        </p:txBody>
      </p:sp>
      <p:pic>
        <p:nvPicPr>
          <p:cNvPr id="2" name="Recorded Sound">
            <a:hlinkClick r:id="" action="ppaction://media"/>
            <a:extLst>
              <a:ext uri="{FF2B5EF4-FFF2-40B4-BE49-F238E27FC236}">
                <a16:creationId xmlns:a16="http://schemas.microsoft.com/office/drawing/2014/main" id="{7F075A0C-4D8F-C2D6-4001-284F187065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718612" y="5677097"/>
            <a:ext cx="609600" cy="609600"/>
          </a:xfrm>
          <a:prstGeom prst="rect">
            <a:avLst/>
          </a:prstGeom>
        </p:spPr>
      </p:pic>
    </p:spTree>
    <p:extLst>
      <p:ext uri="{BB962C8B-B14F-4D97-AF65-F5344CB8AC3E}">
        <p14:creationId xmlns:p14="http://schemas.microsoft.com/office/powerpoint/2010/main" val="3655595697"/>
      </p:ext>
    </p:extLst>
  </p:cSld>
  <p:clrMapOvr>
    <a:masterClrMapping/>
  </p:clrMapOvr>
  <p:transition advTm="1561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6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0" y="277826"/>
            <a:ext cx="9144000" cy="769441"/>
          </a:xfrm>
          <a:prstGeom prst="rect">
            <a:avLst/>
          </a:prstGeom>
          <a:noFill/>
        </p:spPr>
        <p:txBody>
          <a:bodyPr wrap="square" rtlCol="0">
            <a:spAutoFit/>
          </a:bodyPr>
          <a:lstStyle/>
          <a:p>
            <a:pPr algn="ctr"/>
            <a:r>
              <a:rPr lang="en-US" sz="4400" dirty="0">
                <a:solidFill>
                  <a:srgbClr val="FFFFFF"/>
                </a:solidFill>
                <a:latin typeface="Happy Sans" pitchFamily="2" charset="0"/>
                <a:cs typeface="Arial Black"/>
              </a:rPr>
              <a:t>Orientation Information</a:t>
            </a:r>
          </a:p>
        </p:txBody>
      </p:sp>
      <p:sp>
        <p:nvSpPr>
          <p:cNvPr id="9" name="TextBox 8"/>
          <p:cNvSpPr txBox="1"/>
          <p:nvPr/>
        </p:nvSpPr>
        <p:spPr>
          <a:xfrm>
            <a:off x="795409" y="1777133"/>
            <a:ext cx="7684682" cy="4278094"/>
          </a:xfrm>
          <a:prstGeom prst="rect">
            <a:avLst/>
          </a:prstGeom>
          <a:noFill/>
        </p:spPr>
        <p:txBody>
          <a:bodyPr wrap="square" rtlCol="0">
            <a:spAutoFit/>
          </a:bodyPr>
          <a:lstStyle/>
          <a:p>
            <a:pPr algn="ctr"/>
            <a:r>
              <a:rPr lang="en-US" sz="2800" dirty="0">
                <a:solidFill>
                  <a:srgbClr val="000000"/>
                </a:solidFill>
                <a:latin typeface="A little sunshine" pitchFamily="2" charset="0"/>
                <a:ea typeface="A little sunshine" pitchFamily="2" charset="0"/>
                <a:cs typeface="Arial Black"/>
              </a:rPr>
              <a:t>In addition to the PPS videos (found on our website) There is a lot of information in your Orientation Folder.</a:t>
            </a:r>
          </a:p>
          <a:p>
            <a:pPr algn="ctr">
              <a:buFont typeface="Arial" pitchFamily="34" charset="0"/>
              <a:buChar char="•"/>
            </a:pPr>
            <a:r>
              <a:rPr lang="en-US" sz="2800" b="1" dirty="0">
                <a:solidFill>
                  <a:srgbClr val="000000"/>
                </a:solidFill>
                <a:latin typeface="A little sunshine" pitchFamily="2" charset="0"/>
                <a:ea typeface="A little sunshine" pitchFamily="2" charset="0"/>
                <a:cs typeface="Arial Black"/>
              </a:rPr>
              <a:t>Back to School Paperwork</a:t>
            </a:r>
          </a:p>
          <a:p>
            <a:pPr algn="ctr">
              <a:buFont typeface="Arial" pitchFamily="34" charset="0"/>
              <a:buChar char="•"/>
            </a:pPr>
            <a:r>
              <a:rPr lang="en-US" sz="2800" b="1" dirty="0">
                <a:solidFill>
                  <a:srgbClr val="000000"/>
                </a:solidFill>
                <a:latin typeface="A little sunshine" pitchFamily="2" charset="0"/>
                <a:ea typeface="A little sunshine" pitchFamily="2" charset="0"/>
                <a:cs typeface="Arial Black"/>
              </a:rPr>
              <a:t>Classroom Handbook</a:t>
            </a:r>
          </a:p>
          <a:p>
            <a:pPr algn="ctr">
              <a:buFont typeface="Arial" pitchFamily="34" charset="0"/>
              <a:buChar char="•"/>
            </a:pPr>
            <a:r>
              <a:rPr lang="en-US" sz="2800" b="1" dirty="0">
                <a:solidFill>
                  <a:srgbClr val="000000"/>
                </a:solidFill>
                <a:latin typeface="A little sunshine" pitchFamily="2" charset="0"/>
                <a:ea typeface="A little sunshine" pitchFamily="2" charset="0"/>
                <a:cs typeface="Arial Black"/>
              </a:rPr>
              <a:t>Car Rider Sign</a:t>
            </a:r>
          </a:p>
          <a:p>
            <a:pPr algn="ctr">
              <a:buFont typeface="Arial" pitchFamily="34" charset="0"/>
              <a:buChar char="•"/>
            </a:pPr>
            <a:r>
              <a:rPr lang="en-US" sz="2800" b="1" dirty="0">
                <a:solidFill>
                  <a:srgbClr val="000000"/>
                </a:solidFill>
                <a:latin typeface="A little sunshine" pitchFamily="2" charset="0"/>
                <a:ea typeface="A little sunshine" pitchFamily="2" charset="0"/>
                <a:cs typeface="Arial Black"/>
              </a:rPr>
              <a:t>Transportation tag</a:t>
            </a:r>
          </a:p>
          <a:p>
            <a:pPr algn="ctr"/>
            <a:r>
              <a:rPr lang="en-US" sz="2800" dirty="0">
                <a:solidFill>
                  <a:srgbClr val="000000"/>
                </a:solidFill>
                <a:latin typeface="A little sunshine" pitchFamily="2" charset="0"/>
                <a:ea typeface="A little sunshine" pitchFamily="2" charset="0"/>
                <a:cs typeface="Arial Black"/>
              </a:rPr>
              <a:t>**</a:t>
            </a:r>
            <a:r>
              <a:rPr lang="en-US" sz="2000" dirty="0">
                <a:solidFill>
                  <a:srgbClr val="FF0000"/>
                </a:solidFill>
                <a:latin typeface="A little sunshine" pitchFamily="2" charset="0"/>
                <a:ea typeface="A little sunshine" pitchFamily="2" charset="0"/>
                <a:cs typeface="Arial Black"/>
              </a:rPr>
              <a:t>It is very important that your child wears this tag the first week whether they are a bus rider or a car rider.  Please send in the completed forms and money on the first day of school.</a:t>
            </a:r>
          </a:p>
          <a:p>
            <a:pPr algn="ctr">
              <a:buFont typeface="Arial" pitchFamily="34" charset="0"/>
              <a:buChar char="•"/>
            </a:pPr>
            <a:endParaRPr lang="en-US" sz="2800" dirty="0">
              <a:solidFill>
                <a:srgbClr val="000000"/>
              </a:solidFill>
              <a:latin typeface="Arial Black"/>
              <a:cs typeface="Arial Black"/>
            </a:endParaRPr>
          </a:p>
          <a:p>
            <a:pPr algn="ctr"/>
            <a:endParaRPr lang="en-US" sz="2800" dirty="0">
              <a:solidFill>
                <a:srgbClr val="000000"/>
              </a:solidFill>
              <a:latin typeface="Arial Black"/>
              <a:cs typeface="Arial Black"/>
            </a:endParaRPr>
          </a:p>
        </p:txBody>
      </p:sp>
      <p:pic>
        <p:nvPicPr>
          <p:cNvPr id="5" name="~PP1302.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96325" y="6410325"/>
            <a:ext cx="304800" cy="304800"/>
          </a:xfrm>
          <a:prstGeom prst="rect">
            <a:avLst/>
          </a:prstGeom>
        </p:spPr>
      </p:pic>
    </p:spTree>
    <p:extLst>
      <p:ext uri="{BB962C8B-B14F-4D97-AF65-F5344CB8AC3E}">
        <p14:creationId xmlns:p14="http://schemas.microsoft.com/office/powerpoint/2010/main" val="1506907684"/>
      </p:ext>
    </p:extLst>
  </p:cSld>
  <p:clrMapOvr>
    <a:masterClrMapping/>
  </p:clrMapOvr>
  <p:transition advTm="2782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0" y="277826"/>
            <a:ext cx="9144000" cy="769441"/>
          </a:xfrm>
          <a:prstGeom prst="rect">
            <a:avLst/>
          </a:prstGeom>
          <a:noFill/>
        </p:spPr>
        <p:txBody>
          <a:bodyPr wrap="square" rtlCol="0">
            <a:spAutoFit/>
          </a:bodyPr>
          <a:lstStyle/>
          <a:p>
            <a:pPr algn="ctr"/>
            <a:r>
              <a:rPr lang="en-US" sz="4400" dirty="0">
                <a:solidFill>
                  <a:srgbClr val="FFFFFF"/>
                </a:solidFill>
                <a:latin typeface="Happy Sans" pitchFamily="2" charset="0"/>
                <a:cs typeface="Arial Black"/>
              </a:rPr>
              <a:t>First Week of School</a:t>
            </a:r>
          </a:p>
        </p:txBody>
      </p:sp>
      <p:sp>
        <p:nvSpPr>
          <p:cNvPr id="9" name="TextBox 8"/>
          <p:cNvSpPr txBox="1"/>
          <p:nvPr/>
        </p:nvSpPr>
        <p:spPr>
          <a:xfrm>
            <a:off x="795409" y="1777133"/>
            <a:ext cx="7684682" cy="3170099"/>
          </a:xfrm>
          <a:prstGeom prst="rect">
            <a:avLst/>
          </a:prstGeom>
          <a:noFill/>
        </p:spPr>
        <p:txBody>
          <a:bodyPr wrap="square" rtlCol="0">
            <a:spAutoFit/>
          </a:bodyPr>
          <a:lstStyle/>
          <a:p>
            <a:pPr algn="ctr"/>
            <a:r>
              <a:rPr lang="en-US" sz="3200" b="1" dirty="0">
                <a:solidFill>
                  <a:srgbClr val="000000"/>
                </a:solidFill>
                <a:latin typeface="Happy Sans" pitchFamily="2" charset="0"/>
                <a:cs typeface="Arial Black"/>
              </a:rPr>
              <a:t>The first day of school is August 9</a:t>
            </a:r>
            <a:r>
              <a:rPr lang="en-US" sz="3200" b="1" baseline="30000" dirty="0">
                <a:solidFill>
                  <a:srgbClr val="000000"/>
                </a:solidFill>
                <a:latin typeface="Happy Sans" pitchFamily="2" charset="0"/>
                <a:cs typeface="Arial Black"/>
              </a:rPr>
              <a:t>th</a:t>
            </a:r>
            <a:r>
              <a:rPr lang="en-US" sz="3200" b="1" dirty="0">
                <a:solidFill>
                  <a:srgbClr val="000000"/>
                </a:solidFill>
                <a:latin typeface="Happy Sans" pitchFamily="2" charset="0"/>
                <a:cs typeface="Arial Black"/>
              </a:rPr>
              <a:t> .</a:t>
            </a:r>
          </a:p>
          <a:p>
            <a:pPr algn="ctr">
              <a:buFont typeface="Arial" pitchFamily="34" charset="0"/>
              <a:buChar char="•"/>
            </a:pPr>
            <a:r>
              <a:rPr lang="en-US" sz="2800" dirty="0">
                <a:solidFill>
                  <a:srgbClr val="000000"/>
                </a:solidFill>
                <a:latin typeface="Happy Sans" pitchFamily="2" charset="0"/>
                <a:cs typeface="Arial Black"/>
              </a:rPr>
              <a:t>All parents of 1</a:t>
            </a:r>
            <a:r>
              <a:rPr lang="en-US" sz="2800" baseline="30000" dirty="0">
                <a:solidFill>
                  <a:srgbClr val="000000"/>
                </a:solidFill>
                <a:latin typeface="Happy Sans" pitchFamily="2" charset="0"/>
                <a:cs typeface="Arial Black"/>
              </a:rPr>
              <a:t>st</a:t>
            </a:r>
            <a:r>
              <a:rPr lang="en-US" sz="2800" dirty="0">
                <a:solidFill>
                  <a:srgbClr val="000000"/>
                </a:solidFill>
                <a:latin typeface="Happy Sans" pitchFamily="2" charset="0"/>
                <a:cs typeface="Arial Black"/>
              </a:rPr>
              <a:t> graders and  2</a:t>
            </a:r>
            <a:r>
              <a:rPr lang="en-US" sz="2800" baseline="30000" dirty="0">
                <a:solidFill>
                  <a:srgbClr val="000000"/>
                </a:solidFill>
                <a:latin typeface="Happy Sans" pitchFamily="2" charset="0"/>
                <a:cs typeface="Arial Black"/>
              </a:rPr>
              <a:t>nd</a:t>
            </a:r>
            <a:r>
              <a:rPr lang="en-US" sz="2800" dirty="0">
                <a:solidFill>
                  <a:srgbClr val="000000"/>
                </a:solidFill>
                <a:latin typeface="Happy Sans" pitchFamily="2" charset="0"/>
                <a:cs typeface="Arial Black"/>
              </a:rPr>
              <a:t> graders will be allowed to walk their child to class this year with a staggered start schedule.  </a:t>
            </a:r>
          </a:p>
          <a:p>
            <a:pPr algn="ctr">
              <a:buFont typeface="Arial" pitchFamily="34" charset="0"/>
              <a:buChar char="•"/>
            </a:pPr>
            <a:r>
              <a:rPr lang="en-US" sz="2800" dirty="0">
                <a:solidFill>
                  <a:srgbClr val="000000"/>
                </a:solidFill>
                <a:latin typeface="Happy Sans" pitchFamily="2" charset="0"/>
                <a:cs typeface="Arial Black"/>
              </a:rPr>
              <a:t>Yellow hall students will use the Wetumpka Street entrance.</a:t>
            </a:r>
          </a:p>
          <a:p>
            <a:pPr algn="ctr"/>
            <a:endParaRPr lang="en-US" sz="2800" dirty="0">
              <a:solidFill>
                <a:srgbClr val="000000"/>
              </a:solidFill>
              <a:latin typeface="Arial Black"/>
              <a:cs typeface="Arial Black"/>
            </a:endParaRPr>
          </a:p>
        </p:txBody>
      </p:sp>
      <p:pic>
        <p:nvPicPr>
          <p:cNvPr id="5" name="~PP232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96325" y="6410325"/>
            <a:ext cx="304800" cy="304800"/>
          </a:xfrm>
          <a:prstGeom prst="rect">
            <a:avLst/>
          </a:prstGeom>
        </p:spPr>
      </p:pic>
    </p:spTree>
    <p:extLst>
      <p:ext uri="{BB962C8B-B14F-4D97-AF65-F5344CB8AC3E}">
        <p14:creationId xmlns:p14="http://schemas.microsoft.com/office/powerpoint/2010/main" val="1506907684"/>
      </p:ext>
    </p:extLst>
  </p:cSld>
  <p:clrMapOvr>
    <a:masterClrMapping/>
  </p:clrMapOvr>
  <p:transition advTm="171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9" name="TextBox 8"/>
          <p:cNvSpPr txBox="1"/>
          <p:nvPr/>
        </p:nvSpPr>
        <p:spPr>
          <a:xfrm>
            <a:off x="795409" y="1777133"/>
            <a:ext cx="7684682" cy="4216539"/>
          </a:xfrm>
          <a:prstGeom prst="rect">
            <a:avLst/>
          </a:prstGeom>
          <a:noFill/>
        </p:spPr>
        <p:txBody>
          <a:bodyPr wrap="square" rtlCol="0">
            <a:spAutoFit/>
          </a:bodyPr>
          <a:lstStyle/>
          <a:p>
            <a:pPr algn="ctr"/>
            <a:r>
              <a:rPr lang="en-US" sz="8000" dirty="0">
                <a:solidFill>
                  <a:srgbClr val="000000"/>
                </a:solidFill>
                <a:latin typeface="Happy Sans" pitchFamily="2" charset="0"/>
                <a:cs typeface="Arial Black"/>
              </a:rPr>
              <a:t>Get Ready for an </a:t>
            </a:r>
          </a:p>
          <a:p>
            <a:pPr algn="ctr"/>
            <a:r>
              <a:rPr lang="en-US" sz="8000" b="1" dirty="0">
                <a:solidFill>
                  <a:srgbClr val="000000"/>
                </a:solidFill>
                <a:latin typeface="Happy Sans" pitchFamily="2" charset="0"/>
                <a:cs typeface="Arial Black"/>
              </a:rPr>
              <a:t>Un “</a:t>
            </a:r>
            <a:r>
              <a:rPr lang="en-US" sz="8000" b="1" dirty="0" err="1">
                <a:solidFill>
                  <a:srgbClr val="000000"/>
                </a:solidFill>
                <a:latin typeface="Happy Sans" pitchFamily="2" charset="0"/>
                <a:cs typeface="Arial Black"/>
              </a:rPr>
              <a:t>Bee”lievable</a:t>
            </a:r>
            <a:r>
              <a:rPr lang="en-US" sz="8000" b="1" dirty="0">
                <a:solidFill>
                  <a:srgbClr val="000000"/>
                </a:solidFill>
                <a:latin typeface="Happy Sans" pitchFamily="2" charset="0"/>
                <a:cs typeface="Arial Black"/>
              </a:rPr>
              <a:t> </a:t>
            </a:r>
          </a:p>
          <a:p>
            <a:pPr algn="ctr"/>
            <a:r>
              <a:rPr lang="en-US" sz="8000" dirty="0">
                <a:solidFill>
                  <a:srgbClr val="000000"/>
                </a:solidFill>
                <a:latin typeface="Happy Sans" pitchFamily="2" charset="0"/>
                <a:cs typeface="Arial Black"/>
              </a:rPr>
              <a:t>Year! </a:t>
            </a:r>
          </a:p>
          <a:p>
            <a:pPr algn="ctr"/>
            <a:endParaRPr lang="en-US" sz="2800" dirty="0">
              <a:solidFill>
                <a:srgbClr val="000000"/>
              </a:solidFill>
              <a:latin typeface="Arial Black"/>
              <a:cs typeface="Arial Black"/>
            </a:endParaRPr>
          </a:p>
        </p:txBody>
      </p:sp>
      <p:pic>
        <p:nvPicPr>
          <p:cNvPr id="4" name="~PP109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96325" y="6410325"/>
            <a:ext cx="304800" cy="304800"/>
          </a:xfrm>
          <a:prstGeom prst="rect">
            <a:avLst/>
          </a:prstGeom>
        </p:spPr>
      </p:pic>
    </p:spTree>
    <p:extLst>
      <p:ext uri="{BB962C8B-B14F-4D97-AF65-F5344CB8AC3E}">
        <p14:creationId xmlns:p14="http://schemas.microsoft.com/office/powerpoint/2010/main" val="1506907684"/>
      </p:ext>
    </p:extLst>
  </p:cSld>
  <p:clrMapOvr>
    <a:masterClrMapping/>
  </p:clrMapOvr>
  <p:transition advTm="68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2017</TotalTime>
  <Words>300</Words>
  <Application>Microsoft Office PowerPoint</Application>
  <PresentationFormat>On-screen Show (4:3)</PresentationFormat>
  <Paragraphs>42</Paragraphs>
  <Slides>8</Slides>
  <Notes>0</Notes>
  <HiddenSlides>0</HiddenSlides>
  <MMClips>9</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vt:i4>
      </vt:variant>
    </vt:vector>
  </HeadingPairs>
  <TitlesOfParts>
    <vt:vector size="18" baseType="lpstr">
      <vt:lpstr>A little sunshine</vt:lpstr>
      <vt:lpstr>Arial</vt:lpstr>
      <vt:lpstr>Arial Black</vt:lpstr>
      <vt:lpstr>Calibri</vt:lpstr>
      <vt:lpstr>DJB Miss Molly Brown</vt:lpstr>
      <vt:lpstr>Happy Sans</vt:lpstr>
      <vt:lpstr>Harrington</vt:lpstr>
      <vt:lpstr>Janda Happy Day</vt:lpstr>
      <vt:lpstr>Kristen ITC</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Tabitha Carro</dc:creator>
  <cp:lastModifiedBy>Kristen Mims</cp:lastModifiedBy>
  <cp:revision>39</cp:revision>
  <dcterms:created xsi:type="dcterms:W3CDTF">2013-08-19T23:38:44Z</dcterms:created>
  <dcterms:modified xsi:type="dcterms:W3CDTF">2023-07-19T13:30:19Z</dcterms:modified>
</cp:coreProperties>
</file>