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66" r:id="rId4"/>
    <p:sldId id="267" r:id="rId5"/>
    <p:sldId id="268" r:id="rId6"/>
    <p:sldId id="269" r:id="rId7"/>
    <p:sldId id="258" r:id="rId8"/>
  </p:sldIdLst>
  <p:sldSz cx="12192000" cy="6858000"/>
  <p:notesSz cx="6858000" cy="9144000"/>
  <p:embeddedFontLst>
    <p:embeddedFont>
      <p:font typeface="Century Gothic" panose="020B0502020202020204" pitchFamily="3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c1d76e7ba0_0_150:notes"/>
          <p:cNvSpPr txBox="1">
            <a:spLocks noGrp="1"/>
          </p:cNvSpPr>
          <p:nvPr>
            <p:ph type="body" idx="1"/>
          </p:nvPr>
        </p:nvSpPr>
        <p:spPr>
          <a:xfrm>
            <a:off x="685785" y="4343389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c1d76e7ba0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c1d76e7ba0_0_158:notes"/>
          <p:cNvSpPr txBox="1">
            <a:spLocks noGrp="1"/>
          </p:cNvSpPr>
          <p:nvPr>
            <p:ph type="body" idx="1"/>
          </p:nvPr>
        </p:nvSpPr>
        <p:spPr>
          <a:xfrm>
            <a:off x="685785" y="4343389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2c1d76e7ba0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c1d76e7ba0_0_158:notes"/>
          <p:cNvSpPr txBox="1">
            <a:spLocks noGrp="1"/>
          </p:cNvSpPr>
          <p:nvPr>
            <p:ph type="body" idx="1"/>
          </p:nvPr>
        </p:nvSpPr>
        <p:spPr>
          <a:xfrm>
            <a:off x="685785" y="4343389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2c1d76e7ba0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3709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c1d76e7ba0_0_158:notes"/>
          <p:cNvSpPr txBox="1">
            <a:spLocks noGrp="1"/>
          </p:cNvSpPr>
          <p:nvPr>
            <p:ph type="body" idx="1"/>
          </p:nvPr>
        </p:nvSpPr>
        <p:spPr>
          <a:xfrm>
            <a:off x="685785" y="4343389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2c1d76e7ba0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6374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c1d76e7ba0_0_158:notes"/>
          <p:cNvSpPr txBox="1">
            <a:spLocks noGrp="1"/>
          </p:cNvSpPr>
          <p:nvPr>
            <p:ph type="body" idx="1"/>
          </p:nvPr>
        </p:nvSpPr>
        <p:spPr>
          <a:xfrm>
            <a:off x="685785" y="4343389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2c1d76e7ba0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936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c1d76e7ba0_0_158:notes"/>
          <p:cNvSpPr txBox="1">
            <a:spLocks noGrp="1"/>
          </p:cNvSpPr>
          <p:nvPr>
            <p:ph type="body" idx="1"/>
          </p:nvPr>
        </p:nvSpPr>
        <p:spPr>
          <a:xfrm>
            <a:off x="685785" y="4343389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2c1d76e7ba0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6884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c1d76e7ba0_0_164:notes"/>
          <p:cNvSpPr txBox="1">
            <a:spLocks noGrp="1"/>
          </p:cNvSpPr>
          <p:nvPr>
            <p:ph type="body" idx="1"/>
          </p:nvPr>
        </p:nvSpPr>
        <p:spPr>
          <a:xfrm>
            <a:off x="685785" y="4343389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2c1d76e7ba0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0"/>
            <a:ext cx="12192000" cy="11802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0" y="6256421"/>
            <a:ext cx="12192000" cy="601500"/>
          </a:xfrm>
          <a:prstGeom prst="rect">
            <a:avLst/>
          </a:prstGeom>
          <a:solidFill>
            <a:srgbClr val="99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3" descr="Jennings-School-District-150x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99998" y="4553686"/>
            <a:ext cx="1983823" cy="170273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1524000" y="1180199"/>
            <a:ext cx="9144000" cy="25649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spcBef>
                <a:spcPts val="1000"/>
              </a:spcBef>
              <a:buSzPct val="66666"/>
            </a:pPr>
            <a:r>
              <a:rPr lang="en-US" b="1" dirty="0"/>
              <a:t>Jennings School </a:t>
            </a:r>
            <a:r>
              <a:rPr lang="en-US" b="1" dirty="0" smtClean="0"/>
              <a:t>District</a:t>
            </a:r>
            <a:br>
              <a:rPr lang="en-US" b="1" dirty="0" smtClean="0"/>
            </a:br>
            <a:r>
              <a:rPr lang="en-US" sz="3600" b="1" dirty="0"/>
              <a:t>PROPOSITION J  - AUGUST 6, 2024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b="1" dirty="0"/>
              <a:t>ZERO TAX RATE INCREASE BOND </a:t>
            </a:r>
            <a:r>
              <a:rPr lang="en-US" sz="3600" b="1" dirty="0" smtClean="0"/>
              <a:t>ISSUE</a:t>
            </a:r>
            <a:endParaRPr sz="3600" dirty="0"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"/>
          </p:nvPr>
        </p:nvSpPr>
        <p:spPr>
          <a:xfrm>
            <a:off x="1524000" y="3842426"/>
            <a:ext cx="9144000" cy="1812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 dirty="0" smtClean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 smtClean="0"/>
              <a:t>March 11, 2024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/>
          <p:nvPr/>
        </p:nvSpPr>
        <p:spPr>
          <a:xfrm>
            <a:off x="0" y="0"/>
            <a:ext cx="12192000" cy="1180200"/>
          </a:xfrm>
          <a:prstGeom prst="rect">
            <a:avLst/>
          </a:prstGeom>
          <a:solidFill>
            <a:srgbClr val="99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0" y="6256421"/>
            <a:ext cx="12192000" cy="601500"/>
          </a:xfrm>
          <a:prstGeom prst="rect">
            <a:avLst/>
          </a:prstGeom>
          <a:solidFill>
            <a:srgbClr val="99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4" descr="Jennings-School-District-150x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99998" y="4553686"/>
            <a:ext cx="1983823" cy="17027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976665" y="1758431"/>
            <a:ext cx="4464996" cy="4288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sz="3600" b="1" dirty="0" smtClean="0"/>
          </a:p>
          <a:p>
            <a:pPr algn="ctr"/>
            <a:endParaRPr lang="en-US" sz="2400" b="1" dirty="0" smtClean="0"/>
          </a:p>
          <a:p>
            <a:r>
              <a:rPr lang="en-US" sz="2400" b="1" dirty="0" smtClean="0"/>
              <a:t>Overview:</a:t>
            </a:r>
          </a:p>
          <a:p>
            <a:pPr marL="685800" lvl="1" indent="-285750">
              <a:lnSpc>
                <a:spcPct val="90000"/>
              </a:lnSpc>
              <a:spcBef>
                <a:spcPts val="1000"/>
              </a:spcBef>
              <a:buClr>
                <a:srgbClr val="BCBCB2"/>
              </a:buClr>
              <a:buSzPts val="1440"/>
              <a:buFont typeface="Wingdings" panose="05000000000000000000" pitchFamily="2" charset="2"/>
              <a:buChar char="ü"/>
            </a:pPr>
            <a:r>
              <a:rPr lang="en-US" b="1" dirty="0"/>
              <a:t>Information Campaign</a:t>
            </a:r>
            <a:endParaRPr lang="en-US" dirty="0"/>
          </a:p>
          <a:p>
            <a:pPr marL="685800" lvl="1" indent="-285750">
              <a:lnSpc>
                <a:spcPct val="90000"/>
              </a:lnSpc>
              <a:spcBef>
                <a:spcPts val="1000"/>
              </a:spcBef>
              <a:buClr>
                <a:srgbClr val="BCBCB2"/>
              </a:buClr>
              <a:buSzPts val="1440"/>
              <a:buFont typeface="Wingdings" panose="05000000000000000000" pitchFamily="2" charset="2"/>
              <a:buChar char="ü"/>
            </a:pPr>
            <a:r>
              <a:rPr lang="en-US" b="1" dirty="0"/>
              <a:t>Targeted Categories</a:t>
            </a:r>
            <a:endParaRPr lang="en-US" dirty="0"/>
          </a:p>
          <a:p>
            <a:pPr marL="685800" lvl="1" indent="-285750">
              <a:lnSpc>
                <a:spcPct val="90000"/>
              </a:lnSpc>
              <a:spcBef>
                <a:spcPts val="1000"/>
              </a:spcBef>
              <a:buClr>
                <a:srgbClr val="BCBCB2"/>
              </a:buClr>
              <a:buSzPts val="1440"/>
              <a:buFont typeface="Wingdings" panose="05000000000000000000" pitchFamily="2" charset="2"/>
              <a:buChar char="ü"/>
            </a:pPr>
            <a:r>
              <a:rPr lang="en-US" b="1" dirty="0"/>
              <a:t>Strategic Communications</a:t>
            </a:r>
            <a:endParaRPr lang="en-US" dirty="0"/>
          </a:p>
          <a:p>
            <a:pPr marL="685800" lvl="1" indent="-285750">
              <a:lnSpc>
                <a:spcPct val="90000"/>
              </a:lnSpc>
              <a:spcBef>
                <a:spcPts val="1000"/>
              </a:spcBef>
              <a:buClr>
                <a:srgbClr val="BCBCB2"/>
              </a:buClr>
              <a:buSzPts val="1440"/>
              <a:buFont typeface="Wingdings" panose="05000000000000000000" pitchFamily="2" charset="2"/>
              <a:buChar char="ü"/>
            </a:pPr>
            <a:r>
              <a:rPr lang="en-US" b="1" dirty="0"/>
              <a:t>Community Engagement</a:t>
            </a:r>
            <a:endParaRPr lang="en-US" dirty="0"/>
          </a:p>
          <a:p>
            <a:pPr marL="685800" lvl="1" indent="-285750">
              <a:lnSpc>
                <a:spcPct val="90000"/>
              </a:lnSpc>
              <a:spcBef>
                <a:spcPts val="1000"/>
              </a:spcBef>
              <a:buClr>
                <a:srgbClr val="BCBCB2"/>
              </a:buClr>
              <a:buSzPts val="1440"/>
              <a:buFont typeface="Wingdings" panose="05000000000000000000" pitchFamily="2" charset="2"/>
              <a:buChar char="ü"/>
            </a:pPr>
            <a:r>
              <a:rPr lang="en-US" b="1" dirty="0"/>
              <a:t>How the Team Supports</a:t>
            </a:r>
            <a:endParaRPr lang="en-US" dirty="0"/>
          </a:p>
          <a:p>
            <a:pPr algn="ctr"/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6" name="Google Shape;117;p17" descr="People in library"/>
          <p:cNvPicPr preferRelativeResize="0"/>
          <p:nvPr/>
        </p:nvPicPr>
        <p:blipFill rotWithShape="1">
          <a:blip r:embed="rId4">
            <a:alphaModFix/>
          </a:blip>
          <a:srcRect l="13257" r="13257"/>
          <a:stretch/>
        </p:blipFill>
        <p:spPr>
          <a:xfrm>
            <a:off x="6342434" y="2343206"/>
            <a:ext cx="3649385" cy="34714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TextBox 6"/>
          <p:cNvSpPr txBox="1"/>
          <p:nvPr/>
        </p:nvSpPr>
        <p:spPr>
          <a:xfrm>
            <a:off x="2188723" y="1450997"/>
            <a:ext cx="7911275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Table of Contents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/>
          <p:nvPr/>
        </p:nvSpPr>
        <p:spPr>
          <a:xfrm>
            <a:off x="0" y="0"/>
            <a:ext cx="12192000" cy="1180200"/>
          </a:xfrm>
          <a:prstGeom prst="rect">
            <a:avLst/>
          </a:prstGeom>
          <a:solidFill>
            <a:srgbClr val="99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0" y="6256421"/>
            <a:ext cx="12192000" cy="601500"/>
          </a:xfrm>
          <a:prstGeom prst="rect">
            <a:avLst/>
          </a:prstGeom>
          <a:solidFill>
            <a:srgbClr val="99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4" descr="Jennings-School-District-150x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99998" y="4553686"/>
            <a:ext cx="1983823" cy="17027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32297" y="2811294"/>
            <a:ext cx="3725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PROP J</a:t>
            </a:r>
            <a:br>
              <a:rPr lang="en-US" sz="3600" b="1" dirty="0"/>
            </a:br>
            <a:r>
              <a:rPr lang="en-US" sz="3600" b="1" dirty="0"/>
              <a:t>Just the Facts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795736" y="1429966"/>
            <a:ext cx="5642042" cy="4972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90000"/>
              </a:lnSpc>
              <a:buSzPts val="1600"/>
              <a:buFont typeface="Arial"/>
              <a:buChar char="•"/>
            </a:pPr>
            <a:r>
              <a:rPr lang="en-US" sz="1600" dirty="0"/>
              <a:t>Zero Tax Rate Increase Bond Issue - $9 </a:t>
            </a:r>
            <a:r>
              <a:rPr lang="en-US" sz="1600" dirty="0" smtClean="0"/>
              <a:t>million</a:t>
            </a:r>
            <a:br>
              <a:rPr lang="en-US" sz="1600" dirty="0" smtClean="0"/>
            </a:br>
            <a:endParaRPr lang="en-US" sz="1600" dirty="0" smtClean="0"/>
          </a:p>
          <a:p>
            <a:pPr marL="342900" lvl="0" indent="-342900">
              <a:lnSpc>
                <a:spcPct val="90000"/>
              </a:lnSpc>
              <a:buSzPts val="1600"/>
              <a:buFont typeface="Arial"/>
              <a:buChar char="•"/>
            </a:pPr>
            <a:r>
              <a:rPr lang="en-US" sz="1600" dirty="0" smtClean="0"/>
              <a:t>ALL </a:t>
            </a:r>
            <a:r>
              <a:rPr lang="en-US" sz="1600" dirty="0"/>
              <a:t>schools and the </a:t>
            </a:r>
            <a:r>
              <a:rPr lang="en-US" sz="1600" dirty="0" smtClean="0"/>
              <a:t>Gore Community </a:t>
            </a:r>
            <a:r>
              <a:rPr lang="en-US" sz="1600" dirty="0"/>
              <a:t>Center will </a:t>
            </a:r>
            <a:r>
              <a:rPr lang="en-US" sz="1600" dirty="0" smtClean="0"/>
              <a:t>benefit</a:t>
            </a:r>
            <a:br>
              <a:rPr lang="en-US" sz="1600" dirty="0" smtClean="0"/>
            </a:br>
            <a:endParaRPr lang="en-US" sz="1600" dirty="0" smtClean="0"/>
          </a:p>
          <a:p>
            <a:pPr marL="342900" lvl="0" indent="-342900">
              <a:lnSpc>
                <a:spcPct val="90000"/>
              </a:lnSpc>
              <a:buSzPts val="1600"/>
              <a:buFont typeface="Arial"/>
              <a:buChar char="•"/>
            </a:pPr>
            <a:r>
              <a:rPr lang="en-US" sz="1600" dirty="0" smtClean="0"/>
              <a:t>JSD </a:t>
            </a:r>
            <a:r>
              <a:rPr lang="en-US" sz="1600" dirty="0"/>
              <a:t>has not had a bond issue since </a:t>
            </a:r>
            <a:r>
              <a:rPr lang="en-US" sz="1600" dirty="0" smtClean="0"/>
              <a:t>2016</a:t>
            </a:r>
            <a:br>
              <a:rPr lang="en-US" sz="1600" dirty="0" smtClean="0"/>
            </a:br>
            <a:endParaRPr lang="en-US" sz="1600" dirty="0" smtClean="0"/>
          </a:p>
          <a:p>
            <a:pPr marL="342900" lvl="0" indent="-342900">
              <a:lnSpc>
                <a:spcPct val="90000"/>
              </a:lnSpc>
              <a:buSzPts val="1600"/>
              <a:buFont typeface="Arial"/>
              <a:buChar char="•"/>
            </a:pPr>
            <a:r>
              <a:rPr lang="en-US" sz="1600" dirty="0" smtClean="0"/>
              <a:t>Bond </a:t>
            </a:r>
            <a:r>
              <a:rPr lang="en-US" sz="1600" dirty="0"/>
              <a:t>Issues are for large capital improvement items not covered by the general operating budget 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342900" lvl="0" indent="-342900">
              <a:lnSpc>
                <a:spcPct val="90000"/>
              </a:lnSpc>
              <a:buSzPts val="1600"/>
              <a:buFont typeface="Arial"/>
              <a:buChar char="•"/>
            </a:pPr>
            <a:r>
              <a:rPr lang="en-US" sz="1600" dirty="0" smtClean="0"/>
              <a:t>Repairs</a:t>
            </a:r>
            <a:r>
              <a:rPr lang="en-US" sz="1600" dirty="0"/>
              <a:t>, renovations/upgrades in these areas:</a:t>
            </a:r>
          </a:p>
          <a:p>
            <a:pPr marL="1200150" lvl="2" indent="-285750">
              <a:lnSpc>
                <a:spcPct val="90000"/>
              </a:lnSpc>
              <a:spcBef>
                <a:spcPts val="1000"/>
              </a:spcBef>
              <a:buSzPts val="144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Academics</a:t>
            </a:r>
          </a:p>
          <a:p>
            <a:pPr marL="1200150" lvl="2" indent="-285750">
              <a:lnSpc>
                <a:spcPct val="90000"/>
              </a:lnSpc>
              <a:spcBef>
                <a:spcPts val="1000"/>
              </a:spcBef>
              <a:buSzPts val="144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Safety</a:t>
            </a:r>
          </a:p>
          <a:p>
            <a:pPr marL="1200150" lvl="2" indent="-285750">
              <a:lnSpc>
                <a:spcPct val="90000"/>
              </a:lnSpc>
              <a:spcBef>
                <a:spcPts val="1000"/>
              </a:spcBef>
              <a:buSzPts val="144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Technology</a:t>
            </a:r>
            <a:endParaRPr lang="en-US" sz="1600" dirty="0">
              <a:solidFill>
                <a:schemeClr val="tx1"/>
              </a:solidFill>
            </a:endParaRPr>
          </a:p>
          <a:p>
            <a:pPr marL="1200150" lvl="2" indent="-285750">
              <a:lnSpc>
                <a:spcPct val="90000"/>
              </a:lnSpc>
              <a:spcBef>
                <a:spcPts val="1000"/>
              </a:spcBef>
              <a:buSzPts val="144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Facilities/Infrastructure</a:t>
            </a:r>
          </a:p>
          <a:p>
            <a:pPr marL="1200150" lvl="2" indent="-285750">
              <a:lnSpc>
                <a:spcPct val="90000"/>
              </a:lnSpc>
              <a:spcBef>
                <a:spcPts val="1000"/>
              </a:spcBef>
              <a:buSzPts val="144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Athletics</a:t>
            </a: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SzPts val="1440"/>
              <a:buFont typeface="Arial"/>
              <a:buChar char="•"/>
            </a:pPr>
            <a:r>
              <a:rPr lang="en-US" sz="1600" dirty="0"/>
              <a:t>Learn more at www.jenningsk12.com/PropJ</a:t>
            </a: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SzPts val="1440"/>
              <a:buFont typeface="Arial"/>
              <a:buChar char="•"/>
            </a:pPr>
            <a:r>
              <a:rPr lang="en-US" sz="1600" dirty="0"/>
              <a:t>VOTE August </a:t>
            </a:r>
            <a:r>
              <a:rPr lang="en-US" sz="1600" dirty="0" smtClean="0"/>
              <a:t>6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168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/>
          <p:nvPr/>
        </p:nvSpPr>
        <p:spPr>
          <a:xfrm>
            <a:off x="0" y="0"/>
            <a:ext cx="12192000" cy="1180200"/>
          </a:xfrm>
          <a:prstGeom prst="rect">
            <a:avLst/>
          </a:prstGeom>
          <a:solidFill>
            <a:srgbClr val="99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0" y="6256421"/>
            <a:ext cx="12192000" cy="601500"/>
          </a:xfrm>
          <a:prstGeom prst="rect">
            <a:avLst/>
          </a:prstGeom>
          <a:solidFill>
            <a:srgbClr val="99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4" descr="Jennings-School-District-150x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99998" y="4553686"/>
            <a:ext cx="1983823" cy="17027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188723" y="1450997"/>
            <a:ext cx="7911275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Strategic Communications Support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645596" y="2147739"/>
            <a:ext cx="8900808" cy="423705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lvl="0" indent="-342900">
              <a:buSzPts val="1600"/>
              <a:buChar char="•"/>
            </a:pPr>
            <a:r>
              <a:rPr lang="en-US" b="1" dirty="0"/>
              <a:t>Website Toolkit </a:t>
            </a:r>
            <a:endParaRPr lang="en-US" dirty="0"/>
          </a:p>
          <a:p>
            <a:pPr marL="742950" lvl="1" indent="-285750">
              <a:spcBef>
                <a:spcPts val="1000"/>
              </a:spcBef>
              <a:buSzPts val="1600"/>
              <a:buChar char="•"/>
            </a:pPr>
            <a:r>
              <a:rPr lang="en-US" sz="1600" dirty="0" smtClean="0"/>
              <a:t>Website </a:t>
            </a:r>
            <a:r>
              <a:rPr lang="en-US" sz="1600" dirty="0"/>
              <a:t>with include all materials </a:t>
            </a:r>
            <a:r>
              <a:rPr lang="en-US" sz="1600" dirty="0" smtClean="0"/>
              <a:t>created</a:t>
            </a:r>
          </a:p>
          <a:p>
            <a:pPr marL="742950" lvl="1" indent="-285750">
              <a:spcBef>
                <a:spcPts val="1000"/>
              </a:spcBef>
              <a:buSzPts val="1600"/>
              <a:buFont typeface="Arial"/>
              <a:buChar char="•"/>
            </a:pPr>
            <a:r>
              <a:rPr lang="en-US" sz="1600" dirty="0" smtClean="0"/>
              <a:t>www.jenningsk12.org/PropJ</a:t>
            </a:r>
            <a:endParaRPr lang="en-US" sz="1600" dirty="0"/>
          </a:p>
          <a:p>
            <a:pPr marL="342900" lvl="0" indent="-342900">
              <a:spcBef>
                <a:spcPts val="1000"/>
              </a:spcBef>
              <a:buSzPts val="1600"/>
              <a:buChar char="•"/>
            </a:pPr>
            <a:r>
              <a:rPr lang="en-US" b="1" dirty="0"/>
              <a:t>Communications </a:t>
            </a:r>
            <a:r>
              <a:rPr lang="en-US" b="1" dirty="0" smtClean="0"/>
              <a:t>Material</a:t>
            </a:r>
            <a:endParaRPr lang="en-US" dirty="0" smtClean="0"/>
          </a:p>
          <a:p>
            <a:pPr marL="742950" lvl="1" indent="-285750">
              <a:spcBef>
                <a:spcPts val="1000"/>
              </a:spcBef>
              <a:buSzPts val="1600"/>
              <a:buFont typeface="Arial"/>
              <a:buChar char="•"/>
            </a:pPr>
            <a:r>
              <a:rPr lang="en-US" sz="1600" dirty="0" smtClean="0"/>
              <a:t>News </a:t>
            </a:r>
            <a:r>
              <a:rPr lang="en-US" sz="1600" dirty="0"/>
              <a:t>Release</a:t>
            </a:r>
          </a:p>
          <a:p>
            <a:pPr marL="742950" lvl="1" indent="-285750">
              <a:spcBef>
                <a:spcPts val="1000"/>
              </a:spcBef>
              <a:buSzPts val="1600"/>
              <a:buFont typeface="Arial"/>
              <a:buChar char="•"/>
            </a:pPr>
            <a:r>
              <a:rPr lang="en-US" sz="1600" dirty="0"/>
              <a:t>FAQ </a:t>
            </a:r>
            <a:r>
              <a:rPr lang="en-US" sz="1600" dirty="0" smtClean="0"/>
              <a:t>Booklet</a:t>
            </a:r>
            <a:endParaRPr lang="en-US" sz="1600" dirty="0"/>
          </a:p>
          <a:p>
            <a:pPr marL="742950" lvl="1" indent="-285750">
              <a:spcBef>
                <a:spcPts val="1000"/>
              </a:spcBef>
              <a:buSzPts val="1600"/>
              <a:buChar char="•"/>
            </a:pPr>
            <a:r>
              <a:rPr lang="en-US" sz="1600" dirty="0"/>
              <a:t>Yard Signs </a:t>
            </a:r>
            <a:r>
              <a:rPr lang="en-US" sz="1600" dirty="0" smtClean="0"/>
              <a:t>Design</a:t>
            </a:r>
            <a:endParaRPr lang="en-US" sz="1600" dirty="0"/>
          </a:p>
          <a:p>
            <a:pPr marL="742950" lvl="1" indent="-285750">
              <a:spcBef>
                <a:spcPts val="1000"/>
              </a:spcBef>
              <a:buSzPts val="1600"/>
              <a:buChar char="•"/>
            </a:pPr>
            <a:r>
              <a:rPr lang="en-US" sz="1600" dirty="0"/>
              <a:t>Social Media Post Copy</a:t>
            </a:r>
          </a:p>
          <a:p>
            <a:pPr marL="742950" lvl="1" indent="-285750">
              <a:spcBef>
                <a:spcPts val="1000"/>
              </a:spcBef>
              <a:buSzPts val="1600"/>
              <a:buChar char="•"/>
            </a:pPr>
            <a:r>
              <a:rPr lang="en-US" sz="1600" dirty="0" smtClean="0"/>
              <a:t>Flyers/Mailers</a:t>
            </a:r>
          </a:p>
          <a:p>
            <a:pPr marL="742950" lvl="1" indent="-285750">
              <a:spcBef>
                <a:spcPts val="1000"/>
              </a:spcBef>
              <a:buSzPts val="1600"/>
              <a:buChar char="•"/>
            </a:pPr>
            <a:r>
              <a:rPr lang="en-US" sz="1600" dirty="0" smtClean="0"/>
              <a:t>Newsletter </a:t>
            </a:r>
            <a:r>
              <a:rPr lang="en-US" sz="1600" dirty="0"/>
              <a:t>Copy for School </a:t>
            </a:r>
            <a:r>
              <a:rPr lang="en-US" sz="1600" dirty="0" smtClean="0"/>
              <a:t>Leaders</a:t>
            </a:r>
          </a:p>
          <a:p>
            <a:pPr marL="742950" lvl="1" indent="-285750">
              <a:spcBef>
                <a:spcPts val="1000"/>
              </a:spcBef>
              <a:buSzPts val="1600"/>
              <a:buChar char="•"/>
            </a:pPr>
            <a:r>
              <a:rPr lang="en-US" sz="1600" dirty="0" smtClean="0"/>
              <a:t>Scripts </a:t>
            </a:r>
            <a:r>
              <a:rPr lang="en-US" sz="1600" dirty="0"/>
              <a:t>as Needed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598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/>
          <p:nvPr/>
        </p:nvSpPr>
        <p:spPr>
          <a:xfrm>
            <a:off x="0" y="0"/>
            <a:ext cx="12192000" cy="1180200"/>
          </a:xfrm>
          <a:prstGeom prst="rect">
            <a:avLst/>
          </a:prstGeom>
          <a:solidFill>
            <a:srgbClr val="99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0" y="6256421"/>
            <a:ext cx="12192000" cy="601500"/>
          </a:xfrm>
          <a:prstGeom prst="rect">
            <a:avLst/>
          </a:prstGeom>
          <a:solidFill>
            <a:srgbClr val="99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4" descr="Jennings-School-District-150x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99998" y="4553686"/>
            <a:ext cx="1983823" cy="170273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32297" y="2811294"/>
            <a:ext cx="3725694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Community</a:t>
            </a:r>
          </a:p>
          <a:p>
            <a:pPr algn="ctr"/>
            <a:r>
              <a:rPr lang="en-US" sz="3600" b="1" dirty="0" smtClean="0"/>
              <a:t>Engagement</a:t>
            </a:r>
            <a:endParaRPr lang="en-US" sz="3600" dirty="0"/>
          </a:p>
        </p:txBody>
      </p:sp>
      <p:grpSp>
        <p:nvGrpSpPr>
          <p:cNvPr id="9" name="Google Shape;145;p20"/>
          <p:cNvGrpSpPr/>
          <p:nvPr/>
        </p:nvGrpSpPr>
        <p:grpSpPr>
          <a:xfrm>
            <a:off x="4952440" y="1332763"/>
            <a:ext cx="4707760" cy="4771094"/>
            <a:chOff x="453613" y="1259"/>
            <a:chExt cx="4707760" cy="4771094"/>
          </a:xfrm>
        </p:grpSpPr>
        <p:sp>
          <p:nvSpPr>
            <p:cNvPr id="10" name="Google Shape;146;p20"/>
            <p:cNvSpPr/>
            <p:nvPr/>
          </p:nvSpPr>
          <p:spPr>
            <a:xfrm>
              <a:off x="2562916" y="588870"/>
              <a:ext cx="454953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47;p20"/>
            <p:cNvSpPr txBox="1"/>
            <p:nvPr/>
          </p:nvSpPr>
          <p:spPr>
            <a:xfrm>
              <a:off x="2778254" y="632162"/>
              <a:ext cx="24277" cy="4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entury Gothic"/>
                <a:buNone/>
              </a:pPr>
              <a:endParaRPr sz="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" name="Google Shape;148;p20"/>
            <p:cNvSpPr/>
            <p:nvPr/>
          </p:nvSpPr>
          <p:spPr>
            <a:xfrm>
              <a:off x="453613" y="1259"/>
              <a:ext cx="2111103" cy="1266662"/>
            </a:xfrm>
            <a:prstGeom prst="rect">
              <a:avLst/>
            </a:prstGeom>
            <a:solidFill>
              <a:schemeClr val="accent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9;p20"/>
            <p:cNvSpPr txBox="1"/>
            <p:nvPr/>
          </p:nvSpPr>
          <p:spPr>
            <a:xfrm>
              <a:off x="453613" y="1259"/>
              <a:ext cx="2111103" cy="1266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3425" tIns="108575" rIns="103425" bIns="10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entury Gothic"/>
                <a:buNone/>
              </a:pPr>
              <a:r>
                <a:rPr lang="en-US" sz="1400" b="0" i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Share Informational Materials on Website</a:t>
              </a: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" name="Google Shape;150;p20"/>
            <p:cNvSpPr/>
            <p:nvPr/>
          </p:nvSpPr>
          <p:spPr>
            <a:xfrm>
              <a:off x="1509164" y="1266121"/>
              <a:ext cx="2596657" cy="45495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4510"/>
                  </a:lnTo>
                  <a:lnTo>
                    <a:pt x="0" y="64510"/>
                  </a:lnTo>
                  <a:lnTo>
                    <a:pt x="0" y="120000"/>
                  </a:lnTo>
                </a:path>
              </a:pathLst>
            </a:custGeom>
            <a:noFill/>
            <a:ln w="9525" cap="rnd" cmpd="sng">
              <a:solidFill>
                <a:srgbClr val="F59C34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1;p20"/>
            <p:cNvSpPr txBox="1"/>
            <p:nvPr/>
          </p:nvSpPr>
          <p:spPr>
            <a:xfrm>
              <a:off x="2741451" y="1491170"/>
              <a:ext cx="132083" cy="4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entury Gothic"/>
                <a:buNone/>
              </a:pPr>
              <a:endParaRPr sz="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" name="Google Shape;152;p20"/>
            <p:cNvSpPr/>
            <p:nvPr/>
          </p:nvSpPr>
          <p:spPr>
            <a:xfrm>
              <a:off x="3050270" y="1259"/>
              <a:ext cx="2111103" cy="1266662"/>
            </a:xfrm>
            <a:prstGeom prst="rect">
              <a:avLst/>
            </a:prstGeom>
            <a:solidFill>
              <a:srgbClr val="F7A338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3;p20"/>
            <p:cNvSpPr txBox="1"/>
            <p:nvPr/>
          </p:nvSpPr>
          <p:spPr>
            <a:xfrm>
              <a:off x="3050270" y="1259"/>
              <a:ext cx="2111103" cy="1266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3425" tIns="108575" rIns="103425" bIns="10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entury Gothic"/>
                <a:buNone/>
              </a:pPr>
              <a:r>
                <a:rPr lang="en-US" sz="1400" b="0" i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Speaker’s Bureau – Find opportunities </a:t>
              </a:r>
              <a:br>
                <a:rPr lang="en-US" sz="1400" b="0" i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lang="en-US" sz="1400" b="0" i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to speak </a:t>
              </a:r>
              <a:br>
                <a:rPr lang="en-US" sz="1400" b="0" i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lang="en-US" sz="1400" b="0" i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with stakeholders</a:t>
              </a: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57150" marR="0" lvl="1" indent="-6985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entury Gothic"/>
                <a:buChar char="•"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Church/Unions</a:t>
              </a:r>
              <a:endPara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" name="Google Shape;154;p20"/>
            <p:cNvSpPr/>
            <p:nvPr/>
          </p:nvSpPr>
          <p:spPr>
            <a:xfrm>
              <a:off x="2562916" y="2341086"/>
              <a:ext cx="454953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rnd" cmpd="sng">
              <a:solidFill>
                <a:srgbClr val="EA7B25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5;p20"/>
            <p:cNvSpPr txBox="1"/>
            <p:nvPr/>
          </p:nvSpPr>
          <p:spPr>
            <a:xfrm>
              <a:off x="2778254" y="2384378"/>
              <a:ext cx="24277" cy="4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entury Gothic"/>
                <a:buNone/>
              </a:pPr>
              <a:endParaRPr sz="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" name="Google Shape;156;p20"/>
            <p:cNvSpPr/>
            <p:nvPr/>
          </p:nvSpPr>
          <p:spPr>
            <a:xfrm>
              <a:off x="453613" y="1753475"/>
              <a:ext cx="2111103" cy="1266662"/>
            </a:xfrm>
            <a:prstGeom prst="rect">
              <a:avLst/>
            </a:prstGeom>
            <a:solidFill>
              <a:srgbClr val="EF882B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7;p20"/>
            <p:cNvSpPr txBox="1"/>
            <p:nvPr/>
          </p:nvSpPr>
          <p:spPr>
            <a:xfrm>
              <a:off x="453613" y="1753475"/>
              <a:ext cx="2111103" cy="1266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3425" tIns="108575" rIns="103425" bIns="10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entury Gothic"/>
                <a:buNone/>
              </a:pPr>
              <a:r>
                <a:rPr lang="en-US" sz="1400" b="0" i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School Events </a:t>
              </a: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" name="Google Shape;158;p20"/>
            <p:cNvSpPr/>
            <p:nvPr/>
          </p:nvSpPr>
          <p:spPr>
            <a:xfrm>
              <a:off x="1509164" y="3018337"/>
              <a:ext cx="2596657" cy="45495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4510"/>
                  </a:lnTo>
                  <a:lnTo>
                    <a:pt x="0" y="64510"/>
                  </a:lnTo>
                  <a:lnTo>
                    <a:pt x="0" y="120000"/>
                  </a:lnTo>
                </a:path>
              </a:pathLst>
            </a:custGeom>
            <a:noFill/>
            <a:ln w="9525" cap="rnd" cmpd="sng">
              <a:solidFill>
                <a:srgbClr val="D55E1F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59;p20"/>
            <p:cNvSpPr txBox="1"/>
            <p:nvPr/>
          </p:nvSpPr>
          <p:spPr>
            <a:xfrm>
              <a:off x="2741451" y="3243386"/>
              <a:ext cx="132083" cy="4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entury Gothic"/>
                <a:buNone/>
              </a:pPr>
              <a:endParaRPr sz="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" name="Google Shape;160;p20"/>
            <p:cNvSpPr/>
            <p:nvPr/>
          </p:nvSpPr>
          <p:spPr>
            <a:xfrm>
              <a:off x="3050270" y="1753475"/>
              <a:ext cx="2111103" cy="1266662"/>
            </a:xfrm>
            <a:prstGeom prst="rect">
              <a:avLst/>
            </a:prstGeom>
            <a:solidFill>
              <a:srgbClr val="E46F2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61;p20"/>
            <p:cNvSpPr txBox="1"/>
            <p:nvPr/>
          </p:nvSpPr>
          <p:spPr>
            <a:xfrm>
              <a:off x="3050270" y="1753475"/>
              <a:ext cx="2111103" cy="1266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3425" tIns="108575" rIns="103425" bIns="10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entury Gothic"/>
                <a:buNone/>
              </a:pPr>
              <a:r>
                <a:rPr lang="en-US" sz="1400" b="0" i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City/Business Meetings</a:t>
              </a: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" name="Google Shape;162;p20"/>
            <p:cNvSpPr/>
            <p:nvPr/>
          </p:nvSpPr>
          <p:spPr>
            <a:xfrm>
              <a:off x="2562916" y="4093302"/>
              <a:ext cx="454953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rnd" cmpd="sng">
              <a:solidFill>
                <a:srgbClr val="B54825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63;p20"/>
            <p:cNvSpPr txBox="1"/>
            <p:nvPr/>
          </p:nvSpPr>
          <p:spPr>
            <a:xfrm>
              <a:off x="2778254" y="4136594"/>
              <a:ext cx="24277" cy="4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entury Gothic"/>
                <a:buNone/>
              </a:pPr>
              <a:endParaRPr sz="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" name="Google Shape;164;p20"/>
            <p:cNvSpPr/>
            <p:nvPr/>
          </p:nvSpPr>
          <p:spPr>
            <a:xfrm>
              <a:off x="453613" y="3505691"/>
              <a:ext cx="2111103" cy="1266662"/>
            </a:xfrm>
            <a:prstGeom prst="rect">
              <a:avLst/>
            </a:prstGeom>
            <a:solidFill>
              <a:srgbClr val="CE592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65;p20"/>
            <p:cNvSpPr txBox="1"/>
            <p:nvPr/>
          </p:nvSpPr>
          <p:spPr>
            <a:xfrm>
              <a:off x="453613" y="3505691"/>
              <a:ext cx="2111103" cy="1266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3425" tIns="108575" rIns="103425" bIns="10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entury Gothic"/>
                <a:buNone/>
              </a:pPr>
              <a:r>
                <a:rPr lang="en-US" sz="1400" b="0" i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PTO Meetings</a:t>
              </a: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" name="Google Shape;166;p20"/>
            <p:cNvSpPr/>
            <p:nvPr/>
          </p:nvSpPr>
          <p:spPr>
            <a:xfrm>
              <a:off x="3050270" y="3505691"/>
              <a:ext cx="2111103" cy="1266662"/>
            </a:xfrm>
            <a:prstGeom prst="rect">
              <a:avLst/>
            </a:prstGeom>
            <a:solidFill>
              <a:srgbClr val="B54825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67;p20"/>
            <p:cNvSpPr txBox="1"/>
            <p:nvPr/>
          </p:nvSpPr>
          <p:spPr>
            <a:xfrm>
              <a:off x="3050270" y="3505691"/>
              <a:ext cx="2111103" cy="1266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3425" tIns="108575" rIns="103425" bIns="10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entury Gothic"/>
                <a:buNone/>
              </a:pPr>
              <a:r>
                <a:rPr lang="en-US"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Volunteers</a:t>
              </a: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66285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/>
          <p:nvPr/>
        </p:nvSpPr>
        <p:spPr>
          <a:xfrm>
            <a:off x="0" y="0"/>
            <a:ext cx="12192000" cy="1180200"/>
          </a:xfrm>
          <a:prstGeom prst="rect">
            <a:avLst/>
          </a:prstGeom>
          <a:solidFill>
            <a:srgbClr val="99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0" y="6256421"/>
            <a:ext cx="12192000" cy="601500"/>
          </a:xfrm>
          <a:prstGeom prst="rect">
            <a:avLst/>
          </a:prstGeom>
          <a:solidFill>
            <a:srgbClr val="99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4" descr="Jennings-School-District-150x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99998" y="4553686"/>
            <a:ext cx="1983823" cy="170273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1"/>
          <p:cNvSpPr txBox="1"/>
          <p:nvPr/>
        </p:nvSpPr>
        <p:spPr>
          <a:xfrm>
            <a:off x="2188723" y="1450997"/>
            <a:ext cx="7911275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How the District team supports…</a:t>
            </a:r>
            <a:endParaRPr lang="en-US" sz="3200" dirty="0"/>
          </a:p>
        </p:txBody>
      </p:sp>
      <p:sp>
        <p:nvSpPr>
          <p:cNvPr id="33" name="Google Shape;173;p21"/>
          <p:cNvSpPr txBox="1">
            <a:spLocks/>
          </p:cNvSpPr>
          <p:nvPr/>
        </p:nvSpPr>
        <p:spPr>
          <a:xfrm>
            <a:off x="1103312" y="2035772"/>
            <a:ext cx="9869488" cy="4212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indent="-342900" algn="l">
              <a:spcBef>
                <a:spcPts val="0"/>
              </a:spcBef>
              <a:buClr>
                <a:srgbClr val="BCBCB2"/>
              </a:buClr>
              <a:buSzPts val="1600"/>
              <a:buFont typeface="Arial"/>
              <a:buChar char="•"/>
            </a:pPr>
            <a:r>
              <a:rPr lang="en-US" dirty="0" smtClean="0"/>
              <a:t>Anticipate questions</a:t>
            </a:r>
          </a:p>
          <a:p>
            <a:pPr marL="342900" indent="-342900" algn="l">
              <a:buClr>
                <a:srgbClr val="BCBCB2"/>
              </a:buClr>
              <a:buSzPts val="1600"/>
              <a:buFont typeface="Arial"/>
              <a:buChar char="•"/>
            </a:pPr>
            <a:r>
              <a:rPr lang="en-US" dirty="0" smtClean="0"/>
              <a:t>Share information at every opportunity inside and outside of school</a:t>
            </a:r>
          </a:p>
          <a:p>
            <a:pPr marL="342900" indent="-342900" algn="l">
              <a:buClr>
                <a:srgbClr val="BCBCB2"/>
              </a:buClr>
              <a:buSzPts val="1600"/>
              <a:buFont typeface="Arial"/>
              <a:buChar char="•"/>
            </a:pPr>
            <a:r>
              <a:rPr lang="en-US" dirty="0" smtClean="0"/>
              <a:t>Create toolkit for website - Learn all you can about Prop J at:</a:t>
            </a:r>
          </a:p>
          <a:p>
            <a:pPr marL="742950" lvl="1" indent="-285750" algn="l">
              <a:spcBef>
                <a:spcPts val="1000"/>
              </a:spcBef>
              <a:buClr>
                <a:srgbClr val="BCBCB2"/>
              </a:buClr>
              <a:buSzPts val="1600"/>
              <a:buFont typeface="Arial"/>
              <a:buChar char="•"/>
            </a:pPr>
            <a:r>
              <a:rPr lang="en-US" dirty="0" smtClean="0"/>
              <a:t>www.jenningsk12.org/PropJ</a:t>
            </a:r>
          </a:p>
          <a:p>
            <a:pPr marL="342900" indent="-342900" algn="l">
              <a:buClr>
                <a:srgbClr val="BCBCB2"/>
              </a:buClr>
              <a:buSzPts val="1600"/>
              <a:buFont typeface="Arial"/>
              <a:buChar char="•"/>
            </a:pPr>
            <a:r>
              <a:rPr lang="en-US" dirty="0" smtClean="0"/>
              <a:t>Develop scripts for speakers and for social media</a:t>
            </a:r>
          </a:p>
          <a:p>
            <a:pPr marL="742950" lvl="1" indent="-285750" algn="l">
              <a:spcBef>
                <a:spcPts val="1000"/>
              </a:spcBef>
              <a:buClr>
                <a:srgbClr val="BCBCB2"/>
              </a:buClr>
              <a:buSzPts val="1600"/>
              <a:buFont typeface="Arial"/>
              <a:buChar char="•"/>
            </a:pPr>
            <a:r>
              <a:rPr lang="en-US" dirty="0" smtClean="0"/>
              <a:t>You can post on social - just use the language provided for consistency</a:t>
            </a:r>
          </a:p>
          <a:p>
            <a:pPr marL="342900" indent="-342900" algn="l">
              <a:buSzPts val="1600"/>
              <a:buFont typeface="Arial"/>
              <a:buChar char="•"/>
            </a:pPr>
            <a:r>
              <a:rPr lang="en-US" dirty="0" smtClean="0"/>
              <a:t>Host voter registration drives for students AND community</a:t>
            </a:r>
          </a:p>
          <a:p>
            <a:pPr marL="342900" indent="-342900" algn="l">
              <a:buSzPts val="1600"/>
              <a:buFont typeface="Arial"/>
              <a:buChar char="•"/>
            </a:pPr>
            <a:r>
              <a:rPr lang="en-US" dirty="0" smtClean="0"/>
              <a:t>Promote the Information Guidelines: </a:t>
            </a:r>
          </a:p>
          <a:p>
            <a:pPr marL="742950" lvl="1" indent="-285750" algn="l">
              <a:spcBef>
                <a:spcPts val="1000"/>
              </a:spcBef>
              <a:buSzPts val="1600"/>
              <a:buFont typeface="Arial"/>
              <a:buChar char="•"/>
            </a:pPr>
            <a:r>
              <a:rPr lang="en-US" dirty="0" smtClean="0"/>
              <a:t>Missouri School Board’s Association’s “Guidelines”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71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>
            <a:off x="0" y="0"/>
            <a:ext cx="12192000" cy="1180200"/>
          </a:xfrm>
          <a:prstGeom prst="rect">
            <a:avLst/>
          </a:prstGeom>
          <a:solidFill>
            <a:srgbClr val="99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5"/>
          <p:cNvSpPr/>
          <p:nvPr/>
        </p:nvSpPr>
        <p:spPr>
          <a:xfrm>
            <a:off x="0" y="6256421"/>
            <a:ext cx="12192000" cy="601500"/>
          </a:xfrm>
          <a:prstGeom prst="rect">
            <a:avLst/>
          </a:prstGeom>
          <a:solidFill>
            <a:srgbClr val="99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5" descr="Jennings-School-District-150x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99998" y="4553686"/>
            <a:ext cx="1983823" cy="17027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81;p22"/>
          <p:cNvSpPr txBox="1">
            <a:spLocks/>
          </p:cNvSpPr>
          <p:nvPr/>
        </p:nvSpPr>
        <p:spPr>
          <a:xfrm>
            <a:off x="3495996" y="2633347"/>
            <a:ext cx="5200007" cy="21152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indent="-342900" algn="l">
              <a:buSzPts val="1600"/>
              <a:buFont typeface="Arial"/>
              <a:buChar char="•"/>
            </a:pPr>
            <a:r>
              <a:rPr lang="it-IT" sz="2800" dirty="0" smtClean="0"/>
              <a:t>www.jenningsk12.org/PropJ</a:t>
            </a:r>
          </a:p>
          <a:p>
            <a:pPr marL="342900" indent="-241300" algn="l">
              <a:buSzPts val="1600"/>
            </a:pPr>
            <a:endParaRPr lang="it-IT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188723" y="1450997"/>
            <a:ext cx="7911275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Thank you!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117</Words>
  <Application>Microsoft Office PowerPoint</Application>
  <PresentationFormat>Widescreen</PresentationFormat>
  <Paragraphs>58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Calibri</vt:lpstr>
      <vt:lpstr>Wingdings</vt:lpstr>
      <vt:lpstr>Office Theme</vt:lpstr>
      <vt:lpstr>Jennings School District PROPOSITION J  - AUGUST 6, 2024 ZERO TAX RATE INCREASE BOND ISSUE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Jennings School District PROPOSITION J  - AUGUST 6, 2024 ZERO TAX RATE INCREASE BOND ISSUE</dc:title>
  <cp:lastModifiedBy>Shannon Christen</cp:lastModifiedBy>
  <cp:revision>8</cp:revision>
  <dcterms:modified xsi:type="dcterms:W3CDTF">2024-06-21T12:56:42Z</dcterms:modified>
</cp:coreProperties>
</file>