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69" r:id="rId3"/>
    <p:sldId id="274" r:id="rId4"/>
    <p:sldId id="273" r:id="rId5"/>
    <p:sldId id="293" r:id="rId6"/>
    <p:sldId id="278" r:id="rId7"/>
    <p:sldId id="295" r:id="rId8"/>
    <p:sldId id="283" r:id="rId9"/>
    <p:sldId id="284" r:id="rId10"/>
    <p:sldId id="285" r:id="rId11"/>
    <p:sldId id="286" r:id="rId12"/>
    <p:sldId id="287" r:id="rId13"/>
    <p:sldId id="298" r:id="rId14"/>
    <p:sldId id="301" r:id="rId15"/>
    <p:sldId id="296" r:id="rId16"/>
    <p:sldId id="291" r:id="rId1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>
      <p:cViewPr varScale="1">
        <p:scale>
          <a:sx n="87" d="100"/>
          <a:sy n="87" d="100"/>
        </p:scale>
        <p:origin x="148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Multi-Year Unrestricted General Fund                                        Revenue Compared to Expenditures</a:t>
            </a:r>
          </a:p>
        </c:rich>
      </c:tx>
      <c:layout>
        <c:manualLayout>
          <c:xMode val="edge"/>
          <c:yMode val="edge"/>
          <c:x val="0.28200750607108688"/>
          <c:y val="1.665103032333724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697093418878196"/>
          <c:y val="0.16646972704060697"/>
          <c:w val="0.85726417048110537"/>
          <c:h val="0.78233961261171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'MY RevExp Compare'!$B$1</c:f>
              <c:strCache>
                <c:ptCount val="1"/>
                <c:pt idx="0">
                  <c:v>Revenues</c:v>
                </c:pt>
              </c:strCache>
            </c:strRef>
          </c:tx>
          <c:spPr>
            <a:solidFill>
              <a:srgbClr val="66FF99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0.127005742020793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474793077501881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1274061713369037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29214369598107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0.1326246960312091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8725159624471452E-17"/>
                  <c:y val="0.129214369598107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0.126605107250955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0.1322242667150989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1536863966772034E-3"/>
                  <c:y val="0.130023640661938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\$#,##0" sourceLinked="0"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'MY RevExp Compare'!$A$2:$A$10</c:f>
              <c:strCache>
                <c:ptCount val="9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</c:strCache>
            </c:strRef>
          </c:cat>
          <c:val>
            <c:numRef>
              <c:f>'MY RevExp Compare'!$B$2:$B$10</c:f>
              <c:numCache>
                <c:formatCode>_(* #,##0_);_(* \(#,##0\);_(* "-"??_);_(@_)</c:formatCode>
                <c:ptCount val="9"/>
                <c:pt idx="0">
                  <c:v>1217147</c:v>
                </c:pt>
                <c:pt idx="1">
                  <c:v>1347138</c:v>
                </c:pt>
                <c:pt idx="2">
                  <c:v>1384371</c:v>
                </c:pt>
                <c:pt idx="3">
                  <c:v>1400588</c:v>
                </c:pt>
                <c:pt idx="4">
                  <c:v>1833667</c:v>
                </c:pt>
                <c:pt idx="5">
                  <c:v>2021577</c:v>
                </c:pt>
                <c:pt idx="6">
                  <c:v>2069613</c:v>
                </c:pt>
                <c:pt idx="7">
                  <c:v>2035792</c:v>
                </c:pt>
                <c:pt idx="8">
                  <c:v>2127639</c:v>
                </c:pt>
              </c:numCache>
            </c:numRef>
          </c:val>
        </c:ser>
        <c:ser>
          <c:idx val="1"/>
          <c:order val="1"/>
          <c:tx>
            <c:strRef>
              <c:f>'MY RevExp Compare'!$C$1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1.9681289906117863E-17"/>
                  <c:y val="0.1384499623777276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28413510965887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1288139402819975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470746108427268E-3"/>
                  <c:y val="0.130622138543201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1470746108427268E-3"/>
                  <c:y val="0.130622138543201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0.1288139402819975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0.135440180586907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4412238325281803E-3"/>
                  <c:y val="0.1288139402819975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2461059190031152E-2"/>
                  <c:y val="0.1182033096926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\$#,##0" sourceLinked="0"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'MY RevExp Compare'!$A$2:$A$10</c:f>
              <c:strCache>
                <c:ptCount val="9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</c:strCache>
            </c:strRef>
          </c:cat>
          <c:val>
            <c:numRef>
              <c:f>'MY RevExp Compare'!$C$2:$C$10</c:f>
              <c:numCache>
                <c:formatCode>_(* #,##0_);_(* \(#,##0\);_(* "-"??_);_(@_)</c:formatCode>
                <c:ptCount val="9"/>
                <c:pt idx="0">
                  <c:v>1293048</c:v>
                </c:pt>
                <c:pt idx="1">
                  <c:v>1477026</c:v>
                </c:pt>
                <c:pt idx="2">
                  <c:v>1430136</c:v>
                </c:pt>
                <c:pt idx="3">
                  <c:v>1575533</c:v>
                </c:pt>
                <c:pt idx="4">
                  <c:v>1752771</c:v>
                </c:pt>
                <c:pt idx="5">
                  <c:v>1729867</c:v>
                </c:pt>
                <c:pt idx="6">
                  <c:v>2030052</c:v>
                </c:pt>
                <c:pt idx="7">
                  <c:v>2144887</c:v>
                </c:pt>
                <c:pt idx="8">
                  <c:v>2181690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103552"/>
        <c:axId val="257956672"/>
      </c:barChart>
      <c:catAx>
        <c:axId val="25710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956672"/>
        <c:crosses val="autoZero"/>
        <c:auto val="1"/>
        <c:lblAlgn val="ctr"/>
        <c:lblOffset val="100"/>
        <c:noMultiLvlLbl val="0"/>
      </c:catAx>
      <c:valAx>
        <c:axId val="257956672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" sourceLinked="0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10355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29680852977489963"/>
          <c:y val="0.1048401928482344"/>
          <c:w val="0.40638277691924024"/>
          <c:h val="7.2847862102343591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47AA1-6743-4A5B-B583-7C45425531C9}" type="datetimeFigureOut">
              <a:rPr lang="en-US" smtClean="0"/>
              <a:t>3/14/2017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D821C-09DD-4D37-80B1-C670476DA9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48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D821C-09DD-4D37-80B1-C670476DA9D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7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2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2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1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2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0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5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5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3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62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1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3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A1F8B-6BBD-4710-A36F-810E072EF0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7.xls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2.xls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2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5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6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971800"/>
            <a:ext cx="8610600" cy="2667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rgbClr val="3333FF"/>
                </a:solidFill>
              </a:rPr>
              <a:t>2016/2017 2nd Interim </a:t>
            </a:r>
            <a:br>
              <a:rPr lang="en-US" b="1" dirty="0" smtClean="0">
                <a:solidFill>
                  <a:srgbClr val="3333FF"/>
                </a:solidFill>
              </a:rPr>
            </a:br>
            <a:r>
              <a:rPr lang="en-US" b="1" dirty="0" smtClean="0">
                <a:solidFill>
                  <a:srgbClr val="3333FF"/>
                </a:solidFill>
              </a:rPr>
              <a:t>with Multi-Year Projections</a:t>
            </a:r>
            <a:br>
              <a:rPr lang="en-US" b="1" dirty="0" smtClean="0">
                <a:solidFill>
                  <a:srgbClr val="3333FF"/>
                </a:solidFill>
              </a:rPr>
            </a:br>
            <a:r>
              <a:rPr lang="en-US" b="1" dirty="0" smtClean="0">
                <a:solidFill>
                  <a:srgbClr val="3333FF"/>
                </a:solidFill>
              </a:rPr>
              <a:t>March 14, 2017</a:t>
            </a:r>
            <a:br>
              <a:rPr lang="en-US" b="1" dirty="0" smtClean="0">
                <a:solidFill>
                  <a:srgbClr val="3333FF"/>
                </a:solidFill>
              </a:rPr>
            </a:br>
            <a:endParaRPr lang="en-US" b="1" dirty="0">
              <a:solidFill>
                <a:srgbClr val="3333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A438-DA9B-4F0B-B958-95E5A3AF1882}" type="slidenum">
              <a:rPr lang="en-US" smtClean="0"/>
              <a:t>1</a:t>
            </a:fld>
            <a:endParaRPr lang="en-US" dirty="0"/>
          </a:p>
        </p:txBody>
      </p:sp>
      <p:pic>
        <p:nvPicPr>
          <p:cNvPr id="6150" name="Picture 6" descr="https://lh4.googleusercontent.com/-JMSVvRoonVU/UIrYYwL-sWI/AAAAAAAAAAY/BvZY2fB8lsc/s1600/letterh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447800"/>
            <a:ext cx="57150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1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UNRESTRICTED &amp; RESTRICTED FUND DETAIL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248619"/>
              </p:ext>
            </p:extLst>
          </p:nvPr>
        </p:nvGraphicFramePr>
        <p:xfrm>
          <a:off x="2217737" y="663221"/>
          <a:ext cx="4708525" cy="613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Worksheet" r:id="rId5" imgW="4709174" imgH="6134184" progId="Excel.Sheet.8">
                  <p:embed/>
                </p:oleObj>
              </mc:Choice>
              <mc:Fallback>
                <p:oleObj name="Worksheet" r:id="rId5" imgW="4709174" imgH="613418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7737" y="663221"/>
                        <a:ext cx="4708525" cy="613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405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UNRESTRICTED &amp; RESTRICTED FUND DETAIL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01367"/>
              </p:ext>
            </p:extLst>
          </p:nvPr>
        </p:nvGraphicFramePr>
        <p:xfrm>
          <a:off x="1828800" y="1219200"/>
          <a:ext cx="5368907" cy="4907296"/>
        </p:xfrm>
        <a:graphic>
          <a:graphicData uri="http://schemas.openxmlformats.org/drawingml/2006/table">
            <a:tbl>
              <a:tblPr/>
              <a:tblGrid>
                <a:gridCol w="336652"/>
                <a:gridCol w="3461209"/>
                <a:gridCol w="785523"/>
                <a:gridCol w="785523"/>
              </a:tblGrid>
              <a:tr h="192050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EXPENDITURES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624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Object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5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Codes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CERFTIFICATED SALARIES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Certificated Teachers' Salaries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1100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994,560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Certificated Supervisors' &amp; Administrators' Salaries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1300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148,040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TOTAL, CERTIFICATED SALARIES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   1,142,600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CLASSIFIED SALARIES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Classified Instructional Salaries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2100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81,215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Classified Support Salaries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2200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61,092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Classified Supervisors' &amp; Administrators' Salaries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2300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113,312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Clerical, Technical and Office Salaries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2400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72,787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TOTAL, CLASSIFIED SALARIES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      328,406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EMPLOYEE BENEFITS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STRS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3111-3112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140,956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PERS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3211-3212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43,664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OASDI/Medicare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3311-3322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42,820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Health and Welfare Benefits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3401-3402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143,914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Unemployment Insurance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3501-3502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      745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Workers' Compensation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3601-3602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33,415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TOTAL, EMPLOYEE BENEFITS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      405,514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50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UNRESTRICTED &amp; RESTRICTED FUND DETAIL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45527"/>
              </p:ext>
            </p:extLst>
          </p:nvPr>
        </p:nvGraphicFramePr>
        <p:xfrm>
          <a:off x="1992335" y="1219200"/>
          <a:ext cx="5159329" cy="4679020"/>
        </p:xfrm>
        <a:graphic>
          <a:graphicData uri="http://schemas.openxmlformats.org/drawingml/2006/table">
            <a:tbl>
              <a:tblPr/>
              <a:tblGrid>
                <a:gridCol w="320995"/>
                <a:gridCol w="3340356"/>
                <a:gridCol w="748989"/>
                <a:gridCol w="748989"/>
              </a:tblGrid>
              <a:tr h="183116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EXPENDITURES (</a:t>
                      </a:r>
                      <a:r>
                        <a:rPr lang="en-US" sz="24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con't</a:t>
                      </a:r>
                      <a:r>
                        <a:rPr lang="en-US" sz="2400" b="1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2016-17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5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Object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48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Codes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BOOKS AND SUPPLIES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Textbooks and Core Curricula Materials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4100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55,562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Books and Other Reference Materials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4200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      200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Materials and Supplies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4300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62,702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Noncapitalized Equipment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4400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  6,533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TOTAL, BOOKS AND SUPPLIES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      124,997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SERVICES AND OTHER OPERATING EXPENDITURES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Sub agreements for Services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5100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196,264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Travel and Conferences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5200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29,641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Dues and Memberships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5300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  5,234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Insurance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5400-5450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14,843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Operations and Housekeeping Services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5500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84,936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Rentals, Leases, Repairs, and Improvements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5600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136,569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Transfers of Direct Costs - Interfund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5750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(12,783)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Professional/Consulting Services &amp; Operating Costs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5800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236,211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Communications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5900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        12,478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TOTAL, SERVICES &amp; OTHER OPERATING EXPENDITURES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Calibri" panose="020F0502020204030204" pitchFamily="34" charset="0"/>
                        </a:rPr>
                        <a:t>      703,393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5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1" u="none" strike="noStrike">
                          <a:effectLst/>
                          <a:latin typeface="Calibri" panose="020F0502020204030204" pitchFamily="34" charset="0"/>
                        </a:rPr>
                        <a:t>TOTAL, EXPENDITURES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Calibri" panose="020F0502020204030204" pitchFamily="34" charset="0"/>
                        </a:rPr>
                        <a:t>   2,704,910 </a:t>
                      </a:r>
                    </a:p>
                  </a:txBody>
                  <a:tcPr marL="9512" marR="9512" marT="95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7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MULTIYEAR REVENUE EXPENSE COMPARE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564995"/>
              </p:ext>
            </p:extLst>
          </p:nvPr>
        </p:nvGraphicFramePr>
        <p:xfrm>
          <a:off x="1514475" y="964052"/>
          <a:ext cx="6115050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1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3333FF"/>
                </a:solidFill>
              </a:rPr>
              <a:t>FACILITIES IMPROVEMENT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933575" y="1709738"/>
          <a:ext cx="5276850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Worksheet" r:id="rId4" imgW="5276985" imgH="3438435" progId="Excel.Sheet.12">
                  <p:embed/>
                </p:oleObj>
              </mc:Choice>
              <mc:Fallback>
                <p:oleObj name="Worksheet" r:id="rId4" imgW="5276985" imgH="34384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33575" y="1709738"/>
                        <a:ext cx="5276850" cy="343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69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3333FF"/>
                </a:solidFill>
              </a:rPr>
              <a:t>EMPLOYER FRINGE RATE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04" y="1794479"/>
            <a:ext cx="6992191" cy="326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0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16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7584"/>
            <a:ext cx="6901270" cy="117663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4400" y="1725392"/>
            <a:ext cx="7543800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</a:rPr>
              <a:t>California Department of Education requires VSD to maintain a 5% Reserve for Economic Uncertainties based on prior year’s expenditures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Additional </a:t>
            </a:r>
            <a:r>
              <a:rPr lang="en-US" sz="2600" dirty="0">
                <a:solidFill>
                  <a:prstClr val="black"/>
                </a:solidFill>
              </a:rPr>
              <a:t>Recommendation - maintain 4 to 6 months of payroll expenditures in </a:t>
            </a:r>
            <a:r>
              <a:rPr lang="en-US" sz="2600" dirty="0" smtClean="0">
                <a:solidFill>
                  <a:prstClr val="black"/>
                </a:solidFill>
              </a:rPr>
              <a:t>reserves</a:t>
            </a:r>
          </a:p>
          <a:p>
            <a:pPr lvl="0">
              <a:spcBef>
                <a:spcPct val="20000"/>
              </a:spcBef>
            </a:pPr>
            <a:endParaRPr lang="en-US" sz="26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2016/17 Beginning Balance =  $712,803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2016/17 Projected Ending Balance = $569,752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</a:rPr>
              <a:t>5% Reserve = $135,246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3.5 </a:t>
            </a:r>
            <a:r>
              <a:rPr lang="en-US" sz="2400" dirty="0">
                <a:solidFill>
                  <a:prstClr val="black"/>
                </a:solidFill>
              </a:rPr>
              <a:t>months of payroll expenditures </a:t>
            </a:r>
            <a:r>
              <a:rPr lang="en-US" sz="2400" dirty="0" smtClean="0">
                <a:solidFill>
                  <a:prstClr val="black"/>
                </a:solidFill>
              </a:rPr>
              <a:t>= $605,409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</a:endParaRPr>
          </a:p>
          <a:p>
            <a:pPr lvl="2">
              <a:spcBef>
                <a:spcPct val="20000"/>
              </a:spcBef>
            </a:pP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3348" y="228600"/>
            <a:ext cx="4234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3200" b="1" u="sng" dirty="0" smtClean="0">
                <a:solidFill>
                  <a:srgbClr val="3333FF"/>
                </a:solidFill>
              </a:rPr>
              <a:t>BUDGET ASSUMPTIONS</a:t>
            </a:r>
            <a:endParaRPr lang="en-US" sz="3200" b="1" u="sng" dirty="0">
              <a:solidFill>
                <a:srgbClr val="3333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A438-DA9B-4F0B-B958-95E5A3AF1882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826592"/>
              </p:ext>
            </p:extLst>
          </p:nvPr>
        </p:nvGraphicFramePr>
        <p:xfrm>
          <a:off x="1295400" y="823913"/>
          <a:ext cx="6629400" cy="553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Worksheet" r:id="rId4" imgW="5953057" imgH="5210085" progId="Excel.Sheet.8">
                  <p:embed/>
                </p:oleObj>
              </mc:Choice>
              <mc:Fallback>
                <p:oleObj name="Worksheet" r:id="rId4" imgW="5953057" imgH="52100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823913"/>
                        <a:ext cx="6629400" cy="553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19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81643" y="-2146"/>
            <a:ext cx="4970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200" b="1" u="sng" dirty="0" smtClean="0">
                <a:solidFill>
                  <a:srgbClr val="3333FF"/>
                </a:solidFill>
              </a:rPr>
              <a:t>CHILD DEVELOPMENT FUND</a:t>
            </a:r>
            <a:endParaRPr lang="en-US" sz="32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317457"/>
              </p:ext>
            </p:extLst>
          </p:nvPr>
        </p:nvGraphicFramePr>
        <p:xfrm>
          <a:off x="1047750" y="919163"/>
          <a:ext cx="7048500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Worksheet" r:id="rId4" imgW="7048500" imgH="5219790" progId="Excel.Sheet.8">
                  <p:embed/>
                </p:oleObj>
              </mc:Choice>
              <mc:Fallback>
                <p:oleObj name="Worksheet" r:id="rId4" imgW="7048500" imgH="52197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7750" y="919163"/>
                        <a:ext cx="7048500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59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3087" y="228600"/>
            <a:ext cx="4201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200" b="1" u="sng" dirty="0" smtClean="0">
                <a:solidFill>
                  <a:srgbClr val="3333FF"/>
                </a:solidFill>
              </a:rPr>
              <a:t>SPECIAL RESERVE FUND</a:t>
            </a:r>
            <a:endParaRPr lang="en-US" sz="3200" b="1" u="sng" dirty="0">
              <a:solidFill>
                <a:srgbClr val="3333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05839"/>
            <a:ext cx="8382000" cy="484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71448" y="228600"/>
            <a:ext cx="4464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200" b="1" u="sng" dirty="0" smtClean="0">
                <a:solidFill>
                  <a:srgbClr val="3333FF"/>
                </a:solidFill>
              </a:rPr>
              <a:t>CAPITAL FACILITIES FUND</a:t>
            </a:r>
            <a:endParaRPr lang="en-US" sz="32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166831"/>
              </p:ext>
            </p:extLst>
          </p:nvPr>
        </p:nvGraphicFramePr>
        <p:xfrm>
          <a:off x="1047750" y="1619250"/>
          <a:ext cx="70485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Worksheet" r:id="rId4" imgW="7048500" imgH="3619590" progId="Excel.Sheet.8">
                  <p:embed/>
                </p:oleObj>
              </mc:Choice>
              <mc:Fallback>
                <p:oleObj name="Worksheet" r:id="rId4" imgW="7048500" imgH="36195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7750" y="1619250"/>
                        <a:ext cx="70485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1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UNRESTRICTED FUND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041388"/>
              </p:ext>
            </p:extLst>
          </p:nvPr>
        </p:nvGraphicFramePr>
        <p:xfrm>
          <a:off x="933450" y="569306"/>
          <a:ext cx="7277100" cy="601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Worksheet" r:id="rId4" imgW="7277165" imgH="6012144" progId="Excel.Sheet.8">
                  <p:embed/>
                </p:oleObj>
              </mc:Choice>
              <mc:Fallback>
                <p:oleObj name="Worksheet" r:id="rId4" imgW="7277165" imgH="601214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3450" y="569306"/>
                        <a:ext cx="7277100" cy="601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29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3333FF"/>
                </a:solidFill>
              </a:rPr>
              <a:t>MULTI-YEAR ADA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6983"/>
              </p:ext>
            </p:extLst>
          </p:nvPr>
        </p:nvGraphicFramePr>
        <p:xfrm>
          <a:off x="2667000" y="2209800"/>
          <a:ext cx="3530600" cy="2724150"/>
        </p:xfrm>
        <a:graphic>
          <a:graphicData uri="http://schemas.openxmlformats.org/drawingml/2006/table">
            <a:tbl>
              <a:tblPr/>
              <a:tblGrid>
                <a:gridCol w="1383056"/>
                <a:gridCol w="1053153"/>
                <a:gridCol w="1094391"/>
              </a:tblGrid>
              <a:tr h="666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School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P-2 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Funded 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2011/2012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209.02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209.02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2012/2013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187.93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209.02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2013/2014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192.04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192.04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2014/2015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186.85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192.04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2015/2016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188.50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188.75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2016/2017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187.59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187.59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2017/2018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187.59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 187.59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2018/2019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187.59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      187.59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0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RESTRICTED FUND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355174"/>
              </p:ext>
            </p:extLst>
          </p:nvPr>
        </p:nvGraphicFramePr>
        <p:xfrm>
          <a:off x="1047750" y="581025"/>
          <a:ext cx="7048500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Worksheet" r:id="rId4" imgW="7048500" imgH="5895885" progId="Excel.Sheet.8">
                  <p:embed/>
                </p:oleObj>
              </mc:Choice>
              <mc:Fallback>
                <p:oleObj name="Worksheet" r:id="rId4" imgW="7048500" imgH="5895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7750" y="581025"/>
                        <a:ext cx="7048500" cy="589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863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1F8B-6BBD-4710-A36F-810E072EF0E1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228600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u="sng" dirty="0" smtClean="0">
                <a:solidFill>
                  <a:srgbClr val="3333FF"/>
                </a:solidFill>
              </a:rPr>
              <a:t>UNRESTRICTED &amp; RESTRICTED FUND </a:t>
            </a:r>
            <a:endParaRPr lang="en-US" sz="2800" b="1" u="sng" dirty="0">
              <a:solidFill>
                <a:srgbClr val="3333FF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41786"/>
              </p:ext>
            </p:extLst>
          </p:nvPr>
        </p:nvGraphicFramePr>
        <p:xfrm>
          <a:off x="1047750" y="481013"/>
          <a:ext cx="7048500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Worksheet" r:id="rId4" imgW="7048500" imgH="6095910" progId="Excel.Sheet.8">
                  <p:embed/>
                </p:oleObj>
              </mc:Choice>
              <mc:Fallback>
                <p:oleObj name="Worksheet" r:id="rId4" imgW="7048500" imgH="609591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7750" y="481013"/>
                        <a:ext cx="7048500" cy="609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720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434</Words>
  <Application>Microsoft Office PowerPoint</Application>
  <PresentationFormat>On-screen Show (4:3)</PresentationFormat>
  <Paragraphs>243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 Theme</vt:lpstr>
      <vt:lpstr>Worksheet</vt:lpstr>
      <vt:lpstr> 2016/2017 2nd Interim  with Multi-Year Projections March 14, 2017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MULTI-YEAR ADA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FACILITIES IMPROVEMENT PROJECT</vt:lpstr>
      <vt:lpstr>EMPLOYER FRINGE RATE CHANGES</vt:lpstr>
      <vt:lpstr>PowerPoint Presentation</vt:lpstr>
    </vt:vector>
  </TitlesOfParts>
  <Company>Guajome Park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Guajome Park Academy Budget/Finance</dc:title>
  <dc:creator>Royer, Suzi</dc:creator>
  <cp:lastModifiedBy>Cathy Murphy</cp:lastModifiedBy>
  <cp:revision>181</cp:revision>
  <cp:lastPrinted>2017-03-14T16:55:03Z</cp:lastPrinted>
  <dcterms:created xsi:type="dcterms:W3CDTF">2013-03-05T19:13:31Z</dcterms:created>
  <dcterms:modified xsi:type="dcterms:W3CDTF">2017-03-14T18:17:52Z</dcterms:modified>
</cp:coreProperties>
</file>