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81" r:id="rId5"/>
  </p:sldIdLst>
  <p:sldSz cx="7772400" cy="100584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CBC4"/>
    <a:srgbClr val="F8A490"/>
    <a:srgbClr val="0C637D"/>
    <a:srgbClr val="F9A851"/>
    <a:srgbClr val="A5CD92"/>
    <a:srgbClr val="458A57"/>
    <a:srgbClr val="AE5F96"/>
    <a:srgbClr val="8BB43F"/>
    <a:srgbClr val="BB2126"/>
    <a:srgbClr val="F8C7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124726-D523-204B-C588-C963C3822D6C}" v="1213" dt="2024-10-13T18:00:20.9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1992" y="-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554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406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396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92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874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30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428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662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053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8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133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2DAF9-B599-4C49-9D57-683B33906241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01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eanette.miller@elmoreco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portal.flyleafpublishing.com/learners-resourc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/>
          <p:cNvSpPr txBox="1"/>
          <p:nvPr/>
        </p:nvSpPr>
        <p:spPr>
          <a:xfrm>
            <a:off x="-104531" y="149500"/>
            <a:ext cx="4521927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800">
                <a:latin typeface="HelloPicasso"/>
                <a:ea typeface="HelloPicasso" panose="02000603000000000000" pitchFamily="2" charset="0"/>
              </a:rPr>
              <a:t>Ms. Johnston’s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-220921" y="724831"/>
            <a:ext cx="456694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800" dirty="0">
                <a:latin typeface="HelloArchitect"/>
                <a:ea typeface="HelloArchitect" panose="02000603000000000000" pitchFamily="2" charset="0"/>
              </a:rPr>
              <a:t>Newsletter</a:t>
            </a:r>
            <a:endParaRPr lang="en-US" sz="4800" dirty="0">
              <a:latin typeface="HelloArchitect" panose="02000603000000000000" pitchFamily="2" charset="0"/>
              <a:ea typeface="HelloArchitect" panose="02000603000000000000" pitchFamily="2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677344" y="-77174"/>
            <a:ext cx="2248063" cy="1508105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endParaRPr lang="en-US" sz="1200">
              <a:latin typeface="Century Gothic" panose="020B0502020202020204" pitchFamily="34" charset="0"/>
            </a:endParaRPr>
          </a:p>
          <a:p>
            <a:pPr algn="ctr"/>
            <a:endParaRPr lang="en-US" sz="1200">
              <a:latin typeface="Century Gothic" panose="020B0502020202020204" pitchFamily="34" charset="0"/>
            </a:endParaRPr>
          </a:p>
          <a:p>
            <a:pPr algn="ctr"/>
            <a:r>
              <a:rPr lang="en-US" sz="1200">
                <a:latin typeface="Century Gothic"/>
              </a:rPr>
              <a:t>Second Grade, E122</a:t>
            </a:r>
            <a:endParaRPr lang="en-US" sz="1200">
              <a:latin typeface="Century Gothic" panose="020B0502020202020204" pitchFamily="34" charset="0"/>
            </a:endParaRPr>
          </a:p>
          <a:p>
            <a:pPr algn="ctr"/>
            <a:r>
              <a:rPr lang="en-US" sz="1200">
                <a:latin typeface="Century Gothic" panose="020B0502020202020204" pitchFamily="34" charset="0"/>
              </a:rPr>
              <a:t>334.285.0273</a:t>
            </a:r>
          </a:p>
          <a:p>
            <a:pPr algn="ctr"/>
            <a:r>
              <a:rPr lang="en-US" sz="1200">
                <a:latin typeface="Century Gothic"/>
              </a:rPr>
              <a:t>Remind App @6bc96eg</a:t>
            </a:r>
          </a:p>
          <a:p>
            <a:pPr algn="ctr"/>
            <a:r>
              <a:rPr lang="en-US" sz="800">
                <a:latin typeface="Century Gothic"/>
                <a:hlinkClick r:id="rId3"/>
              </a:rPr>
              <a:t>joan.johnston@elmoreco.com</a:t>
            </a:r>
            <a:endParaRPr lang="en-US" sz="800">
              <a:latin typeface="Century Gothic"/>
            </a:endParaRPr>
          </a:p>
          <a:p>
            <a:pPr algn="ctr"/>
            <a:endParaRPr lang="en-US" sz="1200">
              <a:latin typeface="Century Gothic" panose="020B0502020202020204" pitchFamily="34" charset="0"/>
            </a:endParaRPr>
          </a:p>
          <a:p>
            <a:pPr algn="ctr"/>
            <a:endParaRPr lang="en-US" sz="1200">
              <a:latin typeface="Century Gothic" panose="020B0502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0" y="1667490"/>
            <a:ext cx="3935455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r>
              <a:rPr lang="en-US" sz="1200" dirty="0">
                <a:latin typeface="Century Gothic"/>
              </a:rPr>
              <a:t>Week of October 21-25, 2024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24164" y="2083700"/>
            <a:ext cx="34900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latin typeface="KG Love Ya Like A Sister" panose="02000503000000020004" pitchFamily="2" charset="0"/>
              </a:rPr>
              <a:t>A Peek at Our Week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186547" y="4271530"/>
            <a:ext cx="29821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KG Love Ya Like A Sister" panose="02000503000000020004" pitchFamily="2" charset="0"/>
              </a:rPr>
              <a:t>Weekly Homework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059319" y="1853376"/>
            <a:ext cx="34900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latin typeface="KG Love Ya Like A Sister" panose="02000503000000020004" pitchFamily="2" charset="0"/>
              </a:rPr>
              <a:t>Upcoming Events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77277" y="7652246"/>
            <a:ext cx="3490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KG Love Ya Like A Sister" panose="02000503000000020004" pitchFamily="2" charset="0"/>
              </a:rPr>
              <a:t>Reminders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63476" y="2610848"/>
            <a:ext cx="3798150" cy="4462760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r>
              <a:rPr lang="en-US" sz="1000" b="1" dirty="0">
                <a:latin typeface="Century Gothic"/>
              </a:rPr>
              <a:t>Reading: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ea typeface="+mn-lt"/>
                <a:cs typeface="+mn-lt"/>
              </a:rPr>
              <a:t>Reading: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ea typeface="+mn-lt"/>
                <a:cs typeface="+mn-lt"/>
              </a:rPr>
              <a:t>  Benchmark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ea typeface="+mn-lt"/>
                <a:cs typeface="+mn-lt"/>
              </a:rPr>
              <a:t>   </a:t>
            </a:r>
            <a:r>
              <a:rPr lang="pt-BR" sz="1000" dirty="0">
                <a:ea typeface="+mn-lt"/>
                <a:cs typeface="+mn-lt"/>
              </a:rPr>
              <a:t>r controlled vowel → ar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pt-BR" sz="1000" dirty="0">
                <a:ea typeface="+mn-lt"/>
                <a:cs typeface="+mn-lt"/>
              </a:rPr>
              <a:t>EX: farm, charm, scar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latin typeface="Calibri"/>
              <a:ea typeface="Calibri" panose="020F0502020204030204"/>
              <a:cs typeface="Calibri" panose="020F0502020204030204"/>
            </a:endParaRPr>
          </a:p>
          <a:p>
            <a:r>
              <a:rPr lang="en-US" sz="1000" dirty="0">
                <a:latin typeface="Century Gothic"/>
              </a:rPr>
              <a:t>Great link to decodable books! I encourage you to utilize this free resource:</a:t>
            </a:r>
            <a:endParaRPr lang="en-US" sz="1000" dirty="0">
              <a:latin typeface="Century Gothic" panose="020B0502020202020204" pitchFamily="34" charset="0"/>
            </a:endParaRPr>
          </a:p>
          <a:p>
            <a:r>
              <a:rPr lang="en-US" sz="1000" dirty="0">
                <a:ea typeface="+mn-lt"/>
                <a:cs typeface="+mn-lt"/>
                <a:hlinkClick r:id="rId4"/>
              </a:rPr>
              <a:t>https://portal.flyleafpublishing.com/learners-resources/</a:t>
            </a:r>
            <a:endParaRPr lang="en-US" sz="1000" dirty="0">
              <a:ea typeface="+mn-lt"/>
              <a:cs typeface="+mn-lt"/>
            </a:endParaRPr>
          </a:p>
          <a:p>
            <a:endParaRPr lang="en-US" sz="1000" dirty="0">
              <a:ea typeface="+mn-lt"/>
              <a:cs typeface="+mn-lt"/>
            </a:endParaRPr>
          </a:p>
          <a:p>
            <a:r>
              <a:rPr lang="en-US" sz="1000" b="1" dirty="0">
                <a:latin typeface="Calibri"/>
                <a:cs typeface="Calibri"/>
              </a:rPr>
              <a:t>Word Study</a:t>
            </a:r>
            <a:r>
              <a:rPr lang="en-US" sz="1000" dirty="0">
                <a:latin typeface="Century Gothic"/>
                <a:cs typeface="Calibri"/>
              </a:rPr>
              <a:t>: </a:t>
            </a:r>
            <a:r>
              <a:rPr lang="en-US" sz="1200" dirty="0"/>
              <a:t>car, march, farm, shark, garden, smart, hard, star, large, yard</a:t>
            </a:r>
          </a:p>
          <a:p>
            <a:r>
              <a:rPr lang="en-US" sz="1000" b="1" dirty="0">
                <a:latin typeface="Century Gothic"/>
              </a:rPr>
              <a:t>Grammar:</a:t>
            </a:r>
            <a:r>
              <a:rPr lang="en-US" sz="1000" dirty="0">
                <a:latin typeface="Century Gothic"/>
              </a:rPr>
              <a:t>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Calibri"/>
                <a:ea typeface="Calibri"/>
                <a:cs typeface="Calibri"/>
              </a:rPr>
              <a:t>Irregular verbs ~</a:t>
            </a:r>
            <a:endParaRPr lang="en-US" sz="1000" dirty="0">
              <a:ea typeface="+mn-lt"/>
              <a:cs typeface="+mn-lt"/>
            </a:endParaRPr>
          </a:p>
          <a:p>
            <a:pPr marL="628650" lvl="1" indent="-171450">
              <a:buFont typeface="Courier New" panose="020B0604020202020204" pitchFamily="34" charset="0"/>
              <a:buChar char="o"/>
            </a:pPr>
            <a:r>
              <a:rPr lang="en-US" sz="1000" dirty="0">
                <a:ea typeface="+mn-lt"/>
                <a:cs typeface="+mn-lt"/>
              </a:rPr>
              <a:t>EX: come ~ came; go ~ went</a:t>
            </a:r>
            <a:endParaRPr lang="en-US" sz="1000" dirty="0">
              <a:latin typeface="Calibri" panose="020F0502020204030204"/>
              <a:cs typeface="Calibri" panose="020F0502020204030204"/>
            </a:endParaRPr>
          </a:p>
          <a:p>
            <a:r>
              <a:rPr lang="en-US" sz="1000" b="1" dirty="0">
                <a:latin typeface="Century Gothic"/>
              </a:rPr>
              <a:t>Comprehension: </a:t>
            </a:r>
            <a:endParaRPr lang="en-US" sz="1000" dirty="0">
              <a:ea typeface="Calibri"/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ea typeface="+mn-lt"/>
                <a:cs typeface="+mn-lt"/>
              </a:rPr>
              <a:t>Identify Main Topic and Key Details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ea typeface="+mn-lt"/>
                <a:cs typeface="+mn-lt"/>
              </a:rPr>
              <a:t>Describe a Connection Between a Series of Events, Ideas, Concepts, or Steps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ea typeface="+mn-lt"/>
                <a:cs typeface="+mn-lt"/>
              </a:rPr>
              <a:t>Compare and Contrast Key Points in Two Texts on the Same Topic to Make Connections Across Texts</a:t>
            </a:r>
          </a:p>
          <a:p>
            <a:r>
              <a:rPr lang="en-US" sz="1000" b="1" dirty="0">
                <a:latin typeface="Century Gothic"/>
              </a:rPr>
              <a:t>Math: </a:t>
            </a:r>
            <a:endParaRPr lang="en-US" sz="1000" dirty="0">
              <a:latin typeface="Century Gothic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ea typeface="+mn-lt"/>
                <a:cs typeface="+mn-lt"/>
              </a:rPr>
              <a:t>Solving addition problems using different strategies</a:t>
            </a:r>
          </a:p>
          <a:p>
            <a:r>
              <a:rPr lang="en-US" sz="1000" b="1" dirty="0">
                <a:latin typeface="Century Gothic"/>
              </a:rPr>
              <a:t>Writing/Language:</a:t>
            </a:r>
            <a:endParaRPr lang="en-US" sz="1000" dirty="0">
              <a:latin typeface="Century Gothic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Century Gothic"/>
              </a:rPr>
              <a:t>Writing complete sentences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Century Gothic"/>
              </a:rPr>
              <a:t>Informative/Explanatory Essay</a:t>
            </a:r>
          </a:p>
          <a:p>
            <a:r>
              <a:rPr lang="en-US" sz="1000" b="1" dirty="0">
                <a:latin typeface="Century Gothic"/>
              </a:rPr>
              <a:t>Science/Social Studies:</a:t>
            </a:r>
            <a:endParaRPr lang="en-US" sz="1000" dirty="0">
              <a:latin typeface="Century Gothic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Century Gothic"/>
              </a:rPr>
              <a:t>Code.org; Lady Liberty, American flag, government</a:t>
            </a:r>
            <a:endParaRPr lang="en-US" sz="1200" dirty="0">
              <a:latin typeface="Century Gothic" panose="020B0502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058211" y="2316932"/>
            <a:ext cx="3666477" cy="1732847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latin typeface="Calibri"/>
                <a:ea typeface="+mn-lt"/>
                <a:cs typeface="+mn-lt"/>
              </a:rPr>
              <a:t>October 21</a:t>
            </a:r>
            <a:r>
              <a:rPr lang="en-US" sz="900" baseline="30000" dirty="0">
                <a:latin typeface="Calibri"/>
                <a:ea typeface="+mn-lt"/>
                <a:cs typeface="+mn-lt"/>
              </a:rPr>
              <a:t>st</a:t>
            </a:r>
            <a:r>
              <a:rPr lang="en-US" sz="900" dirty="0">
                <a:latin typeface="Calibri"/>
                <a:ea typeface="+mn-lt"/>
                <a:cs typeface="+mn-lt"/>
              </a:rPr>
              <a:t> ~ Be a champ reading logs are due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ea typeface="+mn-lt"/>
                <a:cs typeface="+mn-lt"/>
              </a:rPr>
              <a:t>October 22nd ~ PTO Meeting @ 6pm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ea typeface="+mn-lt"/>
                <a:cs typeface="+mn-lt"/>
              </a:rPr>
              <a:t>October 23rd ~ Wonderful Wednesday Snack. All items $2.</a:t>
            </a:r>
            <a:endParaRPr lang="en-US" sz="900" dirty="0">
              <a:latin typeface="Calibri"/>
              <a:ea typeface="+mn-lt"/>
              <a:cs typeface="+mn-lt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latin typeface="Calibri"/>
                <a:ea typeface="+mn-lt"/>
                <a:cs typeface="+mn-lt"/>
              </a:rPr>
              <a:t>October 25</a:t>
            </a:r>
            <a:r>
              <a:rPr lang="en-US" sz="900" baseline="30000" dirty="0">
                <a:latin typeface="Calibri"/>
                <a:ea typeface="+mn-lt"/>
                <a:cs typeface="+mn-lt"/>
              </a:rPr>
              <a:t>th</a:t>
            </a:r>
            <a:r>
              <a:rPr lang="en-US" sz="900" dirty="0">
                <a:latin typeface="Calibri"/>
                <a:ea typeface="+mn-lt"/>
                <a:cs typeface="+mn-lt"/>
              </a:rPr>
              <a:t> ~ Booster Thon Run Fundraiser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latin typeface="Calibri"/>
                <a:ea typeface="+mn-lt"/>
                <a:cs typeface="+mn-lt"/>
              </a:rPr>
              <a:t>October 28</a:t>
            </a:r>
            <a:r>
              <a:rPr lang="en-US" sz="600" baseline="30000" dirty="0">
                <a:latin typeface="Calibri"/>
                <a:ea typeface="+mn-lt"/>
                <a:cs typeface="+mn-lt"/>
              </a:rPr>
              <a:t>th</a:t>
            </a:r>
            <a:r>
              <a:rPr lang="en-US" sz="900" dirty="0">
                <a:latin typeface="Calibri"/>
                <a:ea typeface="+mn-lt"/>
                <a:cs typeface="+mn-lt"/>
              </a:rPr>
              <a:t> ~ Happy Birthday Roderick!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latin typeface="Calibri"/>
                <a:ea typeface="+mn-lt"/>
                <a:cs typeface="+mn-lt"/>
              </a:rPr>
              <a:t>October 28 – November 1 ~ Red Ribbon Week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latin typeface="Calibri"/>
                <a:ea typeface="+mn-lt"/>
                <a:cs typeface="+mn-lt"/>
              </a:rPr>
              <a:t>October 31st ~ Candy Grab! Send a bucket with your child.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900" dirty="0">
              <a:latin typeface="Calibri"/>
              <a:ea typeface="+mn-lt"/>
              <a:cs typeface="+mn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63476" y="8104019"/>
            <a:ext cx="3666477" cy="2062103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>
              <a:buFont typeface="Arial" panose="020B0604020202020204" pitchFamily="34" charset="0"/>
            </a:pPr>
            <a:r>
              <a:rPr lang="en-US" sz="1400" b="1" dirty="0">
                <a:latin typeface="Calibri"/>
                <a:ea typeface="Calibri"/>
                <a:cs typeface="Calibri"/>
              </a:rPr>
              <a:t>Attendance Matters! Be Present, Be Powerful!</a:t>
            </a:r>
          </a:p>
          <a:p>
            <a:endParaRPr lang="en-US" sz="1400" b="1" dirty="0">
              <a:ea typeface="Calibri"/>
              <a:cs typeface="Calibri"/>
            </a:endParaRPr>
          </a:p>
          <a:p>
            <a:r>
              <a:rPr lang="en-US" sz="1400" b="1" dirty="0">
                <a:ea typeface="Calibri"/>
                <a:cs typeface="Calibri"/>
              </a:rPr>
              <a:t>Please send in bags of candy for the candy grab!</a:t>
            </a:r>
            <a:endParaRPr lang="en-US" sz="1600" b="1" dirty="0">
              <a:ea typeface="Calibri"/>
              <a:cs typeface="Calibri"/>
            </a:endParaRPr>
          </a:p>
          <a:p>
            <a:endParaRPr lang="en-US" sz="1400" dirty="0"/>
          </a:p>
          <a:p>
            <a:r>
              <a:rPr lang="en-US" sz="1400" dirty="0"/>
              <a:t>Every Wednesday is Wonderful Wednesday Snack. All items are $2. Every Friday is hat day for $1.</a:t>
            </a:r>
            <a:endParaRPr lang="en-US" sz="1400" b="1" dirty="0">
              <a:ea typeface="Calibri"/>
              <a:cs typeface="Calibri"/>
            </a:endParaRPr>
          </a:p>
          <a:p>
            <a:pPr>
              <a:buFont typeface="Arial" panose="020B0604020202020204" pitchFamily="34" charset="0"/>
            </a:pPr>
            <a:endParaRPr lang="en-US" sz="1600" b="1" dirty="0">
              <a:latin typeface="Calibri"/>
              <a:ea typeface="Calibri"/>
              <a:cs typeface="Calibri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145910" y="4765412"/>
            <a:ext cx="3437439" cy="4278094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endParaRPr lang="en-US" sz="800" b="1" u="sng" dirty="0">
              <a:latin typeface="Century Gothic" panose="020B0502020202020204" pitchFamily="34" charset="0"/>
            </a:endParaRPr>
          </a:p>
          <a:p>
            <a:pPr algn="ctr"/>
            <a:r>
              <a:rPr lang="en-US" sz="1200" dirty="0">
                <a:ea typeface="+mn-lt"/>
                <a:cs typeface="+mn-lt"/>
              </a:rPr>
              <a:t>Please check your child's folder for their homework that will be due on Friday</a:t>
            </a:r>
            <a:endParaRPr lang="en-US" dirty="0">
              <a:ea typeface="+mn-lt"/>
              <a:cs typeface="+mn-lt"/>
            </a:endParaRPr>
          </a:p>
          <a:p>
            <a:pPr algn="ctr"/>
            <a:endParaRPr lang="en-US" sz="1200" dirty="0">
              <a:latin typeface="Calibri"/>
              <a:ea typeface="Calibri"/>
              <a:cs typeface="Calibri"/>
            </a:endParaRPr>
          </a:p>
          <a:p>
            <a:pPr algn="ctr"/>
            <a:r>
              <a:rPr lang="en-US" sz="1200" b="1" dirty="0">
                <a:ea typeface="+mn-lt"/>
                <a:cs typeface="+mn-lt"/>
              </a:rPr>
              <a:t>Tests this week</a:t>
            </a:r>
          </a:p>
          <a:p>
            <a:pPr algn="ctr"/>
            <a:r>
              <a:rPr lang="en-US" sz="1200" dirty="0">
                <a:ea typeface="+mn-lt"/>
                <a:cs typeface="+mn-lt"/>
              </a:rPr>
              <a:t>Math ~ Topic 2 Test on Arrays Wednesday</a:t>
            </a:r>
          </a:p>
          <a:p>
            <a:pPr algn="ctr"/>
            <a:r>
              <a:rPr lang="en-US" sz="1200" dirty="0">
                <a:ea typeface="+mn-lt"/>
                <a:cs typeface="+mn-lt"/>
              </a:rPr>
              <a:t>Untimed Math Addition Facts Test (Thursday)</a:t>
            </a:r>
          </a:p>
          <a:p>
            <a:pPr algn="ctr"/>
            <a:endParaRPr lang="en-US" sz="1200" dirty="0">
              <a:latin typeface="Calibri"/>
              <a:ea typeface="Calibri"/>
              <a:cs typeface="Calibri"/>
            </a:endParaRPr>
          </a:p>
          <a:p>
            <a:pPr algn="ctr"/>
            <a:r>
              <a:rPr lang="en-US" sz="1200" dirty="0">
                <a:ea typeface="+mn-lt"/>
                <a:cs typeface="+mn-lt"/>
              </a:rPr>
              <a:t>Quarter 2 Sight Words:</a:t>
            </a:r>
            <a:endParaRPr lang="en-US" dirty="0"/>
          </a:p>
          <a:p>
            <a:r>
              <a:rPr lang="en-US" sz="1200" dirty="0">
                <a:ea typeface="Calibri"/>
                <a:cs typeface="Calibri"/>
              </a:rPr>
              <a:t>Week 1: again, below, carry, does, eight, find, house, laugh, mother, school </a:t>
            </a:r>
          </a:p>
          <a:p>
            <a:r>
              <a:rPr lang="en-US" sz="1200" dirty="0">
                <a:highlight>
                  <a:srgbClr val="FFFF00"/>
                </a:highlight>
                <a:ea typeface="Calibri"/>
                <a:cs typeface="Calibri"/>
              </a:rPr>
              <a:t>Week 2: move, their, never, too, once, walk, round, where, small, year</a:t>
            </a:r>
          </a:p>
          <a:p>
            <a:r>
              <a:rPr lang="en-US" sz="1200" dirty="0">
                <a:ea typeface="Calibri"/>
                <a:cs typeface="Calibri"/>
              </a:rPr>
              <a:t>Week 3: all, done, away, even, better, found, by, learn, change, only</a:t>
            </a:r>
          </a:p>
          <a:p>
            <a:r>
              <a:rPr lang="en-US" sz="1200" dirty="0">
                <a:ea typeface="Calibri"/>
                <a:cs typeface="Calibri"/>
              </a:rPr>
              <a:t>Week 4: long, through, now, upon, our, was, some, when, them, work</a:t>
            </a:r>
          </a:p>
          <a:p>
            <a:r>
              <a:rPr lang="en-US" sz="1200" dirty="0">
                <a:ea typeface="Calibri"/>
                <a:cs typeface="Calibri"/>
              </a:rPr>
              <a:t>Week 5: always, draw, any, four, blue, great, buy, how, city, live</a:t>
            </a:r>
          </a:p>
          <a:p>
            <a:r>
              <a:rPr lang="en-US" sz="1200" dirty="0">
                <a:ea typeface="Calibri"/>
                <a:cs typeface="Calibri"/>
              </a:rPr>
              <a:t>Week 6: another, from, boy, hurt, could, out, every, over, far, these</a:t>
            </a:r>
          </a:p>
          <a:p>
            <a:pPr algn="ctr"/>
            <a:endParaRPr lang="en-US" sz="1200" dirty="0">
              <a:latin typeface="Calibri"/>
              <a:ea typeface="Calibri"/>
              <a:cs typeface="Calibri"/>
            </a:endParaRPr>
          </a:p>
          <a:p>
            <a:pPr algn="ctr"/>
            <a:endParaRPr lang="en-US" sz="1200" dirty="0">
              <a:latin typeface="Calibri"/>
              <a:ea typeface="Calibri"/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D64719-3354-425E-9B27-91DC1C0E3932}"/>
              </a:ext>
            </a:extLst>
          </p:cNvPr>
          <p:cNvSpPr txBox="1"/>
          <p:nvPr/>
        </p:nvSpPr>
        <p:spPr>
          <a:xfrm>
            <a:off x="152400" y="21645"/>
            <a:ext cx="52342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latin typeface="AGBossLady" panose="02000603000000000000" pitchFamily="2" charset="0"/>
                <a:ea typeface="AGBossLady" panose="02000603000000000000" pitchFamily="2" charset="0"/>
                <a:cs typeface="Arial" panose="020B0604020202020204" pitchFamily="34" charset="0"/>
              </a:rPr>
              <a:t>Every Student Empowered. Every student succeeds. 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8226A9F-BCC0-4D9F-8FDC-B6F49B2CD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4C3CD5DF-39EB-4F31-BAF5-1DCCE6D016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-1249565"/>
            <a:ext cx="9536240" cy="185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504F6673-6142-44B2-BC31-5F1CFE56C17F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43601" y="675841"/>
            <a:ext cx="953624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>
                <a:latin typeface="Eras Light ITC"/>
                <a:cs typeface="Times New Roman"/>
              </a:rPr>
              <a:t>                                       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8">
            <a:extLst>
              <a:ext uri="{FF2B5EF4-FFF2-40B4-BE49-F238E27FC236}">
                <a16:creationId xmlns:a16="http://schemas.microsoft.com/office/drawing/2014/main" id="{D245F6AA-5CFF-4F0D-80ED-797AA29F7B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0244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21">
            <a:extLst>
              <a:ext uri="{FF2B5EF4-FFF2-40B4-BE49-F238E27FC236}">
                <a16:creationId xmlns:a16="http://schemas.microsoft.com/office/drawing/2014/main" id="{D8D18553-FF35-4583-BCDF-6AA15DEE0F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6" y="148282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6112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FA4AE8CCEAF640B1A1AABCDBB51175" ma:contentTypeVersion="2" ma:contentTypeDescription="Create a new document." ma:contentTypeScope="" ma:versionID="0bb110ec4966f2a65e9b00de847a935a">
  <xsd:schema xmlns:xsd="http://www.w3.org/2001/XMLSchema" xmlns:xs="http://www.w3.org/2001/XMLSchema" xmlns:p="http://schemas.microsoft.com/office/2006/metadata/properties" xmlns:ns3="a860c0e8-576c-4fb5-8d61-bd4543845865" targetNamespace="http://schemas.microsoft.com/office/2006/metadata/properties" ma:root="true" ma:fieldsID="07fd1bf93bb5c92bfb499ef741a9a4f7" ns3:_="">
    <xsd:import namespace="a860c0e8-576c-4fb5-8d61-bd454384586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60c0e8-576c-4fb5-8d61-bd45438458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50A5166-4909-4850-8C3A-971FB771F8D3}">
  <ds:schemaRefs>
    <ds:schemaRef ds:uri="http://schemas.openxmlformats.org/package/2006/metadata/core-properties"/>
    <ds:schemaRef ds:uri="a860c0e8-576c-4fb5-8d61-bd4543845865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1AB2A99C-2F75-49BB-81B1-21EFDC97F1F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0F618D3-320A-4D6F-9E97-E320E9DB34FA}">
  <ds:schemaRefs>
    <ds:schemaRef ds:uri="a860c0e8-576c-4fb5-8d61-bd454384586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729</Words>
  <Application>Microsoft Office PowerPoint</Application>
  <PresentationFormat>Custom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3" baseType="lpstr">
      <vt:lpstr>AGBossLady</vt:lpstr>
      <vt:lpstr>Arial</vt:lpstr>
      <vt:lpstr>Calibri</vt:lpstr>
      <vt:lpstr>Calibri Light</vt:lpstr>
      <vt:lpstr>Century Gothic</vt:lpstr>
      <vt:lpstr>Courier New</vt:lpstr>
      <vt:lpstr>Eras Light ITC</vt:lpstr>
      <vt:lpstr>HelloArchitect</vt:lpstr>
      <vt:lpstr>HelloPicasso</vt:lpstr>
      <vt:lpstr>KG Love Ya Like A Sister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Madden</dc:creator>
  <cp:lastModifiedBy>joan johnston</cp:lastModifiedBy>
  <cp:revision>488</cp:revision>
  <cp:lastPrinted>2024-08-11T15:57:16Z</cp:lastPrinted>
  <dcterms:created xsi:type="dcterms:W3CDTF">2016-03-19T16:39:44Z</dcterms:created>
  <dcterms:modified xsi:type="dcterms:W3CDTF">2024-10-20T03:18:20Z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0x01010013FA4AE8CCEAF640B1A1AABCDBB51175</vt:lpwstr>
  </property>
</Properties>
</file>