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7"/>
  </p:sldMasterIdLst>
  <p:notesMasterIdLst>
    <p:notesMasterId r:id="rId9"/>
  </p:notesMasterIdLst>
  <p:sldIdLst>
    <p:sldId id="256" r:id="rId8"/>
  </p:sldIdLst>
  <p:sldSz cx="6858000" cy="9144000" type="letter"/>
  <p:notesSz cx="7010400" cy="9296400"/>
  <p:defaultTextStyle>
    <a:defPPr>
      <a:defRPr lang="en-US"/>
    </a:defPPr>
    <a:lvl1pPr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56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28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00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72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4AD"/>
    <a:srgbClr val="D9E6BF"/>
    <a:srgbClr val="0054A6"/>
    <a:srgbClr val="0099D9"/>
    <a:srgbClr val="FCD5B6"/>
    <a:srgbClr val="C7D9F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0"/>
    <p:restoredTop sz="77273"/>
  </p:normalViewPr>
  <p:slideViewPr>
    <p:cSldViewPr snapToGrid="0">
      <p:cViewPr>
        <p:scale>
          <a:sx n="100" d="100"/>
          <a:sy n="100" d="100"/>
        </p:scale>
        <p:origin x="1218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2E3F3C7-A965-86B4-3D65-F0BB617894D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defTabSz="91431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8C1EA0-04EC-EF3A-3CBE-A9F44214312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FAE63C2-4763-3745-9669-0BD3714272B2}" type="datetimeFigureOut">
              <a:rPr lang="en-US" altLang="en-US"/>
              <a:pPr>
                <a:defRPr/>
              </a:pPr>
              <a:t>8/11/2025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935CE75-1DC3-BBD0-2EE6-CC98FC0215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B4307E9-2F76-5A1E-D7F6-142239171E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D8A405-EA1B-5133-1BF8-65A0F135F08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defTabSz="91431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B5653-0777-B242-5048-ADB6E91A03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B9AC833-CCE2-7E4A-BDD0-E17A843D33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5797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56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15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74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Slide Image Placeholder 1">
            <a:extLst>
              <a:ext uri="{FF2B5EF4-FFF2-40B4-BE49-F238E27FC236}">
                <a16:creationId xmlns:a16="http://schemas.microsoft.com/office/drawing/2014/main" id="{45A6B327-5919-4B9E-5B02-0BEA442EEE4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B0AB264-A065-F8D1-2BCB-59DB221FA6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1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Instructions:</a:t>
            </a:r>
          </a:p>
          <a:p>
            <a:pPr marL="232943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ea typeface="+mn-ea"/>
              </a:rPr>
              <a:t>Type your school name &amp; location at the top left</a:t>
            </a:r>
          </a:p>
          <a:p>
            <a:pPr marL="232943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ea typeface="+mn-ea"/>
              </a:rPr>
              <a:t>Enter your menu items in the 4-week menu</a:t>
            </a:r>
          </a:p>
          <a:p>
            <a:pPr marL="698830" lvl="1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ea typeface="+mn-ea"/>
              </a:rPr>
              <a:t>Double click on the 4 week chart</a:t>
            </a:r>
          </a:p>
          <a:p>
            <a:pPr marL="698830" lvl="1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ea typeface="+mn-ea"/>
              </a:rPr>
              <a:t>Select the day that you would like to input your menu items</a:t>
            </a:r>
          </a:p>
          <a:p>
            <a:pPr marL="698830" lvl="1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ea typeface="+mn-ea"/>
              </a:rPr>
              <a:t>Use </a:t>
            </a:r>
            <a:r>
              <a:rPr lang="en-US" dirty="0" err="1">
                <a:ea typeface="+mn-ea"/>
              </a:rPr>
              <a:t>Alt+Enter</a:t>
            </a:r>
            <a:r>
              <a:rPr lang="en-US" dirty="0">
                <a:ea typeface="+mn-ea"/>
              </a:rPr>
              <a:t> to go to the next line of text (you cannot simply press enter)</a:t>
            </a:r>
          </a:p>
          <a:p>
            <a:pPr marL="698830" lvl="1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ea typeface="+mn-ea"/>
              </a:rPr>
              <a:t>Notice that your text will appear in the </a:t>
            </a:r>
            <a:r>
              <a:rPr lang="en-US" dirty="0" err="1">
                <a:ea typeface="+mn-ea"/>
              </a:rPr>
              <a:t>fx</a:t>
            </a:r>
            <a:r>
              <a:rPr lang="en-US" dirty="0">
                <a:ea typeface="+mn-ea"/>
              </a:rPr>
              <a:t> bar above</a:t>
            </a:r>
          </a:p>
          <a:p>
            <a:pPr marL="232943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ea typeface="+mn-ea"/>
              </a:rPr>
              <a:t>Highlight the appropriate days in the 5 month calendar below</a:t>
            </a:r>
          </a:p>
          <a:p>
            <a:pPr marL="698830" lvl="1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ea typeface="+mn-ea"/>
              </a:rPr>
              <a:t>Double click on the 5-month calendar chart</a:t>
            </a:r>
          </a:p>
          <a:p>
            <a:pPr marL="698830" lvl="1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ea typeface="+mn-ea"/>
              </a:rPr>
              <a:t>Select the days that you would like to highlight (hold the Ctrl key to select more than one day or week at a time to highlight)</a:t>
            </a:r>
          </a:p>
          <a:p>
            <a:pPr marL="698830" lvl="1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ea typeface="+mn-ea"/>
              </a:rPr>
              <a:t>Use the Fill Color button on the Home Tab to fill in with the appropriate color coding</a:t>
            </a:r>
          </a:p>
          <a:p>
            <a:pPr marL="698830" lvl="1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dirty="0">
              <a:ea typeface="+mn-ea"/>
            </a:endParaRPr>
          </a:p>
          <a:p>
            <a:pPr marL="232943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dirty="0">
              <a:ea typeface="+mn-ea"/>
            </a:endParaRPr>
          </a:p>
        </p:txBody>
      </p:sp>
      <p:sp>
        <p:nvSpPr>
          <p:cNvPr id="4099" name="Slide Number Placeholder 3">
            <a:extLst>
              <a:ext uri="{FF2B5EF4-FFF2-40B4-BE49-F238E27FC236}">
                <a16:creationId xmlns:a16="http://schemas.microsoft.com/office/drawing/2014/main" id="{801B715C-E252-0B5D-F645-BA22FAB1B2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5B95F82-C5A3-D34B-A985-C519FD9D64D8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592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2062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96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>
            <a:extLst>
              <a:ext uri="{FF2B5EF4-FFF2-40B4-BE49-F238E27FC236}">
                <a16:creationId xmlns:a16="http://schemas.microsoft.com/office/drawing/2014/main" id="{23D8A2E6-AD4E-BD36-6F89-81DEDC8B10D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 Same Side Corner Rectangle 6">
            <a:extLst>
              <a:ext uri="{FF2B5EF4-FFF2-40B4-BE49-F238E27FC236}">
                <a16:creationId xmlns:a16="http://schemas.microsoft.com/office/drawing/2014/main" id="{154C5433-EDAC-2BBC-5129-1DF244B54874}"/>
              </a:ext>
            </a:extLst>
          </p:cNvPr>
          <p:cNvSpPr/>
          <p:nvPr userDrawn="1"/>
        </p:nvSpPr>
        <p:spPr>
          <a:xfrm>
            <a:off x="185738" y="7491413"/>
            <a:ext cx="6503987" cy="1663700"/>
          </a:xfrm>
          <a:prstGeom prst="round2SameRect">
            <a:avLst>
              <a:gd name="adj1" fmla="val 8478"/>
              <a:gd name="adj2" fmla="val 0"/>
            </a:avLst>
          </a:prstGeom>
          <a:solidFill>
            <a:srgbClr val="FFFFFF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376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5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5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4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6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5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4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 Same Side Corner Rectangle 17">
            <a:extLst>
              <a:ext uri="{FF2B5EF4-FFF2-40B4-BE49-F238E27FC236}">
                <a16:creationId xmlns:a16="http://schemas.microsoft.com/office/drawing/2014/main" id="{BF486F6F-A569-56DB-7EEF-8D59113B2767}"/>
              </a:ext>
            </a:extLst>
          </p:cNvPr>
          <p:cNvSpPr/>
          <p:nvPr/>
        </p:nvSpPr>
        <p:spPr>
          <a:xfrm>
            <a:off x="5481638" y="1850190"/>
            <a:ext cx="1184275" cy="4468060"/>
          </a:xfrm>
          <a:prstGeom prst="round2SameRect">
            <a:avLst>
              <a:gd name="adj1" fmla="val 9327"/>
              <a:gd name="adj2" fmla="val 0"/>
            </a:avLst>
          </a:prstGeom>
          <a:solidFill>
            <a:schemeClr val="bg1">
              <a:alpha val="60000"/>
            </a:schemeClr>
          </a:solidFill>
          <a:ln w="12700"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91431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Back to School </a:t>
            </a:r>
          </a:p>
          <a:p>
            <a:pPr algn="ctr" defTabSz="91431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31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Turkey Ford </a:t>
            </a:r>
          </a:p>
          <a:p>
            <a:pPr algn="ctr" defTabSz="91431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Little Chiefs </a:t>
            </a:r>
          </a:p>
          <a:p>
            <a:pPr algn="ctr" defTabSz="91431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31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Lets Have A Great Year!!</a:t>
            </a:r>
          </a:p>
        </p:txBody>
      </p:sp>
      <p:sp>
        <p:nvSpPr>
          <p:cNvPr id="10" name="Round Same Side Corner Rectangle 9">
            <a:extLst>
              <a:ext uri="{FF2B5EF4-FFF2-40B4-BE49-F238E27FC236}">
                <a16:creationId xmlns:a16="http://schemas.microsoft.com/office/drawing/2014/main" id="{9D0122C4-E2E7-22D8-268B-2DADD14FEE8F}"/>
              </a:ext>
            </a:extLst>
          </p:cNvPr>
          <p:cNvSpPr/>
          <p:nvPr/>
        </p:nvSpPr>
        <p:spPr>
          <a:xfrm>
            <a:off x="249237" y="1855788"/>
            <a:ext cx="5102226" cy="473075"/>
          </a:xfrm>
          <a:prstGeom prst="round2SameRect">
            <a:avLst/>
          </a:prstGeom>
          <a:solidFill>
            <a:srgbClr val="0099D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ptos" panose="020B0004020202020204" pitchFamily="34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CB2FC03-EC4C-7AC1-78E6-B48B98850057}"/>
              </a:ext>
            </a:extLst>
          </p:cNvPr>
          <p:cNvSpPr/>
          <p:nvPr/>
        </p:nvSpPr>
        <p:spPr>
          <a:xfrm>
            <a:off x="3570288" y="630238"/>
            <a:ext cx="3124200" cy="973137"/>
          </a:xfrm>
          <a:prstGeom prst="roundRect">
            <a:avLst/>
          </a:prstGeom>
          <a:solidFill>
            <a:schemeClr val="bg1">
              <a:alpha val="60000"/>
            </a:schemeClr>
          </a:solidFill>
          <a:ln w="12700">
            <a:solidFill>
              <a:srgbClr val="FFFF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/>
          <a:lstStyle/>
          <a:p>
            <a:pPr defTabSz="914318" eaLnBrk="1" fontAlgn="auto" hangingPunct="1">
              <a:spcBef>
                <a:spcPts val="0"/>
              </a:spcBef>
              <a:spcAft>
                <a:spcPts val="0"/>
              </a:spcAft>
              <a:tabLst>
                <a:tab pos="2746375" algn="r"/>
              </a:tabLst>
              <a:defRPr/>
            </a:pPr>
            <a:r>
              <a:rPr lang="en-US" sz="12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Fruit is either Fresh, Frozen, or in Light Syrup.</a:t>
            </a:r>
          </a:p>
        </p:txBody>
      </p:sp>
      <p:sp>
        <p:nvSpPr>
          <p:cNvPr id="3076" name="TextBox 2">
            <a:extLst>
              <a:ext uri="{FF2B5EF4-FFF2-40B4-BE49-F238E27FC236}">
                <a16:creationId xmlns:a16="http://schemas.microsoft.com/office/drawing/2014/main" id="{2C821F03-7C98-59C1-3099-30D108852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21050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chemeClr val="bg1"/>
                </a:solidFill>
                <a:latin typeface="Aptos" panose="020B0004020202020204" pitchFamily="34" charset="0"/>
              </a:rPr>
              <a:t>LUNCH Menu</a:t>
            </a:r>
            <a:endParaRPr lang="en-US" altLang="en-US" sz="160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A632099-77CE-537D-247B-F0E40E8B71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257794"/>
              </p:ext>
            </p:extLst>
          </p:nvPr>
        </p:nvGraphicFramePr>
        <p:xfrm>
          <a:off x="249238" y="2319338"/>
          <a:ext cx="5102226" cy="45405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850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03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7146">
                <a:tc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solidFill>
                            <a:srgbClr val="000000"/>
                          </a:solidFill>
                          <a:latin typeface="Aptos" panose="020B0004020202020204" pitchFamily="34" charset="0"/>
                          <a:cs typeface="Arial"/>
                        </a:rPr>
                        <a:t>WEEK</a:t>
                      </a:r>
                    </a:p>
                  </a:txBody>
                  <a:tcPr marL="91442" marR="91442" marT="45728" marB="4572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latin typeface="Aptos" panose="020B0004020202020204" pitchFamily="34" charset="0"/>
                          <a:cs typeface="Arial"/>
                        </a:rPr>
                        <a:t>MONDAY</a:t>
                      </a:r>
                    </a:p>
                  </a:txBody>
                  <a:tcPr marL="91442" marR="91442" marT="45728" marB="4572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latin typeface="Aptos" panose="020B0004020202020204" pitchFamily="34" charset="0"/>
                          <a:cs typeface="Arial"/>
                        </a:rPr>
                        <a:t>TUESDAY</a:t>
                      </a:r>
                    </a:p>
                  </a:txBody>
                  <a:tcPr marL="91442" marR="91442" marT="45728" marB="4572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latin typeface="Aptos" panose="020B0004020202020204" pitchFamily="34" charset="0"/>
                          <a:cs typeface="Arial"/>
                        </a:rPr>
                        <a:t>WEDNESDAY</a:t>
                      </a:r>
                    </a:p>
                  </a:txBody>
                  <a:tcPr marL="91442" marR="91442" marT="45728" marB="4572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latin typeface="Aptos" panose="020B0004020202020204" pitchFamily="34" charset="0"/>
                          <a:cs typeface="Arial"/>
                        </a:rPr>
                        <a:t>THURSDAY</a:t>
                      </a:r>
                    </a:p>
                  </a:txBody>
                  <a:tcPr marL="91442" marR="91442" marT="45728" marB="4572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  <a:cs typeface="Arial"/>
                        </a:rPr>
                        <a:t>FRIDAY</a:t>
                      </a:r>
                    </a:p>
                  </a:txBody>
                  <a:tcPr marL="91442" marR="91442" marT="45728" marB="4572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7941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  <a:cs typeface="Arial"/>
                        </a:rPr>
                        <a:t>1</a:t>
                      </a:r>
                    </a:p>
                  </a:txBody>
                  <a:tcPr marL="91442" marR="91442" marT="45728" marB="4572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9F2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Aptos" panose="020B0004020202020204" pitchFamily="34" charset="0"/>
                        <a:cs typeface="Arial"/>
                      </a:endParaRPr>
                    </a:p>
                  </a:txBody>
                  <a:tcPr marL="91442" marR="91442" marT="45728" marB="4572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9F2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Aptos" panose="020B0004020202020204" pitchFamily="34" charset="0"/>
                        <a:cs typeface="Arial"/>
                      </a:endParaRPr>
                    </a:p>
                  </a:txBody>
                  <a:tcPr marL="91442" marR="91442" marT="45728" marB="4572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9F2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Aptos" panose="020B0004020202020204" pitchFamily="34" charset="0"/>
                        <a:cs typeface="Arial"/>
                      </a:endParaRPr>
                    </a:p>
                  </a:txBody>
                  <a:tcPr marL="91442" marR="91442" marT="45728" marB="4572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9F2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Aptos" panose="020B0004020202020204" pitchFamily="34" charset="0"/>
                        <a:cs typeface="Arial"/>
                      </a:endParaRPr>
                    </a:p>
                  </a:txBody>
                  <a:tcPr marL="91442" marR="91442" marT="45728" marB="4572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9F2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ptos" panose="020B0004020202020204" pitchFamily="34" charset="0"/>
                        <a:cs typeface="Arial"/>
                      </a:endParaRPr>
                    </a:p>
                  </a:txBody>
                  <a:tcPr marL="91442" marR="91442" marT="45728" marB="4572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9F2">
                        <a:alpha val="8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7941"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solidFill>
                            <a:srgbClr val="000000"/>
                          </a:solidFill>
                          <a:latin typeface="Aptos" panose="020B0004020202020204" pitchFamily="34" charset="0"/>
                          <a:cs typeface="Arial"/>
                        </a:rPr>
                        <a:t>2</a:t>
                      </a:r>
                    </a:p>
                  </a:txBody>
                  <a:tcPr marL="91442" marR="91442" marT="45728" marB="4572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6BF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Aptos" panose="020B0004020202020204" pitchFamily="34" charset="0"/>
                        <a:cs typeface="Arial"/>
                      </a:endParaRPr>
                    </a:p>
                  </a:txBody>
                  <a:tcPr marL="91442" marR="91442" marT="45728" marB="4572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6BF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Aptos" panose="020B0004020202020204" pitchFamily="34" charset="0"/>
                        <a:cs typeface="Arial"/>
                      </a:endParaRPr>
                    </a:p>
                  </a:txBody>
                  <a:tcPr marL="91442" marR="91442" marT="45728" marB="4572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6BF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Aptos" panose="020B0004020202020204" pitchFamily="34" charset="0"/>
                        <a:cs typeface="Arial"/>
                      </a:endParaRPr>
                    </a:p>
                  </a:txBody>
                  <a:tcPr marL="91442" marR="91442" marT="45728" marB="4572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6BF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14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Taco Salad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Tortilla Chips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 Beans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                      </a:t>
                      </a:r>
                    </a:p>
                  </a:txBody>
                  <a:tcPr marL="91442" marR="91442" marT="45728" marB="4572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6BF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15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Pizza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Corm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</a:t>
                      </a:r>
                    </a:p>
                    <a:p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2" marR="91442" marT="45728" marB="4572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6BF">
                        <a:alpha val="8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7941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  <a:cs typeface="Arial"/>
                        </a:rPr>
                        <a:t>3</a:t>
                      </a:r>
                    </a:p>
                  </a:txBody>
                  <a:tcPr marL="91442" marR="91442" marT="45728" marB="4572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4AD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18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Chicken Strips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 n Cheese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Carrots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</a:t>
                      </a:r>
                    </a:p>
                  </a:txBody>
                  <a:tcPr marL="91442" marR="91442" marT="45728" marB="4572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4AD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19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Pizza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Broccoli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Ranch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 </a:t>
                      </a:r>
                    </a:p>
                  </a:txBody>
                  <a:tcPr marL="91442" marR="91442" marT="45728" marB="4572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4AD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20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 Dog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Fries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 </a:t>
                      </a:r>
                    </a:p>
                  </a:txBody>
                  <a:tcPr marL="91442" marR="91442" marT="45728" marB="4572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4AD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21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Quesadilla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Tortilla Chips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Refried Beans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 </a:t>
                      </a:r>
                    </a:p>
                  </a:txBody>
                  <a:tcPr marL="91442" marR="91442" marT="45728" marB="4572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4AD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22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Chicken Sandwich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Peas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 </a:t>
                      </a:r>
                    </a:p>
                  </a:txBody>
                  <a:tcPr marL="91442" marR="91442" marT="45728" marB="4572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4AD">
                        <a:alpha val="8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7941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  <a:cs typeface="Arial"/>
                        </a:rPr>
                        <a:t>4</a:t>
                      </a:r>
                    </a:p>
                  </a:txBody>
                  <a:tcPr marL="91442" marR="91442" marT="45728" marB="45728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6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25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 &amp; Cheese Stanwich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Carrot Sticks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Ranch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 </a:t>
                      </a:r>
                    </a:p>
                  </a:txBody>
                  <a:tcPr marL="91442" marR="91442" marT="45728" marB="4572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6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26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Chef Salad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Garlic Bread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Dressing </a:t>
                      </a:r>
                    </a:p>
                    <a:p>
                      <a:r>
                        <a:rPr lang="en-US" sz="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Friut</a:t>
                      </a:r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</a:t>
                      </a:r>
                    </a:p>
                  </a:txBody>
                  <a:tcPr marL="91442" marR="91442" marT="45728" marB="4572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6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27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Steak Fingers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Mash Potatoes Gravy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Roll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 </a:t>
                      </a:r>
                    </a:p>
                    <a:p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2" marR="91442" marT="45728" marB="4572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6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28</a:t>
                      </a:r>
                    </a:p>
                    <a:p>
                      <a:r>
                        <a:rPr lang="en-US" sz="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Crispito</a:t>
                      </a:r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Tortilla Chips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Chilli Beans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 </a:t>
                      </a:r>
                    </a:p>
                  </a:txBody>
                  <a:tcPr marL="91442" marR="91442" marT="45728" marB="4572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6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29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Hamburger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 Beans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  </a:t>
                      </a:r>
                    </a:p>
                    <a:p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2" marR="91442" marT="45728" marB="4572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6">
                        <a:alpha val="8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121" name="TextBox 34">
            <a:extLst>
              <a:ext uri="{FF2B5EF4-FFF2-40B4-BE49-F238E27FC236}">
                <a16:creationId xmlns:a16="http://schemas.microsoft.com/office/drawing/2014/main" id="{1E54BAE4-DB91-7EA5-AC98-47638BCAA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8363" y="1905000"/>
            <a:ext cx="32035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600" b="1">
                <a:solidFill>
                  <a:schemeClr val="bg1"/>
                </a:solidFill>
                <a:latin typeface="Aptos" panose="020B0004020202020204" pitchFamily="34" charset="0"/>
              </a:rPr>
              <a:t>August </a:t>
            </a:r>
            <a:r>
              <a:rPr lang="en-US" altLang="en-US" sz="1600" b="1" dirty="0">
                <a:solidFill>
                  <a:schemeClr val="bg1"/>
                </a:solidFill>
                <a:latin typeface="Aptos" panose="020B0004020202020204" pitchFamily="34" charset="0"/>
              </a:rPr>
              <a:t>2025</a:t>
            </a:r>
            <a:endParaRPr lang="en-US" altLang="en-US" sz="1600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C0046F48-FBBB-029F-FED5-DD3FB22279E1}"/>
              </a:ext>
            </a:extLst>
          </p:cNvPr>
          <p:cNvSpPr/>
          <p:nvPr/>
        </p:nvSpPr>
        <p:spPr>
          <a:xfrm>
            <a:off x="393700" y="656390"/>
            <a:ext cx="2616192" cy="793544"/>
          </a:xfrm>
          <a:prstGeom prst="roundRect">
            <a:avLst>
              <a:gd name="adj" fmla="val 0"/>
            </a:avLst>
          </a:prstGeom>
          <a:ln>
            <a:noFill/>
          </a:ln>
          <a:effectLst>
            <a:glow rad="101600">
              <a:schemeClr val="bg1">
                <a:alpha val="75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2" tIns="45716" rIns="91432" bIns="45716" anchor="ctr"/>
          <a:lstStyle/>
          <a:p>
            <a:pPr algn="ctr" defTabSz="914318" eaLnBrk="1" fontAlgn="auto" hangingPunct="1">
              <a:spcBef>
                <a:spcPts val="0"/>
              </a:spcBef>
              <a:spcAft>
                <a:spcPts val="0"/>
              </a:spcAft>
              <a:tabLst>
                <a:tab pos="2746375" algn="r"/>
              </a:tabLst>
              <a:defRPr/>
            </a:pPr>
            <a:r>
              <a:rPr lang="en-US" sz="14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Institution is an Equal Opportunity Provider.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61A86EA-7EA2-9380-DC18-C8E5383D9B54}"/>
              </a:ext>
            </a:extLst>
          </p:cNvPr>
          <p:cNvSpPr txBox="1"/>
          <p:nvPr/>
        </p:nvSpPr>
        <p:spPr>
          <a:xfrm>
            <a:off x="263525" y="8808505"/>
            <a:ext cx="3914775" cy="250825"/>
          </a:xfrm>
          <a:prstGeom prst="rect">
            <a:avLst/>
          </a:prstGeom>
          <a:noFill/>
        </p:spPr>
        <p:txBody>
          <a:bodyPr lIns="91432" tIns="45716" rIns="91432" bIns="45716">
            <a:spAutoFit/>
          </a:bodyPr>
          <a:lstStyle/>
          <a:p>
            <a:pPr marL="114300" indent="-114300" defTabSz="914318" eaLnBrk="1" fontAlgn="auto" hangingPunct="1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600" dirty="0">
                <a:solidFill>
                  <a:srgbClr val="000000"/>
                </a:solidFill>
                <a:latin typeface="Aptos" panose="020B0004020202020204" pitchFamily="34" charset="0"/>
                <a:ea typeface="+mn-ea"/>
                <a:cs typeface="Arial"/>
              </a:rPr>
              <a:t>NHANES 2011-12 and NHANES 2013-2014.</a:t>
            </a:r>
          </a:p>
          <a:p>
            <a:pPr marL="114300" indent="-114300" defTabSz="914318" eaLnBrk="1" fontAlgn="auto" hangingPunct="1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600" dirty="0">
                <a:solidFill>
                  <a:srgbClr val="000000"/>
                </a:solidFill>
                <a:latin typeface="Aptos" panose="020B0004020202020204" pitchFamily="34" charset="0"/>
                <a:ea typeface="+mn-ea"/>
                <a:cs typeface="Arial"/>
              </a:rPr>
              <a:t>USDA. </a:t>
            </a:r>
            <a:r>
              <a:rPr lang="en-US" sz="600" dirty="0" err="1">
                <a:solidFill>
                  <a:srgbClr val="000000"/>
                </a:solidFill>
                <a:latin typeface="Aptos" panose="020B0004020202020204" pitchFamily="34" charset="0"/>
                <a:ea typeface="+mn-ea"/>
                <a:cs typeface="Arial"/>
              </a:rPr>
              <a:t>MyPlate.gov</a:t>
            </a:r>
            <a:r>
              <a:rPr lang="en-US" sz="600" dirty="0">
                <a:solidFill>
                  <a:srgbClr val="000000"/>
                </a:solidFill>
                <a:latin typeface="Aptos" panose="020B0004020202020204" pitchFamily="34" charset="0"/>
                <a:ea typeface="+mn-ea"/>
                <a:cs typeface="Arial"/>
              </a:rPr>
              <a:t>. http://</a:t>
            </a:r>
            <a:r>
              <a:rPr lang="en-US" sz="600" dirty="0" err="1">
                <a:solidFill>
                  <a:srgbClr val="000000"/>
                </a:solidFill>
                <a:latin typeface="Aptos" panose="020B0004020202020204" pitchFamily="34" charset="0"/>
                <a:ea typeface="+mn-ea"/>
                <a:cs typeface="Arial"/>
              </a:rPr>
              <a:t>www.myplate.gov</a:t>
            </a:r>
            <a:r>
              <a:rPr lang="en-US" sz="600" dirty="0">
                <a:solidFill>
                  <a:srgbClr val="000000"/>
                </a:solidFill>
                <a:latin typeface="Aptos" panose="020B0004020202020204" pitchFamily="34" charset="0"/>
                <a:ea typeface="+mn-ea"/>
                <a:cs typeface="Arial"/>
              </a:rPr>
              <a:t>.</a:t>
            </a:r>
            <a:endParaRPr lang="en-US" sz="600" dirty="0">
              <a:solidFill>
                <a:srgbClr val="000000"/>
              </a:solidFill>
              <a:latin typeface="Aptos" panose="020B0004020202020204" pitchFamily="34" charset="0"/>
              <a:ea typeface="+mn-ea"/>
            </a:endParaRPr>
          </a:p>
        </p:txBody>
      </p:sp>
      <p:sp>
        <p:nvSpPr>
          <p:cNvPr id="3128" name="TextBox 28">
            <a:extLst>
              <a:ext uri="{FF2B5EF4-FFF2-40B4-BE49-F238E27FC236}">
                <a16:creationId xmlns:a16="http://schemas.microsoft.com/office/drawing/2014/main" id="{4B275A11-F206-2D09-29EE-1479A100C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8509000"/>
            <a:ext cx="4727575" cy="21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971550" algn="l"/>
                <a:tab pos="1943100" algn="l"/>
                <a:tab pos="2857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971550" algn="l"/>
                <a:tab pos="1943100" algn="l"/>
                <a:tab pos="2857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971550" algn="l"/>
                <a:tab pos="1943100" algn="l"/>
                <a:tab pos="2857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971550" algn="l"/>
                <a:tab pos="1943100" algn="l"/>
                <a:tab pos="2857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971550" algn="l"/>
                <a:tab pos="1943100" algn="l"/>
                <a:tab pos="2857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971550" algn="l"/>
                <a:tab pos="1943100" algn="l"/>
                <a:tab pos="2857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971550" algn="l"/>
                <a:tab pos="1943100" algn="l"/>
                <a:tab pos="2857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971550" algn="l"/>
                <a:tab pos="1943100" algn="l"/>
                <a:tab pos="2857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971550" algn="l"/>
                <a:tab pos="1943100" algn="l"/>
                <a:tab pos="2857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ts val="1038"/>
              </a:lnSpc>
              <a:spcAft>
                <a:spcPts val="600"/>
              </a:spcAft>
            </a:pPr>
            <a:r>
              <a:rPr lang="en-US" altLang="en-US" sz="600">
                <a:solidFill>
                  <a:srgbClr val="000000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Week 1 Meal Plan	Week 2 Meal Plan	Week 3 Meal Plan	Week 4 Meal Plan</a:t>
            </a:r>
            <a:endParaRPr lang="en-US" altLang="en-US" sz="600"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3BDDDDB-32BF-1F2A-9345-349640B6855C}"/>
              </a:ext>
            </a:extLst>
          </p:cNvPr>
          <p:cNvSpPr/>
          <p:nvPr/>
        </p:nvSpPr>
        <p:spPr bwMode="auto">
          <a:xfrm>
            <a:off x="393700" y="8547100"/>
            <a:ext cx="127000" cy="128588"/>
          </a:xfrm>
          <a:prstGeom prst="rect">
            <a:avLst/>
          </a:prstGeom>
          <a:solidFill>
            <a:srgbClr val="C6D9F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ptos" panose="020B00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AB87CA5-51AC-AE47-8A72-EF8AEFBE6492}"/>
              </a:ext>
            </a:extLst>
          </p:cNvPr>
          <p:cNvSpPr/>
          <p:nvPr/>
        </p:nvSpPr>
        <p:spPr bwMode="auto">
          <a:xfrm>
            <a:off x="2333625" y="8547100"/>
            <a:ext cx="125413" cy="128588"/>
          </a:xfrm>
          <a:prstGeom prst="rect">
            <a:avLst/>
          </a:prstGeom>
          <a:solidFill>
            <a:srgbClr val="FCF4A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ptos" panose="020B00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37D7489-47E8-BB0B-F33E-224930B6EE22}"/>
              </a:ext>
            </a:extLst>
          </p:cNvPr>
          <p:cNvSpPr/>
          <p:nvPr/>
        </p:nvSpPr>
        <p:spPr bwMode="auto">
          <a:xfrm>
            <a:off x="1368425" y="8558213"/>
            <a:ext cx="127000" cy="128587"/>
          </a:xfrm>
          <a:prstGeom prst="rect">
            <a:avLst/>
          </a:prstGeom>
          <a:solidFill>
            <a:srgbClr val="D9E6B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ptos" panose="020B0004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BBD2C07-ED4A-BEBD-D8D0-AD74BF914635}"/>
              </a:ext>
            </a:extLst>
          </p:cNvPr>
          <p:cNvSpPr/>
          <p:nvPr/>
        </p:nvSpPr>
        <p:spPr bwMode="auto">
          <a:xfrm>
            <a:off x="3251200" y="8558213"/>
            <a:ext cx="128588" cy="128587"/>
          </a:xfrm>
          <a:prstGeom prst="rect">
            <a:avLst/>
          </a:prstGeom>
          <a:solidFill>
            <a:srgbClr val="FCD5B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ptos" panose="020B00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9A2714A-635A-039E-3A38-60295DC516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036735"/>
              </p:ext>
            </p:extLst>
          </p:nvPr>
        </p:nvGraphicFramePr>
        <p:xfrm>
          <a:off x="371475" y="7574715"/>
          <a:ext cx="6218238" cy="867610"/>
        </p:xfrm>
        <a:graphic>
          <a:graphicData uri="http://schemas.openxmlformats.org/drawingml/2006/table">
            <a:tbl>
              <a:tblPr/>
              <a:tblGrid>
                <a:gridCol w="15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</a:tblGrid>
              <a:tr h="13407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333333"/>
                          </a:solidFill>
                          <a:effectLst/>
                          <a:latin typeface="Aptos" panose="020B0004020202020204" pitchFamily="34" charset="0"/>
                        </a:rPr>
                        <a:t>August 2025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333333"/>
                          </a:solidFill>
                          <a:effectLst/>
                          <a:latin typeface="Aptos" panose="020B0004020202020204" pitchFamily="34" charset="0"/>
                        </a:rPr>
                        <a:t>September 2025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333333"/>
                          </a:solidFill>
                          <a:effectLst/>
                          <a:latin typeface="Aptos" panose="020B0004020202020204" pitchFamily="34" charset="0"/>
                        </a:rPr>
                        <a:t>October 2025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333333"/>
                          </a:solidFill>
                          <a:effectLst/>
                          <a:latin typeface="Aptos" panose="020B0004020202020204" pitchFamily="34" charset="0"/>
                        </a:rPr>
                        <a:t>November 2025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333333"/>
                          </a:solidFill>
                          <a:effectLst/>
                          <a:latin typeface="Aptos" panose="020B0004020202020204" pitchFamily="34" charset="0"/>
                        </a:rPr>
                        <a:t>December 2025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2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M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W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F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M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W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F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M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W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F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M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W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F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M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W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F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258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318" rtl="0" eaLnBrk="1" fontAlgn="b" latinLnBrk="0" hangingPunct="1"/>
                      <a:endParaRPr lang="en-US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18" rtl="0" eaLnBrk="1" fontAlgn="b" latinLnBrk="0" hangingPunct="1"/>
                      <a:endParaRPr lang="en-US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18" rtl="0" eaLnBrk="1" fontAlgn="b" latinLnBrk="0" hangingPunct="1"/>
                      <a:r>
                        <a:rPr lang="en-US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18" rtl="0" eaLnBrk="1" fontAlgn="b" latinLnBrk="0" hangingPunct="1"/>
                      <a:r>
                        <a:rPr lang="en-US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18" rtl="0" eaLnBrk="1" fontAlgn="b" latinLnBrk="0" hangingPunct="1"/>
                      <a:r>
                        <a:rPr lang="en-US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2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2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3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3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3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3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3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2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0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0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000182"/>
                  </a:ext>
                </a:extLst>
              </a:tr>
            </a:tbl>
          </a:graphicData>
        </a:graphic>
      </p:graphicFrame>
      <p:sp>
        <p:nvSpPr>
          <p:cNvPr id="2" name="TextBox 5">
            <a:extLst>
              <a:ext uri="{FF2B5EF4-FFF2-40B4-BE49-F238E27FC236}">
                <a16:creationId xmlns:a16="http://schemas.microsoft.com/office/drawing/2014/main" id="{ECC9EA3F-9A65-2A5F-6816-7D7FF90D5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8" y="63500"/>
            <a:ext cx="6684962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pPr eaLnBrk="1" hangingPunct="1">
              <a:defRPr/>
            </a:pPr>
            <a:r>
              <a:rPr lang="en-US" sz="2400" b="1" spc="150" dirty="0">
                <a:solidFill>
                  <a:srgbClr val="FFFFFF"/>
                </a:solidFill>
                <a:effectLst>
                  <a:outerShdw blurRad="1524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Bobby Jones Regular" pitchFamily="2" charset="0"/>
                <a:cs typeface="Arial"/>
              </a:rPr>
              <a:t>Turkey Ford School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43ba04b7-a742-4691-b569-1022787fdd07" ContentTypeId="0x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50234242A5B94AA0B7C190C40380CA" ma:contentTypeVersion="21" ma:contentTypeDescription="Create a new document." ma:contentTypeScope="" ma:versionID="01f0a5bdba1e7ee084a5da888c491658">
  <xsd:schema xmlns:xsd="http://www.w3.org/2001/XMLSchema" xmlns:xs="http://www.w3.org/2001/XMLSchema" xmlns:p="http://schemas.microsoft.com/office/2006/metadata/properties" xmlns:ns3="b651eb62-d299-4796-86fd-5d3275915ce6" xmlns:ns4="b5e40212-45de-4ab1-9013-e377c0948068" xmlns:ns5="5f84e7ff-f74e-4f26-b03d-2c0e43464573" targetNamespace="http://schemas.microsoft.com/office/2006/metadata/properties" ma:root="true" ma:fieldsID="05864a039664dffbbb0262cf3cb35092" ns3:_="" ns4:_="" ns5:_="">
    <xsd:import namespace="b651eb62-d299-4796-86fd-5d3275915ce6"/>
    <xsd:import namespace="b5e40212-45de-4ab1-9013-e377c0948068"/>
    <xsd:import namespace="5f84e7ff-f74e-4f26-b03d-2c0e43464573"/>
    <xsd:element name="properties">
      <xsd:complexType>
        <xsd:sequence>
          <xsd:element name="documentManagement">
            <xsd:complexType>
              <xsd:all>
                <xsd:element ref="ns3:GMIDescription" minOccurs="0"/>
                <xsd:element ref="ns3:SPDocId" minOccurs="0"/>
                <xsd:element ref="ns3:VaultId" minOccurs="0"/>
                <xsd:element ref="ns3:vtiIsPermanentRecord" minOccurs="0"/>
                <xsd:element ref="ns4:_dlc_DocId" minOccurs="0"/>
                <xsd:element ref="ns4:_dlc_DocIdUrl" minOccurs="0"/>
                <xsd:element ref="ns4:_dlc_DocIdPersistId" minOccurs="0"/>
                <xsd:element ref="ns5:MediaServiceMetadata" minOccurs="0"/>
                <xsd:element ref="ns5:MediaServiceFastMetadata" minOccurs="0"/>
                <xsd:element ref="ns4:SharedWithUsers" minOccurs="0"/>
                <xsd:element ref="ns4:SharedWithDetails" minOccurs="0"/>
                <xsd:element ref="ns5:MediaServiceEventHashCode" minOccurs="0"/>
                <xsd:element ref="ns5:MediaServiceGenerationTime" minOccurs="0"/>
                <xsd:element ref="ns5:MediaServiceAutoKeyPoints" minOccurs="0"/>
                <xsd:element ref="ns5:MediaServiceKeyPoints" minOccurs="0"/>
                <xsd:element ref="ns5:MediaServiceAutoTags" minOccurs="0"/>
                <xsd:element ref="ns5:MediaServiceDateTaken" minOccurs="0"/>
                <xsd:element ref="ns5:MediaServiceOCR" minOccurs="0"/>
                <xsd:element ref="ns5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51eb62-d299-4796-86fd-5d3275915ce6" elementFormDefault="qualified">
    <xsd:import namespace="http://schemas.microsoft.com/office/2006/documentManagement/types"/>
    <xsd:import namespace="http://schemas.microsoft.com/office/infopath/2007/PartnerControls"/>
    <xsd:element name="GMIDescription" ma:index="6" nillable="true" ma:displayName="Description" ma:description="The document description" ma:internalName="GMIDescription">
      <xsd:simpleType>
        <xsd:restriction base="dms:Text"/>
      </xsd:simpleType>
    </xsd:element>
    <xsd:element name="SPDocId" ma:index="10" nillable="true" ma:displayName="SPDocId" ma:decimals="0" ma:description="General Mills unique document ID" ma:hidden="true" ma:internalName="SPDocId" ma:readOnly="true">
      <xsd:simpleType>
        <xsd:restriction base="dms:Text"/>
      </xsd:simpleType>
    </xsd:element>
    <xsd:element name="VaultId" ma:index="11" nillable="true" ma:displayName="VaultId" ma:decimals="0" ma:description="General Mills unique SPDoc document ID of document in the eVault." ma:hidden="true" ma:internalName="VaultId" ma:readOnly="true">
      <xsd:simpleType>
        <xsd:restriction base="dms:Text"/>
      </xsd:simpleType>
    </xsd:element>
    <xsd:element name="vtiIsPermanentRecord" ma:index="12" nillable="true" ma:displayName="vtiIsPermanentRecord" ma:default="0" ma:description="" ma:hidden="true" ma:internalName="vtiIsPermanentRecord" ma:readOnly="true">
      <xsd:simpleType>
        <xsd:restriction base="dms:Choice">
          <xsd:enumeration value="0"/>
          <xsd:enumeration value="1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e40212-45de-4ab1-9013-e377c0948068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84e7ff-f74e-4f26-b03d-2c0e434645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4" nillable="true" ma:displayName="Tags" ma:internalName="MediaServiceAutoTags" ma:readOnly="true">
      <xsd:simpleType>
        <xsd:restriction base="dms:Text"/>
      </xsd:simpleType>
    </xsd:element>
    <xsd:element name="MediaServiceDateTaken" ma:index="2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2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5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e40212-45de-4ab1-9013-e377c0948068">MY5ZCWMZM23R-2041340279-1965</_dlc_DocId>
    <VaultId xmlns="b651eb62-d299-4796-86fd-5d3275915ce6" xsi:nil="true"/>
    <_dlc_DocIdUrl xmlns="b5e40212-45de-4ab1-9013-e377c0948068">
      <Url>https://genmills.sharepoint.com/sites/ITQ-BIHN/_layouts/15/DocIdRedir.aspx?ID=MY5ZCWMZM23R-2041340279-1965</Url>
      <Description>MY5ZCWMZM23R-2041340279-1965</Description>
    </_dlc_DocIdUrl>
    <GMIDescription xmlns="b651eb62-d299-4796-86fd-5d3275915ce6" xsi:nil="true"/>
    <SPDocId xmlns="b651eb62-d299-4796-86fd-5d3275915ce6" xsi:nil="true"/>
    <vtiIsPermanentRecord xmlns="b651eb62-d299-4796-86fd-5d3275915ce6">0</vtiIsPermanentRecord>
  </documentManagement>
</p:properties>
</file>

<file path=customXml/item6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7C6A30C-6034-478E-8E09-DEE12C4614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A2B0AF-D07D-4BA6-B4CF-421D0BC0F1C9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DC132257-5814-4149-AAF5-A1EBD96A0CDB}">
  <ds:schemaRefs>
    <ds:schemaRef ds:uri="5f84e7ff-f74e-4f26-b03d-2c0e43464573"/>
    <ds:schemaRef ds:uri="b5e40212-45de-4ab1-9013-e377c0948068"/>
    <ds:schemaRef ds:uri="b651eb62-d299-4796-86fd-5d3275915ce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DFA1800F-0284-421D-8D46-F034BB072552}">
  <ds:schemaRefs>
    <ds:schemaRef ds:uri="http://schemas.microsoft.com/office/2006/metadata/longProperties"/>
  </ds:schemaRefs>
</ds:datastoreItem>
</file>

<file path=customXml/itemProps5.xml><?xml version="1.0" encoding="utf-8"?>
<ds:datastoreItem xmlns:ds="http://schemas.openxmlformats.org/officeDocument/2006/customXml" ds:itemID="{E78498FA-2B85-48BC-ADDC-506C4F14B237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5f84e7ff-f74e-4f26-b03d-2c0e43464573"/>
    <ds:schemaRef ds:uri="b5e40212-45de-4ab1-9013-e377c0948068"/>
    <ds:schemaRef ds:uri="b651eb62-d299-4796-86fd-5d3275915ce6"/>
  </ds:schemaRefs>
</ds:datastoreItem>
</file>

<file path=customXml/itemProps6.xml><?xml version="1.0" encoding="utf-8"?>
<ds:datastoreItem xmlns:ds="http://schemas.openxmlformats.org/officeDocument/2006/customXml" ds:itemID="{9880ED95-1C26-416C-8B23-F1DCBC59697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523</Words>
  <Application>Microsoft Office PowerPoint</Application>
  <PresentationFormat>Letter Paper (8.5x11 in)</PresentationFormat>
  <Paragraphs>297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Bobby Jones Regular</vt:lpstr>
      <vt:lpstr>Calibri</vt:lpstr>
      <vt:lpstr>Arial</vt:lpstr>
      <vt:lpstr>Aptos</vt:lpstr>
      <vt:lpstr>Office Theme</vt:lpstr>
      <vt:lpstr>PowerPoint Presentation</vt:lpstr>
    </vt:vector>
  </TitlesOfParts>
  <Manager/>
  <Company>General Mills,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Nicole Nelsen</dc:creator>
  <cp:keywords/>
  <dc:description/>
  <cp:lastModifiedBy>Robin Householder</cp:lastModifiedBy>
  <cp:revision>13</cp:revision>
  <cp:lastPrinted>2025-08-11T19:02:31Z</cp:lastPrinted>
  <dcterms:created xsi:type="dcterms:W3CDTF">2013-07-22T19:45:20Z</dcterms:created>
  <dcterms:modified xsi:type="dcterms:W3CDTF">2025-08-11T19:04:22Z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KQQDJM7DVXJ2-31-576</vt:lpwstr>
  </property>
  <property fmtid="{D5CDD505-2E9C-101B-9397-08002B2CF9AE}" pid="3" name="_dlc_DocIdItemGuid">
    <vt:lpwstr>b6df1561-8bec-44ab-9dec-f802dbb7d146</vt:lpwstr>
  </property>
  <property fmtid="{D5CDD505-2E9C-101B-9397-08002B2CF9AE}" pid="4" name="_dlc_DocIdUrl">
    <vt:lpwstr>http://spitq.generalmills.com/sites/BIHN/_layouts/DocIdRedir.aspx?ID=KQQDJM7DVXJ2-31-576, KQQDJM7DVXJ2-31-576</vt:lpwstr>
  </property>
  <property fmtid="{D5CDD505-2E9C-101B-9397-08002B2CF9AE}" pid="5" name="RecordType">
    <vt:lpwstr>Reference Record</vt:lpwstr>
  </property>
  <property fmtid="{D5CDD505-2E9C-101B-9397-08002B2CF9AE}" pid="6" name="GMIDescription">
    <vt:lpwstr/>
  </property>
  <property fmtid="{D5CDD505-2E9C-101B-9397-08002B2CF9AE}" pid="7" name="VaultId">
    <vt:lpwstr/>
  </property>
  <property fmtid="{D5CDD505-2E9C-101B-9397-08002B2CF9AE}" pid="8" name="2007GMISPDocID">
    <vt:lpwstr/>
  </property>
  <property fmtid="{D5CDD505-2E9C-101B-9397-08002B2CF9AE}" pid="9" name="SPDocId">
    <vt:lpwstr/>
  </property>
  <property fmtid="{D5CDD505-2E9C-101B-9397-08002B2CF9AE}" pid="10" name="ContentTypeId">
    <vt:lpwstr>0x0101009550234242A5B94AA0B7C190C40380CA</vt:lpwstr>
  </property>
</Properties>
</file>