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81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BC4"/>
    <a:srgbClr val="F8A490"/>
    <a:srgbClr val="0C637D"/>
    <a:srgbClr val="F9A851"/>
    <a:srgbClr val="A5CD92"/>
    <a:srgbClr val="458A57"/>
    <a:srgbClr val="AE5F96"/>
    <a:srgbClr val="8BB43F"/>
    <a:srgbClr val="BB2126"/>
    <a:srgbClr val="F8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24726-D523-204B-C588-C963C3822D6C}" v="1213" dt="2024-10-13T18:00:20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378" y="8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DAF9-B599-4C49-9D57-683B33906241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E561-D891-4AB5-9FAA-9759490C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anette.miller@elmoreco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ortal.flyleafpublishing.com/learners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-104531" y="149500"/>
            <a:ext cx="452192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>
                <a:latin typeface="HelloPicasso"/>
                <a:ea typeface="HelloPicasso" panose="02000603000000000000" pitchFamily="2" charset="0"/>
              </a:rPr>
              <a:t>Ms. Johnston’s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220921" y="724831"/>
            <a:ext cx="45669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latin typeface="HelloArchitect"/>
                <a:ea typeface="HelloArchitect" panose="02000603000000000000" pitchFamily="2" charset="0"/>
              </a:rPr>
              <a:t>Newsletter</a:t>
            </a:r>
            <a:endParaRPr lang="en-US" sz="4800" dirty="0">
              <a:latin typeface="HelloArchitect" panose="02000603000000000000" pitchFamily="2" charset="0"/>
              <a:ea typeface="HelloArchitect" panose="02000603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77344" y="-77174"/>
            <a:ext cx="2248063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/>
              </a:rPr>
              <a:t>Second Grade, E122</a:t>
            </a:r>
            <a:endParaRPr lang="en-US" sz="1200">
              <a:latin typeface="Century Gothic" panose="020B0502020202020204" pitchFamily="34" charset="0"/>
            </a:endParaRPr>
          </a:p>
          <a:p>
            <a:pPr algn="ctr"/>
            <a:r>
              <a:rPr lang="en-US" sz="1200">
                <a:latin typeface="Century Gothic" panose="020B0502020202020204" pitchFamily="34" charset="0"/>
              </a:rPr>
              <a:t>334.285.0273</a:t>
            </a:r>
          </a:p>
          <a:p>
            <a:pPr algn="ctr"/>
            <a:r>
              <a:rPr lang="en-US" sz="1200">
                <a:latin typeface="Century Gothic"/>
              </a:rPr>
              <a:t>Remind App @6bc96eg</a:t>
            </a:r>
          </a:p>
          <a:p>
            <a:pPr algn="ctr"/>
            <a:r>
              <a:rPr lang="en-US" sz="800">
                <a:latin typeface="Century Gothic"/>
                <a:hlinkClick r:id="rId3"/>
              </a:rPr>
              <a:t>joan.johnston@elmoreco.com</a:t>
            </a:r>
            <a:endParaRPr lang="en-US" sz="800">
              <a:latin typeface="Century Gothic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  <a:p>
            <a:pPr algn="ctr"/>
            <a:endParaRPr lang="en-US" sz="120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1667490"/>
            <a:ext cx="393545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200" dirty="0">
                <a:latin typeface="Century Gothic"/>
              </a:rPr>
              <a:t>Week of November 4-8, 2024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4164" y="2083700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A Peek at Our Week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6547" y="4271530"/>
            <a:ext cx="2982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KG Love Ya Like A Sister" panose="02000503000000020004" pitchFamily="2" charset="0"/>
              </a:rPr>
              <a:t>Weekly Homework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59319" y="1853376"/>
            <a:ext cx="34900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latin typeface="KG Love Ya Like A Sister" panose="02000503000000020004" pitchFamily="2" charset="0"/>
              </a:rPr>
              <a:t>Upcoming Events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7277" y="7652246"/>
            <a:ext cx="3490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Love Ya Like A Sister" panose="02000503000000020004" pitchFamily="2" charset="0"/>
              </a:rPr>
              <a:t>Reminders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3476" y="2610847"/>
            <a:ext cx="3798150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000" b="1" dirty="0">
                <a:latin typeface="Century Gothic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Reading: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 Benchmark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ea typeface="+mn-lt"/>
                <a:cs typeface="+mn-lt"/>
              </a:rPr>
              <a:t>   </a:t>
            </a:r>
            <a:r>
              <a:rPr lang="pt-BR" sz="1000" dirty="0">
                <a:ea typeface="+mn-lt"/>
                <a:cs typeface="+mn-lt"/>
              </a:rPr>
              <a:t>r controlled vowel → er, ir, ur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00" dirty="0">
                <a:ea typeface="+mn-lt"/>
                <a:cs typeface="+mn-lt"/>
              </a:rPr>
              <a:t>EX: fern, bird, turn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latin typeface="Calibri"/>
              <a:ea typeface="Calibri" panose="020F0502020204030204"/>
              <a:cs typeface="Calibri" panose="020F0502020204030204"/>
            </a:endParaRPr>
          </a:p>
          <a:p>
            <a:r>
              <a:rPr lang="en-US" sz="1000" dirty="0">
                <a:latin typeface="Century Gothic"/>
              </a:rPr>
              <a:t>Great link to decodable books! I encourage you to utilize this free resource:</a:t>
            </a:r>
            <a:endParaRPr lang="en-US" sz="1000" dirty="0">
              <a:latin typeface="Century Gothic" panose="020B0502020202020204" pitchFamily="34" charset="0"/>
            </a:endParaRPr>
          </a:p>
          <a:p>
            <a:r>
              <a:rPr lang="en-US" sz="1000" dirty="0">
                <a:ea typeface="+mn-lt"/>
                <a:cs typeface="+mn-lt"/>
                <a:hlinkClick r:id="rId4"/>
              </a:rPr>
              <a:t>https://portal.flyleafpublishing.com/learners-resources/</a:t>
            </a:r>
            <a:endParaRPr lang="en-US" sz="1000" dirty="0">
              <a:ea typeface="+mn-lt"/>
              <a:cs typeface="+mn-lt"/>
            </a:endParaRPr>
          </a:p>
          <a:p>
            <a:endParaRPr lang="en-US" sz="1000" dirty="0">
              <a:ea typeface="+mn-lt"/>
              <a:cs typeface="+mn-lt"/>
            </a:endParaRPr>
          </a:p>
          <a:p>
            <a:r>
              <a:rPr lang="en-US" sz="1000" b="1" dirty="0">
                <a:latin typeface="Calibri"/>
                <a:cs typeface="Calibri"/>
              </a:rPr>
              <a:t>Word Study</a:t>
            </a:r>
            <a:r>
              <a:rPr lang="en-US" sz="1000" dirty="0">
                <a:latin typeface="Century Gothic"/>
                <a:cs typeface="Calibri"/>
              </a:rPr>
              <a:t>: </a:t>
            </a:r>
            <a:r>
              <a:rPr lang="en-US" sz="1200" dirty="0"/>
              <a:t>bird, never, burn, nurse, girl, shirt, her, third, hurt, winter</a:t>
            </a:r>
          </a:p>
          <a:p>
            <a:r>
              <a:rPr lang="en-US" sz="1000" b="1" dirty="0">
                <a:latin typeface="Century Gothic"/>
              </a:rPr>
              <a:t>Grammar:</a:t>
            </a:r>
            <a:r>
              <a:rPr lang="en-US" sz="1000" dirty="0">
                <a:latin typeface="Century Gothic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alibri"/>
                <a:ea typeface="Calibri"/>
                <a:cs typeface="Calibri"/>
              </a:rPr>
              <a:t>Adjectives/Adverbs</a:t>
            </a:r>
            <a:endParaRPr lang="en-US" sz="1000" dirty="0">
              <a:latin typeface="Calibri" panose="020F0502020204030204"/>
              <a:cs typeface="Calibri" panose="020F0502020204030204"/>
            </a:endParaRPr>
          </a:p>
          <a:p>
            <a:r>
              <a:rPr lang="en-US" sz="1000" b="1" dirty="0">
                <a:latin typeface="Century Gothic"/>
              </a:rPr>
              <a:t>Comprehension: </a:t>
            </a:r>
            <a:endParaRPr lang="en-US" sz="1000" dirty="0">
              <a:ea typeface="Calibri"/>
              <a:cs typeface="Calibri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Use Illustrations and Words to Demonstrate Understanding of Characters, Setting, or Plot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Acknowledge Differences in the Points of View of Characters</a:t>
            </a:r>
          </a:p>
          <a:p>
            <a:r>
              <a:rPr lang="en-US" sz="1000" b="1" dirty="0">
                <a:latin typeface="Century Gothic"/>
              </a:rPr>
              <a:t>Math: 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Two Digit Addition → Solving addition problems using different strategies (Number line, hundreds chart, break apart number, partial sums, mental math)</a:t>
            </a:r>
          </a:p>
          <a:p>
            <a:r>
              <a:rPr lang="en-US" sz="1000" b="1" dirty="0">
                <a:latin typeface="Century Gothic"/>
              </a:rPr>
              <a:t>Writing/Language: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Writing complete sentences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Informative/Explanatory Essay</a:t>
            </a:r>
          </a:p>
          <a:p>
            <a:r>
              <a:rPr lang="en-US" sz="1000" b="1" dirty="0">
                <a:latin typeface="Century Gothic"/>
              </a:rPr>
              <a:t>Science/Social Studies:</a:t>
            </a:r>
            <a:endParaRPr lang="en-US" sz="1000" dirty="0">
              <a:latin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/>
              </a:rPr>
              <a:t>Government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8600" y="2295143"/>
            <a:ext cx="3666477" cy="214834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6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Wonderful Wednesday Snack ($2)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8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STEM day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11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No school Veteran’s Day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12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Turkey Disguise Project Due and Math/STEM Night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14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Progress Reports and Happy Birthday Steelman!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19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Friendsgiving Lunch at 12:10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November 25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29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No School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latin typeface="Calibri"/>
                <a:ea typeface="+mn-lt"/>
                <a:cs typeface="+mn-lt"/>
              </a:rPr>
              <a:t>December 5</a:t>
            </a:r>
            <a:r>
              <a:rPr lang="en-US" sz="900" baseline="30000" dirty="0">
                <a:latin typeface="Calibri"/>
                <a:ea typeface="+mn-lt"/>
                <a:cs typeface="+mn-lt"/>
              </a:rPr>
              <a:t>th</a:t>
            </a:r>
            <a:r>
              <a:rPr lang="en-US" sz="900" dirty="0">
                <a:latin typeface="Calibri"/>
                <a:ea typeface="+mn-lt"/>
                <a:cs typeface="+mn-lt"/>
              </a:rPr>
              <a:t> – Field Trip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900" dirty="0">
              <a:latin typeface="Calibri"/>
              <a:ea typeface="+mn-lt"/>
              <a:cs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3476" y="8104019"/>
            <a:ext cx="3666477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en-US" sz="1400" b="1" dirty="0">
                <a:latin typeface="Calibri"/>
                <a:ea typeface="Calibri"/>
                <a:cs typeface="Calibri"/>
              </a:rPr>
              <a:t>Attendance Matters! Be Present, Be Powerful!</a:t>
            </a:r>
          </a:p>
          <a:p>
            <a:endParaRPr lang="en-US" sz="1400" b="1" dirty="0">
              <a:ea typeface="Calibri"/>
              <a:cs typeface="Calibri"/>
            </a:endParaRPr>
          </a:p>
          <a:p>
            <a:r>
              <a:rPr lang="en-US" sz="1400" b="1" dirty="0">
                <a:ea typeface="Calibri"/>
                <a:cs typeface="Calibri"/>
              </a:rPr>
              <a:t>Please send in bags of candy for the candy grab!</a:t>
            </a:r>
            <a:endParaRPr lang="en-US" sz="1600" b="1" dirty="0">
              <a:ea typeface="Calibri"/>
              <a:cs typeface="Calibri"/>
            </a:endParaRPr>
          </a:p>
          <a:p>
            <a:endParaRPr lang="en-US" sz="1400" dirty="0"/>
          </a:p>
          <a:p>
            <a:r>
              <a:rPr lang="en-US" sz="1400" dirty="0"/>
              <a:t>Every Wednesday is Wonderful Wednesday Snack. All items are $2. Every Friday is hat day for $1.</a:t>
            </a:r>
            <a:endParaRPr lang="en-US" sz="1400" b="1" dirty="0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</a:pPr>
            <a:endParaRPr lang="en-US" sz="1600" b="1" dirty="0">
              <a:latin typeface="Calibri"/>
              <a:ea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75427" y="4839826"/>
            <a:ext cx="3437439" cy="464742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8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Please check your child's folder for their homework that will be due on Friday</a:t>
            </a:r>
            <a:endParaRPr lang="en-US" dirty="0">
              <a:ea typeface="+mn-lt"/>
              <a:cs typeface="+mn-lt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b="1" dirty="0">
                <a:ea typeface="+mn-lt"/>
                <a:cs typeface="+mn-lt"/>
              </a:rPr>
              <a:t>Tests this week</a:t>
            </a:r>
          </a:p>
          <a:p>
            <a:pPr algn="ctr"/>
            <a:r>
              <a:rPr lang="en-US" sz="1200" dirty="0">
                <a:ea typeface="+mn-lt"/>
                <a:cs typeface="+mn-lt"/>
              </a:rPr>
              <a:t>Reading Comprehension Test 3 ~  Wednesday and Thursday</a:t>
            </a:r>
          </a:p>
          <a:p>
            <a:pPr algn="ctr"/>
            <a:r>
              <a:rPr lang="en-US" sz="1200" dirty="0">
                <a:ea typeface="+mn-lt"/>
                <a:cs typeface="+mn-lt"/>
              </a:rPr>
              <a:t>Math ~ 3 minute Timed Math Addition Facts Test (Friday)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r>
              <a:rPr lang="en-US" sz="1200" dirty="0">
                <a:ea typeface="+mn-lt"/>
                <a:cs typeface="+mn-lt"/>
              </a:rPr>
              <a:t>Quarter 2 Sight Words:</a:t>
            </a:r>
            <a:endParaRPr lang="en-US" dirty="0"/>
          </a:p>
          <a:p>
            <a:r>
              <a:rPr lang="en-US" sz="1200" dirty="0">
                <a:ea typeface="Calibri"/>
                <a:cs typeface="Calibri"/>
              </a:rPr>
              <a:t>Week 1: again, below, carry, does, eight, find, house, laugh, mother, school </a:t>
            </a:r>
          </a:p>
          <a:p>
            <a:r>
              <a:rPr lang="en-US" sz="1200" dirty="0">
                <a:ea typeface="Calibri"/>
                <a:cs typeface="Calibri"/>
              </a:rPr>
              <a:t>Week 2: move, their, never, too, once, walk, round, where, small, year</a:t>
            </a:r>
          </a:p>
          <a:p>
            <a:r>
              <a:rPr lang="en-US" sz="1200" dirty="0">
                <a:highlight>
                  <a:srgbClr val="FFFF00"/>
                </a:highlight>
                <a:ea typeface="Calibri"/>
                <a:cs typeface="Calibri"/>
              </a:rPr>
              <a:t>Week 3: all, done, away, even, better, found, by, learn, change, only</a:t>
            </a:r>
          </a:p>
          <a:p>
            <a:r>
              <a:rPr lang="en-US" sz="1200" dirty="0">
                <a:ea typeface="Calibri"/>
                <a:cs typeface="Calibri"/>
              </a:rPr>
              <a:t>Week 4: long, through, now, upon, our, was, some, when, them, work</a:t>
            </a:r>
          </a:p>
          <a:p>
            <a:r>
              <a:rPr lang="en-US" sz="1200" dirty="0">
                <a:ea typeface="Calibri"/>
                <a:cs typeface="Calibri"/>
              </a:rPr>
              <a:t>Week 5: always, draw, any, four, blue, great, buy, how, city, live</a:t>
            </a:r>
          </a:p>
          <a:p>
            <a:r>
              <a:rPr lang="en-US" sz="1200" dirty="0">
                <a:ea typeface="Calibri"/>
                <a:cs typeface="Calibri"/>
              </a:rPr>
              <a:t>Week 6: another, from, boy, hurt, could, out, every, over, far, these</a:t>
            </a: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  <a:p>
            <a:pPr algn="ctr"/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64719-3354-425E-9B27-91DC1C0E3932}"/>
              </a:ext>
            </a:extLst>
          </p:cNvPr>
          <p:cNvSpPr txBox="1"/>
          <p:nvPr/>
        </p:nvSpPr>
        <p:spPr>
          <a:xfrm>
            <a:off x="152400" y="21645"/>
            <a:ext cx="5234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AGBossLady" panose="02000603000000000000" pitchFamily="2" charset="0"/>
                <a:ea typeface="AGBossLady" panose="02000603000000000000" pitchFamily="2" charset="0"/>
                <a:cs typeface="Arial" panose="020B0604020202020204" pitchFamily="34" charset="0"/>
              </a:rPr>
              <a:t>Every Student Empowered. Every student succeeds.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226A9F-BCC0-4D9F-8FDC-B6F49B2C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4C3CD5DF-39EB-4F31-BAF5-1DCCE6D01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-1249565"/>
            <a:ext cx="9536240" cy="185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04F6673-6142-44B2-BC31-5F1CFE56C17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3601" y="675841"/>
            <a:ext cx="95362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latin typeface="Eras Light ITC"/>
                <a:cs typeface="Times New Roman"/>
              </a:rPr>
              <a:t>                                       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245F6AA-5CFF-4F0D-80ED-797AA29F7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0244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D8D18553-FF35-4583-BCDF-6AA15DEE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" y="148282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A4AE8CCEAF640B1A1AABCDBB51175" ma:contentTypeVersion="2" ma:contentTypeDescription="Create a new document." ma:contentTypeScope="" ma:versionID="0bb110ec4966f2a65e9b00de847a935a">
  <xsd:schema xmlns:xsd="http://www.w3.org/2001/XMLSchema" xmlns:xs="http://www.w3.org/2001/XMLSchema" xmlns:p="http://schemas.microsoft.com/office/2006/metadata/properties" xmlns:ns3="a860c0e8-576c-4fb5-8d61-bd4543845865" targetNamespace="http://schemas.microsoft.com/office/2006/metadata/properties" ma:root="true" ma:fieldsID="07fd1bf93bb5c92bfb499ef741a9a4f7" ns3:_="">
    <xsd:import namespace="a860c0e8-576c-4fb5-8d61-bd45438458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0c0e8-576c-4fb5-8d61-bd4543845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0A5166-4909-4850-8C3A-971FB771F8D3}">
  <ds:schemaRefs>
    <ds:schemaRef ds:uri="http://purl.org/dc/terms/"/>
    <ds:schemaRef ds:uri="http://schemas.microsoft.com/office/2006/documentManagement/types"/>
    <ds:schemaRef ds:uri="a860c0e8-576c-4fb5-8d61-bd454384586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AB2A99C-2F75-49BB-81B1-21EFDC97F1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F618D3-320A-4D6F-9E97-E320E9DB34FA}">
  <ds:schemaRefs>
    <ds:schemaRef ds:uri="a860c0e8-576c-4fb5-8d61-bd45438458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721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AGBossLady</vt:lpstr>
      <vt:lpstr>Arial</vt:lpstr>
      <vt:lpstr>Calibri</vt:lpstr>
      <vt:lpstr>Calibri Light</vt:lpstr>
      <vt:lpstr>Century Gothic</vt:lpstr>
      <vt:lpstr>Eras Light ITC</vt:lpstr>
      <vt:lpstr>HelloArchitect</vt:lpstr>
      <vt:lpstr>HelloPicasso</vt:lpstr>
      <vt:lpstr>KG Love Ya Like A Sister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Madden</dc:creator>
  <cp:lastModifiedBy>joan johnston</cp:lastModifiedBy>
  <cp:revision>494</cp:revision>
  <cp:lastPrinted>2024-08-11T15:57:16Z</cp:lastPrinted>
  <dcterms:created xsi:type="dcterms:W3CDTF">2016-03-19T16:39:44Z</dcterms:created>
  <dcterms:modified xsi:type="dcterms:W3CDTF">2024-11-04T05:17:12Z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0x01010013FA4AE8CCEAF640B1A1AABCDBB51175</vt:lpwstr>
  </property>
</Properties>
</file>