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Assistant SemiBold"/>
      <p:regular r:id="rId19"/>
      <p:bold r:id="rId20"/>
    </p:embeddedFont>
    <p:embeddedFont>
      <p:font typeface="Coming Soon"/>
      <p:regular r:id="rId21"/>
    </p:embeddedFont>
    <p:embeddedFont>
      <p:font typeface="Chelsea Market"/>
      <p:regular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ssistantSemiBold-bold.fntdata"/><Relationship Id="rId11" Type="http://schemas.openxmlformats.org/officeDocument/2006/relationships/slide" Target="slides/slide6.xml"/><Relationship Id="rId22" Type="http://schemas.openxmlformats.org/officeDocument/2006/relationships/font" Target="fonts/ChelseaMarket-regular.fntdata"/><Relationship Id="rId10" Type="http://schemas.openxmlformats.org/officeDocument/2006/relationships/slide" Target="slides/slide5.xml"/><Relationship Id="rId21" Type="http://schemas.openxmlformats.org/officeDocument/2006/relationships/font" Target="fonts/ComingSoon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AssistantSemiBold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25d68f749b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25d68f749b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25d68f749b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25d68f749b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25d68f749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25d68f749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25d68f749b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25d68f749b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23f743d7a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23f743d7a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23f743d7ab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23f743d7ab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23f743d7ab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23f743d7ab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256604c60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256604c60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256604c60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256604c60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256604c606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256604c60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256604cc1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256604cc1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256604cc1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256604cc1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mailto:dawilkins@huntingdonschools.net" TargetMode="External"/><Relationship Id="rId4" Type="http://schemas.openxmlformats.org/officeDocument/2006/relationships/hyperlink" Target="mailto:jluther@huntingdonschools.net" TargetMode="External"/><Relationship Id="rId5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71558" y="1245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helsea Market"/>
                <a:ea typeface="Chelsea Market"/>
                <a:cs typeface="Chelsea Market"/>
                <a:sym typeface="Chelsea Market"/>
              </a:rPr>
              <a:t>Ready for Kindergarten</a:t>
            </a:r>
            <a:endParaRPr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157850" y="2406050"/>
            <a:ext cx="8520600" cy="115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2790">
                <a:latin typeface="Coming Soon"/>
                <a:ea typeface="Coming Soon"/>
                <a:cs typeface="Coming Soon"/>
                <a:sym typeface="Coming Soon"/>
              </a:rPr>
              <a:t>Huntingdon Primary School</a:t>
            </a:r>
            <a:br>
              <a:rPr lang="en" sz="2790">
                <a:latin typeface="Coming Soon"/>
                <a:ea typeface="Coming Soon"/>
                <a:cs typeface="Coming Soon"/>
                <a:sym typeface="Coming Soon"/>
              </a:rPr>
            </a:br>
            <a:br>
              <a:rPr lang="en" sz="2790">
                <a:latin typeface="Coming Soon"/>
                <a:ea typeface="Coming Soon"/>
                <a:cs typeface="Coming Soon"/>
                <a:sym typeface="Coming Soon"/>
              </a:rPr>
            </a:br>
            <a:r>
              <a:rPr lang="en" sz="2790">
                <a:latin typeface="Coming Soon"/>
                <a:ea typeface="Coming Soon"/>
                <a:cs typeface="Coming Soon"/>
                <a:sym typeface="Coming Soon"/>
              </a:rPr>
              <a:t>2023-2024</a:t>
            </a:r>
            <a:endParaRPr sz="2790"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1100" y="2213425"/>
            <a:ext cx="2295575" cy="286900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0" y="0"/>
            <a:ext cx="9144000" cy="400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311700" y="6080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latin typeface="Chelsea Market"/>
                <a:ea typeface="Chelsea Market"/>
                <a:cs typeface="Chelsea Market"/>
                <a:sym typeface="Chelsea Market"/>
              </a:rPr>
              <a:t>Ready for KDG at HPS</a:t>
            </a:r>
            <a:endParaRPr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25" name="Google Shape;125;p22"/>
          <p:cNvSpPr txBox="1"/>
          <p:nvPr>
            <p:ph idx="1" type="body"/>
          </p:nvPr>
        </p:nvSpPr>
        <p:spPr>
          <a:xfrm>
            <a:off x="1524300" y="1180700"/>
            <a:ext cx="7308000" cy="36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400"/>
              </a:spcAft>
              <a:buNone/>
            </a:pPr>
            <a:r>
              <a:rPr lang="en" sz="3135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1. ½ Day of school - ALL students attend (parents welcome). </a:t>
            </a:r>
            <a:r>
              <a:rPr lang="en" sz="2605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*child’s teacher will inform you of your schedule.</a:t>
            </a:r>
            <a:br>
              <a:rPr lang="en" sz="3135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</a:br>
            <a:r>
              <a:rPr lang="en" sz="3135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2. Drop off in front (at sidewalk); no sign-in required.</a:t>
            </a:r>
            <a:br>
              <a:rPr lang="en" sz="3135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</a:br>
            <a:r>
              <a:rPr lang="en" sz="3135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3. Tennis shoes</a:t>
            </a:r>
            <a:br>
              <a:rPr lang="en" sz="3135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</a:br>
            <a:r>
              <a:rPr lang="en" sz="3135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4. </a:t>
            </a:r>
            <a:r>
              <a:rPr b="1" lang="en" sz="3135" u="sng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PLEASE</a:t>
            </a:r>
            <a:r>
              <a:rPr lang="en" sz="3135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 label everything</a:t>
            </a:r>
            <a:br>
              <a:rPr lang="en" sz="3135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</a:br>
            <a:r>
              <a:rPr lang="en" sz="3135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5. Nap mat- 1 inch</a:t>
            </a:r>
            <a:br>
              <a:rPr lang="en" sz="3135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</a:br>
            <a:r>
              <a:rPr lang="en" sz="3135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6. Immunization (shot) Records by Sept. 1st</a:t>
            </a:r>
            <a:br>
              <a:rPr lang="en" sz="3135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</a:br>
            <a:r>
              <a:rPr lang="en" sz="3135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7.    HSSD Facebook (HPS FB page)</a:t>
            </a:r>
            <a:endParaRPr i="1" sz="800">
              <a:solidFill>
                <a:srgbClr val="1F1F1F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6" name="Google Shape;126;p22"/>
          <p:cNvSpPr txBox="1"/>
          <p:nvPr/>
        </p:nvSpPr>
        <p:spPr>
          <a:xfrm>
            <a:off x="0" y="0"/>
            <a:ext cx="9144000" cy="400200"/>
          </a:xfrm>
          <a:prstGeom prst="rect">
            <a:avLst/>
          </a:prstGeom>
          <a:solidFill>
            <a:srgbClr val="9900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25" y="3320500"/>
            <a:ext cx="1486926" cy="1730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4703" y="4344251"/>
            <a:ext cx="517440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type="title"/>
          </p:nvPr>
        </p:nvSpPr>
        <p:spPr>
          <a:xfrm>
            <a:off x="311700" y="705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latin typeface="Chelsea Market"/>
                <a:ea typeface="Chelsea Market"/>
                <a:cs typeface="Chelsea Market"/>
                <a:sym typeface="Chelsea Market"/>
              </a:rPr>
              <a:t>Ready for Kindergarten?!</a:t>
            </a:r>
            <a:endParaRPr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34" name="Google Shape;134;p23"/>
          <p:cNvSpPr txBox="1"/>
          <p:nvPr>
            <p:ph idx="1" type="body"/>
          </p:nvPr>
        </p:nvSpPr>
        <p:spPr>
          <a:xfrm>
            <a:off x="311700" y="1398725"/>
            <a:ext cx="8520600" cy="35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rgbClr val="000000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Open House - Thursday, July 27th, 6:00 pm</a:t>
            </a:r>
            <a:endParaRPr sz="2100">
              <a:solidFill>
                <a:srgbClr val="000000"/>
              </a:solidFill>
              <a:highlight>
                <a:srgbClr val="FFFFFF"/>
              </a:highlight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rgbClr val="000000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First Day of School - Aug. 1st </a:t>
            </a:r>
            <a:br>
              <a:rPr lang="en" sz="2100">
                <a:solidFill>
                  <a:srgbClr val="000000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</a:br>
            <a:r>
              <a:rPr lang="en" sz="2100">
                <a:solidFill>
                  <a:srgbClr val="000000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(parents welcome, come and go, all students come)</a:t>
            </a:r>
            <a:endParaRPr sz="2100">
              <a:solidFill>
                <a:srgbClr val="000000"/>
              </a:solidFill>
              <a:highlight>
                <a:srgbClr val="FFFFFF"/>
              </a:highlight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35" name="Google Shape;135;p23"/>
          <p:cNvSpPr txBox="1"/>
          <p:nvPr/>
        </p:nvSpPr>
        <p:spPr>
          <a:xfrm>
            <a:off x="0" y="0"/>
            <a:ext cx="9144000" cy="4002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/>
          <p:nvPr>
            <p:ph type="title"/>
          </p:nvPr>
        </p:nvSpPr>
        <p:spPr>
          <a:xfrm>
            <a:off x="311700" y="640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latin typeface="Chelsea Market"/>
                <a:ea typeface="Chelsea Market"/>
                <a:cs typeface="Chelsea Market"/>
                <a:sym typeface="Chelsea Market"/>
              </a:rPr>
              <a:t>Ready for Kindergarten!</a:t>
            </a:r>
            <a:endParaRPr/>
          </a:p>
        </p:txBody>
      </p:sp>
      <p:sp>
        <p:nvSpPr>
          <p:cNvPr id="141" name="Google Shape;141;p24"/>
          <p:cNvSpPr txBox="1"/>
          <p:nvPr>
            <p:ph idx="1" type="body"/>
          </p:nvPr>
        </p:nvSpPr>
        <p:spPr>
          <a:xfrm>
            <a:off x="162825" y="1258125"/>
            <a:ext cx="8865900" cy="37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Join our Remind group!</a:t>
            </a:r>
            <a:endParaRPr sz="3600">
              <a:solidFill>
                <a:schemeClr val="dk1"/>
              </a:solidFill>
              <a:highlight>
                <a:srgbClr val="FFFFFF"/>
              </a:highlight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ctr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Send a text to </a:t>
            </a:r>
            <a:r>
              <a:rPr b="1" lang="en" sz="3600">
                <a:solidFill>
                  <a:srgbClr val="0000F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81010</a:t>
            </a:r>
            <a:endParaRPr b="1" sz="3600">
              <a:solidFill>
                <a:srgbClr val="0000FF"/>
              </a:solidFill>
              <a:highlight>
                <a:srgbClr val="FFFFFF"/>
              </a:highlight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ctr"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Text this message:</a:t>
            </a:r>
            <a:br>
              <a:rPr lang="en" sz="3600">
                <a:solidFill>
                  <a:schemeClr val="dk1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</a:br>
            <a:r>
              <a:rPr b="1" lang="en" sz="3600">
                <a:solidFill>
                  <a:srgbClr val="0000F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@hps2036</a:t>
            </a:r>
            <a:endParaRPr b="1" sz="3600">
              <a:solidFill>
                <a:srgbClr val="0000FF"/>
              </a:solidFill>
              <a:highlight>
                <a:srgbClr val="FFFFFF"/>
              </a:highlight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42" name="Google Shape;142;p24"/>
          <p:cNvSpPr txBox="1"/>
          <p:nvPr/>
        </p:nvSpPr>
        <p:spPr>
          <a:xfrm>
            <a:off x="0" y="0"/>
            <a:ext cx="9144000" cy="400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3" name="Google Shape;14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1075" y="2507050"/>
            <a:ext cx="2162926" cy="2562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/>
          <p:nvPr>
            <p:ph type="title"/>
          </p:nvPr>
        </p:nvSpPr>
        <p:spPr>
          <a:xfrm>
            <a:off x="311700" y="5493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helsea Market"/>
                <a:ea typeface="Chelsea Market"/>
                <a:cs typeface="Chelsea Market"/>
                <a:sym typeface="Chelsea Market"/>
              </a:rPr>
              <a:t>Ready for Kindergarten!</a:t>
            </a:r>
            <a:endParaRPr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49" name="Google Shape;149;p25"/>
          <p:cNvSpPr txBox="1"/>
          <p:nvPr>
            <p:ph idx="1" type="body"/>
          </p:nvPr>
        </p:nvSpPr>
        <p:spPr>
          <a:xfrm>
            <a:off x="311700" y="1184125"/>
            <a:ext cx="8520600" cy="395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28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You are your child’s first teacher.</a:t>
            </a:r>
            <a:endParaRPr sz="2728">
              <a:solidFill>
                <a:srgbClr val="1F1F1F"/>
              </a:solidFill>
              <a:highlight>
                <a:srgbClr val="FFFFFF"/>
              </a:highlight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ctr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2728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We are excited to get to meet your child and look forward to working with you as parents.</a:t>
            </a:r>
            <a:endParaRPr sz="2728">
              <a:solidFill>
                <a:srgbClr val="1F1F1F"/>
              </a:solidFill>
              <a:highlight>
                <a:srgbClr val="FFFFFF"/>
              </a:highlight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ctr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2728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David Wilkins, Principal</a:t>
            </a:r>
            <a:br>
              <a:rPr lang="en" sz="2728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</a:br>
            <a:r>
              <a:rPr lang="en" sz="2728" u="sng">
                <a:solidFill>
                  <a:srgbClr val="4A86E8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dawilkins@huntingdonschools.net</a:t>
            </a:r>
            <a:endParaRPr sz="2728">
              <a:solidFill>
                <a:srgbClr val="4A86E8"/>
              </a:solidFill>
              <a:highlight>
                <a:srgbClr val="FFFFFF"/>
              </a:highlight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ctr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2728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Jana Luther, Assistant Principal</a:t>
            </a:r>
            <a:br>
              <a:rPr lang="en" sz="2728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</a:br>
            <a:r>
              <a:rPr lang="en" sz="2728" u="sng">
                <a:solidFill>
                  <a:srgbClr val="4A86E8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jluther@huntingdonschools.net</a:t>
            </a:r>
            <a:endParaRPr sz="2728">
              <a:solidFill>
                <a:srgbClr val="4A86E8"/>
              </a:solidFill>
              <a:highlight>
                <a:srgbClr val="FFFFFF"/>
              </a:highlight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ctr">
              <a:spcBef>
                <a:spcPts val="1400"/>
              </a:spcBef>
              <a:spcAft>
                <a:spcPts val="1400"/>
              </a:spcAft>
              <a:buNone/>
            </a:pPr>
            <a:r>
              <a:rPr b="1" lang="en" sz="2728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Huntingdon Primary School</a:t>
            </a:r>
            <a:br>
              <a:rPr b="1" lang="en" sz="2728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</a:br>
            <a:r>
              <a:rPr b="1" lang="en" sz="2728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191 Cox St.</a:t>
            </a:r>
            <a:br>
              <a:rPr b="1" lang="en" sz="2728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</a:br>
            <a:r>
              <a:rPr b="1" lang="en" sz="2728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Huntingdon, TN 38344</a:t>
            </a:r>
            <a:br>
              <a:rPr b="1" lang="en" sz="2728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</a:br>
            <a:r>
              <a:rPr b="1" lang="en" sz="2728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731-986-3091</a:t>
            </a:r>
            <a:br>
              <a:rPr i="1" lang="en" sz="800">
                <a:solidFill>
                  <a:srgbClr val="1F1F1F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</a:br>
            <a:endParaRPr i="1" sz="800">
              <a:solidFill>
                <a:srgbClr val="1F1F1F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0" name="Google Shape;150;p25"/>
          <p:cNvSpPr txBox="1"/>
          <p:nvPr/>
        </p:nvSpPr>
        <p:spPr>
          <a:xfrm>
            <a:off x="0" y="0"/>
            <a:ext cx="9144000" cy="400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1" name="Google Shape;151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78493" y="3347550"/>
            <a:ext cx="1765512" cy="1795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640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latin typeface="Chelsea Market"/>
                <a:ea typeface="Chelsea Market"/>
                <a:cs typeface="Chelsea Market"/>
                <a:sym typeface="Chelsea Market"/>
              </a:rPr>
              <a:t>Ready for Kindergarten?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162825" y="1258125"/>
            <a:ext cx="8865900" cy="37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rgbClr val="322E39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Stanford</a:t>
            </a:r>
            <a:r>
              <a:rPr b="1" lang="en" sz="1700">
                <a:solidFill>
                  <a:srgbClr val="322E39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Study</a:t>
            </a:r>
            <a:endParaRPr b="1" sz="1700">
              <a:solidFill>
                <a:srgbClr val="322E39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FF9900"/>
                </a:solidFill>
                <a:highlight>
                  <a:srgbClr val="FFFFFF"/>
                </a:highlight>
                <a:latin typeface="Assistant SemiBold"/>
                <a:ea typeface="Assistant SemiBold"/>
                <a:cs typeface="Assistant SemiBold"/>
                <a:sym typeface="Assistant SemiBold"/>
              </a:rPr>
              <a:t>Researchers at Stanford University analyzed a survey of over 54,000 parents.  The study found that </a:t>
            </a: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  <a:latin typeface="Assistant SemiBold"/>
                <a:ea typeface="Assistant SemiBold"/>
                <a:cs typeface="Assistant SemiBold"/>
                <a:sym typeface="Assistant SemiBold"/>
              </a:rPr>
              <a:t>kids that started kindergarten at six had better self-control </a:t>
            </a:r>
            <a:r>
              <a:rPr lang="en" sz="1600">
                <a:solidFill>
                  <a:srgbClr val="FF9900"/>
                </a:solidFill>
                <a:highlight>
                  <a:srgbClr val="FFFFFF"/>
                </a:highlight>
                <a:latin typeface="Assistant SemiBold"/>
                <a:ea typeface="Assistant SemiBold"/>
                <a:cs typeface="Assistant SemiBold"/>
                <a:sym typeface="Assistant SemiBold"/>
              </a:rPr>
              <a:t>and were able to stay focused on tasks better than kids who started at 5. The </a:t>
            </a:r>
            <a:r>
              <a:rPr lang="en" sz="1600">
                <a:solidFill>
                  <a:srgbClr val="1F1F1F"/>
                </a:solidFill>
                <a:highlight>
                  <a:srgbClr val="FFFFFF"/>
                </a:highlight>
                <a:latin typeface="Assistant SemiBold"/>
                <a:ea typeface="Assistant SemiBold"/>
                <a:cs typeface="Assistant SemiBold"/>
                <a:sym typeface="Assistant SemiBold"/>
              </a:rPr>
              <a:t>older kids were able to manage their time more effectively</a:t>
            </a:r>
            <a:r>
              <a:rPr lang="en" sz="1600">
                <a:solidFill>
                  <a:srgbClr val="FF9900"/>
                </a:solidFill>
                <a:highlight>
                  <a:srgbClr val="FFFFFF"/>
                </a:highlight>
                <a:latin typeface="Assistant SemiBold"/>
                <a:ea typeface="Assistant SemiBold"/>
                <a:cs typeface="Assistant SemiBold"/>
                <a:sym typeface="Assistant SemiBold"/>
              </a:rPr>
              <a:t> and not only recall rules and learned information, but to understand how to apply that information independently.</a:t>
            </a:r>
            <a:endParaRPr sz="1600">
              <a:solidFill>
                <a:srgbClr val="FF9900"/>
              </a:solidFill>
              <a:highlight>
                <a:srgbClr val="FFFFFF"/>
              </a:highlight>
              <a:latin typeface="Assistant SemiBold"/>
              <a:ea typeface="Assistant SemiBold"/>
              <a:cs typeface="Assistant SemiBold"/>
              <a:sym typeface="Assistant SemiBold"/>
            </a:endParaRPr>
          </a:p>
          <a:p>
            <a:pPr indent="0" lvl="0" marL="0" rtl="0" algn="l">
              <a:spcBef>
                <a:spcPts val="1800"/>
              </a:spcBef>
              <a:spcAft>
                <a:spcPts val="1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50">
                <a:solidFill>
                  <a:srgbClr val="FF0000"/>
                </a:solidFill>
                <a:highlight>
                  <a:schemeClr val="lt1"/>
                </a:highlight>
                <a:latin typeface="Assistant SemiBold"/>
                <a:ea typeface="Assistant SemiBold"/>
                <a:cs typeface="Assistant SemiBold"/>
                <a:sym typeface="Assistant SemiBold"/>
              </a:rPr>
              <a:t>A delay might be helpful </a:t>
            </a:r>
            <a:r>
              <a:rPr lang="en" sz="1650">
                <a:solidFill>
                  <a:srgbClr val="000000"/>
                </a:solidFill>
                <a:highlight>
                  <a:schemeClr val="lt1"/>
                </a:highlight>
                <a:latin typeface="Assistant SemiBold"/>
                <a:ea typeface="Assistant SemiBold"/>
                <a:cs typeface="Assistant SemiBold"/>
                <a:sym typeface="Assistant SemiBold"/>
              </a:rPr>
              <a:t>if your child is struggling with self-regulation</a:t>
            </a:r>
            <a:r>
              <a:rPr lang="en" sz="1650">
                <a:solidFill>
                  <a:srgbClr val="FF0000"/>
                </a:solidFill>
                <a:highlight>
                  <a:schemeClr val="lt1"/>
                </a:highlight>
                <a:latin typeface="Assistant SemiBold"/>
                <a:ea typeface="Assistant SemiBold"/>
                <a:cs typeface="Assistant SemiBold"/>
                <a:sym typeface="Assistant SemiBold"/>
              </a:rPr>
              <a:t>, as the character of kindergarten has become more structured over the years, putting a higher premium on these skills.</a:t>
            </a:r>
            <a:br>
              <a:rPr lang="en" sz="1650">
                <a:solidFill>
                  <a:srgbClr val="FF0000"/>
                </a:solidFill>
                <a:highlight>
                  <a:schemeClr val="lt1"/>
                </a:highlight>
                <a:latin typeface="Assistant SemiBold"/>
                <a:ea typeface="Assistant SemiBold"/>
                <a:cs typeface="Assistant SemiBold"/>
                <a:sym typeface="Assistant SemiBold"/>
              </a:rPr>
            </a:br>
            <a:br>
              <a:rPr lang="en" sz="1650">
                <a:solidFill>
                  <a:srgbClr val="FF0000"/>
                </a:solidFill>
                <a:highlight>
                  <a:schemeClr val="lt1"/>
                </a:highlight>
                <a:latin typeface="Assistant SemiBold"/>
                <a:ea typeface="Assistant SemiBold"/>
                <a:cs typeface="Assistant SemiBold"/>
                <a:sym typeface="Assistant SemiBold"/>
              </a:rPr>
            </a:br>
            <a:r>
              <a:rPr lang="en" sz="1650">
                <a:solidFill>
                  <a:schemeClr val="dk1"/>
                </a:solidFill>
                <a:highlight>
                  <a:schemeClr val="lt1"/>
                </a:highlight>
                <a:latin typeface="Assistant SemiBold"/>
                <a:ea typeface="Assistant SemiBold"/>
                <a:cs typeface="Assistant SemiBold"/>
                <a:sym typeface="Assistant SemiBold"/>
              </a:rPr>
              <a:t>6 y/o KDG = 18 y/o Senior</a:t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0" y="0"/>
            <a:ext cx="9144000" cy="400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705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latin typeface="Chelsea Market"/>
                <a:ea typeface="Chelsea Market"/>
                <a:cs typeface="Chelsea Market"/>
                <a:sym typeface="Chelsea Market"/>
              </a:rPr>
              <a:t>Ready for Kindergarten?</a:t>
            </a:r>
            <a:endParaRPr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398725"/>
            <a:ext cx="8520600" cy="35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2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0000"/>
                </a:solidFill>
                <a:highlight>
                  <a:srgbClr val="FFFFFF"/>
                </a:highlight>
                <a:latin typeface="Assistant SemiBold"/>
                <a:ea typeface="Assistant SemiBold"/>
                <a:cs typeface="Assistant SemiBold"/>
                <a:sym typeface="Assistant SemiBold"/>
              </a:rPr>
              <a:t>Those </a:t>
            </a:r>
            <a:r>
              <a:rPr lang="en" sz="1500" u="sng">
                <a:solidFill>
                  <a:srgbClr val="FF0000"/>
                </a:solidFill>
                <a:highlight>
                  <a:srgbClr val="FFFFFF"/>
                </a:highlight>
                <a:latin typeface="Assistant SemiBold"/>
                <a:ea typeface="Assistant SemiBold"/>
                <a:cs typeface="Assistant SemiBold"/>
                <a:sym typeface="Assistant SemiBold"/>
              </a:rPr>
              <a:t>“old for their grade”—are 2.1 percent more likely to attend college</a:t>
            </a:r>
            <a:r>
              <a:rPr lang="en" sz="1600">
                <a:solidFill>
                  <a:srgbClr val="FF0000"/>
                </a:solidFill>
                <a:highlight>
                  <a:srgbClr val="FFFFFF"/>
                </a:highlight>
                <a:latin typeface="Assistant SemiBold"/>
                <a:ea typeface="Assistant SemiBold"/>
                <a:cs typeface="Assistant SemiBold"/>
                <a:sym typeface="Assistant SemiBold"/>
              </a:rPr>
              <a:t> compared to their “young for their grade” classmates, 3.3 percent more likely to graduate from college, and 7.2 percent more likely to graduate from a competitive or selective college.  </a:t>
            </a:r>
            <a:br>
              <a:rPr lang="en" sz="1600">
                <a:solidFill>
                  <a:srgbClr val="1F1F1F"/>
                </a:solidFill>
                <a:highlight>
                  <a:schemeClr val="lt1"/>
                </a:highlight>
                <a:latin typeface="Assistant SemiBold"/>
                <a:ea typeface="Assistant SemiBold"/>
                <a:cs typeface="Assistant SemiBold"/>
                <a:sym typeface="Assistant SemiBold"/>
              </a:rPr>
            </a:br>
            <a:r>
              <a:rPr lang="en" sz="1600">
                <a:solidFill>
                  <a:srgbClr val="1F1F1F"/>
                </a:solidFill>
                <a:highlight>
                  <a:schemeClr val="lt1"/>
                </a:highlight>
                <a:latin typeface="Assistant SemiBold"/>
                <a:ea typeface="Assistant SemiBold"/>
                <a:cs typeface="Assistant SemiBold"/>
                <a:sym typeface="Assistant SemiBold"/>
              </a:rPr>
              <a:t>													</a:t>
            </a:r>
            <a:br>
              <a:rPr i="1" lang="en" sz="1500">
                <a:solidFill>
                  <a:srgbClr val="1F1F1F"/>
                </a:solidFill>
                <a:highlight>
                  <a:schemeClr val="lt1"/>
                </a:highlight>
                <a:latin typeface="Assistant SemiBold"/>
                <a:ea typeface="Assistant SemiBold"/>
                <a:cs typeface="Assistant SemiBold"/>
                <a:sym typeface="Assistant SemiBold"/>
              </a:rPr>
            </a:br>
            <a:r>
              <a:rPr lang="en">
                <a:solidFill>
                  <a:srgbClr val="38761D"/>
                </a:solidFill>
                <a:highlight>
                  <a:schemeClr val="lt1"/>
                </a:highlight>
                <a:latin typeface="Assistant SemiBold"/>
                <a:ea typeface="Assistant SemiBold"/>
                <a:cs typeface="Assistant SemiBold"/>
                <a:sym typeface="Assistant SemiBold"/>
              </a:rPr>
              <a:t>Parents have to think about their </a:t>
            </a:r>
            <a:r>
              <a:rPr lang="en">
                <a:solidFill>
                  <a:srgbClr val="000000"/>
                </a:solidFill>
                <a:highlight>
                  <a:schemeClr val="lt1"/>
                </a:highlight>
                <a:latin typeface="Assistant SemiBold"/>
                <a:ea typeface="Assistant SemiBold"/>
                <a:cs typeface="Assistant SemiBold"/>
                <a:sym typeface="Assistant SemiBold"/>
              </a:rPr>
              <a:t>own child’s needs</a:t>
            </a:r>
            <a:r>
              <a:rPr lang="en">
                <a:solidFill>
                  <a:srgbClr val="38761D"/>
                </a:solidFill>
                <a:highlight>
                  <a:schemeClr val="lt1"/>
                </a:highlight>
                <a:latin typeface="Assistant SemiBold"/>
                <a:ea typeface="Assistant SemiBold"/>
                <a:cs typeface="Assistant SemiBold"/>
                <a:sym typeface="Assistant SemiBold"/>
              </a:rPr>
              <a:t>. For example, one parent’s daughter thrives on striving to do the same things as her </a:t>
            </a: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Assistant SemiBold"/>
                <a:ea typeface="Assistant SemiBold"/>
                <a:cs typeface="Assistant SemiBold"/>
                <a:sym typeface="Assistant SemiBold"/>
              </a:rPr>
              <a:t>older siblings</a:t>
            </a:r>
            <a:r>
              <a:rPr lang="en">
                <a:solidFill>
                  <a:srgbClr val="38761D"/>
                </a:solidFill>
                <a:highlight>
                  <a:schemeClr val="lt1"/>
                </a:highlight>
                <a:latin typeface="Assistant SemiBold"/>
                <a:ea typeface="Assistant SemiBold"/>
                <a:cs typeface="Assistant SemiBold"/>
                <a:sym typeface="Assistant SemiBold"/>
              </a:rPr>
              <a:t>. Going to school with children who are a few months older will give her peers to look up to. </a:t>
            </a:r>
            <a:br>
              <a:rPr lang="en">
                <a:solidFill>
                  <a:srgbClr val="38761D"/>
                </a:solidFill>
                <a:highlight>
                  <a:schemeClr val="lt1"/>
                </a:highlight>
                <a:latin typeface="Assistant SemiBold"/>
                <a:ea typeface="Assistant SemiBold"/>
                <a:cs typeface="Assistant SemiBold"/>
                <a:sym typeface="Assistant SemiBold"/>
              </a:rPr>
            </a:br>
            <a:endParaRPr>
              <a:solidFill>
                <a:srgbClr val="38761D"/>
              </a:solidFill>
              <a:highlight>
                <a:schemeClr val="lt1"/>
              </a:highlight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0" y="0"/>
            <a:ext cx="9144000" cy="4002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6080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latin typeface="Chelsea Market"/>
                <a:ea typeface="Chelsea Market"/>
                <a:cs typeface="Chelsea Market"/>
                <a:sym typeface="Chelsea Market"/>
              </a:rPr>
              <a:t>R</a:t>
            </a:r>
            <a:r>
              <a:rPr lang="en">
                <a:latin typeface="Chelsea Market"/>
                <a:ea typeface="Chelsea Market"/>
                <a:cs typeface="Chelsea Market"/>
                <a:sym typeface="Chelsea Market"/>
              </a:rPr>
              <a:t>eady for Kindergarten?</a:t>
            </a:r>
            <a:endParaRPr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4523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35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Targets for Kindergarten Entry</a:t>
            </a:r>
            <a:br>
              <a:rPr b="1" lang="en" sz="2135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</a:br>
            <a:br>
              <a:rPr lang="en" sz="1900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</a:br>
            <a:r>
              <a:rPr lang="en" sz="2000">
                <a:solidFill>
                  <a:srgbClr val="1F1F1F"/>
                </a:solidFill>
                <a:highlight>
                  <a:schemeClr val="lt1"/>
                </a:highlight>
                <a:latin typeface="Coming Soon"/>
                <a:ea typeface="Coming Soon"/>
                <a:cs typeface="Coming Soon"/>
                <a:sym typeface="Coming Soon"/>
              </a:rPr>
              <a:t>A five year old with these skills is </a:t>
            </a:r>
            <a:r>
              <a:rPr b="1" lang="en" sz="2000">
                <a:solidFill>
                  <a:srgbClr val="1F1F1F"/>
                </a:solidFill>
                <a:highlight>
                  <a:schemeClr val="lt1"/>
                </a:highlight>
                <a:latin typeface="Coming Soon"/>
                <a:ea typeface="Coming Soon"/>
                <a:cs typeface="Coming Soon"/>
                <a:sym typeface="Coming Soon"/>
              </a:rPr>
              <a:t>READY</a:t>
            </a:r>
            <a:r>
              <a:rPr lang="en" sz="2000">
                <a:solidFill>
                  <a:srgbClr val="1F1F1F"/>
                </a:solidFill>
                <a:highlight>
                  <a:schemeClr val="lt1"/>
                </a:highlight>
                <a:latin typeface="Coming Soon"/>
                <a:ea typeface="Coming Soon"/>
                <a:cs typeface="Coming Soon"/>
                <a:sym typeface="Coming Soon"/>
              </a:rPr>
              <a:t> to succeed </a:t>
            </a:r>
            <a:r>
              <a:rPr b="1" lang="en" sz="2000">
                <a:solidFill>
                  <a:srgbClr val="1F1F1F"/>
                </a:solidFill>
                <a:highlight>
                  <a:schemeClr val="lt1"/>
                </a:highlight>
                <a:latin typeface="Coming Soon"/>
                <a:ea typeface="Coming Soon"/>
                <a:cs typeface="Coming Soon"/>
                <a:sym typeface="Coming Soon"/>
              </a:rPr>
              <a:t>in Reading</a:t>
            </a:r>
            <a:r>
              <a:rPr lang="en" sz="2000">
                <a:solidFill>
                  <a:srgbClr val="1F1F1F"/>
                </a:solidFill>
                <a:highlight>
                  <a:schemeClr val="lt1"/>
                </a:highlight>
                <a:latin typeface="Coming Soon"/>
                <a:ea typeface="Coming Soon"/>
                <a:cs typeface="Coming Soon"/>
                <a:sym typeface="Coming Soon"/>
              </a:rPr>
              <a:t> at school.</a:t>
            </a:r>
            <a:endParaRPr sz="1900">
              <a:solidFill>
                <a:srgbClr val="1F1F1F"/>
              </a:solidFill>
              <a:highlight>
                <a:srgbClr val="FFFFFF"/>
              </a:highlight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ctr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Enjoys being read to &amp; can retell a story</a:t>
            </a:r>
            <a:br>
              <a:rPr lang="en" sz="1900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</a:br>
            <a:r>
              <a:rPr lang="en" sz="1900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Recognizes letters (upper &amp; lower)</a:t>
            </a:r>
            <a:br>
              <a:rPr lang="en" sz="1900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</a:br>
            <a:r>
              <a:rPr lang="en" sz="1900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Repeats the first sound in a word</a:t>
            </a:r>
            <a:br>
              <a:rPr lang="en" sz="1900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</a:br>
            <a:r>
              <a:rPr lang="en" sz="1900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Speaks in complete sentences</a:t>
            </a:r>
            <a:br>
              <a:rPr lang="en" sz="1900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</a:br>
            <a:r>
              <a:rPr lang="en" sz="1900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Prints his or her first name</a:t>
            </a:r>
            <a:br>
              <a:rPr lang="en" sz="1900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</a:br>
            <a:r>
              <a:rPr lang="en" sz="1900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(Capitalizing only the first letter)</a:t>
            </a:r>
            <a:endParaRPr sz="1900">
              <a:solidFill>
                <a:srgbClr val="1F1F1F"/>
              </a:solidFill>
              <a:highlight>
                <a:srgbClr val="FFFFFF"/>
              </a:highlight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ctr">
              <a:spcBef>
                <a:spcPts val="1400"/>
              </a:spcBef>
              <a:spcAft>
                <a:spcPts val="1400"/>
              </a:spcAft>
              <a:buNone/>
            </a:pPr>
            <a:r>
              <a:rPr b="1" lang="en" sz="2416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           </a:t>
            </a:r>
            <a:r>
              <a:rPr b="1" lang="en" sz="2298" u="sng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READING TOGETHER EVERYDAY HELPS MASTER THESE SKILLS</a:t>
            </a:r>
            <a:endParaRPr i="1" sz="682">
              <a:solidFill>
                <a:srgbClr val="1F1F1F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0" y="0"/>
            <a:ext cx="9144000" cy="400200"/>
          </a:xfrm>
          <a:prstGeom prst="rect">
            <a:avLst/>
          </a:prstGeom>
          <a:solidFill>
            <a:srgbClr val="9900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25" y="3320500"/>
            <a:ext cx="1486926" cy="1730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5493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latin typeface="Chelsea Market"/>
                <a:ea typeface="Chelsea Market"/>
                <a:cs typeface="Chelsea Market"/>
                <a:sym typeface="Chelsea Market"/>
              </a:rPr>
              <a:t>Ready for Kindergarten?</a:t>
            </a:r>
            <a:endParaRPr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396800"/>
            <a:ext cx="8520600" cy="37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28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Targets for Kindergarten Entry</a:t>
            </a:r>
            <a:br>
              <a:rPr b="1" lang="en" sz="2728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</a:br>
            <a:br>
              <a:rPr lang="en" sz="2728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</a:br>
            <a:r>
              <a:rPr lang="en" sz="2000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A five year old with these skills is </a:t>
            </a:r>
            <a:r>
              <a:rPr b="1" lang="en" sz="2000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READY</a:t>
            </a:r>
            <a:r>
              <a:rPr lang="en" sz="2000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 to succeed </a:t>
            </a:r>
            <a:r>
              <a:rPr b="1" lang="en" sz="2000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in Math</a:t>
            </a:r>
            <a:r>
              <a:rPr lang="en" sz="2000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 at school.</a:t>
            </a:r>
            <a:endParaRPr sz="2000">
              <a:solidFill>
                <a:srgbClr val="1F1F1F"/>
              </a:solidFill>
              <a:highlight>
                <a:srgbClr val="FFFFFF"/>
              </a:highlight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ctr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2728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Counts in order from 1-20</a:t>
            </a:r>
            <a:br>
              <a:rPr lang="en" sz="2728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</a:br>
            <a:r>
              <a:rPr lang="en" sz="2728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Recognizes numbers and quantities to 5</a:t>
            </a:r>
            <a:br>
              <a:rPr lang="en" sz="2728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</a:br>
            <a:r>
              <a:rPr lang="en" sz="2728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Names and sorts items by color, </a:t>
            </a:r>
            <a:br>
              <a:rPr lang="en" sz="2728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</a:br>
            <a:r>
              <a:rPr lang="en" sz="2728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shape and size</a:t>
            </a:r>
            <a:br>
              <a:rPr lang="en" sz="2728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</a:br>
            <a:r>
              <a:rPr lang="en" sz="2728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Understands concepts such as more, less, </a:t>
            </a:r>
            <a:br>
              <a:rPr lang="en" sz="2728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</a:br>
            <a:r>
              <a:rPr lang="en" sz="2728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same, above, below, big, small.</a:t>
            </a:r>
            <a:endParaRPr sz="2728">
              <a:solidFill>
                <a:srgbClr val="1F1F1F"/>
              </a:solidFill>
              <a:highlight>
                <a:srgbClr val="FFFFFF"/>
              </a:highlight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r">
              <a:spcBef>
                <a:spcPts val="1400"/>
              </a:spcBef>
              <a:spcAft>
                <a:spcPts val="1400"/>
              </a:spcAft>
              <a:buNone/>
            </a:pPr>
            <a:r>
              <a:t/>
            </a:r>
            <a:endParaRPr i="1" sz="800">
              <a:solidFill>
                <a:srgbClr val="1F1F1F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6" name="Google Shape;86;p17"/>
          <p:cNvSpPr txBox="1"/>
          <p:nvPr/>
        </p:nvSpPr>
        <p:spPr>
          <a:xfrm>
            <a:off x="0" y="0"/>
            <a:ext cx="9144000" cy="400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8493" y="3347550"/>
            <a:ext cx="1765512" cy="1795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6627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latin typeface="Chelsea Market"/>
                <a:ea typeface="Chelsea Market"/>
                <a:cs typeface="Chelsea Market"/>
                <a:sym typeface="Chelsea Market"/>
              </a:rPr>
              <a:t>Ready for Kindergarten?</a:t>
            </a:r>
            <a:endParaRPr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00" y="1498000"/>
            <a:ext cx="8520600" cy="37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28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Targets for Kindergarten Entry</a:t>
            </a:r>
            <a:br>
              <a:rPr b="1" lang="en" sz="2728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</a:br>
            <a:br>
              <a:rPr lang="en" sz="2728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</a:br>
            <a:r>
              <a:rPr lang="en" sz="2599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A five year old with these skills is </a:t>
            </a:r>
            <a:r>
              <a:rPr b="1" lang="en" sz="2599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READY</a:t>
            </a:r>
            <a:r>
              <a:rPr lang="en" sz="2599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 to succeed </a:t>
            </a:r>
            <a:r>
              <a:rPr b="1" lang="en" sz="2599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Socially </a:t>
            </a:r>
            <a:r>
              <a:rPr lang="en" sz="2599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at school.</a:t>
            </a:r>
            <a:endParaRPr sz="2599">
              <a:solidFill>
                <a:srgbClr val="1F1F1F"/>
              </a:solidFill>
              <a:highlight>
                <a:srgbClr val="FFFFFF"/>
              </a:highlight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ctr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2728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Settles into new groups and situations</a:t>
            </a:r>
            <a:br>
              <a:rPr lang="en" sz="2728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</a:br>
            <a:r>
              <a:rPr lang="en" sz="2728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Can concentrate on a task for 5 minutes</a:t>
            </a:r>
            <a:br>
              <a:rPr lang="en" sz="2728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</a:br>
            <a:r>
              <a:rPr lang="en" sz="2728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Follows simple directions</a:t>
            </a:r>
            <a:br>
              <a:rPr lang="en" sz="2728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</a:br>
            <a:r>
              <a:rPr lang="en" sz="2728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Shows kindness and concern for others</a:t>
            </a:r>
            <a:endParaRPr sz="2728">
              <a:solidFill>
                <a:srgbClr val="1F1F1F"/>
              </a:solidFill>
              <a:highlight>
                <a:srgbClr val="FFFFFF"/>
              </a:highlight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ctr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728">
              <a:solidFill>
                <a:srgbClr val="1F1F1F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r">
              <a:spcBef>
                <a:spcPts val="1400"/>
              </a:spcBef>
              <a:spcAft>
                <a:spcPts val="1400"/>
              </a:spcAft>
              <a:buNone/>
            </a:pPr>
            <a:r>
              <a:t/>
            </a:r>
            <a:endParaRPr i="1" sz="800">
              <a:solidFill>
                <a:srgbClr val="1F1F1F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4" name="Google Shape;94;p18"/>
          <p:cNvSpPr txBox="1"/>
          <p:nvPr/>
        </p:nvSpPr>
        <p:spPr>
          <a:xfrm>
            <a:off x="0" y="0"/>
            <a:ext cx="9144000" cy="400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13338">
            <a:off x="46625" y="2714400"/>
            <a:ext cx="1414600" cy="2429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00" y="682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latin typeface="Chelsea Market"/>
                <a:ea typeface="Chelsea Market"/>
                <a:cs typeface="Chelsea Market"/>
                <a:sym typeface="Chelsea Market"/>
              </a:rPr>
              <a:t>Ready for Kindergarten?</a:t>
            </a:r>
            <a:endParaRPr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279625" y="1396800"/>
            <a:ext cx="8400000" cy="37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28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Targets for Kindergarten Entry</a:t>
            </a:r>
            <a:br>
              <a:rPr b="1" lang="en" sz="2728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</a:br>
            <a:br>
              <a:rPr lang="en" sz="2728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</a:br>
            <a:r>
              <a:rPr lang="en" sz="2585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A five year old with these skills is </a:t>
            </a:r>
            <a:r>
              <a:rPr b="1" lang="en" sz="2585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READY</a:t>
            </a:r>
            <a:r>
              <a:rPr lang="en" sz="2585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 to </a:t>
            </a:r>
            <a:r>
              <a:rPr b="1" lang="en" sz="2585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Functionally </a:t>
            </a:r>
            <a:r>
              <a:rPr lang="en" sz="2585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succeed at school.</a:t>
            </a:r>
            <a:endParaRPr sz="2585">
              <a:solidFill>
                <a:srgbClr val="1F1F1F"/>
              </a:solidFill>
              <a:highlight>
                <a:srgbClr val="FFFFFF"/>
              </a:highlight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ctr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2528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Can tie their own shoes (wear velcro or slip on shoes if not)</a:t>
            </a:r>
            <a:br>
              <a:rPr lang="en" sz="2728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</a:br>
            <a:r>
              <a:rPr lang="en" sz="2728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Can manage buttons, zippers, laces, and buckles</a:t>
            </a:r>
            <a:br>
              <a:rPr lang="en" sz="2728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</a:br>
            <a:r>
              <a:rPr lang="en" sz="2728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Can feed themselves their own lunch or snack</a:t>
            </a:r>
            <a:br>
              <a:rPr lang="en" sz="2728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</a:br>
            <a:r>
              <a:rPr lang="en" sz="2728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Can can get dressed all on their own</a:t>
            </a:r>
            <a:br>
              <a:rPr lang="en" sz="2728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</a:br>
            <a:r>
              <a:rPr lang="en" sz="2728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Can use a pencil, safety scissors with control</a:t>
            </a:r>
            <a:br>
              <a:rPr lang="en" sz="2728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</a:br>
            <a:r>
              <a:rPr lang="en" sz="2728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Grips pencil with thumb and forefinger</a:t>
            </a:r>
            <a:br>
              <a:rPr lang="en" sz="2728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</a:br>
            <a:r>
              <a:rPr lang="en" sz="2728">
                <a:solidFill>
                  <a:srgbClr val="1F1F1F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Comfortable with bathroom needs (wiping and urinals)</a:t>
            </a:r>
            <a:endParaRPr sz="2728">
              <a:solidFill>
                <a:srgbClr val="1F1F1F"/>
              </a:solidFill>
              <a:highlight>
                <a:srgbClr val="FFFFFF"/>
              </a:highlight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spcBef>
                <a:spcPts val="1400"/>
              </a:spcBef>
              <a:spcAft>
                <a:spcPts val="1400"/>
              </a:spcAft>
              <a:buNone/>
            </a:pPr>
            <a:r>
              <a:t/>
            </a:r>
            <a:endParaRPr i="1" sz="800">
              <a:solidFill>
                <a:srgbClr val="1F1F1F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2" name="Google Shape;102;p19"/>
          <p:cNvSpPr txBox="1"/>
          <p:nvPr/>
        </p:nvSpPr>
        <p:spPr>
          <a:xfrm>
            <a:off x="0" y="0"/>
            <a:ext cx="9144000" cy="400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493919">
            <a:off x="7373273" y="2268373"/>
            <a:ext cx="1679451" cy="2644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311700" y="6430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helsea Market"/>
                <a:ea typeface="Chelsea Market"/>
                <a:cs typeface="Chelsea Market"/>
                <a:sym typeface="Chelsea Market"/>
              </a:rPr>
              <a:t>Kindergarten Registration &amp; Screening</a:t>
            </a:r>
            <a:endParaRPr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311700" y="1141850"/>
            <a:ext cx="8520600" cy="35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333333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If your child is currently enrolled in Pre-K, we do not need your SSN, Birth Certificate or Shot Record (we already have it).</a:t>
            </a:r>
            <a:br>
              <a:rPr lang="en" sz="2150">
                <a:solidFill>
                  <a:srgbClr val="333333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</a:br>
            <a:br>
              <a:rPr lang="en" sz="2150">
                <a:solidFill>
                  <a:srgbClr val="333333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</a:br>
            <a:r>
              <a:rPr lang="en" sz="2150">
                <a:solidFill>
                  <a:srgbClr val="333333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You will need to bring your child to be screened on May 5th.  You can schedule your child’s screening with your Pre-K teacher or by calling HPS.  </a:t>
            </a:r>
            <a:r>
              <a:rPr i="1" lang="en" sz="1550" u="sng">
                <a:solidFill>
                  <a:srgbClr val="333333"/>
                </a:solidFill>
                <a:highlight>
                  <a:schemeClr val="lt1"/>
                </a:highlight>
                <a:latin typeface="Coming Soon"/>
                <a:ea typeface="Coming Soon"/>
                <a:cs typeface="Coming Soon"/>
                <a:sym typeface="Coming Soon"/>
              </a:rPr>
              <a:t>*</a:t>
            </a:r>
            <a:r>
              <a:rPr i="1" lang="en" sz="1400" u="sng">
                <a:solidFill>
                  <a:srgbClr val="333333"/>
                </a:solidFill>
                <a:highlight>
                  <a:schemeClr val="lt1"/>
                </a:highlight>
                <a:latin typeface="Coming Soon"/>
                <a:ea typeface="Coming Soon"/>
                <a:cs typeface="Coming Soon"/>
                <a:sym typeface="Coming Soon"/>
              </a:rPr>
              <a:t>You MUST schedule your child’s screening </a:t>
            </a:r>
            <a:r>
              <a:rPr b="1" i="1" lang="en" sz="1400" u="sng">
                <a:solidFill>
                  <a:srgbClr val="1F1F1F"/>
                </a:solidFill>
                <a:highlight>
                  <a:schemeClr val="lt1"/>
                </a:highlight>
                <a:latin typeface="Coming Soon"/>
                <a:ea typeface="Coming Soon"/>
                <a:cs typeface="Coming Soon"/>
                <a:sym typeface="Coming Soon"/>
              </a:rPr>
              <a:t>731-986-3091.</a:t>
            </a:r>
            <a:endParaRPr i="1" sz="2150" u="sng">
              <a:solidFill>
                <a:srgbClr val="333333"/>
              </a:solidFill>
              <a:highlight>
                <a:srgbClr val="FFFFFF"/>
              </a:highlight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2150" u="sng">
                <a:solidFill>
                  <a:srgbClr val="333333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Screenings</a:t>
            </a:r>
            <a:br>
              <a:rPr lang="en" sz="2150">
                <a:solidFill>
                  <a:srgbClr val="333333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</a:br>
            <a:r>
              <a:rPr lang="en" sz="1550">
                <a:solidFill>
                  <a:srgbClr val="333333"/>
                </a:solidFill>
                <a:highlight>
                  <a:schemeClr val="lt1"/>
                </a:highlight>
                <a:latin typeface="Coming Soon"/>
                <a:ea typeface="Coming Soon"/>
                <a:cs typeface="Coming Soon"/>
                <a:sym typeface="Coming Soon"/>
              </a:rPr>
              <a:t>Friday, May 5th</a:t>
            </a:r>
            <a:endParaRPr sz="1550">
              <a:solidFill>
                <a:srgbClr val="333333"/>
              </a:solidFill>
              <a:highlight>
                <a:schemeClr val="lt1"/>
              </a:highlight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lnSpc>
                <a:spcPct val="95000"/>
              </a:lnSpc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50">
                <a:solidFill>
                  <a:srgbClr val="333333"/>
                </a:solidFill>
                <a:highlight>
                  <a:schemeClr val="lt1"/>
                </a:highlight>
                <a:latin typeface="Coming Soon"/>
                <a:ea typeface="Coming Soon"/>
                <a:cs typeface="Coming Soon"/>
                <a:sym typeface="Coming Soon"/>
              </a:rPr>
              <a:t>8:00 - 11:00</a:t>
            </a:r>
            <a:br>
              <a:rPr lang="en" sz="1550">
                <a:solidFill>
                  <a:srgbClr val="333333"/>
                </a:solidFill>
                <a:highlight>
                  <a:schemeClr val="lt1"/>
                </a:highlight>
                <a:latin typeface="Coming Soon"/>
                <a:ea typeface="Coming Soon"/>
                <a:cs typeface="Coming Soon"/>
                <a:sym typeface="Coming Soon"/>
              </a:rPr>
            </a:br>
            <a:r>
              <a:rPr lang="en" sz="1550">
                <a:solidFill>
                  <a:srgbClr val="333333"/>
                </a:solidFill>
                <a:highlight>
                  <a:schemeClr val="lt1"/>
                </a:highlight>
                <a:latin typeface="Coming Soon"/>
                <a:ea typeface="Coming Soon"/>
                <a:cs typeface="Coming Soon"/>
                <a:sym typeface="Coming Soon"/>
              </a:rPr>
              <a:t>12:00 - 3:00</a:t>
            </a:r>
            <a:endParaRPr sz="1400">
              <a:solidFill>
                <a:srgbClr val="333333"/>
              </a:solidFill>
              <a:highlight>
                <a:srgbClr val="FFFFFF"/>
              </a:highlight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10" name="Google Shape;110;p20"/>
          <p:cNvSpPr txBox="1"/>
          <p:nvPr/>
        </p:nvSpPr>
        <p:spPr>
          <a:xfrm>
            <a:off x="0" y="0"/>
            <a:ext cx="9144000" cy="400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9574" y="2909675"/>
            <a:ext cx="1833025" cy="2172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258625" y="6716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helsea Market"/>
                <a:ea typeface="Chelsea Market"/>
                <a:cs typeface="Chelsea Market"/>
                <a:sym typeface="Chelsea Market"/>
              </a:rPr>
              <a:t>Kindergarten Registration &amp; Screening</a:t>
            </a:r>
            <a:endParaRPr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17" name="Google Shape;117;p21"/>
          <p:cNvSpPr txBox="1"/>
          <p:nvPr>
            <p:ph idx="1" type="body"/>
          </p:nvPr>
        </p:nvSpPr>
        <p:spPr>
          <a:xfrm>
            <a:off x="258625" y="1244300"/>
            <a:ext cx="8520600" cy="358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550">
                <a:solidFill>
                  <a:srgbClr val="333333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</a:br>
            <a:br>
              <a:rPr lang="en" sz="1550">
                <a:solidFill>
                  <a:srgbClr val="333333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</a:br>
            <a:r>
              <a:rPr lang="en" sz="1450">
                <a:solidFill>
                  <a:srgbClr val="333333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*</a:t>
            </a:r>
            <a:r>
              <a:rPr b="1" lang="en" sz="1450">
                <a:solidFill>
                  <a:srgbClr val="333333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All children </a:t>
            </a:r>
            <a:r>
              <a:rPr b="1" lang="en" sz="1450">
                <a:solidFill>
                  <a:srgbClr val="333333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registering</a:t>
            </a:r>
            <a:r>
              <a:rPr b="1" lang="en" sz="1450">
                <a:solidFill>
                  <a:srgbClr val="333333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 for Kindergarten must be 5 years old on or before August 15th, 2023</a:t>
            </a:r>
            <a:endParaRPr b="1" sz="1450">
              <a:solidFill>
                <a:srgbClr val="333333"/>
              </a:solidFill>
              <a:highlight>
                <a:srgbClr val="FFFFFF"/>
              </a:highlight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550">
                <a:solidFill>
                  <a:srgbClr val="333333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At your child’s screening you will fill out a “Student Data” form to fully register your child for KDG.  </a:t>
            </a:r>
            <a:endParaRPr sz="1550">
              <a:solidFill>
                <a:srgbClr val="333333"/>
              </a:solidFill>
              <a:highlight>
                <a:srgbClr val="FFFFFF"/>
              </a:highlight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550" u="sng">
                <a:solidFill>
                  <a:srgbClr val="333333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Needed</a:t>
            </a:r>
            <a:r>
              <a:rPr b="1" lang="en" sz="1550">
                <a:solidFill>
                  <a:srgbClr val="333333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:</a:t>
            </a:r>
            <a:endParaRPr b="1" sz="1550">
              <a:solidFill>
                <a:srgbClr val="333333"/>
              </a:solidFill>
              <a:highlight>
                <a:srgbClr val="FFFFFF"/>
              </a:highlight>
              <a:latin typeface="Coming Soon"/>
              <a:ea typeface="Coming Soon"/>
              <a:cs typeface="Coming Soon"/>
              <a:sym typeface="Coming Soon"/>
            </a:endParaRPr>
          </a:p>
          <a:p>
            <a:pPr indent="-327025" lvl="0" marL="45720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rgbClr val="333333"/>
              </a:buClr>
              <a:buSzPts val="1550"/>
              <a:buFont typeface="Coming Soon"/>
              <a:buChar char="➔"/>
            </a:pPr>
            <a:r>
              <a:rPr lang="en" sz="1550">
                <a:solidFill>
                  <a:srgbClr val="333333"/>
                </a:solidFill>
                <a:highlight>
                  <a:srgbClr val="FFFFFF"/>
                </a:highlight>
                <a:latin typeface="Coming Soon"/>
                <a:ea typeface="Coming Soon"/>
                <a:cs typeface="Coming Soon"/>
                <a:sym typeface="Coming Soon"/>
              </a:rPr>
              <a:t>Birth Certificate (</a:t>
            </a:r>
            <a:r>
              <a:rPr lang="en" sz="1550">
                <a:solidFill>
                  <a:srgbClr val="333333"/>
                </a:solidFill>
                <a:highlight>
                  <a:schemeClr val="lt1"/>
                </a:highlight>
                <a:latin typeface="Coming Soon"/>
                <a:ea typeface="Coming Soon"/>
                <a:cs typeface="Coming Soon"/>
                <a:sym typeface="Coming Soon"/>
              </a:rPr>
              <a:t>s</a:t>
            </a:r>
            <a:r>
              <a:rPr lang="en" sz="1550">
                <a:solidFill>
                  <a:srgbClr val="333333"/>
                </a:solidFill>
                <a:highlight>
                  <a:schemeClr val="lt1"/>
                </a:highlight>
                <a:latin typeface="Coming Soon"/>
                <a:ea typeface="Coming Soon"/>
                <a:cs typeface="Coming Soon"/>
                <a:sym typeface="Coming Soon"/>
              </a:rPr>
              <a:t>tate certified copy)*</a:t>
            </a:r>
            <a:endParaRPr sz="1550">
              <a:solidFill>
                <a:srgbClr val="333333"/>
              </a:solidFill>
              <a:highlight>
                <a:schemeClr val="lt1"/>
              </a:highlight>
              <a:latin typeface="Coming Soon"/>
              <a:ea typeface="Coming Soon"/>
              <a:cs typeface="Coming Soon"/>
              <a:sym typeface="Coming Soon"/>
            </a:endParaRPr>
          </a:p>
          <a:p>
            <a:pPr indent="-32702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50"/>
              <a:buFont typeface="Coming Soon"/>
              <a:buChar char="➔"/>
            </a:pPr>
            <a:r>
              <a:rPr lang="en" sz="1550">
                <a:solidFill>
                  <a:srgbClr val="333333"/>
                </a:solidFill>
                <a:highlight>
                  <a:schemeClr val="lt1"/>
                </a:highlight>
                <a:latin typeface="Coming Soon"/>
                <a:ea typeface="Coming Soon"/>
                <a:cs typeface="Coming Soon"/>
                <a:sym typeface="Coming Soon"/>
              </a:rPr>
              <a:t>Shot Record/Physical Form*</a:t>
            </a:r>
            <a:endParaRPr sz="1550">
              <a:solidFill>
                <a:srgbClr val="333333"/>
              </a:solidFill>
              <a:highlight>
                <a:schemeClr val="lt1"/>
              </a:highlight>
              <a:latin typeface="Coming Soon"/>
              <a:ea typeface="Coming Soon"/>
              <a:cs typeface="Coming Soon"/>
              <a:sym typeface="Coming Soon"/>
            </a:endParaRPr>
          </a:p>
          <a:p>
            <a:pPr indent="-32702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50"/>
              <a:buFont typeface="Coming Soon"/>
              <a:buChar char="➔"/>
            </a:pPr>
            <a:r>
              <a:rPr lang="en" sz="1550">
                <a:solidFill>
                  <a:srgbClr val="333333"/>
                </a:solidFill>
                <a:highlight>
                  <a:schemeClr val="lt1"/>
                </a:highlight>
                <a:latin typeface="Coming Soon"/>
                <a:ea typeface="Coming Soon"/>
                <a:cs typeface="Coming Soon"/>
                <a:sym typeface="Coming Soon"/>
              </a:rPr>
              <a:t>Social Security Card*</a:t>
            </a:r>
            <a:endParaRPr sz="1550">
              <a:solidFill>
                <a:srgbClr val="333333"/>
              </a:solidFill>
              <a:highlight>
                <a:schemeClr val="lt1"/>
              </a:highlight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l">
              <a:lnSpc>
                <a:spcPct val="95000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rPr lang="en" sz="1550">
                <a:solidFill>
                  <a:srgbClr val="333333"/>
                </a:solidFill>
                <a:highlight>
                  <a:schemeClr val="lt1"/>
                </a:highlight>
                <a:latin typeface="Coming Soon"/>
                <a:ea typeface="Coming Soon"/>
                <a:cs typeface="Coming Soon"/>
                <a:sym typeface="Coming Soon"/>
              </a:rPr>
              <a:t>*If your child attended our Pre-K program we already have this.</a:t>
            </a:r>
            <a:endParaRPr sz="1550">
              <a:solidFill>
                <a:srgbClr val="333333"/>
              </a:solidFill>
              <a:highlight>
                <a:schemeClr val="lt1"/>
              </a:highlight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18" name="Google Shape;118;p21"/>
          <p:cNvSpPr txBox="1"/>
          <p:nvPr/>
        </p:nvSpPr>
        <p:spPr>
          <a:xfrm>
            <a:off x="0" y="0"/>
            <a:ext cx="9144000" cy="400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1075" y="2507050"/>
            <a:ext cx="2162926" cy="2562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