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FD6B8E-0D90-4894-95AB-359A02D51E6B}" type="datetimeFigureOut">
              <a:rPr lang="en-US"/>
              <a:pPr>
                <a:defRPr/>
              </a:pPr>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2EE85A-E241-434D-BCA6-089F09AC375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7FA08-4441-4E1A-AA1B-3CDB288071E4}" type="slidenum">
              <a:rPr lang="en-US"/>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0321D8F3-8F0B-4CFB-B315-DDF604F44737}" type="datetimeFigureOut">
              <a:rPr lang="en-US"/>
              <a:pPr>
                <a:defRPr/>
              </a:pPr>
              <a:t>9/29/2015</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DE762A39-6193-4ECA-8053-8530AD649F52}"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E3C0E5A-929F-4ACD-AE38-ECA767F96877}" type="datetimeFigureOut">
              <a:rPr lang="en-US"/>
              <a:pPr>
                <a:defRPr/>
              </a:pPr>
              <a:t>9/29/2015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15568A7-DFB8-426D-B0B6-35854D95607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CE21C46-A41B-442A-B819-A38D849F59FD}" type="datetimeFigureOut">
              <a:rPr lang="en-US"/>
              <a:pPr>
                <a:defRPr/>
              </a:pPr>
              <a:t>9/29/2015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447DD44-D7B7-4A6D-B63F-2B6F16F5A4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93FADFFC-84E6-426D-8247-6027EA1239B8}" type="datetimeFigureOut">
              <a:rPr lang="en-US"/>
              <a:pPr>
                <a:defRPr/>
              </a:pPr>
              <a:t>9/29/2015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3C7E0DB-8377-4AFF-B934-28A2E1BAA5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6E6DED-4126-4DB6-A1D4-159BAAA5FA58}" type="datetimeFigureOut">
              <a:rPr lang="en-US"/>
              <a:pPr>
                <a:defRPr/>
              </a:pPr>
              <a:t>9/29/2015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B3907F-AFBA-4609-A435-3131026462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5C841234-A60B-4E82-A1C2-183B83722CAF}" type="datetimeFigureOut">
              <a:rPr lang="en-US"/>
              <a:pPr>
                <a:defRPr/>
              </a:pPr>
              <a:t>9/29/2015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05CF358-8840-4106-AF94-C23B2AD70D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1DE95FD4-3DFE-4AB5-A3F4-47A08E0C76F6}"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28CBFAB9-581A-433B-AB6E-3046CCB36FDB}" type="datetimeFigureOut">
              <a:rPr lang="en-US"/>
              <a:pPr>
                <a:defRPr/>
              </a:pPr>
              <a:t>9/29/2015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777BEAFB-4A9C-44EC-B39F-09D10DE8DF24}" type="datetimeFigureOut">
              <a:rPr lang="en-US"/>
              <a:pPr>
                <a:defRPr/>
              </a:pPr>
              <a:t>9/29/2015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BC9BF948-D5E3-4DB0-811B-9787A1571C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17656D5D-CD96-48E3-B88E-41CA5742CAC4}" type="datetimeFigureOut">
              <a:rPr lang="en-US"/>
              <a:pPr>
                <a:defRPr/>
              </a:pPr>
              <a:t>9/29/2015</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D6797449-E43D-4FD1-9662-1FFE995A1C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FD220765-C323-44FD-9600-854AB3010FDE}" type="datetimeFigureOut">
              <a:rPr lang="en-US"/>
              <a:pPr>
                <a:defRPr/>
              </a:pPr>
              <a:t>9/29/2015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A788BCC-AC5B-473C-A2BB-D28BE591E9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C69B3FEE-88DE-4B99-8BC1-51AF6FC7DE74}" type="datetimeFigureOut">
              <a:rPr lang="en-US"/>
              <a:pPr>
                <a:defRPr/>
              </a:pPr>
              <a:t>9/29/2015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4224670-A0C4-4B4B-9F63-133E96D4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63C6DC3D-23D6-4F27-966F-C95D82563219}" type="datetimeFigureOut">
              <a:rPr lang="en-US"/>
              <a:pPr>
                <a:defRPr/>
              </a:pPr>
              <a:t>9/29/2015</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E5B8626D-38F6-4F0D-85E7-1201735B1AA5}"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74"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18" Type="http://schemas.openxmlformats.org/officeDocument/2006/relationships/image" Target="../media/image23.wmf"/><Relationship Id="rId3" Type="http://schemas.openxmlformats.org/officeDocument/2006/relationships/audio" Target="../media/audio10.wav"/><Relationship Id="rId21" Type="http://schemas.openxmlformats.org/officeDocument/2006/relationships/image" Target="../media/image26.wmf"/><Relationship Id="rId7" Type="http://schemas.openxmlformats.org/officeDocument/2006/relationships/image" Target="../media/image12.wmf"/><Relationship Id="rId12" Type="http://schemas.openxmlformats.org/officeDocument/2006/relationships/image" Target="../media/image17.wmf"/><Relationship Id="rId17" Type="http://schemas.openxmlformats.org/officeDocument/2006/relationships/image" Target="../media/image22.wmf"/><Relationship Id="rId25" Type="http://schemas.openxmlformats.org/officeDocument/2006/relationships/image" Target="../media/image30.wmf"/><Relationship Id="rId2" Type="http://schemas.openxmlformats.org/officeDocument/2006/relationships/notesSlide" Target="../notesSlides/notesSlide1.xml"/><Relationship Id="rId16" Type="http://schemas.openxmlformats.org/officeDocument/2006/relationships/image" Target="../media/image21.wmf"/><Relationship Id="rId20" Type="http://schemas.openxmlformats.org/officeDocument/2006/relationships/image" Target="../media/image25.wmf"/><Relationship Id="rId1" Type="http://schemas.openxmlformats.org/officeDocument/2006/relationships/slideLayout" Target="../slideLayouts/slideLayout2.xml"/><Relationship Id="rId6" Type="http://schemas.openxmlformats.org/officeDocument/2006/relationships/image" Target="../media/image11.wmf"/><Relationship Id="rId11" Type="http://schemas.openxmlformats.org/officeDocument/2006/relationships/image" Target="../media/image16.wmf"/><Relationship Id="rId24" Type="http://schemas.openxmlformats.org/officeDocument/2006/relationships/image" Target="../media/image29.wmf"/><Relationship Id="rId5" Type="http://schemas.openxmlformats.org/officeDocument/2006/relationships/image" Target="../media/image10.gif"/><Relationship Id="rId15" Type="http://schemas.openxmlformats.org/officeDocument/2006/relationships/image" Target="../media/image20.wmf"/><Relationship Id="rId23" Type="http://schemas.openxmlformats.org/officeDocument/2006/relationships/image" Target="../media/image28.wmf"/><Relationship Id="rId10" Type="http://schemas.openxmlformats.org/officeDocument/2006/relationships/image" Target="../media/image15.wmf"/><Relationship Id="rId19" Type="http://schemas.openxmlformats.org/officeDocument/2006/relationships/image" Target="../media/image24.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 Id="rId22" Type="http://schemas.openxmlformats.org/officeDocument/2006/relationships/image" Target="../media/image27.wmf"/></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5.wav"/><Relationship Id="rId1" Type="http://schemas.openxmlformats.org/officeDocument/2006/relationships/slideLayout" Target="../slideLayouts/slideLayout9.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llegeparents.org/" TargetMode="External"/><Relationship Id="rId2" Type="http://schemas.openxmlformats.org/officeDocument/2006/relationships/audio" Target="../media/audio9.wav"/><Relationship Id="rId1" Type="http://schemas.openxmlformats.org/officeDocument/2006/relationships/slideLayout" Target="../slideLayouts/slideLayout4.xml"/><Relationship Id="rId4" Type="http://schemas.openxmlformats.org/officeDocument/2006/relationships/hyperlink" Target="http://www.kud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305800" cy="1143000"/>
          </a:xfrm>
        </p:spPr>
        <p:txBody>
          <a:bodyPr/>
          <a:lstStyle/>
          <a:p>
            <a:pPr eaLnBrk="1" fontAlgn="auto" hangingPunct="1">
              <a:spcAft>
                <a:spcPts val="0"/>
              </a:spcAft>
              <a:buFont typeface="Wingdings 2"/>
              <a:buNone/>
              <a:defRPr/>
            </a:pPr>
            <a:r>
              <a:rPr lang="en-US" dirty="0" smtClean="0"/>
              <a:t>By: Mrs. Gregory</a:t>
            </a:r>
          </a:p>
          <a:p>
            <a:pPr eaLnBrk="1" fontAlgn="auto" hangingPunct="1">
              <a:spcAft>
                <a:spcPts val="0"/>
              </a:spcAft>
              <a:buFont typeface="Wingdings 2"/>
              <a:buNone/>
              <a:defRPr/>
            </a:pPr>
            <a:r>
              <a:rPr lang="en-US" dirty="0" smtClean="0"/>
              <a:t>School Guidance Counselor</a:t>
            </a:r>
            <a:endParaRPr lang="en-US" dirty="0"/>
          </a:p>
        </p:txBody>
      </p:sp>
      <p:sp>
        <p:nvSpPr>
          <p:cNvPr id="2" name="Title 1"/>
          <p:cNvSpPr>
            <a:spLocks noGrp="1"/>
          </p:cNvSpPr>
          <p:nvPr>
            <p:ph type="ctrTitle"/>
          </p:nvPr>
        </p:nvSpPr>
        <p:spPr/>
        <p:txBody>
          <a:bodyPr/>
          <a:lstStyle/>
          <a:p>
            <a:pPr eaLnBrk="1" fontAlgn="auto" hangingPunct="1">
              <a:spcAft>
                <a:spcPts val="0"/>
              </a:spcAft>
              <a:defRPr/>
            </a:pPr>
            <a:r>
              <a:rPr smtClean="0"/>
              <a:t>Career Choices</a:t>
            </a:r>
            <a:endParaRPr/>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5" descr="C:\Users\Counselor\AppData\Local\Microsoft\Windows\Temporary Internet Files\Content.IE5\EHFLTT8W\MC900018369[1].wmf"/>
          <p:cNvPicPr>
            <a:picLocks noGrp="1" noChangeAspect="1" noChangeArrowheads="1"/>
          </p:cNvPicPr>
          <p:nvPr>
            <p:ph idx="1"/>
          </p:nvPr>
        </p:nvPicPr>
        <p:blipFill>
          <a:blip r:embed="rId4"/>
          <a:srcRect/>
          <a:stretch>
            <a:fillRect/>
          </a:stretch>
        </p:blipFill>
        <p:spPr>
          <a:xfrm>
            <a:off x="1219200" y="3505200"/>
            <a:ext cx="963613" cy="1295400"/>
          </a:xfrm>
        </p:spPr>
      </p:pic>
      <p:sp>
        <p:nvSpPr>
          <p:cNvPr id="4" name="Title 3"/>
          <p:cNvSpPr>
            <a:spLocks noGrp="1"/>
          </p:cNvSpPr>
          <p:nvPr>
            <p:ph type="title"/>
          </p:nvPr>
        </p:nvSpPr>
        <p:spPr/>
        <p:txBody>
          <a:bodyPr/>
          <a:lstStyle/>
          <a:p>
            <a:pPr eaLnBrk="1" fontAlgn="auto" hangingPunct="1">
              <a:spcAft>
                <a:spcPts val="0"/>
              </a:spcAft>
              <a:defRPr/>
            </a:pPr>
            <a:r>
              <a:rPr smtClean="0"/>
              <a:t>R U Ready to Make a Career Choice?</a:t>
            </a:r>
            <a:endParaRPr/>
          </a:p>
        </p:txBody>
      </p:sp>
      <p:pic>
        <p:nvPicPr>
          <p:cNvPr id="23555" name="Picture 2" descr="C:\Users\Counselor\AppData\Local\Microsoft\Windows\Temporary Internet Files\Content.IE5\JK3AMCT1\MM900040999[1].gif"/>
          <p:cNvPicPr>
            <a:picLocks noChangeAspect="1" noChangeArrowheads="1" noCrop="1"/>
          </p:cNvPicPr>
          <p:nvPr/>
        </p:nvPicPr>
        <p:blipFill>
          <a:blip r:embed="rId5"/>
          <a:srcRect/>
          <a:stretch>
            <a:fillRect/>
          </a:stretch>
        </p:blipFill>
        <p:spPr bwMode="auto">
          <a:xfrm>
            <a:off x="228600" y="2667000"/>
            <a:ext cx="1066800" cy="1143000"/>
          </a:xfrm>
          <a:prstGeom prst="rect">
            <a:avLst/>
          </a:prstGeom>
          <a:noFill/>
          <a:ln w="9525">
            <a:noFill/>
            <a:miter lim="800000"/>
            <a:headEnd/>
            <a:tailEnd/>
          </a:ln>
        </p:spPr>
      </p:pic>
      <p:pic>
        <p:nvPicPr>
          <p:cNvPr id="23556" name="Picture 3" descr="C:\Users\Counselor\AppData\Local\Microsoft\Windows\Temporary Internet Files\Content.IE5\7M1QMZOO\MC900024492[1].wmf"/>
          <p:cNvPicPr>
            <a:picLocks noChangeAspect="1" noChangeArrowheads="1"/>
          </p:cNvPicPr>
          <p:nvPr/>
        </p:nvPicPr>
        <p:blipFill>
          <a:blip r:embed="rId6"/>
          <a:srcRect/>
          <a:stretch>
            <a:fillRect/>
          </a:stretch>
        </p:blipFill>
        <p:spPr bwMode="auto">
          <a:xfrm>
            <a:off x="0" y="4876800"/>
            <a:ext cx="1295400" cy="1295400"/>
          </a:xfrm>
          <a:prstGeom prst="rect">
            <a:avLst/>
          </a:prstGeom>
          <a:noFill/>
          <a:ln w="9525">
            <a:noFill/>
            <a:miter lim="800000"/>
            <a:headEnd/>
            <a:tailEnd/>
          </a:ln>
        </p:spPr>
      </p:pic>
      <p:pic>
        <p:nvPicPr>
          <p:cNvPr id="23557" name="Picture 4" descr="C:\Users\Counselor\AppData\Local\Microsoft\Windows\Temporary Internet Files\Content.IE5\992C63N7\MC900019697[1].wmf"/>
          <p:cNvPicPr>
            <a:picLocks noChangeAspect="1" noChangeArrowheads="1"/>
          </p:cNvPicPr>
          <p:nvPr/>
        </p:nvPicPr>
        <p:blipFill>
          <a:blip r:embed="rId7"/>
          <a:srcRect/>
          <a:stretch>
            <a:fillRect/>
          </a:stretch>
        </p:blipFill>
        <p:spPr bwMode="auto">
          <a:xfrm>
            <a:off x="1828800" y="2133600"/>
            <a:ext cx="1524000" cy="1447800"/>
          </a:xfrm>
          <a:prstGeom prst="rect">
            <a:avLst/>
          </a:prstGeom>
          <a:noFill/>
          <a:ln w="9525">
            <a:noFill/>
            <a:miter lim="800000"/>
            <a:headEnd/>
            <a:tailEnd/>
          </a:ln>
        </p:spPr>
      </p:pic>
      <p:pic>
        <p:nvPicPr>
          <p:cNvPr id="23558" name="Picture 5" descr="C:\Users\Counselor\AppData\Local\Microsoft\Windows\Temporary Internet Files\Content.IE5\7M1QMZOO\MC900060197[1].wmf"/>
          <p:cNvPicPr>
            <a:picLocks noChangeAspect="1" noChangeArrowheads="1"/>
          </p:cNvPicPr>
          <p:nvPr/>
        </p:nvPicPr>
        <p:blipFill>
          <a:blip r:embed="rId8"/>
          <a:srcRect/>
          <a:stretch>
            <a:fillRect/>
          </a:stretch>
        </p:blipFill>
        <p:spPr bwMode="auto">
          <a:xfrm>
            <a:off x="2362200" y="3657600"/>
            <a:ext cx="1524000" cy="1312863"/>
          </a:xfrm>
          <a:prstGeom prst="rect">
            <a:avLst/>
          </a:prstGeom>
          <a:noFill/>
          <a:ln w="9525">
            <a:noFill/>
            <a:miter lim="800000"/>
            <a:headEnd/>
            <a:tailEnd/>
          </a:ln>
        </p:spPr>
      </p:pic>
      <p:pic>
        <p:nvPicPr>
          <p:cNvPr id="23559" name="Picture 6" descr="C:\Users\Counselor\AppData\Local\Microsoft\Windows\Temporary Internet Files\Content.IE5\992C63N7\MC900054885[1].wmf"/>
          <p:cNvPicPr>
            <a:picLocks noChangeAspect="1" noChangeArrowheads="1"/>
          </p:cNvPicPr>
          <p:nvPr/>
        </p:nvPicPr>
        <p:blipFill>
          <a:blip r:embed="rId9"/>
          <a:srcRect/>
          <a:stretch>
            <a:fillRect/>
          </a:stretch>
        </p:blipFill>
        <p:spPr bwMode="auto">
          <a:xfrm>
            <a:off x="3657600" y="2514600"/>
            <a:ext cx="1371600" cy="1143000"/>
          </a:xfrm>
          <a:prstGeom prst="rect">
            <a:avLst/>
          </a:prstGeom>
          <a:noFill/>
          <a:ln w="9525">
            <a:noFill/>
            <a:miter lim="800000"/>
            <a:headEnd/>
            <a:tailEnd/>
          </a:ln>
        </p:spPr>
      </p:pic>
      <p:pic>
        <p:nvPicPr>
          <p:cNvPr id="23560" name="Picture 7" descr="C:\Users\Counselor\AppData\Local\Microsoft\Windows\Temporary Internet Files\Content.IE5\EHFLTT8W\MC900056585[1].wmf"/>
          <p:cNvPicPr>
            <a:picLocks noChangeAspect="1" noChangeArrowheads="1"/>
          </p:cNvPicPr>
          <p:nvPr/>
        </p:nvPicPr>
        <p:blipFill>
          <a:blip r:embed="rId10"/>
          <a:srcRect/>
          <a:stretch>
            <a:fillRect/>
          </a:stretch>
        </p:blipFill>
        <p:spPr bwMode="auto">
          <a:xfrm>
            <a:off x="4114800" y="3886200"/>
            <a:ext cx="1203325" cy="1524000"/>
          </a:xfrm>
          <a:prstGeom prst="rect">
            <a:avLst/>
          </a:prstGeom>
          <a:noFill/>
          <a:ln w="9525">
            <a:noFill/>
            <a:miter lim="800000"/>
            <a:headEnd/>
            <a:tailEnd/>
          </a:ln>
        </p:spPr>
      </p:pic>
      <p:pic>
        <p:nvPicPr>
          <p:cNvPr id="23561" name="Picture 9" descr="C:\Users\Counselor\AppData\Local\Microsoft\Windows\Temporary Internet Files\Content.IE5\7M1QMZOO\MC900056987[1].wmf"/>
          <p:cNvPicPr>
            <a:picLocks noChangeAspect="1" noChangeArrowheads="1"/>
          </p:cNvPicPr>
          <p:nvPr/>
        </p:nvPicPr>
        <p:blipFill>
          <a:blip r:embed="rId11"/>
          <a:srcRect/>
          <a:stretch>
            <a:fillRect/>
          </a:stretch>
        </p:blipFill>
        <p:spPr bwMode="auto">
          <a:xfrm>
            <a:off x="1143000" y="5638800"/>
            <a:ext cx="1143000" cy="1219200"/>
          </a:xfrm>
          <a:prstGeom prst="rect">
            <a:avLst/>
          </a:prstGeom>
          <a:noFill/>
          <a:ln w="9525">
            <a:noFill/>
            <a:miter lim="800000"/>
            <a:headEnd/>
            <a:tailEnd/>
          </a:ln>
        </p:spPr>
      </p:pic>
      <p:pic>
        <p:nvPicPr>
          <p:cNvPr id="23562" name="Picture 10" descr="C:\Users\Counselor\AppData\Local\Microsoft\Windows\Temporary Internet Files\Content.IE5\992C63N7\MC900060198[1].wmf"/>
          <p:cNvPicPr>
            <a:picLocks noChangeAspect="1" noChangeArrowheads="1"/>
          </p:cNvPicPr>
          <p:nvPr/>
        </p:nvPicPr>
        <p:blipFill>
          <a:blip r:embed="rId12"/>
          <a:srcRect/>
          <a:stretch>
            <a:fillRect/>
          </a:stretch>
        </p:blipFill>
        <p:spPr bwMode="auto">
          <a:xfrm>
            <a:off x="6019800" y="1143000"/>
            <a:ext cx="1143000" cy="1219200"/>
          </a:xfrm>
          <a:prstGeom prst="rect">
            <a:avLst/>
          </a:prstGeom>
          <a:noFill/>
          <a:ln w="9525">
            <a:noFill/>
            <a:miter lim="800000"/>
            <a:headEnd/>
            <a:tailEnd/>
          </a:ln>
        </p:spPr>
      </p:pic>
      <p:pic>
        <p:nvPicPr>
          <p:cNvPr id="23563" name="Picture 11" descr="C:\Users\Counselor\AppData\Local\Microsoft\Windows\Temporary Internet Files\Content.IE5\EHFLTT8W\MC900060189[1].wmf"/>
          <p:cNvPicPr>
            <a:picLocks noChangeAspect="1" noChangeArrowheads="1"/>
          </p:cNvPicPr>
          <p:nvPr/>
        </p:nvPicPr>
        <p:blipFill>
          <a:blip r:embed="rId13"/>
          <a:srcRect/>
          <a:stretch>
            <a:fillRect/>
          </a:stretch>
        </p:blipFill>
        <p:spPr bwMode="auto">
          <a:xfrm>
            <a:off x="5562600" y="2514600"/>
            <a:ext cx="1295400" cy="1447800"/>
          </a:xfrm>
          <a:prstGeom prst="rect">
            <a:avLst/>
          </a:prstGeom>
          <a:noFill/>
          <a:ln w="9525">
            <a:noFill/>
            <a:miter lim="800000"/>
            <a:headEnd/>
            <a:tailEnd/>
          </a:ln>
        </p:spPr>
      </p:pic>
      <p:pic>
        <p:nvPicPr>
          <p:cNvPr id="23564" name="Picture 12" descr="C:\Users\Counselor\AppData\Local\Microsoft\Windows\Temporary Internet Files\Content.IE5\992C63N7\MC900017067[1].wmf"/>
          <p:cNvPicPr>
            <a:picLocks noChangeAspect="1" noChangeArrowheads="1"/>
          </p:cNvPicPr>
          <p:nvPr/>
        </p:nvPicPr>
        <p:blipFill>
          <a:blip r:embed="rId14"/>
          <a:srcRect/>
          <a:stretch>
            <a:fillRect/>
          </a:stretch>
        </p:blipFill>
        <p:spPr bwMode="auto">
          <a:xfrm>
            <a:off x="7239000" y="5638800"/>
            <a:ext cx="1066800" cy="990600"/>
          </a:xfrm>
          <a:prstGeom prst="rect">
            <a:avLst/>
          </a:prstGeom>
          <a:noFill/>
          <a:ln w="9525">
            <a:noFill/>
            <a:miter lim="800000"/>
            <a:headEnd/>
            <a:tailEnd/>
          </a:ln>
        </p:spPr>
      </p:pic>
      <p:pic>
        <p:nvPicPr>
          <p:cNvPr id="23565" name="Picture 13" descr="C:\Users\Counselor\AppData\Local\Microsoft\Windows\Temporary Internet Files\Content.IE5\7M1QMZOO\MC900056773[1].wmf"/>
          <p:cNvPicPr>
            <a:picLocks noChangeAspect="1" noChangeArrowheads="1"/>
          </p:cNvPicPr>
          <p:nvPr/>
        </p:nvPicPr>
        <p:blipFill>
          <a:blip r:embed="rId15"/>
          <a:srcRect/>
          <a:stretch>
            <a:fillRect/>
          </a:stretch>
        </p:blipFill>
        <p:spPr bwMode="auto">
          <a:xfrm>
            <a:off x="6096000" y="5486400"/>
            <a:ext cx="947738" cy="1219200"/>
          </a:xfrm>
          <a:prstGeom prst="rect">
            <a:avLst/>
          </a:prstGeom>
          <a:noFill/>
          <a:ln w="9525">
            <a:noFill/>
            <a:miter lim="800000"/>
            <a:headEnd/>
            <a:tailEnd/>
          </a:ln>
        </p:spPr>
      </p:pic>
      <p:pic>
        <p:nvPicPr>
          <p:cNvPr id="23566" name="Picture 14" descr="C:\Users\Counselor\AppData\Local\Microsoft\Windows\Temporary Internet Files\Content.IE5\992C63N7\MC900014473[1].wmf"/>
          <p:cNvPicPr>
            <a:picLocks noChangeAspect="1" noChangeArrowheads="1"/>
          </p:cNvPicPr>
          <p:nvPr/>
        </p:nvPicPr>
        <p:blipFill>
          <a:blip r:embed="rId16"/>
          <a:srcRect/>
          <a:stretch>
            <a:fillRect/>
          </a:stretch>
        </p:blipFill>
        <p:spPr bwMode="auto">
          <a:xfrm>
            <a:off x="7315200" y="1371600"/>
            <a:ext cx="1227138" cy="1219200"/>
          </a:xfrm>
          <a:prstGeom prst="rect">
            <a:avLst/>
          </a:prstGeom>
          <a:noFill/>
          <a:ln w="9525">
            <a:noFill/>
            <a:miter lim="800000"/>
            <a:headEnd/>
            <a:tailEnd/>
          </a:ln>
        </p:spPr>
      </p:pic>
      <p:pic>
        <p:nvPicPr>
          <p:cNvPr id="23567" name="Picture 16" descr="C:\Users\Counselor\AppData\Local\Microsoft\Windows\Temporary Internet Files\Content.IE5\JK3AMCT1\MC900024469[1].wmf"/>
          <p:cNvPicPr>
            <a:picLocks noChangeAspect="1" noChangeArrowheads="1"/>
          </p:cNvPicPr>
          <p:nvPr/>
        </p:nvPicPr>
        <p:blipFill>
          <a:blip r:embed="rId17"/>
          <a:srcRect/>
          <a:stretch>
            <a:fillRect/>
          </a:stretch>
        </p:blipFill>
        <p:spPr bwMode="auto">
          <a:xfrm>
            <a:off x="4495800" y="1143000"/>
            <a:ext cx="1243013" cy="1516063"/>
          </a:xfrm>
          <a:prstGeom prst="rect">
            <a:avLst/>
          </a:prstGeom>
          <a:noFill/>
          <a:ln w="9525">
            <a:noFill/>
            <a:miter lim="800000"/>
            <a:headEnd/>
            <a:tailEnd/>
          </a:ln>
        </p:spPr>
      </p:pic>
      <p:pic>
        <p:nvPicPr>
          <p:cNvPr id="23568" name="Picture 18" descr="C:\Users\Counselor\AppData\Local\Microsoft\Windows\Temporary Internet Files\Content.IE5\992C63N7\MC900056766[1].wmf"/>
          <p:cNvPicPr>
            <a:picLocks noChangeAspect="1" noChangeArrowheads="1"/>
          </p:cNvPicPr>
          <p:nvPr/>
        </p:nvPicPr>
        <p:blipFill>
          <a:blip r:embed="rId18"/>
          <a:srcRect/>
          <a:stretch>
            <a:fillRect/>
          </a:stretch>
        </p:blipFill>
        <p:spPr bwMode="auto">
          <a:xfrm>
            <a:off x="4191000" y="5562600"/>
            <a:ext cx="1770063" cy="1117600"/>
          </a:xfrm>
          <a:prstGeom prst="rect">
            <a:avLst/>
          </a:prstGeom>
          <a:noFill/>
          <a:ln w="9525">
            <a:noFill/>
            <a:miter lim="800000"/>
            <a:headEnd/>
            <a:tailEnd/>
          </a:ln>
        </p:spPr>
      </p:pic>
      <p:pic>
        <p:nvPicPr>
          <p:cNvPr id="23569" name="Picture 19" descr="C:\Users\Counselor\AppData\Local\Microsoft\Windows\Temporary Internet Files\Content.IE5\EHFLTT8W\MC900056767[1].wmf"/>
          <p:cNvPicPr>
            <a:picLocks noChangeAspect="1" noChangeArrowheads="1"/>
          </p:cNvPicPr>
          <p:nvPr/>
        </p:nvPicPr>
        <p:blipFill>
          <a:blip r:embed="rId19"/>
          <a:srcRect/>
          <a:stretch>
            <a:fillRect/>
          </a:stretch>
        </p:blipFill>
        <p:spPr bwMode="auto">
          <a:xfrm>
            <a:off x="5867400" y="4191000"/>
            <a:ext cx="914400" cy="1295400"/>
          </a:xfrm>
          <a:prstGeom prst="rect">
            <a:avLst/>
          </a:prstGeom>
          <a:noFill/>
          <a:ln w="9525">
            <a:noFill/>
            <a:miter lim="800000"/>
            <a:headEnd/>
            <a:tailEnd/>
          </a:ln>
        </p:spPr>
      </p:pic>
      <p:pic>
        <p:nvPicPr>
          <p:cNvPr id="23570" name="Picture 20" descr="C:\Users\Counselor\AppData\Local\Microsoft\Windows\Temporary Internet Files\Content.IE5\JK3AMCT1\MC900017075[1].wmf"/>
          <p:cNvPicPr>
            <a:picLocks noChangeAspect="1" noChangeArrowheads="1"/>
          </p:cNvPicPr>
          <p:nvPr/>
        </p:nvPicPr>
        <p:blipFill>
          <a:blip r:embed="rId20"/>
          <a:srcRect/>
          <a:stretch>
            <a:fillRect/>
          </a:stretch>
        </p:blipFill>
        <p:spPr bwMode="auto">
          <a:xfrm>
            <a:off x="1295400" y="1066800"/>
            <a:ext cx="990600" cy="1289050"/>
          </a:xfrm>
          <a:prstGeom prst="rect">
            <a:avLst/>
          </a:prstGeom>
          <a:noFill/>
          <a:ln w="9525">
            <a:noFill/>
            <a:miter lim="800000"/>
            <a:headEnd/>
            <a:tailEnd/>
          </a:ln>
        </p:spPr>
      </p:pic>
      <p:pic>
        <p:nvPicPr>
          <p:cNvPr id="23571" name="Picture 22" descr="C:\Users\Counselor\AppData\Local\Microsoft\Windows\Temporary Internet Files\Content.IE5\7M1QMZOO\MC900039394[1].wmf"/>
          <p:cNvPicPr>
            <a:picLocks noChangeAspect="1" noChangeArrowheads="1"/>
          </p:cNvPicPr>
          <p:nvPr/>
        </p:nvPicPr>
        <p:blipFill>
          <a:blip r:embed="rId21"/>
          <a:srcRect/>
          <a:stretch>
            <a:fillRect/>
          </a:stretch>
        </p:blipFill>
        <p:spPr bwMode="auto">
          <a:xfrm>
            <a:off x="2667000" y="5441950"/>
            <a:ext cx="1219200" cy="1416050"/>
          </a:xfrm>
          <a:prstGeom prst="rect">
            <a:avLst/>
          </a:prstGeom>
          <a:noFill/>
          <a:ln w="9525">
            <a:noFill/>
            <a:miter lim="800000"/>
            <a:headEnd/>
            <a:tailEnd/>
          </a:ln>
        </p:spPr>
      </p:pic>
      <p:pic>
        <p:nvPicPr>
          <p:cNvPr id="23572" name="Picture 23" descr="C:\Users\Counselor\AppData\Local\Microsoft\Windows\Temporary Internet Files\Content.IE5\EHFLTT8W\MC900038791[1].wmf"/>
          <p:cNvPicPr>
            <a:picLocks noChangeAspect="1" noChangeArrowheads="1"/>
          </p:cNvPicPr>
          <p:nvPr/>
        </p:nvPicPr>
        <p:blipFill>
          <a:blip r:embed="rId22"/>
          <a:srcRect/>
          <a:stretch>
            <a:fillRect/>
          </a:stretch>
        </p:blipFill>
        <p:spPr bwMode="auto">
          <a:xfrm>
            <a:off x="228600" y="914400"/>
            <a:ext cx="825500" cy="1668463"/>
          </a:xfrm>
          <a:prstGeom prst="rect">
            <a:avLst/>
          </a:prstGeom>
          <a:noFill/>
          <a:ln w="9525">
            <a:noFill/>
            <a:miter lim="800000"/>
            <a:headEnd/>
            <a:tailEnd/>
          </a:ln>
        </p:spPr>
      </p:pic>
      <p:pic>
        <p:nvPicPr>
          <p:cNvPr id="23573" name="Picture 24" descr="C:\Users\Counselor\AppData\Local\Microsoft\Windows\Temporary Internet Files\Content.IE5\JK3AMCT1\MC900019871[1].wmf"/>
          <p:cNvPicPr>
            <a:picLocks noChangeAspect="1" noChangeArrowheads="1"/>
          </p:cNvPicPr>
          <p:nvPr/>
        </p:nvPicPr>
        <p:blipFill>
          <a:blip r:embed="rId23"/>
          <a:srcRect/>
          <a:stretch>
            <a:fillRect/>
          </a:stretch>
        </p:blipFill>
        <p:spPr bwMode="auto">
          <a:xfrm>
            <a:off x="2743200" y="1295400"/>
            <a:ext cx="1371600" cy="1143000"/>
          </a:xfrm>
          <a:prstGeom prst="rect">
            <a:avLst/>
          </a:prstGeom>
          <a:noFill/>
          <a:ln w="9525">
            <a:noFill/>
            <a:miter lim="800000"/>
            <a:headEnd/>
            <a:tailEnd/>
          </a:ln>
        </p:spPr>
      </p:pic>
      <p:pic>
        <p:nvPicPr>
          <p:cNvPr id="23574" name="Picture 26" descr="C:\Users\Counselor\AppData\Local\Microsoft\Windows\Temporary Internet Files\Content.IE5\7M1QMZOO\MC900014476[1].wmf"/>
          <p:cNvPicPr>
            <a:picLocks noChangeAspect="1" noChangeArrowheads="1"/>
          </p:cNvPicPr>
          <p:nvPr/>
        </p:nvPicPr>
        <p:blipFill>
          <a:blip r:embed="rId24"/>
          <a:srcRect/>
          <a:stretch>
            <a:fillRect/>
          </a:stretch>
        </p:blipFill>
        <p:spPr bwMode="auto">
          <a:xfrm>
            <a:off x="7239000" y="4038600"/>
            <a:ext cx="990600" cy="1524000"/>
          </a:xfrm>
          <a:prstGeom prst="rect">
            <a:avLst/>
          </a:prstGeom>
          <a:noFill/>
          <a:ln w="9525">
            <a:noFill/>
            <a:miter lim="800000"/>
            <a:headEnd/>
            <a:tailEnd/>
          </a:ln>
        </p:spPr>
      </p:pic>
      <p:pic>
        <p:nvPicPr>
          <p:cNvPr id="23575" name="Picture 29" descr="C:\Users\Counselor\AppData\Local\Microsoft\Windows\Temporary Internet Files\Content.IE5\JK3AMCT1\MC900056672[1].wmf"/>
          <p:cNvPicPr>
            <a:picLocks noChangeAspect="1" noChangeArrowheads="1"/>
          </p:cNvPicPr>
          <p:nvPr/>
        </p:nvPicPr>
        <p:blipFill>
          <a:blip r:embed="rId25"/>
          <a:srcRect/>
          <a:stretch>
            <a:fillRect/>
          </a:stretch>
        </p:blipFill>
        <p:spPr bwMode="auto">
          <a:xfrm>
            <a:off x="7086600" y="2743200"/>
            <a:ext cx="1230313" cy="1219200"/>
          </a:xfrm>
          <a:prstGeom prst="rect">
            <a:avLst/>
          </a:prstGeom>
          <a:noFill/>
          <a:ln w="9525">
            <a:noFill/>
            <a:miter lim="800000"/>
            <a:headEnd/>
            <a:tailEnd/>
          </a:ln>
        </p:spPr>
      </p:pic>
    </p:spTree>
  </p:cSld>
  <p:clrMapOvr>
    <a:masterClrMapping/>
  </p:clrMapOvr>
  <p:transition>
    <p:fade thruBlk="1"/>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p:txBody>
          <a:bodyPr/>
          <a:lstStyle/>
          <a:p>
            <a:pPr eaLnBrk="1" hangingPunct="1"/>
            <a:r>
              <a:rPr lang="en-US" smtClean="0"/>
              <a:t>Many times, students are forced to choose careers that only they know about.  They have not been exposed to the multiple options or alternatives available.  Naturally, people make decisions based on options that have become familiar to them.</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smtClean="0"/>
              <a:t>Making Informed Career Decisions</a:t>
            </a:r>
            <a:endParaRPr/>
          </a:p>
        </p:txBody>
      </p:sp>
    </p:spTree>
  </p:cSld>
  <p:clrMapOvr>
    <a:masterClrMapping/>
  </p:clrMapOvr>
  <p:transition>
    <p:wipe/>
    <p:sndAc>
      <p:stSnd>
        <p:snd r:embed="rId2" name="pu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smtClean="0"/>
              <a:t>Where do I begin?</a:t>
            </a:r>
            <a:endParaRPr/>
          </a:p>
        </p:txBody>
      </p:sp>
      <p:sp>
        <p:nvSpPr>
          <p:cNvPr id="16386" name="Content Placeholder 2"/>
          <p:cNvSpPr>
            <a:spLocks noGrp="1"/>
          </p:cNvSpPr>
          <p:nvPr>
            <p:ph sz="half" idx="1"/>
          </p:nvPr>
        </p:nvSpPr>
        <p:spPr>
          <a:xfrm>
            <a:off x="457200" y="1524000"/>
            <a:ext cx="4059238" cy="4572000"/>
          </a:xfrm>
        </p:spPr>
        <p:txBody>
          <a:bodyPr/>
          <a:lstStyle/>
          <a:p>
            <a:pPr eaLnBrk="1" hangingPunct="1">
              <a:buFont typeface="Wingdings 2" pitchFamily="18" charset="2"/>
              <a:buNone/>
            </a:pPr>
            <a:r>
              <a:rPr lang="en-US" smtClean="0"/>
              <a:t>             Vision</a:t>
            </a:r>
          </a:p>
          <a:p>
            <a:pPr eaLnBrk="1" hangingPunct="1"/>
            <a:endParaRPr lang="en-US" smtClean="0"/>
          </a:p>
        </p:txBody>
      </p:sp>
      <p:sp>
        <p:nvSpPr>
          <p:cNvPr id="16387" name="Content Placeholder 3"/>
          <p:cNvSpPr>
            <a:spLocks noGrp="1"/>
          </p:cNvSpPr>
          <p:nvPr>
            <p:ph sz="half" idx="2"/>
          </p:nvPr>
        </p:nvSpPr>
        <p:spPr>
          <a:xfrm>
            <a:off x="4648200" y="1524000"/>
            <a:ext cx="4059238" cy="4572000"/>
          </a:xfrm>
        </p:spPr>
        <p:txBody>
          <a:bodyPr/>
          <a:lstStyle/>
          <a:p>
            <a:pPr algn="ctr" eaLnBrk="1" hangingPunct="1">
              <a:buFont typeface="Wingdings 2" pitchFamily="18" charset="2"/>
              <a:buNone/>
            </a:pPr>
            <a:r>
              <a:rPr lang="en-US" smtClean="0"/>
              <a:t>    Success/Failure</a:t>
            </a:r>
          </a:p>
        </p:txBody>
      </p:sp>
      <p:pic>
        <p:nvPicPr>
          <p:cNvPr id="16388" name="Picture 2" descr="C:\Users\Counselor\AppData\Local\Microsoft\Windows\Temporary Internet Files\Content.IE5\7M1QMZOO\MP900442372[1].jpg"/>
          <p:cNvPicPr>
            <a:picLocks noChangeAspect="1" noChangeArrowheads="1"/>
          </p:cNvPicPr>
          <p:nvPr/>
        </p:nvPicPr>
        <p:blipFill>
          <a:blip r:embed="rId3"/>
          <a:srcRect/>
          <a:stretch>
            <a:fillRect/>
          </a:stretch>
        </p:blipFill>
        <p:spPr bwMode="auto">
          <a:xfrm>
            <a:off x="457200" y="2743200"/>
            <a:ext cx="3200400" cy="3495675"/>
          </a:xfrm>
          <a:prstGeom prst="rect">
            <a:avLst/>
          </a:prstGeom>
          <a:noFill/>
          <a:ln w="9525">
            <a:noFill/>
            <a:miter lim="800000"/>
            <a:headEnd/>
            <a:tailEnd/>
          </a:ln>
        </p:spPr>
      </p:pic>
      <p:pic>
        <p:nvPicPr>
          <p:cNvPr id="16389" name="Picture 3" descr="C:\Users\Counselor\AppData\Local\Microsoft\Windows\Temporary Internet Files\Content.IE5\992C63N7\MP900442363[1].jpg"/>
          <p:cNvPicPr>
            <a:picLocks noChangeAspect="1" noChangeArrowheads="1"/>
          </p:cNvPicPr>
          <p:nvPr/>
        </p:nvPicPr>
        <p:blipFill>
          <a:blip r:embed="rId4"/>
          <a:srcRect/>
          <a:stretch>
            <a:fillRect/>
          </a:stretch>
        </p:blipFill>
        <p:spPr bwMode="auto">
          <a:xfrm>
            <a:off x="5486400" y="2743200"/>
            <a:ext cx="3048000" cy="3505200"/>
          </a:xfrm>
          <a:prstGeom prst="rect">
            <a:avLst/>
          </a:prstGeom>
          <a:noFill/>
          <a:ln w="9525">
            <a:noFill/>
            <a:miter lim="800000"/>
            <a:headEnd/>
            <a:tailEnd/>
          </a:ln>
        </p:spPr>
      </p:pic>
    </p:spTree>
  </p:cSld>
  <p:clrMapOvr>
    <a:masterClrMapping/>
  </p:clrMapOvr>
  <p:transition>
    <p:wedge/>
    <p:sndAc>
      <p:stSnd>
        <p:snd r:embed="rId2"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sz="quarter" idx="1"/>
          </p:nvPr>
        </p:nvSpPr>
        <p:spPr/>
        <p:txBody>
          <a:bodyPr/>
          <a:lstStyle/>
          <a:p>
            <a:pPr algn="ctr" eaLnBrk="1" hangingPunct="1">
              <a:buFont typeface="Wingdings 2" pitchFamily="18" charset="2"/>
              <a:buNone/>
            </a:pPr>
            <a:r>
              <a:rPr lang="en-US" smtClean="0"/>
              <a:t>  My Vision Is:</a:t>
            </a:r>
          </a:p>
          <a:p>
            <a:pPr eaLnBrk="1" hangingPunct="1"/>
            <a:endParaRPr lang="en-US" smtClean="0"/>
          </a:p>
        </p:txBody>
      </p:sp>
      <p:sp>
        <p:nvSpPr>
          <p:cNvPr id="4" name="Text Placeholder 3"/>
          <p:cNvSpPr>
            <a:spLocks noGrp="1"/>
          </p:cNvSpPr>
          <p:nvPr>
            <p:ph type="body" idx="2"/>
          </p:nvPr>
        </p:nvSpPr>
        <p:spPr>
          <a:xfrm>
            <a:off x="457200" y="1371600"/>
            <a:ext cx="3008313" cy="5105400"/>
          </a:xfrm>
        </p:spPr>
        <p:txBody>
          <a:bodyPr>
            <a:normAutofit fontScale="47500" lnSpcReduction="20000"/>
          </a:bodyPr>
          <a:lstStyle/>
          <a:p>
            <a:pPr eaLnBrk="1" fontAlgn="auto" hangingPunct="1">
              <a:buFont typeface="Wingdings 2"/>
              <a:buNone/>
              <a:defRPr/>
            </a:pPr>
            <a:r>
              <a:rPr lang="en-US" sz="2500" dirty="0" smtClean="0"/>
              <a:t>You may not know at first what it is you want to do in life after high school, but having a vision, a dream, or a goal is a start.  Having ambition and a drive to want to do something positive with your life is crucial in making a career choice.  Be aware of the numerous options that are available and realistically set small, attainable goals in choosing a career.  Don’t set too  high expectations or career choices that do not match your abilities.  You may choose to be an accountant because your father was an accountant and it seemed appropriate; or you may choose to go into technology because it’s what everyone else is doing now.  However, you must be able to identify what </a:t>
            </a:r>
            <a:r>
              <a:rPr lang="en-US" sz="2500" i="1" dirty="0" smtClean="0"/>
              <a:t>your</a:t>
            </a:r>
            <a:r>
              <a:rPr lang="en-US" sz="2500" dirty="0" smtClean="0"/>
              <a:t> strengths and weaknesses are and develop an understanding of what you are actually capable of.  For example, if you are really weak in math, accounting may not be the appropriate career choice for you right now.  Don’t fret, it doesn’t mean you cannot accomplish this goal.</a:t>
            </a:r>
          </a:p>
          <a:p>
            <a:pPr eaLnBrk="1" fontAlgn="auto" hangingPunct="1">
              <a:buFont typeface="Wingdings 2"/>
              <a:buNone/>
              <a:defRPr/>
            </a:pPr>
            <a:r>
              <a:rPr lang="en-US" dirty="0" smtClean="0"/>
              <a:t>  </a:t>
            </a:r>
            <a:endParaRPr lang="en-US" dirty="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dirty="0" smtClean="0"/>
              <a:t>You must have a </a:t>
            </a:r>
            <a:r>
              <a:rPr i="1" dirty="0" smtClean="0"/>
              <a:t>vision</a:t>
            </a:r>
            <a:r>
              <a:rPr dirty="0" smtClean="0"/>
              <a:t> of what career choice you would like to have in life.</a:t>
            </a:r>
            <a:endParaRPr dirty="0"/>
          </a:p>
        </p:txBody>
      </p:sp>
      <p:pic>
        <p:nvPicPr>
          <p:cNvPr id="17412" name="Picture 2" descr="C:\Users\Counselor\AppData\Local\Microsoft\Windows\Temporary Internet Files\Content.IE5\EHFLTT8W\MP900448455[1].jpg"/>
          <p:cNvPicPr>
            <a:picLocks noChangeAspect="1" noChangeArrowheads="1"/>
          </p:cNvPicPr>
          <p:nvPr/>
        </p:nvPicPr>
        <p:blipFill>
          <a:blip r:embed="rId3"/>
          <a:srcRect/>
          <a:stretch>
            <a:fillRect/>
          </a:stretch>
        </p:blipFill>
        <p:spPr bwMode="auto">
          <a:xfrm>
            <a:off x="3810000" y="1524000"/>
            <a:ext cx="4876800" cy="4724400"/>
          </a:xfrm>
          <a:prstGeom prst="rect">
            <a:avLst/>
          </a:prstGeom>
          <a:noFill/>
          <a:ln w="9525">
            <a:noFill/>
            <a:miter lim="800000"/>
            <a:headEnd/>
            <a:tailEnd/>
          </a:ln>
        </p:spPr>
      </p:pic>
    </p:spTree>
  </p:cSld>
  <p:clrMapOvr>
    <a:masterClrMapping/>
  </p:clrMapOvr>
  <p:transition>
    <p:pull dir="r"/>
    <p:sndAc>
      <p:stSnd>
        <p:snd r:embed="rId2"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2667000"/>
            <a:ext cx="5486400" cy="762000"/>
          </a:xfrm>
        </p:spPr>
        <p:txBody>
          <a:bodyPr>
            <a:noAutofit/>
          </a:bodyPr>
          <a:lstStyle/>
          <a:p>
            <a:pPr algn="ctr" eaLnBrk="1" fontAlgn="auto" hangingPunct="1">
              <a:spcAft>
                <a:spcPts val="0"/>
              </a:spcAft>
              <a:defRPr/>
            </a:pPr>
            <a:r>
              <a:rPr sz="3600" dirty="0" smtClean="0"/>
              <a:t>Are you money hungry?</a:t>
            </a:r>
            <a:endParaRPr sz="3600" dirty="0"/>
          </a:p>
        </p:txBody>
      </p:sp>
      <p:sp>
        <p:nvSpPr>
          <p:cNvPr id="18434" name="Text Placeholder 3"/>
          <p:cNvSpPr>
            <a:spLocks noGrp="1"/>
          </p:cNvSpPr>
          <p:nvPr>
            <p:ph type="body" sz="half" idx="2"/>
          </p:nvPr>
        </p:nvSpPr>
        <p:spPr>
          <a:xfrm>
            <a:off x="1792288" y="3581400"/>
            <a:ext cx="5486400" cy="2971800"/>
          </a:xfrm>
        </p:spPr>
        <p:txBody>
          <a:bodyPr/>
          <a:lstStyle/>
          <a:p>
            <a:pPr eaLnBrk="1" hangingPunct="1"/>
            <a:r>
              <a:rPr lang="en-US" sz="2000" smtClean="0"/>
              <a:t>Don’t let money alone be the driving force behind choosing a career.  Success does not come easily and it takes hard work.  Having a good annual salary is typically desired by all productive and working citizens, but your salary should be matched up with your education, experience, and mainly your abilities or skills.</a:t>
            </a:r>
          </a:p>
        </p:txBody>
      </p:sp>
      <p:pic>
        <p:nvPicPr>
          <p:cNvPr id="18435" name="Picture 2" descr="C:\Users\Counselor\AppData\Local\Microsoft\Windows\Temporary Internet Files\Content.IE5\992C63N7\MC900431631[1].png"/>
          <p:cNvPicPr>
            <a:picLocks noChangeAspect="1" noChangeArrowheads="1"/>
          </p:cNvPicPr>
          <p:nvPr/>
        </p:nvPicPr>
        <p:blipFill>
          <a:blip r:embed="rId3"/>
          <a:srcRect/>
          <a:stretch>
            <a:fillRect/>
          </a:stretch>
        </p:blipFill>
        <p:spPr bwMode="auto">
          <a:xfrm>
            <a:off x="381000" y="533400"/>
            <a:ext cx="3276600" cy="2438400"/>
          </a:xfrm>
          <a:prstGeom prst="rect">
            <a:avLst/>
          </a:prstGeom>
          <a:noFill/>
          <a:ln w="9525">
            <a:noFill/>
            <a:miter lim="800000"/>
            <a:headEnd/>
            <a:tailEnd/>
          </a:ln>
        </p:spPr>
      </p:pic>
      <p:pic>
        <p:nvPicPr>
          <p:cNvPr id="18436" name="Picture 3" descr="C:\Users\Counselor\AppData\Local\Microsoft\Windows\Temporary Internet Files\Content.IE5\992C63N7\MC900388912[1].wmf"/>
          <p:cNvPicPr>
            <a:picLocks noChangeAspect="1" noChangeArrowheads="1"/>
          </p:cNvPicPr>
          <p:nvPr/>
        </p:nvPicPr>
        <p:blipFill>
          <a:blip r:embed="rId4"/>
          <a:srcRect/>
          <a:stretch>
            <a:fillRect/>
          </a:stretch>
        </p:blipFill>
        <p:spPr bwMode="auto">
          <a:xfrm>
            <a:off x="4648200" y="533400"/>
            <a:ext cx="3657600" cy="1981200"/>
          </a:xfrm>
          <a:prstGeom prst="rect">
            <a:avLst/>
          </a:prstGeom>
          <a:noFill/>
          <a:ln w="9525">
            <a:noFill/>
            <a:miter lim="800000"/>
            <a:headEnd/>
            <a:tailEnd/>
          </a:ln>
        </p:spPr>
      </p:pic>
    </p:spTree>
  </p:cSld>
  <p:clrMapOvr>
    <a:masterClrMapping/>
  </p:clrMapOvr>
  <p:transition>
    <p:pull dir="u"/>
    <p:sndAc>
      <p:stSnd>
        <p:snd r:embed="rId2" name="cashreg.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4"/>
          <p:cNvSpPr>
            <a:spLocks noGrp="1"/>
          </p:cNvSpPr>
          <p:nvPr>
            <p:ph idx="1"/>
          </p:nvPr>
        </p:nvSpPr>
        <p:spPr/>
        <p:txBody>
          <a:bodyPr/>
          <a:lstStyle/>
          <a:p>
            <a:pPr eaLnBrk="1" hangingPunct="1"/>
            <a:r>
              <a:rPr lang="en-US" smtClean="0"/>
              <a:t>Beginning early in seeking out ways to explore careers is beneficial and even encouraged.</a:t>
            </a:r>
          </a:p>
          <a:p>
            <a:pPr eaLnBrk="1" hangingPunct="1"/>
            <a:r>
              <a:rPr lang="en-US" smtClean="0"/>
              <a:t>Think about what your interests are.</a:t>
            </a:r>
          </a:p>
          <a:p>
            <a:pPr eaLnBrk="1" hangingPunct="1"/>
            <a:r>
              <a:rPr lang="en-US" sz="2800" smtClean="0"/>
              <a:t>Think about the pros and the cons </a:t>
            </a:r>
            <a:r>
              <a:rPr lang="en-US" i="1" smtClean="0"/>
              <a:t>(good vs. bad)</a:t>
            </a:r>
          </a:p>
          <a:p>
            <a:pPr eaLnBrk="1" hangingPunct="1"/>
            <a:r>
              <a:rPr lang="en-US" smtClean="0"/>
              <a:t>Be a pro-active and research, ask questions, seek assistance, and read about different career choices.  The options are numerous!!!</a:t>
            </a:r>
          </a:p>
        </p:txBody>
      </p:sp>
      <p:sp>
        <p:nvSpPr>
          <p:cNvPr id="4" name="Title 3"/>
          <p:cNvSpPr>
            <a:spLocks noGrp="1"/>
          </p:cNvSpPr>
          <p:nvPr>
            <p:ph type="title"/>
          </p:nvPr>
        </p:nvSpPr>
        <p:spPr/>
        <p:txBody>
          <a:bodyPr/>
          <a:lstStyle/>
          <a:p>
            <a:pPr eaLnBrk="1" fontAlgn="auto" hangingPunct="1">
              <a:spcAft>
                <a:spcPts val="0"/>
              </a:spcAft>
              <a:defRPr/>
            </a:pPr>
            <a:r>
              <a:rPr smtClean="0"/>
              <a:t>Start Planning Your Future Now</a:t>
            </a:r>
            <a:endParaRPr/>
          </a:p>
        </p:txBody>
      </p:sp>
    </p:spTree>
  </p:cSld>
  <p:clrMapOvr>
    <a:masterClrMapping/>
  </p:clrMapOvr>
  <p:transition>
    <p:pull dir="ld"/>
    <p:sndAc>
      <p:stSnd>
        <p:snd r:embed="rId2"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828800"/>
          </a:xfrm>
        </p:spPr>
        <p:txBody>
          <a:bodyPr>
            <a:normAutofit fontScale="90000"/>
          </a:bodyPr>
          <a:lstStyle/>
          <a:p>
            <a:pPr eaLnBrk="1" fontAlgn="auto" hangingPunct="1">
              <a:spcAft>
                <a:spcPts val="0"/>
              </a:spcAft>
              <a:defRPr/>
            </a:pPr>
            <a:r>
              <a:rPr sz="3200" smtClean="0"/>
              <a:t>More than </a:t>
            </a:r>
            <a:r>
              <a:rPr sz="3200" b="1" smtClean="0"/>
              <a:t>80%</a:t>
            </a:r>
            <a:r>
              <a:rPr sz="3200" smtClean="0"/>
              <a:t> of incoming college freshman rated finding a better job as a very important reason for attending college.  What’s your reason????</a:t>
            </a:r>
            <a:endParaRPr sz="3200"/>
          </a:p>
        </p:txBody>
      </p:sp>
      <p:pic>
        <p:nvPicPr>
          <p:cNvPr id="20482" name="Picture 4" descr="C:\Users\Counselor\AppData\Local\Microsoft\Windows\Temporary Internet Files\Content.IE5\7M1QMZOO\MC900290890[1].wmf"/>
          <p:cNvPicPr>
            <a:picLocks noChangeAspect="1" noChangeArrowheads="1"/>
          </p:cNvPicPr>
          <p:nvPr/>
        </p:nvPicPr>
        <p:blipFill>
          <a:blip r:embed="rId3"/>
          <a:srcRect/>
          <a:stretch>
            <a:fillRect/>
          </a:stretch>
        </p:blipFill>
        <p:spPr bwMode="auto">
          <a:xfrm>
            <a:off x="1143000" y="3048000"/>
            <a:ext cx="6553200" cy="3048000"/>
          </a:xfrm>
          <a:prstGeom prst="rect">
            <a:avLst/>
          </a:prstGeom>
          <a:noFill/>
          <a:ln w="9525">
            <a:noFill/>
            <a:miter lim="800000"/>
            <a:headEnd/>
            <a:tailEnd/>
          </a:ln>
        </p:spPr>
      </p:pic>
    </p:spTree>
  </p:cSld>
  <p:clrMapOvr>
    <a:masterClrMapping/>
  </p:clrMapOvr>
  <p:transition>
    <p:wipe dir="r"/>
    <p:sndAc>
      <p:stSnd>
        <p:snd r:embed="rId2" name="hamm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pPr eaLnBrk="1" hangingPunct="1"/>
            <a:r>
              <a:rPr lang="en-US" smtClean="0"/>
              <a:t>Ironically, the majority of college students attend college without preparing for a career or actually taking the time to explore career options.  </a:t>
            </a:r>
          </a:p>
          <a:p>
            <a:pPr eaLnBrk="1" hangingPunct="1"/>
            <a:r>
              <a:rPr lang="en-US" b="1" i="1" smtClean="0"/>
              <a:t>Be Prepared       Be Ready       Be a Self-Starter</a:t>
            </a:r>
          </a:p>
          <a:p>
            <a:pPr eaLnBrk="1" hangingPunct="1"/>
            <a:r>
              <a:rPr lang="en-US" smtClean="0"/>
              <a:t>As an student in middle school, it’s not too early to seek career options and get a jump start on career exploration before entering high school.  It’s up to you to initiate ways to explore careers.</a:t>
            </a:r>
          </a:p>
          <a:p>
            <a:pPr eaLnBrk="1" hangingPunct="1"/>
            <a:r>
              <a:rPr lang="en-US" smtClean="0"/>
              <a:t>This can be done by visiting career centers, visiting college campuses, career cruising, and much more!!</a:t>
            </a:r>
          </a:p>
        </p:txBody>
      </p:sp>
      <p:sp>
        <p:nvSpPr>
          <p:cNvPr id="2" name="Title 1"/>
          <p:cNvSpPr>
            <a:spLocks noGrp="1"/>
          </p:cNvSpPr>
          <p:nvPr>
            <p:ph type="title"/>
          </p:nvPr>
        </p:nvSpPr>
        <p:spPr/>
        <p:txBody>
          <a:bodyPr/>
          <a:lstStyle/>
          <a:p>
            <a:pPr eaLnBrk="1" fontAlgn="auto" hangingPunct="1">
              <a:spcAft>
                <a:spcPts val="0"/>
              </a:spcAft>
              <a:defRPr/>
            </a:pPr>
            <a:r>
              <a:rPr smtClean="0"/>
              <a:t>R U Ready?</a:t>
            </a:r>
            <a:endParaRPr/>
          </a:p>
        </p:txBody>
      </p:sp>
    </p:spTree>
  </p:cSld>
  <p:clrMapOvr>
    <a:masterClrMapping/>
  </p:clrMapOvr>
  <p:transition>
    <p:wipe dir="d"/>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eaLnBrk="1" fontAlgn="auto" hangingPunct="1">
              <a:spcAft>
                <a:spcPts val="0"/>
              </a:spcAft>
              <a:defRPr/>
            </a:pPr>
            <a:r>
              <a:rPr sz="2800" smtClean="0"/>
              <a:t>Making Informed Career Decisions can be challenging, but it can be educational, fun and rewarding.</a:t>
            </a:r>
            <a:endParaRPr sz="2800"/>
          </a:p>
        </p:txBody>
      </p:sp>
      <p:sp>
        <p:nvSpPr>
          <p:cNvPr id="3" name="Content Placeholder 2"/>
          <p:cNvSpPr>
            <a:spLocks noGrp="1"/>
          </p:cNvSpPr>
          <p:nvPr>
            <p:ph sz="half" idx="1"/>
          </p:nvPr>
        </p:nvSpPr>
        <p:spPr>
          <a:xfrm>
            <a:off x="457200" y="1524000"/>
            <a:ext cx="4059238" cy="4572000"/>
          </a:xfrm>
        </p:spPr>
        <p:txBody>
          <a:bodyPr>
            <a:normAutofit fontScale="92500" lnSpcReduction="10000"/>
          </a:bodyPr>
          <a:lstStyle/>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Seek assistance from your school counselor, career counselor, college advisor, and your parents.  Parents can be a good support also and can guide you as needed.  Parents can go to </a:t>
            </a:r>
            <a:r>
              <a:rPr lang="en-US" dirty="0" smtClean="0">
                <a:hlinkClick r:id="rId3"/>
              </a:rPr>
              <a:t>www.collegeparents.org</a:t>
            </a:r>
            <a:r>
              <a:rPr lang="en-US" dirty="0" smtClean="0"/>
              <a:t>  or call 1-888-256-4627 for more information on how they can help students prepare for college.</a:t>
            </a:r>
            <a:endParaRPr lang="en-US" dirty="0"/>
          </a:p>
        </p:txBody>
      </p:sp>
      <p:sp>
        <p:nvSpPr>
          <p:cNvPr id="4" name="Content Placeholder 3"/>
          <p:cNvSpPr>
            <a:spLocks noGrp="1"/>
          </p:cNvSpPr>
          <p:nvPr>
            <p:ph sz="half" idx="2"/>
          </p:nvPr>
        </p:nvSpPr>
        <p:spPr>
          <a:xfrm>
            <a:off x="4648200" y="1524000"/>
            <a:ext cx="4059238" cy="4572000"/>
          </a:xfrm>
        </p:spPr>
        <p:txBody>
          <a:bodyPr>
            <a:normAutofit/>
          </a:bodyPr>
          <a:lstStyle/>
          <a:p>
            <a:pPr eaLnBrk="1" hangingPunct="1">
              <a:lnSpc>
                <a:spcPct val="90000"/>
              </a:lnSpc>
            </a:pPr>
            <a:endParaRPr lang="en-US" sz="2400" smtClean="0"/>
          </a:p>
          <a:p>
            <a:pPr eaLnBrk="1" hangingPunct="1">
              <a:lnSpc>
                <a:spcPct val="90000"/>
              </a:lnSpc>
            </a:pPr>
            <a:r>
              <a:rPr lang="en-US" sz="2400" smtClean="0"/>
              <a:t>Students can go to </a:t>
            </a:r>
            <a:r>
              <a:rPr lang="en-US" sz="2400" smtClean="0">
                <a:hlinkClick r:id="rId4"/>
              </a:rPr>
              <a:t>www.kuder.com</a:t>
            </a:r>
            <a:r>
              <a:rPr lang="en-US" sz="2400" smtClean="0"/>
              <a:t> to explore careers, schools, how to build resumes, how to create a portfolio and much, much more.  This website is very user friendly and is an important tool to use for choosing careers.</a:t>
            </a:r>
          </a:p>
        </p:txBody>
      </p:sp>
    </p:spTree>
  </p:cSld>
  <p:clrMapOvr>
    <a:masterClrMapping/>
  </p:clrMapOvr>
  <p:transition>
    <p:pull dir="u"/>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152</TotalTime>
  <Words>509</Words>
  <Application>Microsoft Office PowerPoint</Application>
  <PresentationFormat>On-screen Show (4:3)</PresentationFormat>
  <Paragraphs>24</Paragraphs>
  <Slides>10</Slides>
  <Notes>1</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10</vt:i4>
      </vt:variant>
    </vt:vector>
  </HeadingPairs>
  <TitlesOfParts>
    <vt:vector size="18" baseType="lpstr">
      <vt:lpstr>Arial</vt:lpstr>
      <vt:lpstr>Constantia</vt:lpstr>
      <vt:lpstr>Wingdings 2</vt:lpstr>
      <vt:lpstr>Calibri</vt:lpstr>
      <vt:lpstr>Paper</vt:lpstr>
      <vt:lpstr>Paper</vt:lpstr>
      <vt:lpstr>Paper</vt:lpstr>
      <vt:lpstr>Paper</vt:lpstr>
      <vt:lpstr>Slide 1</vt:lpstr>
      <vt:lpstr>Slide 2</vt:lpstr>
      <vt:lpstr>Slide 3</vt:lpstr>
      <vt:lpstr>You must have a vision of what career choice you would like to have in life.</vt:lpstr>
      <vt:lpstr>Are you money hungry?</vt:lpstr>
      <vt:lpstr>Slide 6</vt:lpstr>
      <vt:lpstr>Slide 7</vt:lpstr>
      <vt:lpstr>Slide 8</vt:lpstr>
      <vt:lpstr>Slide 9</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Choices</dc:title>
  <dc:creator>Counselor</dc:creator>
  <cp:lastModifiedBy>gregory</cp:lastModifiedBy>
  <cp:revision>18</cp:revision>
  <dcterms:created xsi:type="dcterms:W3CDTF">2012-11-05T14:47:38Z</dcterms:created>
  <dcterms:modified xsi:type="dcterms:W3CDTF">2015-09-29T19:01:09Z</dcterms:modified>
</cp:coreProperties>
</file>