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9"/>
  </p:notesMasterIdLst>
  <p:sldIdLst>
    <p:sldId id="256" r:id="rId5"/>
    <p:sldId id="257" r:id="rId6"/>
    <p:sldId id="258" r:id="rId7"/>
    <p:sldId id="259" r:id="rId8"/>
    <p:sldId id="260" r:id="rId9"/>
    <p:sldId id="261" r:id="rId10"/>
    <p:sldId id="262" r:id="rId11"/>
    <p:sldId id="263" r:id="rId12"/>
    <p:sldId id="302" r:id="rId13"/>
    <p:sldId id="265" r:id="rId14"/>
    <p:sldId id="266" r:id="rId15"/>
    <p:sldId id="267" r:id="rId16"/>
    <p:sldId id="303" r:id="rId17"/>
    <p:sldId id="269" r:id="rId18"/>
    <p:sldId id="270" r:id="rId19"/>
    <p:sldId id="271" r:id="rId20"/>
    <p:sldId id="272" r:id="rId21"/>
    <p:sldId id="274" r:id="rId22"/>
    <p:sldId id="275" r:id="rId23"/>
    <p:sldId id="276" r:id="rId24"/>
    <p:sldId id="277" r:id="rId25"/>
    <p:sldId id="278" r:id="rId26"/>
    <p:sldId id="281" r:id="rId27"/>
    <p:sldId id="282" r:id="rId28"/>
    <p:sldId id="285" r:id="rId29"/>
    <p:sldId id="292" r:id="rId30"/>
    <p:sldId id="293" r:id="rId31"/>
    <p:sldId id="294" r:id="rId32"/>
    <p:sldId id="296" r:id="rId33"/>
    <p:sldId id="297" r:id="rId34"/>
    <p:sldId id="298" r:id="rId35"/>
    <p:sldId id="299" r:id="rId36"/>
    <p:sldId id="300" r:id="rId37"/>
    <p:sldId id="301"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64BD80-1769-464A-AA35-08419A6DEE2A}" v="14" dt="2021-07-12T13:28:30.752"/>
    <p1510:client id="{63ECDE68-1DF2-4D98-A48A-47D010AAD7FA}" v="4" dt="2021-06-21T14:54:50.580"/>
    <p1510:client id="{A41CDA4D-A89F-46FF-9176-0E4789301C04}" v="413" dt="2021-06-22T20:12:21.997"/>
    <p1510:client id="{E57450CA-A424-4FCE-9311-2D06EAE1701B}" v="1103" dt="2021-06-21T16:48:07.0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4"/>
    <p:restoredTop sz="94700"/>
  </p:normalViewPr>
  <p:slideViewPr>
    <p:cSldViewPr snapToGrid="0" snapToObjects="1">
      <p:cViewPr varScale="1">
        <p:scale>
          <a:sx n="106" d="100"/>
          <a:sy n="106" d="100"/>
        </p:scale>
        <p:origin x="984" y="1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5BAC13-3824-8E4F-8AE6-0B611DE2690A}" type="datetimeFigureOut">
              <a:rPr lang="en-US" smtClean="0"/>
              <a:t>10/26/21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0839D-E763-FF42-9C4D-DC156F262BF4}" type="slidenum">
              <a:rPr lang="en-US" smtClean="0"/>
              <a:t>‹#›</a:t>
            </a:fld>
            <a:endParaRPr lang="en-US"/>
          </a:p>
        </p:txBody>
      </p:sp>
    </p:spTree>
    <p:extLst>
      <p:ext uri="{BB962C8B-B14F-4D97-AF65-F5344CB8AC3E}">
        <p14:creationId xmlns:p14="http://schemas.microsoft.com/office/powerpoint/2010/main" val="1788409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A0839D-E763-FF42-9C4D-DC156F262BF4}" type="slidenum">
              <a:rPr lang="en-US" smtClean="0"/>
              <a:t>3</a:t>
            </a:fld>
            <a:endParaRPr lang="en-US"/>
          </a:p>
        </p:txBody>
      </p:sp>
    </p:spTree>
    <p:extLst>
      <p:ext uri="{BB962C8B-B14F-4D97-AF65-F5344CB8AC3E}">
        <p14:creationId xmlns:p14="http://schemas.microsoft.com/office/powerpoint/2010/main" val="1622738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0F3A30-643D-0B4D-AC3D-AFCD2D4DE6BA}" type="datetime1">
              <a:rPr lang="en-US" smtClean="0"/>
              <a:t>10/26/21</a:t>
            </a:fld>
            <a:endParaRPr lang="en-US" dirty="0"/>
          </a:p>
        </p:txBody>
      </p:sp>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22C47E-416A-6141-BE05-45A67C5C3692}" type="datetime1">
              <a:rPr lang="en-US" smtClean="0"/>
              <a:t>10/26/21</a:t>
            </a:fld>
            <a:endParaRPr lang="en-US" dirty="0"/>
          </a:p>
        </p:txBody>
      </p:sp>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B1CAE3-6450-F04F-AE43-057E1831C5E5}" type="datetime1">
              <a:rPr lang="en-US" smtClean="0"/>
              <a:t>10/26/21</a:t>
            </a:fld>
            <a:endParaRPr lang="en-US" dirty="0"/>
          </a:p>
        </p:txBody>
      </p:sp>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FDCD275-E37A-D24B-86FA-D7A1F2184087}" type="datetime1">
              <a:rPr lang="en-US" smtClean="0"/>
              <a:t>10/26/21</a:t>
            </a:fld>
            <a:endParaRPr lang="en-US" dirty="0"/>
          </a:p>
        </p:txBody>
      </p:sp>
      <p:sp>
        <p:nvSpPr>
          <p:cNvPr id="6" name="Footer Placeholder 5"/>
          <p:cNvSpPr>
            <a:spLocks noGrp="1"/>
          </p:cNvSpPr>
          <p:nvPr>
            <p:ph type="ftr" sz="quarter" idx="11"/>
          </p:nvPr>
        </p:nvSpPr>
        <p:spPr/>
        <p:txBody>
          <a:bodyPr/>
          <a:lstStyle/>
          <a:p>
            <a:r>
              <a:rPr lang="en-US"/>
              <a:t>Quitman County School District's Return to In-Person Instruction Plan</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9FC836E-22A7-704F-95AD-28797ED65382}" type="datetime1">
              <a:rPr lang="en-US" smtClean="0"/>
              <a:t>10/26/21</a:t>
            </a:fld>
            <a:endParaRPr lang="en-US" dirty="0"/>
          </a:p>
        </p:txBody>
      </p:sp>
      <p:sp>
        <p:nvSpPr>
          <p:cNvPr id="6" name="Footer Placeholder 5"/>
          <p:cNvSpPr>
            <a:spLocks noGrp="1"/>
          </p:cNvSpPr>
          <p:nvPr>
            <p:ph type="ftr" sz="quarter" idx="11"/>
          </p:nvPr>
        </p:nvSpPr>
        <p:spPr/>
        <p:txBody>
          <a:bodyPr/>
          <a:lstStyle/>
          <a:p>
            <a:r>
              <a:rPr lang="en-US"/>
              <a:t>Quitman County School District's Return to In-Person Instruction Plan</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FFE2304-9496-AE45-8375-D8CA2D85C922}" type="datetime1">
              <a:rPr lang="en-US" smtClean="0"/>
              <a:t>10/26/21</a:t>
            </a:fld>
            <a:endParaRPr lang="en-US" dirty="0"/>
          </a:p>
        </p:txBody>
      </p:sp>
      <p:sp>
        <p:nvSpPr>
          <p:cNvPr id="6" name="Footer Placeholder 5"/>
          <p:cNvSpPr>
            <a:spLocks noGrp="1"/>
          </p:cNvSpPr>
          <p:nvPr>
            <p:ph type="ftr" sz="quarter" idx="11"/>
          </p:nvPr>
        </p:nvSpPr>
        <p:spPr/>
        <p:txBody>
          <a:bodyPr/>
          <a:lstStyle/>
          <a:p>
            <a:r>
              <a:rPr lang="en-US"/>
              <a:t>Quitman County School District's Return to In-Person Instruction Plan</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907ED7-E11A-F843-9116-B58619C5762A}" type="datetime1">
              <a:rPr lang="en-US" smtClean="0"/>
              <a:t>10/26/21</a:t>
            </a:fld>
            <a:endParaRPr lang="en-US" dirty="0"/>
          </a:p>
        </p:txBody>
      </p:sp>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517118-32AC-4D4F-9783-2E5BF222120A}" type="datetime1">
              <a:rPr lang="en-US" smtClean="0"/>
              <a:t>10/26/21</a:t>
            </a:fld>
            <a:endParaRPr lang="en-US" dirty="0"/>
          </a:p>
        </p:txBody>
      </p:sp>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E006B9-D3A5-234C-9C45-BF56EEEDF328}" type="datetime1">
              <a:rPr lang="en-US" smtClean="0"/>
              <a:t>10/26/21</a:t>
            </a:fld>
            <a:endParaRPr lang="en-US" dirty="0"/>
          </a:p>
        </p:txBody>
      </p:sp>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19CFB-AB88-A643-B07B-CAB4D79DEA23}" type="datetime1">
              <a:rPr lang="en-US" smtClean="0"/>
              <a:t>10/26/21</a:t>
            </a:fld>
            <a:endParaRPr lang="en-US" dirty="0"/>
          </a:p>
        </p:txBody>
      </p:sp>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5C76C4-B19D-1C4B-8DFA-7FEC3EDAB812}" type="datetime1">
              <a:rPr lang="en-US" smtClean="0"/>
              <a:t>10/26/21</a:t>
            </a:fld>
            <a:endParaRPr lang="en-US" dirty="0"/>
          </a:p>
        </p:txBody>
      </p:sp>
      <p:sp>
        <p:nvSpPr>
          <p:cNvPr id="6" name="Footer Placeholder 5"/>
          <p:cNvSpPr>
            <a:spLocks noGrp="1"/>
          </p:cNvSpPr>
          <p:nvPr>
            <p:ph type="ftr" sz="quarter" idx="11"/>
          </p:nvPr>
        </p:nvSpPr>
        <p:spPr/>
        <p:txBody>
          <a:bodyPr/>
          <a:lstStyle/>
          <a:p>
            <a:r>
              <a:rPr lang="en-US"/>
              <a:t>Quitman County School District's Return to In-Person Instruction Plan</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5EEBF0-708E-8D49-836E-EC76FEA75A83}" type="datetime1">
              <a:rPr lang="en-US" smtClean="0"/>
              <a:t>10/26/21</a:t>
            </a:fld>
            <a:endParaRPr lang="en-US" dirty="0"/>
          </a:p>
        </p:txBody>
      </p:sp>
      <p:sp>
        <p:nvSpPr>
          <p:cNvPr id="8" name="Footer Placeholder 7"/>
          <p:cNvSpPr>
            <a:spLocks noGrp="1"/>
          </p:cNvSpPr>
          <p:nvPr>
            <p:ph type="ftr" sz="quarter" idx="11"/>
          </p:nvPr>
        </p:nvSpPr>
        <p:spPr/>
        <p:txBody>
          <a:bodyPr/>
          <a:lstStyle/>
          <a:p>
            <a:r>
              <a:rPr lang="en-US"/>
              <a:t>Quitman County School District's Return to In-Person Instruction Plan</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D0D8A4-7161-794C-B994-6C5490274E6D}" type="datetime1">
              <a:rPr lang="en-US" smtClean="0"/>
              <a:t>10/26/21</a:t>
            </a:fld>
            <a:endParaRPr lang="en-US" dirty="0"/>
          </a:p>
        </p:txBody>
      </p:sp>
      <p:sp>
        <p:nvSpPr>
          <p:cNvPr id="4" name="Footer Placeholder 3"/>
          <p:cNvSpPr>
            <a:spLocks noGrp="1"/>
          </p:cNvSpPr>
          <p:nvPr>
            <p:ph type="ftr" sz="quarter" idx="11"/>
          </p:nvPr>
        </p:nvSpPr>
        <p:spPr/>
        <p:txBody>
          <a:bodyPr/>
          <a:lstStyle/>
          <a:p>
            <a:r>
              <a:rPr lang="en-US"/>
              <a:t>Quitman County School District's Return to In-Person Instruction Plan</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EB088-640C-9646-907C-D0BEE535E023}" type="datetime1">
              <a:rPr lang="en-US" smtClean="0"/>
              <a:t>10/26/21</a:t>
            </a:fld>
            <a:endParaRPr lang="en-US" dirty="0"/>
          </a:p>
        </p:txBody>
      </p:sp>
      <p:sp>
        <p:nvSpPr>
          <p:cNvPr id="3" name="Footer Placeholder 2"/>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F6084D-6E83-D045-AD28-B4FFE7318668}" type="datetime1">
              <a:rPr lang="en-US" smtClean="0"/>
              <a:t>10/26/21</a:t>
            </a:fld>
            <a:endParaRPr lang="en-US" dirty="0"/>
          </a:p>
        </p:txBody>
      </p:sp>
      <p:sp>
        <p:nvSpPr>
          <p:cNvPr id="6" name="Footer Placeholder 5"/>
          <p:cNvSpPr>
            <a:spLocks noGrp="1"/>
          </p:cNvSpPr>
          <p:nvPr>
            <p:ph type="ftr" sz="quarter" idx="11"/>
          </p:nvPr>
        </p:nvSpPr>
        <p:spPr/>
        <p:txBody>
          <a:bodyPr/>
          <a:lstStyle/>
          <a:p>
            <a:r>
              <a:rPr lang="en-US"/>
              <a:t>Quitman County School District's Return to In-Person Instruction Plan</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BF7478-BDAA-BF42-9869-A7B1054CD12D}" type="datetime1">
              <a:rPr lang="en-US" smtClean="0"/>
              <a:t>10/26/21</a:t>
            </a:fld>
            <a:endParaRPr lang="en-US" dirty="0"/>
          </a:p>
        </p:txBody>
      </p:sp>
      <p:sp>
        <p:nvSpPr>
          <p:cNvPr id="6" name="Footer Placeholder 5"/>
          <p:cNvSpPr>
            <a:spLocks noGrp="1"/>
          </p:cNvSpPr>
          <p:nvPr>
            <p:ph type="ftr" sz="quarter" idx="11"/>
          </p:nvPr>
        </p:nvSpPr>
        <p:spPr/>
        <p:txBody>
          <a:bodyPr/>
          <a:lstStyle/>
          <a:p>
            <a:r>
              <a:rPr lang="en-US"/>
              <a:t>Quitman County School District's Return to In-Person Instruction Plan</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E4387AF-28BC-0D48-9AD6-7C04A79C209B}" type="datetime1">
              <a:rPr lang="en-US" smtClean="0"/>
              <a:t>10/26/21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Quitman County School District's Return to In-Person Instruction Plan</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ocs.google.com/presentation/d/1jy_IT2O7krK1nlKqphoIPtQCVgFZnVq5hyOl00od2HI/edit#slide=id.g910b7ac737_1_141" TargetMode="External"/><Relationship Id="rId2" Type="http://schemas.openxmlformats.org/officeDocument/2006/relationships/hyperlink" Target="https://docs.google.com/presentation/d/1jy_IT2O7krK1nlKqphoIPtQCVgFZnVq5hyOl00od2HI/edit#slide=id.g910b7ac737_1_83"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hirley.fair-johnson@quitman.k12.ga.u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918361"/>
            <a:ext cx="8915399" cy="2262781"/>
          </a:xfrm>
        </p:spPr>
        <p:txBody>
          <a:bodyPr>
            <a:normAutofit/>
          </a:bodyPr>
          <a:lstStyle/>
          <a:p>
            <a:pPr algn="ctr"/>
            <a:r>
              <a:rPr lang="en-US" b="1" dirty="0"/>
              <a:t>Return to In-Person Instruction Plan</a:t>
            </a:r>
          </a:p>
        </p:txBody>
      </p:sp>
      <p:sp>
        <p:nvSpPr>
          <p:cNvPr id="3" name="Subtitle 2"/>
          <p:cNvSpPr>
            <a:spLocks noGrp="1"/>
          </p:cNvSpPr>
          <p:nvPr>
            <p:ph type="subTitle" idx="1"/>
          </p:nvPr>
        </p:nvSpPr>
        <p:spPr>
          <a:xfrm>
            <a:off x="2589213" y="5371146"/>
            <a:ext cx="8915399" cy="1126283"/>
          </a:xfrm>
        </p:spPr>
        <p:txBody>
          <a:bodyPr>
            <a:normAutofit/>
          </a:bodyPr>
          <a:lstStyle/>
          <a:p>
            <a:pPr algn="ctr"/>
            <a:r>
              <a:rPr lang="en-US" sz="2800" b="1" dirty="0"/>
              <a:t>2021-2022 School Year</a:t>
            </a:r>
          </a:p>
          <a:p>
            <a:pPr algn="ctr"/>
            <a:r>
              <a:rPr lang="en-US" sz="2800" b="1" dirty="0"/>
              <a:t>Revised July 9, 2021</a:t>
            </a:r>
          </a:p>
        </p:txBody>
      </p:sp>
      <p:sp>
        <p:nvSpPr>
          <p:cNvPr id="4" name="TextBox 3"/>
          <p:cNvSpPr txBox="1"/>
          <p:nvPr/>
        </p:nvSpPr>
        <p:spPr>
          <a:xfrm>
            <a:off x="2300287" y="463138"/>
            <a:ext cx="9729787" cy="2462213"/>
          </a:xfrm>
          <a:prstGeom prst="rect">
            <a:avLst/>
          </a:prstGeom>
          <a:noFill/>
        </p:spPr>
        <p:txBody>
          <a:bodyPr wrap="square" rtlCol="0">
            <a:spAutoFit/>
          </a:bodyPr>
          <a:lstStyle/>
          <a:p>
            <a:pPr algn="r"/>
            <a:endParaRPr lang="en-US" sz="4400" b="1" dirty="0"/>
          </a:p>
          <a:p>
            <a:pPr algn="r"/>
            <a:endParaRPr lang="en-US" sz="4400" b="1" dirty="0"/>
          </a:p>
          <a:p>
            <a:pPr algn="r"/>
            <a:r>
              <a:rPr lang="en-US" sz="4600" b="1" dirty="0"/>
              <a:t>Quitman County School District</a:t>
            </a:r>
          </a:p>
          <a:p>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5216"/>
            <a:ext cx="3454400" cy="4237443"/>
          </a:xfrm>
          <a:prstGeom prst="rect">
            <a:avLst/>
          </a:prstGeom>
        </p:spPr>
      </p:pic>
    </p:spTree>
    <p:extLst>
      <p:ext uri="{BB962C8B-B14F-4D97-AF65-F5344CB8AC3E}">
        <p14:creationId xmlns:p14="http://schemas.microsoft.com/office/powerpoint/2010/main" val="1573144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a:xfrm>
            <a:off x="2589212" y="1435261"/>
            <a:ext cx="8915400" cy="5168739"/>
          </a:xfrm>
        </p:spPr>
        <p:txBody>
          <a:bodyPr>
            <a:noAutofit/>
          </a:bodyPr>
          <a:lstStyle/>
          <a:p>
            <a:r>
              <a:rPr lang="en-US" sz="1200" dirty="0"/>
              <a:t>Student Support Services:</a:t>
            </a:r>
          </a:p>
          <a:p>
            <a:r>
              <a:rPr lang="en-US" sz="1200" b="1" u="sng" dirty="0"/>
              <a:t>Common Communication Regarding Sick Employees and Students</a:t>
            </a:r>
            <a:endParaRPr lang="en-US" sz="1200" dirty="0"/>
          </a:p>
          <a:p>
            <a:pPr fontAlgn="base"/>
            <a:r>
              <a:rPr lang="en-US" sz="1200" dirty="0"/>
              <a:t>Employees and students with a fever of 100.4 or greater, or who are sick, or who are exhibiting symptoms of COVID-19 must stay home to avoid infecting others. Employees should take temperatures prior to reporting to work. Parents/guardians are asked to please take their children’s temperatures each morning before school.</a:t>
            </a:r>
          </a:p>
          <a:p>
            <a:pPr fontAlgn="base"/>
            <a:r>
              <a:rPr lang="en-US" sz="1200" dirty="0"/>
              <a:t>If an employee is determined to be sick while at school/work, he/she will be asked to go home. </a:t>
            </a:r>
          </a:p>
          <a:p>
            <a:pPr fontAlgn="base"/>
            <a:r>
              <a:rPr lang="en-US" sz="1200" dirty="0"/>
              <a:t>If a student is determined to be sick while at school, the parent/guardian will be called and required to pick up the student from school. A sick student will be placed in a supervised, but separated area until the parent arrives.</a:t>
            </a:r>
          </a:p>
          <a:p>
            <a:pPr fontAlgn="base"/>
            <a:r>
              <a:rPr lang="en-US" sz="1200" dirty="0"/>
              <a:t>According to the CDC, students or employees who test positive for COVID-19 must remain in isolation at home for 10 days. Once the student’s or employee’s symptoms resolve AND respiratory issues have improved AND the student or employee is fever-free without medication for the last three days of isolation, the student or employee can return to school or work on day 11 after the 10-day isolation period has ended.</a:t>
            </a:r>
          </a:p>
          <a:p>
            <a:pPr fontAlgn="base"/>
            <a:r>
              <a:rPr lang="en-US" sz="1200" dirty="0"/>
              <a:t>Employees or students who have had close contact with a person with COVID-19 must stay home for fourteen days after exposure. Anyone wishing to be tested should get tested on day 10 after exposure unless the person develops COVID-19 symptoms before day 10. Regardless of the test result, the person is required to complete the 14-day isolation period.</a:t>
            </a:r>
            <a:br>
              <a:rPr lang="en-US" sz="1200" dirty="0"/>
            </a:br>
            <a:br>
              <a:rPr lang="en-US" sz="1200" dirty="0"/>
            </a:br>
            <a:r>
              <a:rPr lang="en-US" sz="1200" i="1" dirty="0"/>
              <a:t>*QCSD always follows the Family Educational Rights and Privacy Act (FERPA) and Americans with Disabilities Act (ADA). FERPA is a federal law that protects the privacy of student education records. ADA privacy rules restrict employers from sharing personal health information of an employee.</a:t>
            </a:r>
            <a:endParaRPr lang="en-US" sz="1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87068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Student Support Services:</a:t>
            </a:r>
          </a:p>
          <a:p>
            <a:r>
              <a:rPr lang="en-US" b="1" dirty="0"/>
              <a:t>Academic Support </a:t>
            </a:r>
            <a:r>
              <a:rPr lang="en-US" dirty="0"/>
              <a:t>will provide ongoing support, guidance, materials, and resources to staff and students in the EL, Gifted, and GA DECAL Bright From the Start Pre-K programs for both traditional in-person and virtual learning. </a:t>
            </a:r>
          </a:p>
          <a:p>
            <a:r>
              <a:rPr lang="en-US" b="1" dirty="0"/>
              <a:t>Federal Programs</a:t>
            </a:r>
            <a:r>
              <a:rPr lang="en-US" dirty="0"/>
              <a:t> will support schools and student learning by providing academic services to students in Title I schools. These services will be both in-person and virtually. </a:t>
            </a:r>
          </a:p>
          <a:p>
            <a:pPr fontAlgn="base"/>
            <a:r>
              <a:rPr lang="en-US" dirty="0"/>
              <a:t>Professional Learning will be provided for teachers and leaders to gain instructional knowledge as well as a better understanding of the virtual tools necessary in developing a viable distant learning program.</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745333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a:xfrm>
            <a:off x="2589212" y="1759352"/>
            <a:ext cx="8915400" cy="4376456"/>
          </a:xfrm>
        </p:spPr>
        <p:txBody>
          <a:bodyPr vert="horz" lIns="91440" tIns="45720" rIns="91440" bIns="45720" rtlCol="0" anchor="t">
            <a:normAutofit fontScale="92500" lnSpcReduction="10000"/>
          </a:bodyPr>
          <a:lstStyle/>
          <a:p>
            <a:r>
              <a:rPr lang="en-US" dirty="0"/>
              <a:t>Student Support Services:</a:t>
            </a:r>
          </a:p>
          <a:p>
            <a:r>
              <a:rPr lang="en-US" b="1" dirty="0"/>
              <a:t>School Nutrition</a:t>
            </a:r>
            <a:r>
              <a:rPr lang="en-US" dirty="0"/>
              <a:t> will ensure that students have access to nutritionally balanced breakfast and lunch meals each school day.</a:t>
            </a:r>
          </a:p>
          <a:p>
            <a:r>
              <a:rPr lang="en-US" dirty="0"/>
              <a:t>For </a:t>
            </a:r>
            <a:r>
              <a:rPr lang="en-US" u="sng" dirty="0"/>
              <a:t>Traditional </a:t>
            </a:r>
            <a:r>
              <a:rPr lang="en-US" b="1" u="sng" dirty="0"/>
              <a:t>In-Person</a:t>
            </a:r>
            <a:r>
              <a:rPr lang="en-US" u="sng" dirty="0"/>
              <a:t> Instruction</a:t>
            </a:r>
            <a:r>
              <a:rPr lang="en-US" dirty="0"/>
              <a:t>:</a:t>
            </a:r>
          </a:p>
          <a:p>
            <a:pPr fontAlgn="base"/>
            <a:r>
              <a:rPr lang="en-US" dirty="0"/>
              <a:t>School Nutrition staff will make meals available for all students in school attendance. Breakfast and lunch menu options will be modified for easier transport to and from the cafeteria. </a:t>
            </a:r>
          </a:p>
          <a:p>
            <a:pPr fontAlgn="base"/>
            <a:r>
              <a:rPr lang="en-US" dirty="0"/>
              <a:t>Students will pick up breakfast and lunch from the cafeteria or hallway. Pre-K and Kindergarten students will eat in the cafeteria for lunch, only.  All other meals for all other grades will be eaten in the classroom.</a:t>
            </a:r>
          </a:p>
          <a:p>
            <a:pPr fontAlgn="base"/>
            <a:r>
              <a:rPr lang="en-US" dirty="0"/>
              <a:t>Students will practice social distancing as feasible while walking the hallway and entering and exiting the cafeteria. Social distancing signage/markings will be placed in the cafeteria.</a:t>
            </a:r>
          </a:p>
          <a:p>
            <a:pPr fontAlgn="base"/>
            <a:r>
              <a:rPr lang="en-US" dirty="0"/>
              <a:t>The school’s cafeteria will implement hand-sanitizing stations for student use.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934270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US" dirty="0"/>
              <a:t>Student Support Services:</a:t>
            </a:r>
          </a:p>
          <a:p>
            <a:r>
              <a:rPr lang="en-US" b="1" dirty="0"/>
              <a:t>School Nutrition (continued)</a:t>
            </a:r>
            <a:endParaRPr lang="en-US" dirty="0"/>
          </a:p>
          <a:p>
            <a:r>
              <a:rPr lang="en-US" dirty="0"/>
              <a:t>For</a:t>
            </a:r>
            <a:r>
              <a:rPr lang="en-US" b="1" i="1" dirty="0"/>
              <a:t> </a:t>
            </a:r>
            <a:r>
              <a:rPr lang="en-US" b="1" u="sng" dirty="0"/>
              <a:t>Virtual</a:t>
            </a:r>
            <a:r>
              <a:rPr lang="en-US" u="sng" dirty="0"/>
              <a:t> </a:t>
            </a:r>
            <a:r>
              <a:rPr lang="en-US" b="1" u="sng" dirty="0"/>
              <a:t>Learning Instruction, IF NEEDED</a:t>
            </a:r>
            <a:r>
              <a:rPr lang="en-US" dirty="0"/>
              <a:t>:</a:t>
            </a:r>
          </a:p>
          <a:p>
            <a:pPr fontAlgn="base"/>
            <a:r>
              <a:rPr lang="en-US" dirty="0"/>
              <a:t>The School Nutrition Program will establish a process for serving breakfast and lunch within the school by the Grab and Go Process.</a:t>
            </a:r>
          </a:p>
          <a:p>
            <a:pPr fontAlgn="base"/>
            <a:r>
              <a:rPr lang="en-US" dirty="0"/>
              <a:t>The school’s nutrition team will be responsible for producing hot and cold breakfast and lunch meals for distribution in the community. Parents may pick up meals from their child’s assigned school or the designated location within the district.</a:t>
            </a:r>
          </a:p>
          <a:p>
            <a:pPr fontAlgn="base"/>
            <a:r>
              <a:rPr lang="en-US" dirty="0"/>
              <a:t>Breakfast and lunch meals will be packed simultaneously and ready to distribute between 11:30 – 1:30 P.M. each school day. Both meals will be distributed at the same time.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73826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a:xfrm>
            <a:off x="2589212" y="1819835"/>
            <a:ext cx="8915400" cy="4564031"/>
          </a:xfrm>
        </p:spPr>
        <p:txBody>
          <a:bodyPr>
            <a:normAutofit fontScale="92500" lnSpcReduction="20000"/>
          </a:bodyPr>
          <a:lstStyle/>
          <a:p>
            <a:r>
              <a:rPr lang="en-US" dirty="0"/>
              <a:t>Student Support Services:</a:t>
            </a:r>
          </a:p>
          <a:p>
            <a:r>
              <a:rPr lang="en-US" b="1" dirty="0"/>
              <a:t>Social Services</a:t>
            </a:r>
            <a:r>
              <a:rPr lang="en-US" dirty="0"/>
              <a:t> provides the supportive services necessary to allow all students to make the best use of their educational opportunities. Social services is based on an understanding of the relationship between student achievement and the influences of psychosocial development, family, community, and culture.</a:t>
            </a:r>
          </a:p>
          <a:p>
            <a:pPr fontAlgn="base"/>
            <a:r>
              <a:rPr lang="en-US" dirty="0"/>
              <a:t>Social Services will provide support to School Counselors and staff members by assisting with students who may be experiencing mental health challenges, social-emotional issues, and/or maltreatment.</a:t>
            </a:r>
          </a:p>
          <a:p>
            <a:pPr fontAlgn="base"/>
            <a:r>
              <a:rPr lang="en-US" dirty="0"/>
              <a:t>The department will work with School Nurses to support the school health program by addressing student medical needs or concerns in partnership with parents/guardians as well as staff medical needs.</a:t>
            </a:r>
          </a:p>
          <a:p>
            <a:pPr fontAlgn="base"/>
            <a:r>
              <a:rPr lang="en-US" dirty="0"/>
              <a:t>Staff will provide linkages to community resources and services in an attempt to mitigate the impact of the emotional and financial implications of the COVID-19 closure on students and parents/guardians.</a:t>
            </a:r>
          </a:p>
          <a:p>
            <a:pPr fontAlgn="base"/>
            <a:r>
              <a:rPr lang="en-US" dirty="0"/>
              <a:t>Virtual Parent sessions will be offered and made available to assist parents/guardians how to effectively use Microsoft Teams and other online learning resources as well as how to operate iPads to help students with academic instruction.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179924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p:txBody>
          <a:bodyPr vert="horz" lIns="91440" tIns="45720" rIns="91440" bIns="45720" rtlCol="0" anchor="t">
            <a:normAutofit fontScale="85000" lnSpcReduction="20000"/>
          </a:bodyPr>
          <a:lstStyle/>
          <a:p>
            <a:r>
              <a:rPr lang="en-US" dirty="0"/>
              <a:t>Student Support Services:</a:t>
            </a:r>
          </a:p>
          <a:p>
            <a:r>
              <a:rPr lang="en-US" b="1" dirty="0"/>
              <a:t>Special Education</a:t>
            </a:r>
            <a:r>
              <a:rPr lang="en-US" dirty="0"/>
              <a:t> will serve students through program goals, curriculum, and materials that are developmentally appropriate and focused towards meeting the individual needs of students. </a:t>
            </a:r>
          </a:p>
          <a:p>
            <a:pPr fontAlgn="base"/>
            <a:r>
              <a:rPr lang="en-US" u="sng" dirty="0"/>
              <a:t>For traditional </a:t>
            </a:r>
            <a:r>
              <a:rPr lang="en-US" b="1" u="sng" dirty="0"/>
              <a:t>in-person</a:t>
            </a:r>
            <a:r>
              <a:rPr lang="en-US" u="sng" dirty="0"/>
              <a:t> instruction,</a:t>
            </a:r>
            <a:r>
              <a:rPr lang="en-US" dirty="0"/>
              <a:t> instruction will include whole group and small group academic time with a focus on IEP goals. Additional tutoring at each school for Students with Disabilities may be provided to enhance academic gain. A continuation of face to face therapy per IEP description is planned including speech therapy, occupational therapy, and physical therapy.</a:t>
            </a:r>
          </a:p>
          <a:p>
            <a:r>
              <a:rPr lang="en-US" u="sng" dirty="0"/>
              <a:t>For </a:t>
            </a:r>
            <a:r>
              <a:rPr lang="en-US" b="1" u="sng" dirty="0"/>
              <a:t>virtual</a:t>
            </a:r>
            <a:r>
              <a:rPr lang="en-US" u="sng" dirty="0"/>
              <a:t> learning instruction, IF NEEDED</a:t>
            </a:r>
            <a:r>
              <a:rPr lang="en-US" b="1" i="1" dirty="0"/>
              <a:t>, </a:t>
            </a:r>
            <a:r>
              <a:rPr lang="en-US" dirty="0"/>
              <a:t>Special Education teachers will utilize online platforms approved by district leaders. Online resources may be used by Special Education teachers to augment instruction for resource students whose primary instruction is in the general education setting with a general education teacher. Additional platforms and digital curricular may be utilized by small group (formally known as self-contained) teachers to provide online academic assignments for SWD. Planned consultation via teleconference or online platforms with speech therapists, occupational therapists and physical therapists will provide parents a resource for therapy exercises and professional feedback.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355660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a:xfrm>
            <a:off x="2589212" y="2133599"/>
            <a:ext cx="8915400" cy="4250267"/>
          </a:xfrm>
        </p:spPr>
        <p:txBody>
          <a:bodyPr>
            <a:normAutofit fontScale="77500" lnSpcReduction="20000"/>
          </a:bodyPr>
          <a:lstStyle/>
          <a:p>
            <a:r>
              <a:rPr lang="en-US" dirty="0"/>
              <a:t>Student Support Services:</a:t>
            </a:r>
          </a:p>
          <a:p>
            <a:r>
              <a:rPr lang="en-US" dirty="0"/>
              <a:t>The Quitman County Board of Education’s (QCBOE)</a:t>
            </a:r>
            <a:r>
              <a:rPr lang="en-US" b="1" dirty="0"/>
              <a:t> Student Behavior Code</a:t>
            </a:r>
            <a:r>
              <a:rPr lang="en-US" dirty="0"/>
              <a:t> is written to provide information to create a safe and secure learning environment. These rules also apply off school grounds while in route to or from any school activity, function or event, or anytime a student is on a school bus or any other transportation furnished by the school district. The QCSD also addresses certain off campus misconduct including electronic messages whether or not they originated on school grounds or on school property. Parents are encouraged to read the handbook thoroughly with your child to help them understand the expectations that students will behave themselves, that they will respect each other and employees, obey student behavior policies adopted by the QCBOE, and obey student behavior rules established by the school. </a:t>
            </a:r>
          </a:p>
          <a:p>
            <a:pPr fontAlgn="base"/>
            <a:r>
              <a:rPr lang="en-US" dirty="0"/>
              <a:t>Students in all learning environments (</a:t>
            </a:r>
            <a:r>
              <a:rPr lang="en-US" b="1" i="1" dirty="0"/>
              <a:t>in-person and virtual</a:t>
            </a:r>
            <a:r>
              <a:rPr lang="en-US" dirty="0"/>
              <a:t>) must adhere to the QCBOE Student Behavior Code.</a:t>
            </a:r>
          </a:p>
          <a:p>
            <a:pPr fontAlgn="base"/>
            <a:r>
              <a:rPr lang="en-US" dirty="0"/>
              <a:t>The Student Behavior Code will be made available in the schools/classrooms with documentation gathered to meet statutory requirements. The Student Behavior Code will also be made available to students and parents electronically, and documentation will be gathered to meet statutory requirements.</a:t>
            </a:r>
          </a:p>
          <a:p>
            <a:pPr fontAlgn="base"/>
            <a:r>
              <a:rPr lang="en-US" dirty="0"/>
              <a:t>If a student disciplinary tribunal must be held, hearings will be conducted with QCBOE-approved Tribunal Panel members. The QCSD will manage the number of people in the Tribunal Hearing room to comply with social distancing guidelines. Precautionary measures such as wearing face coverings and using hand sanitizer will be required for parents, students, and staff during Tribunal hearings.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758903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a:xfrm>
            <a:off x="2589212" y="2133600"/>
            <a:ext cx="8915400" cy="4191000"/>
          </a:xfrm>
        </p:spPr>
        <p:txBody>
          <a:bodyPr vert="horz" lIns="91440" tIns="45720" rIns="91440" bIns="45720" rtlCol="0" anchor="t">
            <a:normAutofit fontScale="62500" lnSpcReduction="20000"/>
          </a:bodyPr>
          <a:lstStyle/>
          <a:p>
            <a:r>
              <a:rPr lang="en-US" dirty="0"/>
              <a:t>Student Support Services:</a:t>
            </a:r>
          </a:p>
          <a:p>
            <a:r>
              <a:rPr lang="en-US" b="1" dirty="0"/>
              <a:t>After-school Learning Programs </a:t>
            </a:r>
            <a:r>
              <a:rPr lang="en-US" dirty="0"/>
              <a:t>will be offered to students attending traditional in-person learning at school. Protective measures for staff, parents, and students will be enforced just as during the regular school day.</a:t>
            </a:r>
          </a:p>
          <a:p>
            <a:pPr fontAlgn="base"/>
            <a:r>
              <a:rPr lang="en-US" dirty="0"/>
              <a:t>If staff or students are sick, they must stay home. If students or staff arrive sick, they will be immediately sent home. Sick students will be quarantined in an isolation room until parent pick up. </a:t>
            </a:r>
          </a:p>
          <a:p>
            <a:pPr fontAlgn="base"/>
            <a:r>
              <a:rPr lang="en-US" dirty="0"/>
              <a:t>All staff and students will wear face coverings. </a:t>
            </a:r>
          </a:p>
          <a:p>
            <a:pPr fontAlgn="base"/>
            <a:r>
              <a:rPr lang="en-US" dirty="0"/>
              <a:t>Ample hand sanitizer, hand soap, and paper towels will be available throughout the schools for proper hand hygiene use.</a:t>
            </a:r>
          </a:p>
          <a:p>
            <a:pPr fontAlgn="base"/>
            <a:r>
              <a:rPr lang="en-US" dirty="0"/>
              <a:t>Frequent hand washing breaks will be provided for students.</a:t>
            </a:r>
          </a:p>
          <a:p>
            <a:pPr fontAlgn="base"/>
            <a:r>
              <a:rPr lang="en-US" dirty="0"/>
              <a:t>Outside, fresh-air breaks will be provided for students. </a:t>
            </a:r>
          </a:p>
          <a:p>
            <a:pPr fontAlgn="base"/>
            <a:r>
              <a:rPr lang="en-US" dirty="0"/>
              <a:t>Every area will be provided with disinfecting solutions, sanitizing wipes, hand sanitizer, and a digital thermometer, if needed. </a:t>
            </a:r>
          </a:p>
          <a:p>
            <a:pPr fontAlgn="base"/>
            <a:r>
              <a:rPr lang="en-US" dirty="0"/>
              <a:t>Staff and students will be discouraged from sharing equipment, property, and objects.</a:t>
            </a:r>
          </a:p>
          <a:p>
            <a:pPr fontAlgn="base"/>
            <a:r>
              <a:rPr lang="en-US" dirty="0"/>
              <a:t>6 ft. social distancing in schools will be very difficult. Spaces and operations will be modified as feasible to support increased distancing among students and staff.</a:t>
            </a:r>
          </a:p>
          <a:p>
            <a:pPr fontAlgn="base"/>
            <a:r>
              <a:rPr lang="en-US" dirty="0"/>
              <a:t>Parents will not be allowed into the areas. Checkout procedures will be implemented at each school.</a:t>
            </a:r>
          </a:p>
          <a:p>
            <a:pPr fontAlgn="base"/>
            <a:r>
              <a:rPr lang="en-US" dirty="0"/>
              <a:t>Use of water fountains will be discouraged. Students and staff will be allowed a clear, refillable plastic water bottle, no larger than 12oz. Ample fill areas are available in all schools.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034820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Technology:</a:t>
            </a:r>
          </a:p>
          <a:p>
            <a:pPr fontAlgn="base"/>
            <a:r>
              <a:rPr lang="en-US" dirty="0"/>
              <a:t>1 to 1 iPads provided to students in grades PreK-12 to avoid shared use of computer devices.</a:t>
            </a:r>
          </a:p>
          <a:p>
            <a:pPr fontAlgn="base"/>
            <a:r>
              <a:rPr lang="en-US" dirty="0"/>
              <a:t>All parents must read and sign that they understand the district acceptable use policies and iPad Use Handbook. </a:t>
            </a:r>
          </a:p>
          <a:p>
            <a:pPr fontAlgn="base"/>
            <a:r>
              <a:rPr lang="en-US" dirty="0"/>
              <a:t>Parents must ensure that students bring their charged iPad each day.</a:t>
            </a:r>
          </a:p>
          <a:p>
            <a:pPr fontAlgn="base"/>
            <a:r>
              <a:rPr lang="en-US" dirty="0"/>
              <a:t>Students will receive in depth instruction on the use and care of their assigned iPad.  </a:t>
            </a:r>
          </a:p>
          <a:p>
            <a:pPr fontAlgn="base"/>
            <a:r>
              <a:rPr lang="en-US" dirty="0"/>
              <a:t>All teachers trained in the use of Microsoft Teams.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680380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a:xfrm>
            <a:off x="2589212" y="2133600"/>
            <a:ext cx="8915400" cy="4191000"/>
          </a:xfrm>
        </p:spPr>
        <p:txBody>
          <a:bodyPr vert="horz" lIns="91440" tIns="45720" rIns="91440" bIns="45720" rtlCol="0" anchor="t">
            <a:normAutofit/>
          </a:bodyPr>
          <a:lstStyle/>
          <a:p>
            <a:r>
              <a:rPr lang="en-US" dirty="0"/>
              <a:t>Protocols for District Staff Members:</a:t>
            </a:r>
          </a:p>
          <a:p>
            <a:pPr fontAlgn="base"/>
            <a:r>
              <a:rPr lang="en-US" dirty="0"/>
              <a:t>Self-reporting accountability</a:t>
            </a:r>
            <a:endParaRPr lang="en-US" i="1" dirty="0"/>
          </a:p>
          <a:p>
            <a:pPr fontAlgn="base"/>
            <a:r>
              <a:rPr lang="en-US" dirty="0"/>
              <a:t>Face coverings required in all areas of the school </a:t>
            </a:r>
          </a:p>
          <a:p>
            <a:pPr fontAlgn="base"/>
            <a:r>
              <a:rPr lang="en-US" dirty="0"/>
              <a:t>Practice, model, and encourage frequent handwashing and hand sanitizer use </a:t>
            </a:r>
          </a:p>
          <a:p>
            <a:pPr fontAlgn="base"/>
            <a:r>
              <a:rPr lang="en-US" dirty="0"/>
              <a:t>Virtual meetings and conferences, individual use of supplies and resources</a:t>
            </a:r>
          </a:p>
          <a:p>
            <a:pPr fontAlgn="base"/>
            <a:r>
              <a:rPr lang="en-US" dirty="0"/>
              <a:t>Arrange workspace furnishings to maximize social distancing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668828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Autofit/>
          </a:bodyPr>
          <a:lstStyle/>
          <a:p>
            <a:r>
              <a:rPr lang="en-US" sz="2400" dirty="0"/>
              <a:t>The Quitman County School District is pleased to share the following </a:t>
            </a:r>
            <a:r>
              <a:rPr lang="en-US" sz="2400" i="1" dirty="0"/>
              <a:t>Return to In-Person Instruction Plan. </a:t>
            </a:r>
            <a:r>
              <a:rPr lang="en-US" sz="2400" dirty="0"/>
              <a:t>Designed to provide parents/guardians and district and school stakeholders with a comprehensive document, the </a:t>
            </a:r>
            <a:r>
              <a:rPr lang="en-US" sz="2400" i="1" dirty="0"/>
              <a:t>Return to In-Person Instruction Plan </a:t>
            </a:r>
            <a:r>
              <a:rPr lang="en-US" sz="2400" dirty="0"/>
              <a:t>features information regarding the opening of the 2021-2022 school year. The information and protocols outlined in this document have been developed using Georgia’s Path to Recovery for K-12 Schools. </a:t>
            </a:r>
            <a:r>
              <a:rPr lang="en-US" sz="2400" b="1" u="sng" dirty="0"/>
              <a:t>The information contained in this document is subject to revisions and changes as health guidelines and situations change and evolve.</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69847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a:xfrm>
            <a:off x="2264241" y="1382806"/>
            <a:ext cx="8915400" cy="4089400"/>
          </a:xfrm>
        </p:spPr>
        <p:txBody>
          <a:bodyPr vert="horz" lIns="91440" tIns="45720" rIns="91440" bIns="45720" rtlCol="0" anchor="t">
            <a:normAutofit/>
          </a:bodyPr>
          <a:lstStyle/>
          <a:p>
            <a:r>
              <a:rPr lang="en-US" dirty="0"/>
              <a:t>Athletics, Performances, and Extracurricular Activities:</a:t>
            </a:r>
          </a:p>
          <a:p>
            <a:pPr fontAlgn="base"/>
            <a:r>
              <a:rPr lang="en-US" dirty="0"/>
              <a:t>Possible limited attendance at events, games, and performances</a:t>
            </a:r>
          </a:p>
          <a:p>
            <a:pPr fontAlgn="base"/>
            <a:r>
              <a:rPr lang="en-US" dirty="0"/>
              <a:t>Seating marked for social distancing</a:t>
            </a:r>
          </a:p>
          <a:p>
            <a:pPr fontAlgn="base"/>
            <a:r>
              <a:rPr lang="en-US" dirty="0"/>
              <a:t>Possible, Live streaming of athletic events and performances for at- home/on-campus extracurricular activities</a:t>
            </a:r>
          </a:p>
          <a:p>
            <a:pPr fontAlgn="base"/>
            <a:r>
              <a:rPr lang="en-US" dirty="0"/>
              <a:t>Face coverings at events are required</a:t>
            </a:r>
          </a:p>
          <a:p>
            <a:pPr fontAlgn="base"/>
            <a:r>
              <a:rPr lang="en-US" dirty="0"/>
              <a:t>All athletic teams practicing and playing in accordance with GHSA guidelines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388275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7653734" cy="1280890"/>
          </a:xfrm>
        </p:spPr>
        <p:txBody>
          <a:bodyPr>
            <a:normAutofit/>
          </a:bodyPr>
          <a:lstStyle/>
          <a:p>
            <a:r>
              <a:rPr lang="en-US" b="1" dirty="0"/>
              <a:t>Virtual Learning Option, IF NEEDED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21</a:t>
            </a:fld>
            <a:endParaRPr lang="en-US" dirty="0"/>
          </a:p>
        </p:txBody>
      </p:sp>
      <p:sp>
        <p:nvSpPr>
          <p:cNvPr id="3" name="Content Placeholder 2">
            <a:extLst>
              <a:ext uri="{FF2B5EF4-FFF2-40B4-BE49-F238E27FC236}">
                <a16:creationId xmlns:a16="http://schemas.microsoft.com/office/drawing/2014/main" id="{A22B7664-5262-4D57-8548-BE8F76E1945B}"/>
              </a:ext>
            </a:extLst>
          </p:cNvPr>
          <p:cNvSpPr>
            <a:spLocks noGrp="1"/>
          </p:cNvSpPr>
          <p:nvPr>
            <p:ph idx="1"/>
          </p:nvPr>
        </p:nvSpPr>
        <p:spPr>
          <a:xfrm>
            <a:off x="2589212" y="2133600"/>
            <a:ext cx="8915400" cy="4089400"/>
          </a:xfrm>
        </p:spPr>
        <p:txBody>
          <a:bodyPr vert="horz" lIns="91440" tIns="45720" rIns="91440" bIns="45720" rtlCol="0" anchor="t">
            <a:normAutofit/>
          </a:bodyPr>
          <a:lstStyle/>
          <a:p>
            <a:r>
              <a:rPr lang="en-US" b="1" dirty="0">
                <a:ea typeface="+mn-lt"/>
                <a:cs typeface="+mn-lt"/>
              </a:rPr>
              <a:t>Our priority is for every student to see and participate in instruction every day for the entire school year.</a:t>
            </a:r>
          </a:p>
          <a:p>
            <a:r>
              <a:rPr lang="en-US" b="1" dirty="0"/>
              <a:t>If the Pandemic surges, the district may have to move to Virtual Learning for all students</a:t>
            </a:r>
          </a:p>
          <a:p>
            <a:endParaRPr lang="en-US" dirty="0"/>
          </a:p>
          <a:p>
            <a:pPr marL="0" indent="0">
              <a:buNone/>
            </a:pPr>
            <a:r>
              <a:rPr lang="en-US" b="1" dirty="0"/>
              <a:t>The Virtual Learning Plan, </a:t>
            </a:r>
            <a:r>
              <a:rPr lang="en-US" b="1" u="sng" dirty="0"/>
              <a:t>IF NEEDED</a:t>
            </a:r>
            <a:r>
              <a:rPr lang="en-US" b="1" dirty="0"/>
              <a:t> is on the following slides: </a:t>
            </a:r>
          </a:p>
        </p:txBody>
      </p:sp>
    </p:spTree>
    <p:extLst>
      <p:ext uri="{BB962C8B-B14F-4D97-AF65-F5344CB8AC3E}">
        <p14:creationId xmlns:p14="http://schemas.microsoft.com/office/powerpoint/2010/main" val="1561525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Learning Option, IF NEEDED</a:t>
            </a:r>
          </a:p>
        </p:txBody>
      </p:sp>
      <p:sp>
        <p:nvSpPr>
          <p:cNvPr id="3" name="Content Placeholder 2"/>
          <p:cNvSpPr>
            <a:spLocks noGrp="1"/>
          </p:cNvSpPr>
          <p:nvPr>
            <p:ph idx="1"/>
          </p:nvPr>
        </p:nvSpPr>
        <p:spPr/>
        <p:txBody>
          <a:bodyPr>
            <a:normAutofit lnSpcReduction="10000"/>
          </a:bodyPr>
          <a:lstStyle/>
          <a:p>
            <a:pPr fontAlgn="base"/>
            <a:r>
              <a:rPr lang="en-US" dirty="0"/>
              <a:t>Our priority is for every student to see and participate in instruction every day for the entire school year.</a:t>
            </a:r>
          </a:p>
          <a:p>
            <a:pPr fontAlgn="base"/>
            <a:r>
              <a:rPr lang="en-US" dirty="0"/>
              <a:t>K-8 grade students will be asked to commit to their selection for a minimum of the first term, one quarter, or 9 weeks of the school year. </a:t>
            </a:r>
          </a:p>
          <a:p>
            <a:pPr lvl="1" fontAlgn="base"/>
            <a:r>
              <a:rPr lang="en-US" dirty="0"/>
              <a:t>After 9 weeks, the student can change learning options or continue as is</a:t>
            </a:r>
          </a:p>
          <a:p>
            <a:pPr fontAlgn="base"/>
            <a:r>
              <a:rPr lang="en-US" dirty="0"/>
              <a:t>9-12 grade students will be asked to commit to their selection for a minimum of the first semester, one half, or 18 weeks of the school year.</a:t>
            </a:r>
          </a:p>
          <a:p>
            <a:pPr lvl="1" fontAlgn="base"/>
            <a:r>
              <a:rPr lang="en-US" dirty="0"/>
              <a:t>After 18 weeks, the student can change learning options or continue as is</a:t>
            </a:r>
            <a:endParaRPr lang="en-US" sz="2000" dirty="0"/>
          </a:p>
          <a:p>
            <a:pPr fontAlgn="base"/>
            <a:r>
              <a:rPr lang="en-US" dirty="0"/>
              <a:t>Parents choosing virtual school options are responsible for ensuring internet connectivity is available.</a:t>
            </a:r>
          </a:p>
          <a:p>
            <a:pPr fontAlgn="base"/>
            <a:r>
              <a:rPr lang="en-US" dirty="0"/>
              <a:t>Students who participate in virtual schooling will receive an iPad.</a:t>
            </a:r>
          </a:p>
          <a:p>
            <a:endParaRPr lang="en-US" dirty="0"/>
          </a:p>
        </p:txBody>
      </p:sp>
      <p:sp>
        <p:nvSpPr>
          <p:cNvPr id="4" name="Rectangle 3"/>
          <p:cNvSpPr/>
          <p:nvPr/>
        </p:nvSpPr>
        <p:spPr>
          <a:xfrm>
            <a:off x="5971607" y="3244334"/>
            <a:ext cx="248786" cy="369332"/>
          </a:xfrm>
          <a:prstGeom prst="rect">
            <a:avLst/>
          </a:prstGeom>
        </p:spPr>
        <p:txBody>
          <a:bodyPr wrap="none">
            <a:spAutoFit/>
          </a:bodyPr>
          <a:lstStyle/>
          <a:p>
            <a:r>
              <a:rPr lang="sk-SK" dirty="0"/>
              <a:t> </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7" name="Footer Placeholder 6"/>
          <p:cNvSpPr>
            <a:spLocks noGrp="1"/>
          </p:cNvSpPr>
          <p:nvPr>
            <p:ph type="ftr" sz="quarter" idx="11"/>
          </p:nvPr>
        </p:nvSpPr>
        <p:spPr/>
        <p:txBody>
          <a:bodyPr/>
          <a:lstStyle/>
          <a:p>
            <a:r>
              <a:rPr lang="en-US"/>
              <a:t>Quitman County School District's Return to In-Person Instruction Plan</a:t>
            </a:r>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899998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55" y="1770517"/>
            <a:ext cx="5143445" cy="3447098"/>
          </a:xfrm>
          <a:prstGeom prst="rect">
            <a:avLst/>
          </a:prstGeom>
        </p:spPr>
        <p:txBody>
          <a:bodyPr wrap="square" lIns="91440" tIns="45720" rIns="91440" bIns="45720" anchor="t">
            <a:spAutoFit/>
          </a:bodyPr>
          <a:lstStyle/>
          <a:p>
            <a:r>
              <a:rPr lang="en-US" sz="2000" u="sng" dirty="0">
                <a:solidFill>
                  <a:srgbClr val="0097A7"/>
                </a:solidFill>
                <a:latin typeface="Arial"/>
                <a:cs typeface="Arial"/>
                <a:hlinkClick r:id="rId2">
                  <a:extLst>
                    <a:ext uri="{A12FA001-AC4F-418D-AE19-62706E023703}">
                      <ahyp:hlinkClr xmlns:ahyp="http://schemas.microsoft.com/office/drawing/2018/hyperlinkcolor" val="tx"/>
                    </a:ext>
                  </a:extLst>
                </a:hlinkClick>
              </a:rPr>
              <a:t>Option A-  QCSD </a:t>
            </a:r>
            <a:r>
              <a:rPr lang="en-US" sz="2000" u="sng" dirty="0">
                <a:solidFill>
                  <a:srgbClr val="0097A7"/>
                </a:solidFill>
                <a:latin typeface="Arial"/>
                <a:cs typeface="Arial"/>
                <a:hlinkClick r:id="rId2"/>
              </a:rPr>
              <a:t>Virtual </a:t>
            </a:r>
            <a:r>
              <a:rPr lang="en-US" sz="2000" u="sng" dirty="0">
                <a:solidFill>
                  <a:srgbClr val="0097A7"/>
                </a:solidFill>
                <a:latin typeface="Arial"/>
                <a:cs typeface="Arial"/>
                <a:hlinkClick r:id="rId2">
                  <a:extLst>
                    <a:ext uri="{A12FA001-AC4F-418D-AE19-62706E023703}">
                      <ahyp:hlinkClr xmlns:ahyp="http://schemas.microsoft.com/office/drawing/2018/hyperlinkcolor" val="tx"/>
                    </a:ext>
                  </a:extLst>
                </a:hlinkClick>
              </a:rPr>
              <a:t>Option:</a:t>
            </a:r>
            <a:endParaRPr lang="en-US" dirty="0">
              <a:latin typeface="Arial"/>
              <a:cs typeface="Arial"/>
            </a:endParaRPr>
          </a:p>
          <a:p>
            <a:pPr marL="285750" indent="-285750" fontAlgn="base">
              <a:buFont typeface="Arial,Sans-Serif" charset="0"/>
              <a:buChar char="•"/>
            </a:pPr>
            <a:r>
              <a:rPr lang="en-US" dirty="0">
                <a:solidFill>
                  <a:srgbClr val="595959"/>
                </a:solidFill>
                <a:latin typeface="Arial"/>
                <a:cs typeface="Arial"/>
              </a:rPr>
              <a:t>Instruction which includes virtual teaching using an online digital platform using Microsoft Teams</a:t>
            </a:r>
            <a:endParaRPr lang="en-US" dirty="0">
              <a:ea typeface="+mn-lt"/>
              <a:cs typeface="+mn-lt"/>
            </a:endParaRPr>
          </a:p>
          <a:p>
            <a:pPr marL="285750" indent="-285750">
              <a:buFont typeface="Arial,Sans-Serif" charset="0"/>
              <a:buChar char="•"/>
            </a:pPr>
            <a:r>
              <a:rPr lang="en-US" dirty="0">
                <a:solidFill>
                  <a:srgbClr val="595959"/>
                </a:solidFill>
                <a:latin typeface="Arial"/>
                <a:cs typeface="Arial"/>
              </a:rPr>
              <a:t>Live virtual instruction with an QCSD teacher will occur 5 days per week</a:t>
            </a:r>
            <a:endParaRPr lang="en-US" dirty="0">
              <a:latin typeface="Arial"/>
              <a:ea typeface="+mn-lt"/>
              <a:cs typeface="Arial"/>
            </a:endParaRPr>
          </a:p>
          <a:p>
            <a:pPr marL="285750" indent="-285750">
              <a:buFont typeface="Arial,Sans-Serif" charset="0"/>
              <a:buChar char="•"/>
            </a:pPr>
            <a:r>
              <a:rPr lang="en-US" dirty="0">
                <a:solidFill>
                  <a:srgbClr val="595959"/>
                </a:solidFill>
                <a:latin typeface="Arial"/>
                <a:cs typeface="Arial"/>
              </a:rPr>
              <a:t>Daily logins, with instruction and assignments will be expected</a:t>
            </a:r>
            <a:endParaRPr lang="en-US" dirty="0">
              <a:ea typeface="+mn-lt"/>
              <a:cs typeface="+mn-lt"/>
            </a:endParaRPr>
          </a:p>
          <a:p>
            <a:pPr marL="285750" indent="-285750">
              <a:buFont typeface="Arial,Sans-Serif" charset="0"/>
              <a:buChar char="•"/>
            </a:pPr>
            <a:r>
              <a:rPr lang="en-US" dirty="0">
                <a:solidFill>
                  <a:srgbClr val="595959"/>
                </a:solidFill>
                <a:latin typeface="Arial"/>
                <a:cs typeface="Arial"/>
              </a:rPr>
              <a:t>Parents should ensure that students have reliable internet connection and will be able to log in during regularly scheduled school hours Monday - Friday</a:t>
            </a:r>
            <a:endParaRPr lang="en-US" dirty="0">
              <a:latin typeface="Arial"/>
              <a:cs typeface="Arial"/>
            </a:endParaRPr>
          </a:p>
        </p:txBody>
      </p:sp>
      <p:sp>
        <p:nvSpPr>
          <p:cNvPr id="5" name="Rectangle 4"/>
          <p:cNvSpPr/>
          <p:nvPr/>
        </p:nvSpPr>
        <p:spPr>
          <a:xfrm>
            <a:off x="7122562" y="1770517"/>
            <a:ext cx="4334495" cy="2339102"/>
          </a:xfrm>
          <a:prstGeom prst="rect">
            <a:avLst/>
          </a:prstGeom>
        </p:spPr>
        <p:txBody>
          <a:bodyPr wrap="square" lIns="91440" tIns="45720" rIns="91440" bIns="45720" anchor="t">
            <a:spAutoFit/>
          </a:bodyPr>
          <a:lstStyle/>
          <a:p>
            <a:r>
              <a:rPr lang="en-US" sz="2000" u="sng" dirty="0">
                <a:solidFill>
                  <a:srgbClr val="0097A7"/>
                </a:solidFill>
                <a:latin typeface="Arial" charset="0"/>
                <a:hlinkClick r:id="rId3"/>
              </a:rPr>
              <a:t>Option B-  Virtual Option:</a:t>
            </a:r>
            <a:endParaRPr lang="en-US" dirty="0"/>
          </a:p>
          <a:p>
            <a:pPr fontAlgn="base">
              <a:buFont typeface="Arial" charset="0"/>
              <a:buChar char="•"/>
            </a:pPr>
            <a:r>
              <a:rPr lang="en-US" dirty="0">
                <a:solidFill>
                  <a:srgbClr val="595959"/>
                </a:solidFill>
                <a:latin typeface="Arial"/>
                <a:cs typeface="Arial"/>
              </a:rPr>
              <a:t>GAVS courses are NOT taught by Quitman County teachers and they are more rigorous. If there is any doubt your child will be successful, choose QCSD Option A.  Option A courses will be led by Quitman County teachers with in-person support provided. </a:t>
            </a:r>
            <a:endParaRPr lang="en-US" dirty="0">
              <a:solidFill>
                <a:srgbClr val="595959"/>
              </a:solidFill>
              <a:latin typeface="Arial" charset="0"/>
              <a:cs typeface="Arial"/>
            </a:endParaRPr>
          </a:p>
        </p:txBody>
      </p:sp>
      <p:sp>
        <p:nvSpPr>
          <p:cNvPr id="8" name="Title 7"/>
          <p:cNvSpPr>
            <a:spLocks noGrp="1"/>
          </p:cNvSpPr>
          <p:nvPr>
            <p:ph type="title"/>
          </p:nvPr>
        </p:nvSpPr>
        <p:spPr/>
        <p:txBody>
          <a:bodyPr/>
          <a:lstStyle/>
          <a:p>
            <a:r>
              <a:rPr lang="en-US" dirty="0"/>
              <a:t>Virtual Learning Option, IF NEEDED</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13" name="Footer Placeholder 12"/>
          <p:cNvSpPr>
            <a:spLocks noGrp="1"/>
          </p:cNvSpPr>
          <p:nvPr>
            <p:ph type="ftr" sz="quarter" idx="11"/>
          </p:nvPr>
        </p:nvSpPr>
        <p:spPr/>
        <p:txBody>
          <a:bodyPr/>
          <a:lstStyle/>
          <a:p>
            <a:r>
              <a:rPr lang="en-US"/>
              <a:t>Quitman County School District's Return to In-Person Instruction Plan</a:t>
            </a:r>
            <a:endParaRPr lang="en-US" dirty="0"/>
          </a:p>
        </p:txBody>
      </p:sp>
      <p:sp>
        <p:nvSpPr>
          <p:cNvPr id="14" name="Slide Number Placeholder 1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1456502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Quitman County Virtual Learning Look Like, IF NEEDED?</a:t>
            </a:r>
          </a:p>
        </p:txBody>
      </p:sp>
      <p:sp>
        <p:nvSpPr>
          <p:cNvPr id="3" name="Content Placeholder 2"/>
          <p:cNvSpPr>
            <a:spLocks noGrp="1"/>
          </p:cNvSpPr>
          <p:nvPr>
            <p:ph idx="1"/>
          </p:nvPr>
        </p:nvSpPr>
        <p:spPr>
          <a:xfrm>
            <a:off x="2589212" y="2133600"/>
            <a:ext cx="8915400" cy="4440820"/>
          </a:xfrm>
        </p:spPr>
        <p:txBody>
          <a:bodyPr>
            <a:normAutofit fontScale="77500" lnSpcReduction="20000"/>
          </a:bodyPr>
          <a:lstStyle/>
          <a:p>
            <a:r>
              <a:rPr lang="en-US" dirty="0"/>
              <a:t>There will be a QCSD school district teacher assigned to teach virtually. </a:t>
            </a:r>
          </a:p>
          <a:p>
            <a:r>
              <a:rPr lang="en-US" dirty="0"/>
              <a:t>While students will not be expected to sit online for hours and hours in a row, they will be expected to be available all day with live instruction throughout the day as needed just as if they were going to school. This will vary by grade level as to what the requirements are. While direct instruction will not last all day, students may be required to utilize their device to complete their work.  Teachers will set schedules with defined hours of face-to-face instruction versus dedicated work time, question and answer time, etc. </a:t>
            </a:r>
          </a:p>
          <a:p>
            <a:r>
              <a:rPr lang="en-US" dirty="0"/>
              <a:t>While we are still working on the exact criteria of what a virtual school day will look like, the Georgia Standards of Excellence will drive instruction just like they will for in-person learning. The major difference is in how the content is delivered and in what way the students will be engaged. The length of virtual learning sessions will vary depending on the grade level and the content being covered.  We will be working with virtual teachers on defining the parameters that are appropriate for each instructional level and grade.</a:t>
            </a:r>
          </a:p>
          <a:p>
            <a:r>
              <a:rPr lang="en-US" dirty="0"/>
              <a:t>We are very fortunate that all students will now have iPads; because of this, we will be able to load digital packets and instructional materials. If students choose the virtual learning option, many of the lessons and activities will be completed digitally as well. For example, an activity that is assigned in Microsoft Teams can be completed. This will allow their teacher to be logged into their document simultaneously to monitor progress and make corrections, just as they would in person.  </a:t>
            </a:r>
          </a:p>
          <a:p>
            <a:r>
              <a:rPr lang="en-US" dirty="0"/>
              <a:t>To meet for virtual face-to-face instruction, students and teachers will meet using the Microsoft Teams platform and the iPads provided by the school district.</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3894" y="78442"/>
            <a:ext cx="1699270" cy="2054878"/>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008597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Georgia Virtual School (GAVS)</a:t>
            </a:r>
          </a:p>
        </p:txBody>
      </p:sp>
      <p:sp>
        <p:nvSpPr>
          <p:cNvPr id="3" name="Content Placeholder 2"/>
          <p:cNvSpPr>
            <a:spLocks noGrp="1"/>
          </p:cNvSpPr>
          <p:nvPr>
            <p:ph idx="1"/>
          </p:nvPr>
        </p:nvSpPr>
        <p:spPr/>
        <p:txBody>
          <a:bodyPr>
            <a:normAutofit fontScale="85000" lnSpcReduction="20000"/>
          </a:bodyPr>
          <a:lstStyle/>
          <a:p>
            <a:pPr fontAlgn="base"/>
            <a:r>
              <a:rPr lang="en-US" dirty="0"/>
              <a:t>A program of the Georgia Department of Education's (</a:t>
            </a:r>
            <a:r>
              <a:rPr lang="en-US" dirty="0" err="1"/>
              <a:t>GaDOE</a:t>
            </a:r>
            <a:r>
              <a:rPr lang="en-US" dirty="0"/>
              <a:t>) Office of Teaching and Learning</a:t>
            </a:r>
          </a:p>
          <a:p>
            <a:pPr fontAlgn="base"/>
            <a:r>
              <a:rPr lang="en-US" dirty="0" err="1"/>
              <a:t>AdvancED</a:t>
            </a:r>
            <a:r>
              <a:rPr lang="en-US" dirty="0"/>
              <a:t> accredited and operates in partnership with schools and parents</a:t>
            </a:r>
          </a:p>
          <a:p>
            <a:pPr fontAlgn="base"/>
            <a:r>
              <a:rPr lang="en-US" dirty="0"/>
              <a:t>Provides a GAVS teacher led, virtual classroom environment</a:t>
            </a:r>
          </a:p>
          <a:p>
            <a:pPr fontAlgn="base"/>
            <a:r>
              <a:rPr lang="en-US" dirty="0"/>
              <a:t>Powered through Canvas (online learning management system)</a:t>
            </a:r>
          </a:p>
          <a:p>
            <a:pPr fontAlgn="base"/>
            <a:r>
              <a:rPr lang="en-US" dirty="0"/>
              <a:t>Equips students with an online media center and guidance center to support students throughout their online course experience.  </a:t>
            </a:r>
          </a:p>
          <a:p>
            <a:pPr fontAlgn="base"/>
            <a:r>
              <a:rPr lang="en-US" dirty="0"/>
              <a:t>Has over 100 course offerings in the core content areas, world languages, CTAE, electives, and a vast AP course selection. </a:t>
            </a:r>
          </a:p>
          <a:p>
            <a:pPr fontAlgn="base"/>
            <a:r>
              <a:rPr lang="en-US" dirty="0"/>
              <a:t>Options and opportunities are not limited by the school district in which you live or the school they attend. </a:t>
            </a:r>
          </a:p>
          <a:p>
            <a:pPr fontAlgn="base"/>
            <a:r>
              <a:rPr lang="en-US" dirty="0"/>
              <a:t>Allows for self-paced learning and completion of assignments</a:t>
            </a:r>
          </a:p>
          <a:p>
            <a:pPr fontAlgn="base"/>
            <a:r>
              <a:rPr lang="en-US" dirty="0"/>
              <a:t>Rigorous, fast-paced coursework</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691275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Answers</a:t>
            </a:r>
          </a:p>
        </p:txBody>
      </p:sp>
      <p:sp>
        <p:nvSpPr>
          <p:cNvPr id="3" name="Content Placeholder 2"/>
          <p:cNvSpPr>
            <a:spLocks noGrp="1"/>
          </p:cNvSpPr>
          <p:nvPr>
            <p:ph idx="1"/>
          </p:nvPr>
        </p:nvSpPr>
        <p:spPr>
          <a:xfrm>
            <a:off x="2222339" y="1343771"/>
            <a:ext cx="9282273" cy="5414838"/>
          </a:xfrm>
        </p:spPr>
        <p:txBody>
          <a:bodyPr vert="horz" lIns="91440" tIns="45720" rIns="91440" bIns="45720" rtlCol="0" anchor="t">
            <a:normAutofit/>
          </a:bodyPr>
          <a:lstStyle/>
          <a:p>
            <a:pPr marL="0" indent="0" fontAlgn="base">
              <a:buNone/>
            </a:pPr>
            <a:endParaRPr lang="en-US" b="1" dirty="0"/>
          </a:p>
          <a:p>
            <a:pPr fontAlgn="base"/>
            <a:r>
              <a:rPr lang="en-US" b="1" dirty="0"/>
              <a:t>Will we have substitutes for virtual teachers who are absent?</a:t>
            </a:r>
          </a:p>
          <a:p>
            <a:pPr lvl="1" fontAlgn="base"/>
            <a:r>
              <a:rPr lang="en-US" i="1" dirty="0"/>
              <a:t>Depends on the expected length of absence. If a virtual teacher will have an extended absence, a substitute will take over virtual instruction duties.</a:t>
            </a:r>
          </a:p>
          <a:p>
            <a:pPr fontAlgn="base"/>
            <a:r>
              <a:rPr lang="en-US" b="1" dirty="0"/>
              <a:t>Do children in the same household have to choose the same learning option?</a:t>
            </a:r>
          </a:p>
          <a:p>
            <a:pPr lvl="1" fontAlgn="base"/>
            <a:r>
              <a:rPr lang="en-US" i="1" dirty="0"/>
              <a:t>No.</a:t>
            </a:r>
          </a:p>
          <a:p>
            <a:pPr fontAlgn="base"/>
            <a:r>
              <a:rPr lang="en-US" b="1" dirty="0"/>
              <a:t>Will virtual instruction follow a standard school day?</a:t>
            </a:r>
          </a:p>
          <a:p>
            <a:pPr lvl="1" fontAlgn="base"/>
            <a:r>
              <a:rPr lang="en-US" i="1" dirty="0"/>
              <a:t>Yes, students will be expected to be available during the standard school day. While virtual instruction may not take place all day, the student is expected to be available. Our expectation is that the only difference for virtual students is that they see their teacher through the computer screen.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4442" y="57004"/>
            <a:ext cx="1380340" cy="1693235"/>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1306382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Answers</a:t>
            </a:r>
          </a:p>
        </p:txBody>
      </p:sp>
      <p:sp>
        <p:nvSpPr>
          <p:cNvPr id="3" name="Content Placeholder 2"/>
          <p:cNvSpPr>
            <a:spLocks noGrp="1"/>
          </p:cNvSpPr>
          <p:nvPr>
            <p:ph idx="1"/>
          </p:nvPr>
        </p:nvSpPr>
        <p:spPr>
          <a:xfrm>
            <a:off x="2589212" y="1403350"/>
            <a:ext cx="8915400" cy="4507872"/>
          </a:xfrm>
        </p:spPr>
        <p:txBody>
          <a:bodyPr vert="horz" lIns="91440" tIns="45720" rIns="91440" bIns="45720" rtlCol="0" anchor="t">
            <a:normAutofit fontScale="92500" lnSpcReduction="20000"/>
          </a:bodyPr>
          <a:lstStyle/>
          <a:p>
            <a:pPr fontAlgn="base"/>
            <a:r>
              <a:rPr lang="en-US" b="1" dirty="0"/>
              <a:t>Will virtual students have homework?</a:t>
            </a:r>
          </a:p>
          <a:p>
            <a:pPr lvl="1" fontAlgn="base"/>
            <a:r>
              <a:rPr lang="en-US" i="1" dirty="0"/>
              <a:t>Yes</a:t>
            </a:r>
            <a:endParaRPr lang="en-US" b="1" dirty="0"/>
          </a:p>
          <a:p>
            <a:pPr fontAlgn="base"/>
            <a:r>
              <a:rPr lang="en-US" b="1" dirty="0"/>
              <a:t>How will grades be taken for virtual learning?</a:t>
            </a:r>
          </a:p>
          <a:p>
            <a:pPr lvl="1" fontAlgn="base"/>
            <a:r>
              <a:rPr lang="en-US" i="1" dirty="0"/>
              <a:t>Grades will be given based on content mastery and assignments students complete.</a:t>
            </a:r>
            <a:endParaRPr lang="en-US" b="1" dirty="0"/>
          </a:p>
          <a:p>
            <a:pPr fontAlgn="base"/>
            <a:r>
              <a:rPr lang="en-US" b="1" dirty="0"/>
              <a:t>Will parents be required to monitor virtual learning during virtual hours?</a:t>
            </a:r>
          </a:p>
          <a:p>
            <a:pPr lvl="1" fontAlgn="base"/>
            <a:r>
              <a:rPr lang="en-US" i="1" dirty="0"/>
              <a:t>That is a parent decision.</a:t>
            </a:r>
            <a:endParaRPr lang="en-US" b="1" dirty="0"/>
          </a:p>
          <a:p>
            <a:pPr fontAlgn="base"/>
            <a:r>
              <a:rPr lang="en-US" b="1" dirty="0"/>
              <a:t>If a child has to be quarantined due to COVID exposure, how will they continue their learning? </a:t>
            </a:r>
          </a:p>
          <a:p>
            <a:pPr lvl="1" fontAlgn="base"/>
            <a:r>
              <a:rPr lang="en-US" i="1" dirty="0"/>
              <a:t>We will follow the same procedures as in the past getting the student makeup work. This will be achieved through Microsoft Teams with the student’s classroom teacher.</a:t>
            </a:r>
            <a:endParaRPr lang="en-US" b="1" dirty="0"/>
          </a:p>
          <a:p>
            <a:pPr fontAlgn="base"/>
            <a:r>
              <a:rPr lang="en-US" b="1" dirty="0"/>
              <a:t>Will virtual classes be recorded?</a:t>
            </a:r>
          </a:p>
          <a:p>
            <a:pPr lvl="1" fontAlgn="base"/>
            <a:r>
              <a:rPr lang="en-US" i="1" dirty="0"/>
              <a:t>We will make every attempt to have virtual teachers record their sessions.</a:t>
            </a:r>
            <a:endParaRPr lang="en-US" b="1" dirty="0"/>
          </a:p>
          <a:p>
            <a:pPr fontAlgn="base"/>
            <a:r>
              <a:rPr lang="en-US" b="1" dirty="0"/>
              <a:t>Will virtual students have access to counselors?</a:t>
            </a:r>
          </a:p>
          <a:p>
            <a:pPr lvl="1" fontAlgn="base"/>
            <a:r>
              <a:rPr lang="en-US" i="1" dirty="0"/>
              <a:t>Yes</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17112204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Answers</a:t>
            </a:r>
          </a:p>
        </p:txBody>
      </p:sp>
      <p:sp>
        <p:nvSpPr>
          <p:cNvPr id="3" name="Content Placeholder 2"/>
          <p:cNvSpPr>
            <a:spLocks noGrp="1"/>
          </p:cNvSpPr>
          <p:nvPr>
            <p:ph idx="1"/>
          </p:nvPr>
        </p:nvSpPr>
        <p:spPr>
          <a:xfrm>
            <a:off x="2589212" y="1263650"/>
            <a:ext cx="8915400" cy="4647572"/>
          </a:xfrm>
        </p:spPr>
        <p:txBody>
          <a:bodyPr>
            <a:normAutofit/>
          </a:bodyPr>
          <a:lstStyle/>
          <a:p>
            <a:pPr fontAlgn="base"/>
            <a:r>
              <a:rPr lang="en-US" b="1" dirty="0"/>
              <a:t>What will virtual instruction look like?</a:t>
            </a:r>
          </a:p>
          <a:p>
            <a:pPr lvl="1" fontAlgn="base"/>
            <a:r>
              <a:rPr lang="en-US" i="1" dirty="0"/>
              <a:t>It will look the same as in-person instruction, as far as content is concerned. It will be aligned to the Georgia Standards of Excellence. The difference will be in how the content is delivered.</a:t>
            </a:r>
            <a:endParaRPr lang="en-US" dirty="0"/>
          </a:p>
          <a:p>
            <a:pPr fontAlgn="base"/>
            <a:r>
              <a:rPr lang="en-US" b="1" dirty="0"/>
              <a:t>Will children be able to interact with others virtually?</a:t>
            </a:r>
          </a:p>
          <a:p>
            <a:pPr lvl="1" fontAlgn="base"/>
            <a:r>
              <a:rPr lang="en-US" i="1" dirty="0"/>
              <a:t>Yes</a:t>
            </a:r>
          </a:p>
          <a:p>
            <a:pPr fontAlgn="base"/>
            <a:r>
              <a:rPr lang="en-US" b="1" dirty="0"/>
              <a:t>Can I come to school for one class and do the rest online?</a:t>
            </a:r>
          </a:p>
          <a:p>
            <a:pPr lvl="1" fontAlgn="base"/>
            <a:r>
              <a:rPr lang="en-US" i="1" dirty="0"/>
              <a:t>No, you are either a virtual or in-person students. </a:t>
            </a:r>
          </a:p>
          <a:p>
            <a:pPr fontAlgn="base"/>
            <a:r>
              <a:rPr lang="en-US" b="1" dirty="0"/>
              <a:t>Can I participate in WBL if I choose the online option?</a:t>
            </a:r>
          </a:p>
          <a:p>
            <a:pPr lvl="1" fontAlgn="base"/>
            <a:r>
              <a:rPr lang="en-US" i="1" dirty="0"/>
              <a:t>Yes.  You can reach out to Ms. Johnson for more information, </a:t>
            </a:r>
            <a:r>
              <a:rPr lang="en-US" i="1" dirty="0">
                <a:hlinkClick r:id="rId2"/>
              </a:rPr>
              <a:t>shirley.fair-johnson@quitman.k12.ga.us</a:t>
            </a:r>
            <a:r>
              <a:rPr lang="en-US" i="1" dirty="0"/>
              <a:t> or call district office at (229) 334-4298.</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0835" y="1"/>
            <a:ext cx="1422329" cy="1744742"/>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1892153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 Roles and Responsibilities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39902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Included in this Plan</a:t>
            </a:r>
          </a:p>
        </p:txBody>
      </p:sp>
      <p:sp>
        <p:nvSpPr>
          <p:cNvPr id="3" name="Content Placeholder 2"/>
          <p:cNvSpPr>
            <a:spLocks noGrp="1"/>
          </p:cNvSpPr>
          <p:nvPr>
            <p:ph idx="1"/>
          </p:nvPr>
        </p:nvSpPr>
        <p:spPr>
          <a:xfrm>
            <a:off x="2589212" y="1385047"/>
            <a:ext cx="8915400" cy="4526175"/>
          </a:xfrm>
        </p:spPr>
        <p:txBody>
          <a:bodyPr vert="horz" lIns="91440" tIns="45720" rIns="91440" bIns="45720" rtlCol="0" anchor="t">
            <a:normAutofit fontScale="85000" lnSpcReduction="20000"/>
          </a:bodyPr>
          <a:lstStyle/>
          <a:p>
            <a:pPr fontAlgn="base"/>
            <a:r>
              <a:rPr lang="en-US" dirty="0"/>
              <a:t>Plan for School Reopening</a:t>
            </a:r>
          </a:p>
          <a:p>
            <a:pPr lvl="1" fontAlgn="base"/>
            <a:r>
              <a:rPr lang="en-US" dirty="0"/>
              <a:t>Safety, Security, and School Operations</a:t>
            </a:r>
          </a:p>
          <a:p>
            <a:pPr lvl="1" fontAlgn="base"/>
            <a:r>
              <a:rPr lang="en-US" dirty="0"/>
              <a:t>Protective Measures for Staff and Students</a:t>
            </a:r>
          </a:p>
          <a:p>
            <a:pPr lvl="1" fontAlgn="base"/>
            <a:r>
              <a:rPr lang="en-US" dirty="0"/>
              <a:t>Enhanced Cleaning and Disinfection</a:t>
            </a:r>
          </a:p>
          <a:p>
            <a:pPr lvl="1" fontAlgn="base"/>
            <a:r>
              <a:rPr lang="en-US" dirty="0"/>
              <a:t>Transportation</a:t>
            </a:r>
          </a:p>
          <a:p>
            <a:pPr lvl="1" fontAlgn="base"/>
            <a:r>
              <a:rPr lang="en-US" dirty="0"/>
              <a:t>Student Support Services</a:t>
            </a:r>
          </a:p>
          <a:p>
            <a:pPr lvl="1" fontAlgn="base"/>
            <a:r>
              <a:rPr lang="en-US" dirty="0"/>
              <a:t>Technology</a:t>
            </a:r>
          </a:p>
          <a:p>
            <a:pPr lvl="1" fontAlgn="base"/>
            <a:r>
              <a:rPr lang="en-US" dirty="0"/>
              <a:t>Protocols for District Staff Members</a:t>
            </a:r>
          </a:p>
          <a:p>
            <a:pPr lvl="1" fontAlgn="base"/>
            <a:r>
              <a:rPr lang="en-US" dirty="0"/>
              <a:t>Athletics</a:t>
            </a:r>
          </a:p>
          <a:p>
            <a:pPr fontAlgn="base"/>
            <a:r>
              <a:rPr lang="en-US" u="sng" dirty="0"/>
              <a:t>IF NEEDED,</a:t>
            </a:r>
            <a:r>
              <a:rPr lang="en-US" dirty="0"/>
              <a:t> Plan for Virtual Learning </a:t>
            </a:r>
          </a:p>
          <a:p>
            <a:pPr lvl="1" fontAlgn="base"/>
            <a:r>
              <a:rPr lang="en-US" dirty="0">
                <a:ea typeface="+mn-lt"/>
                <a:cs typeface="+mn-lt"/>
              </a:rPr>
              <a:t>Option A – In-Person Instruction  </a:t>
            </a:r>
          </a:p>
          <a:p>
            <a:pPr lvl="1"/>
            <a:r>
              <a:rPr lang="en-US" dirty="0"/>
              <a:t>Option B - Virtual/Digital Instruction Provided by QC Schools</a:t>
            </a:r>
          </a:p>
          <a:p>
            <a:pPr lvl="1" fontAlgn="base"/>
            <a:r>
              <a:rPr lang="en-US" dirty="0"/>
              <a:t>Option C – Georgia Virtual School (GAVS) </a:t>
            </a:r>
          </a:p>
          <a:p>
            <a:pPr fontAlgn="base"/>
            <a:r>
              <a:rPr lang="en-US" dirty="0"/>
              <a:t>Parent Roles and Responsibilities</a:t>
            </a:r>
          </a:p>
          <a:p>
            <a:pPr fontAlgn="base"/>
            <a:r>
              <a:rPr lang="en-US" dirty="0"/>
              <a:t>Resources and Communications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012562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 Roles and Responsibilities</a:t>
            </a:r>
          </a:p>
        </p:txBody>
      </p:sp>
      <p:sp>
        <p:nvSpPr>
          <p:cNvPr id="3" name="Content Placeholder 2"/>
          <p:cNvSpPr>
            <a:spLocks noGrp="1"/>
          </p:cNvSpPr>
          <p:nvPr>
            <p:ph idx="1"/>
          </p:nvPr>
        </p:nvSpPr>
        <p:spPr>
          <a:xfrm>
            <a:off x="2589212" y="1414463"/>
            <a:ext cx="8915400" cy="4929187"/>
          </a:xfrm>
        </p:spPr>
        <p:txBody>
          <a:bodyPr vert="horz" lIns="91440" tIns="45720" rIns="91440" bIns="45720" rtlCol="0" anchor="t">
            <a:normAutofit lnSpcReduction="10000"/>
          </a:bodyPr>
          <a:lstStyle/>
          <a:p>
            <a:pPr fontAlgn="base"/>
            <a:r>
              <a:rPr lang="en-US" b="1" u="sng" dirty="0"/>
              <a:t>Parents are important partners in our efforts to keep students and staff safe.</a:t>
            </a:r>
            <a:endParaRPr lang="en-US" b="1" dirty="0"/>
          </a:p>
          <a:p>
            <a:pPr fontAlgn="base"/>
            <a:r>
              <a:rPr lang="en-US" dirty="0"/>
              <a:t>Each day, parents should check their students for any signs or symptoms of COVID-19, to include checking temperature. </a:t>
            </a:r>
          </a:p>
          <a:p>
            <a:pPr fontAlgn="base"/>
            <a:r>
              <a:rPr lang="en-US" dirty="0"/>
              <a:t>Parents must keep students home if they are sick or exhibit any symptoms such as fever or cough.</a:t>
            </a:r>
          </a:p>
          <a:p>
            <a:pPr fontAlgn="base"/>
            <a:r>
              <a:rPr lang="en-US" dirty="0"/>
              <a:t>Parents should reinforce preventive actions such as hand washing, covering coughs and sneezes, and not sharing items at school.</a:t>
            </a:r>
          </a:p>
          <a:p>
            <a:pPr fontAlgn="base"/>
            <a:r>
              <a:rPr lang="en-US" dirty="0"/>
              <a:t>Parents should support their student by watching for stress and anxiety. </a:t>
            </a:r>
          </a:p>
          <a:p>
            <a:pPr fontAlgn="base"/>
            <a:r>
              <a:rPr lang="en-US" dirty="0"/>
              <a:t>Parents should help their student stay socially connected. </a:t>
            </a:r>
          </a:p>
          <a:p>
            <a:pPr fontAlgn="base"/>
            <a:r>
              <a:rPr lang="en-US" dirty="0"/>
              <a:t>Parents should support the safety policies and protocols of the school district.</a:t>
            </a:r>
          </a:p>
          <a:p>
            <a:pPr fontAlgn="base"/>
            <a:r>
              <a:rPr lang="en-US" dirty="0"/>
              <a:t>Parents should communicate with their student’s teacher and school by phone, email, text, or virtually if they have questions or concerns. </a:t>
            </a:r>
          </a:p>
          <a:p>
            <a:pPr fontAlgn="base"/>
            <a:r>
              <a:rPr lang="en-US" dirty="0"/>
              <a:t>Due to the unforeseen probability of some buses being delayed, parents should have a daily backup plan.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1195607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Communications and Resources</a:t>
            </a:r>
            <a:br>
              <a:rPr lang="en-US" dirty="0"/>
            </a:b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677598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Communications &amp; Resources</a:t>
            </a:r>
          </a:p>
        </p:txBody>
      </p:sp>
      <p:sp>
        <p:nvSpPr>
          <p:cNvPr id="3" name="Content Placeholder 2"/>
          <p:cNvSpPr>
            <a:spLocks noGrp="1"/>
          </p:cNvSpPr>
          <p:nvPr>
            <p:ph idx="1"/>
          </p:nvPr>
        </p:nvSpPr>
        <p:spPr/>
        <p:txBody>
          <a:bodyPr/>
          <a:lstStyle/>
          <a:p>
            <a:pPr marL="0" indent="0">
              <a:buNone/>
            </a:pPr>
            <a:r>
              <a:rPr lang="en-US" dirty="0"/>
              <a:t>Communications:</a:t>
            </a:r>
          </a:p>
          <a:p>
            <a:pPr marL="0" indent="0">
              <a:buNone/>
            </a:pPr>
            <a:r>
              <a:rPr lang="en-US" dirty="0"/>
              <a:t>Quitman County School District will continuously update and inform parents and staff through the following mediums:</a:t>
            </a:r>
          </a:p>
          <a:p>
            <a:pPr fontAlgn="base"/>
            <a:r>
              <a:rPr lang="en-US" dirty="0"/>
              <a:t>Quitman County School District website</a:t>
            </a:r>
          </a:p>
          <a:p>
            <a:pPr fontAlgn="base"/>
            <a:r>
              <a:rPr lang="en-US" dirty="0"/>
              <a:t>Quitman County School District Facebook page</a:t>
            </a:r>
          </a:p>
          <a:p>
            <a:pPr fontAlgn="base"/>
            <a:r>
              <a:rPr lang="en-US" dirty="0"/>
              <a:t>School messenger notifications via email, text, voice message, and Parent Portal</a:t>
            </a:r>
          </a:p>
          <a:p>
            <a:pPr fontAlgn="base"/>
            <a:r>
              <a:rPr lang="en-US" dirty="0"/>
              <a:t>Media press releases in local newspapers and on local television stations</a:t>
            </a:r>
          </a:p>
          <a:p>
            <a:pPr fontAlgn="base"/>
            <a:r>
              <a:rPr lang="en-US" dirty="0"/>
              <a:t>Monthly Board of Education meetings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1454027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Communications and Resources</a:t>
            </a:r>
          </a:p>
        </p:txBody>
      </p:sp>
      <p:sp>
        <p:nvSpPr>
          <p:cNvPr id="3" name="Content Placeholder 2"/>
          <p:cNvSpPr>
            <a:spLocks noGrp="1"/>
          </p:cNvSpPr>
          <p:nvPr>
            <p:ph idx="1"/>
          </p:nvPr>
        </p:nvSpPr>
        <p:spPr/>
        <p:txBody>
          <a:bodyPr/>
          <a:lstStyle/>
          <a:p>
            <a:r>
              <a:rPr lang="en-US" dirty="0"/>
              <a:t>Resources:</a:t>
            </a:r>
          </a:p>
          <a:p>
            <a:r>
              <a:rPr lang="en-US" dirty="0"/>
              <a:t>The information and protocols outlined in this document have been developed using Georgia’s Path to Recovery for K-12 Schools.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294050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Thank you</a:t>
            </a:r>
          </a:p>
        </p:txBody>
      </p:sp>
      <p:sp>
        <p:nvSpPr>
          <p:cNvPr id="3" name="Content Placeholder 2"/>
          <p:cNvSpPr>
            <a:spLocks noGrp="1"/>
          </p:cNvSpPr>
          <p:nvPr>
            <p:ph idx="1"/>
          </p:nvPr>
        </p:nvSpPr>
        <p:spPr/>
        <p:txBody>
          <a:bodyPr/>
          <a:lstStyle/>
          <a:p>
            <a:pPr marL="0" indent="0">
              <a:buNone/>
            </a:pPr>
            <a:r>
              <a:rPr lang="en-US" b="1" dirty="0"/>
              <a:t>This ends the </a:t>
            </a:r>
            <a:r>
              <a:rPr lang="en-US" b="1" u="sng" dirty="0"/>
              <a:t>Return To In-Person Instruction Plan </a:t>
            </a:r>
            <a:r>
              <a:rPr lang="en-US" b="1" dirty="0"/>
              <a:t>for the School Year.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835109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Plan for Reopening  </a:t>
            </a:r>
            <a:br>
              <a:rPr lang="en-US" dirty="0"/>
            </a:b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481972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It is the goal of the Quitman County School District to reopen schools </a:t>
            </a:r>
            <a:r>
              <a:rPr lang="en-US" u="sng" dirty="0"/>
              <a:t>IN</a:t>
            </a:r>
            <a:r>
              <a:rPr lang="en-US" dirty="0"/>
              <a:t>-</a:t>
            </a:r>
            <a:r>
              <a:rPr lang="en-US" u="sng" dirty="0"/>
              <a:t>PERSON </a:t>
            </a:r>
            <a:r>
              <a:rPr lang="en-US" dirty="0"/>
              <a:t>for all students beginning on August 2, 2021. The Quitman County School District will take every possible and practical safety measure to ensure the safety and well-being of our students and staff members.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142593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a:xfrm>
            <a:off x="2589212" y="1398493"/>
            <a:ext cx="8915400" cy="5130125"/>
          </a:xfrm>
        </p:spPr>
        <p:txBody>
          <a:bodyPr vert="horz" lIns="91440" tIns="45720" rIns="91440" bIns="45720" rtlCol="0" anchor="t">
            <a:normAutofit fontScale="77500" lnSpcReduction="20000"/>
          </a:bodyPr>
          <a:lstStyle/>
          <a:p>
            <a:r>
              <a:rPr lang="en-US" dirty="0"/>
              <a:t>Safety, Security, and School Operations:</a:t>
            </a:r>
          </a:p>
          <a:p>
            <a:pPr fontAlgn="base"/>
            <a:r>
              <a:rPr lang="en-US" dirty="0"/>
              <a:t>Visitors will be limited at all schools. Parents may not walk students to classrooms. Elementary schools will have more information soon regarding the first day of school procedures. </a:t>
            </a:r>
          </a:p>
          <a:p>
            <a:pPr fontAlgn="base"/>
            <a:r>
              <a:rPr lang="en-US" dirty="0"/>
              <a:t>Visitors are required to wear face coverings. Each building should have a face covering available.</a:t>
            </a:r>
          </a:p>
          <a:p>
            <a:pPr fontAlgn="base"/>
            <a:r>
              <a:rPr lang="en-US" dirty="0"/>
              <a:t>Congregation of visitors in parking lots, front offices, entrances, and common areas are discouraged. </a:t>
            </a:r>
          </a:p>
          <a:p>
            <a:pPr fontAlgn="base"/>
            <a:r>
              <a:rPr lang="en-US" dirty="0"/>
              <a:t>Students must not congregate in common areas or restrooms. School staff must ensure that no more that a limited number of students be allowed in group restrooms at one time. </a:t>
            </a:r>
          </a:p>
          <a:p>
            <a:pPr fontAlgn="base"/>
            <a:r>
              <a:rPr lang="en-US" dirty="0"/>
              <a:t>Discourage staff, teachers, and administrators from congregating and meeting in person. </a:t>
            </a:r>
          </a:p>
          <a:p>
            <a:pPr fontAlgn="base"/>
            <a:r>
              <a:rPr lang="en-US" dirty="0"/>
              <a:t>Signage will be posted outlining the district’s healthy school environment requirements.</a:t>
            </a:r>
          </a:p>
          <a:p>
            <a:pPr fontAlgn="base"/>
            <a:r>
              <a:rPr lang="en-US" dirty="0"/>
              <a:t>Heating and air conditioning units are continuously maintained to ensure safe ventilation of spaces (routine cleaning of filters). </a:t>
            </a:r>
          </a:p>
          <a:p>
            <a:pPr fontAlgn="base"/>
            <a:r>
              <a:rPr lang="en-US" dirty="0"/>
              <a:t>Encourage virtual meetings of staff, parents, and teachers</a:t>
            </a:r>
          </a:p>
          <a:p>
            <a:pPr fontAlgn="base"/>
            <a:r>
              <a:rPr lang="en-US" dirty="0"/>
              <a:t>Staff may utilize outside doors and routes when moving about the school campuses. </a:t>
            </a:r>
          </a:p>
          <a:p>
            <a:pPr fontAlgn="base"/>
            <a:r>
              <a:rPr lang="en-US" dirty="0"/>
              <a:t>Discourage staff and students from sharing classroom equipment, property, and objects. </a:t>
            </a:r>
          </a:p>
          <a:p>
            <a:pPr fontAlgn="base"/>
            <a:r>
              <a:rPr lang="en-US" dirty="0"/>
              <a:t>Use of water fountains will be discouraged. Students and staff will be allowed a clear, refillable plastic water bottle, no larger than 12oz. Ample fill areas are available in all schools.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163414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a:xfrm>
            <a:off x="2589212" y="1152907"/>
            <a:ext cx="8915400" cy="5326551"/>
          </a:xfrm>
        </p:spPr>
        <p:txBody>
          <a:bodyPr vert="horz" lIns="91440" tIns="45720" rIns="91440" bIns="45720" rtlCol="0" anchor="t">
            <a:normAutofit fontScale="70000" lnSpcReduction="20000"/>
          </a:bodyPr>
          <a:lstStyle/>
          <a:p>
            <a:r>
              <a:rPr lang="en-US" dirty="0"/>
              <a:t>Protective Measures for Staff and Students:</a:t>
            </a:r>
          </a:p>
          <a:p>
            <a:pPr fontAlgn="base"/>
            <a:r>
              <a:rPr lang="en-US" dirty="0"/>
              <a:t>If staff or students are sick they must stay home. If students or staff come to work sick they will be immediately sent home. Sick students will be quarantined in an isolation room until parent pick up. </a:t>
            </a:r>
          </a:p>
          <a:p>
            <a:pPr fontAlgn="base"/>
            <a:r>
              <a:rPr lang="en-US" dirty="0"/>
              <a:t>Faculty/Staff: Faculty and staff will be required to wear masks or face coverings. Limited number of washable and reusable cloth face coverings will be available if needed. </a:t>
            </a:r>
          </a:p>
          <a:p>
            <a:pPr fontAlgn="base"/>
            <a:r>
              <a:rPr lang="en-US" dirty="0"/>
              <a:t>All students will be required to wear masks or face coverings.  Breakfast time and lunch will be an exception to the wearing of masks or face coverings. Frequent breaks in appropriately distanced areas will be encouraged. Breakfast time and lunch will be an exception to the wearing of masks or face coverings.  </a:t>
            </a:r>
          </a:p>
          <a:p>
            <a:pPr fontAlgn="base"/>
            <a:r>
              <a:rPr lang="en-US" dirty="0"/>
              <a:t>Exceptions for wearing masks or face coverings will be guided by 504 Plans or IEP driven. Faculty and staff may use shields if a medical directive confirms the exception. </a:t>
            </a:r>
          </a:p>
          <a:p>
            <a:pPr fontAlgn="base"/>
            <a:r>
              <a:rPr lang="en-US" dirty="0"/>
              <a:t>Parents should ensure their student has a face covering available each day. </a:t>
            </a:r>
          </a:p>
          <a:p>
            <a:pPr fontAlgn="base"/>
            <a:r>
              <a:rPr lang="en-US" dirty="0"/>
              <a:t>The ability to conduct consistent and daily temperature screenings of staff and students in all schools and classrooms. </a:t>
            </a:r>
          </a:p>
          <a:p>
            <a:pPr fontAlgn="base"/>
            <a:r>
              <a:rPr lang="en-US" dirty="0"/>
              <a:t>Ample hand sanitizer, hand soap, paper towels will be available throughout the schools for proper hand hygiene. </a:t>
            </a:r>
          </a:p>
          <a:p>
            <a:pPr fontAlgn="base"/>
            <a:r>
              <a:rPr lang="en-US" dirty="0"/>
              <a:t>Frequent hand washing breaks will be provided for students.</a:t>
            </a:r>
          </a:p>
          <a:p>
            <a:pPr fontAlgn="base"/>
            <a:r>
              <a:rPr lang="en-US" dirty="0"/>
              <a:t>Outside fresh air breaks will be provided for students.</a:t>
            </a:r>
          </a:p>
          <a:p>
            <a:pPr fontAlgn="base"/>
            <a:r>
              <a:rPr lang="en-US" dirty="0"/>
              <a:t>Every classroom will be provided with disinfecting solutions, sanitizing wipes, hand sanitizer, a digital thermometer, and face coverings if needed. Parents should ensure their student has a face covering each day.</a:t>
            </a:r>
          </a:p>
          <a:p>
            <a:r>
              <a:rPr lang="en-US" b="1" u="sng" dirty="0"/>
              <a:t>6 ft. social distancing in schools will be very difficult.</a:t>
            </a:r>
            <a:r>
              <a:rPr lang="en-US" dirty="0"/>
              <a:t> School spaces and operations will be modified as feasible to support increased distancing.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64479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Enhanced Cleaning and Disinfection:</a:t>
            </a:r>
          </a:p>
          <a:p>
            <a:pPr fontAlgn="base"/>
            <a:r>
              <a:rPr lang="en-US" dirty="0"/>
              <a:t>In response to COVID-19, all staff (day crews and evening crews) have been trained in enhanced cleaning and sanitation techniques.</a:t>
            </a:r>
          </a:p>
          <a:p>
            <a:pPr fontAlgn="base"/>
            <a:r>
              <a:rPr lang="en-US" dirty="0"/>
              <a:t>Schools will be cleaned and sanitized throughout the day &amp; after school using safe and approved virucidal agents and techniques. </a:t>
            </a:r>
          </a:p>
          <a:p>
            <a:pPr fontAlgn="base"/>
            <a:r>
              <a:rPr lang="en-US" dirty="0"/>
              <a:t>Throughout the school day, each school will have trained personnel constantly cleaning and sanitizing frequently used areas and surfaces such as table tops, student desks, restrooms, door handles, etc. </a:t>
            </a:r>
          </a:p>
          <a:p>
            <a:pPr fontAlgn="base"/>
            <a:r>
              <a:rPr lang="en-US" dirty="0"/>
              <a:t>Two times per week, staff will employ hydrostatic sanitizers to disinfect classrooms, locker rooms, restrooms, cafeteria, gymnasium, and etc.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765432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Reopening</a:t>
            </a:r>
          </a:p>
        </p:txBody>
      </p:sp>
      <p:sp>
        <p:nvSpPr>
          <p:cNvPr id="3" name="Content Placeholder 2"/>
          <p:cNvSpPr>
            <a:spLocks noGrp="1"/>
          </p:cNvSpPr>
          <p:nvPr>
            <p:ph idx="1"/>
          </p:nvPr>
        </p:nvSpPr>
        <p:spPr>
          <a:xfrm>
            <a:off x="2589212" y="1574157"/>
            <a:ext cx="8915400" cy="4868975"/>
          </a:xfrm>
        </p:spPr>
        <p:txBody>
          <a:bodyPr vert="horz" lIns="91440" tIns="45720" rIns="91440" bIns="45720" rtlCol="0" anchor="t">
            <a:normAutofit lnSpcReduction="10000"/>
          </a:bodyPr>
          <a:lstStyle/>
          <a:p>
            <a:r>
              <a:rPr lang="en-US" dirty="0"/>
              <a:t>Transportation:</a:t>
            </a:r>
          </a:p>
          <a:p>
            <a:pPr fontAlgn="base"/>
            <a:r>
              <a:rPr lang="en-US" b="1" u="sng" dirty="0"/>
              <a:t>Social distancing on school buses may not be possible.</a:t>
            </a:r>
            <a:r>
              <a:rPr lang="en-US" dirty="0"/>
              <a:t> </a:t>
            </a:r>
          </a:p>
          <a:p>
            <a:pPr fontAlgn="base"/>
            <a:r>
              <a:rPr lang="en-US" dirty="0"/>
              <a:t>To the greatest extent possible, distances between students seated on buses will be increased. </a:t>
            </a:r>
          </a:p>
          <a:p>
            <a:pPr fontAlgn="base"/>
            <a:r>
              <a:rPr lang="en-US" dirty="0"/>
              <a:t>Bus Walkways and hand railings will be sanitized Daily.</a:t>
            </a:r>
          </a:p>
          <a:p>
            <a:pPr fontAlgn="base"/>
            <a:r>
              <a:rPr lang="en-US" dirty="0"/>
              <a:t>Buses will be cleaned and sanitized after each Tuesday and Friday morning. </a:t>
            </a:r>
          </a:p>
          <a:p>
            <a:pPr fontAlgn="base"/>
            <a:r>
              <a:rPr lang="en-US" dirty="0"/>
              <a:t>Air vents will be cleaned as needed.</a:t>
            </a:r>
          </a:p>
          <a:p>
            <a:pPr fontAlgn="base"/>
            <a:r>
              <a:rPr lang="en-US" b="1" u="sng" dirty="0"/>
              <a:t>For the safety of everyone on board buses, in a confined space, drivers and students will be required to wear face coverings on buses. Bus drivers will have disposable masks on hand.</a:t>
            </a:r>
          </a:p>
          <a:p>
            <a:pPr fontAlgn="base"/>
            <a:r>
              <a:rPr lang="en-US" dirty="0"/>
              <a:t>There is a shortage of substitute bus drivers. If enough daily drivers are not available, bus routes could be delayed. </a:t>
            </a:r>
          </a:p>
          <a:p>
            <a:pPr fontAlgn="base"/>
            <a:r>
              <a:rPr lang="en-US" dirty="0"/>
              <a:t>Due to the unforeseen probability of some buses being delayed, parents should have a daily backup transportation plan.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659" y="1"/>
            <a:ext cx="1766505" cy="2166936"/>
          </a:xfrm>
          <a:prstGeom prst="rect">
            <a:avLst/>
          </a:prstGeom>
        </p:spPr>
      </p:pic>
      <p:sp>
        <p:nvSpPr>
          <p:cNvPr id="5" name="Footer Placeholder 4"/>
          <p:cNvSpPr>
            <a:spLocks noGrp="1"/>
          </p:cNvSpPr>
          <p:nvPr>
            <p:ph type="ftr" sz="quarter" idx="11"/>
          </p:nvPr>
        </p:nvSpPr>
        <p:spPr/>
        <p:txBody>
          <a:bodyPr/>
          <a:lstStyle/>
          <a:p>
            <a:r>
              <a:rPr lang="en-US"/>
              <a:t>Quitman County School District's Return to In-Person Instruction Plan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36869604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40E53BB11AC074CA6940977FAD8F337" ma:contentTypeVersion="6" ma:contentTypeDescription="Create a new document." ma:contentTypeScope="" ma:versionID="63a95b25195ecb56e8b5df077a2421d3">
  <xsd:schema xmlns:xsd="http://www.w3.org/2001/XMLSchema" xmlns:xs="http://www.w3.org/2001/XMLSchema" xmlns:p="http://schemas.microsoft.com/office/2006/metadata/properties" xmlns:ns2="b2ef821b-ae58-4e6a-b092-18daed6cf0dc" targetNamespace="http://schemas.microsoft.com/office/2006/metadata/properties" ma:root="true" ma:fieldsID="4ace312c27f04a4d2abbb13b64cdb417" ns2:_="">
    <xsd:import namespace="b2ef821b-ae58-4e6a-b092-18daed6cf0d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ef821b-ae58-4e6a-b092-18daed6cf0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8194DB-3B1A-477C-BCE1-BAFD08AFA81D}">
  <ds:schemaRefs>
    <ds:schemaRef ds:uri="http://schemas.microsoft.com/sharepoint/v3/contenttype/forms"/>
  </ds:schemaRefs>
</ds:datastoreItem>
</file>

<file path=customXml/itemProps2.xml><?xml version="1.0" encoding="utf-8"?>
<ds:datastoreItem xmlns:ds="http://schemas.openxmlformats.org/officeDocument/2006/customXml" ds:itemID="{C978055F-FAE6-4D6D-B35A-442DC8132AB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BB50672-922F-4566-B38C-092C2E112E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ef821b-ae58-4e6a-b092-18daed6cf0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496</TotalTime>
  <Words>4599</Words>
  <Application>Microsoft Macintosh PowerPoint</Application>
  <PresentationFormat>Widescreen</PresentationFormat>
  <Paragraphs>309</Paragraphs>
  <Slides>34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Arial,Sans-Serif</vt:lpstr>
      <vt:lpstr>Calibri</vt:lpstr>
      <vt:lpstr>Century Gothic</vt:lpstr>
      <vt:lpstr>Wingdings 3</vt:lpstr>
      <vt:lpstr>Wisp</vt:lpstr>
      <vt:lpstr>Return to In-Person Instruction Plan</vt:lpstr>
      <vt:lpstr>Overview</vt:lpstr>
      <vt:lpstr>Included in this Plan</vt:lpstr>
      <vt:lpstr>Plan for Reopening    </vt:lpstr>
      <vt:lpstr>Plan for Reopening</vt:lpstr>
      <vt:lpstr>Plan for Reopening</vt:lpstr>
      <vt:lpstr>Plan for Reopening</vt:lpstr>
      <vt:lpstr>Plan for Reopening</vt:lpstr>
      <vt:lpstr>Plan for Reopening</vt:lpstr>
      <vt:lpstr>Plan for Reopening</vt:lpstr>
      <vt:lpstr>Plan for Reopening</vt:lpstr>
      <vt:lpstr>Plan for Reopening</vt:lpstr>
      <vt:lpstr>Plan for Reopening</vt:lpstr>
      <vt:lpstr>Plan for Reopening</vt:lpstr>
      <vt:lpstr>Plan for Reopening</vt:lpstr>
      <vt:lpstr>Plan for Reopening</vt:lpstr>
      <vt:lpstr>Plan for Reopening</vt:lpstr>
      <vt:lpstr>Plan for Reopening</vt:lpstr>
      <vt:lpstr>Plan for Reopening</vt:lpstr>
      <vt:lpstr>Plan for Reopening</vt:lpstr>
      <vt:lpstr>Virtual Learning Option, IF NEEDED</vt:lpstr>
      <vt:lpstr>Virtual Learning Option, IF NEEDED</vt:lpstr>
      <vt:lpstr>Virtual Learning Option, IF NEEDED</vt:lpstr>
      <vt:lpstr>What does Quitman County Virtual Learning Look Like, IF NEEDED?</vt:lpstr>
      <vt:lpstr>Georgia Virtual School (GAVS)</vt:lpstr>
      <vt:lpstr>Questions and Answers</vt:lpstr>
      <vt:lpstr>Questions and Answers</vt:lpstr>
      <vt:lpstr>Questions and Answers</vt:lpstr>
      <vt:lpstr>Parent Roles and Responsibilities</vt:lpstr>
      <vt:lpstr>Parent Roles and Responsibilities</vt:lpstr>
      <vt:lpstr>Communications and Resources  </vt:lpstr>
      <vt:lpstr>Communications &amp; Resources</vt:lpstr>
      <vt:lpstr>Communications and 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 Fair</dc:creator>
  <cp:lastModifiedBy>Shirley Fair</cp:lastModifiedBy>
  <cp:revision>194</cp:revision>
  <dcterms:created xsi:type="dcterms:W3CDTF">2021-06-15T13:44:24Z</dcterms:created>
  <dcterms:modified xsi:type="dcterms:W3CDTF">2021-10-26T17:00:50Z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0x010100540E53BB11AC074CA6940977FAD8F337</vt:lpwstr>
  </property>
</Properties>
</file>