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9144000" cx="6858000"/>
  <p:notesSz cx="6858000" cy="9144000"/>
  <p:embeddedFontLst>
    <p:embeddedFont>
      <p:font typeface="Ruge Boogie"/>
      <p:regular r:id="rId7"/>
    </p:embeddedFont>
    <p:embeddedFont>
      <p:font typeface="Happy Monkey"/>
      <p:regular r:id="rId8"/>
    </p:embeddedFont>
    <p:embeddedFont>
      <p:font typeface="Love Ya Like A Sister"/>
      <p:regular r:id="rId9"/>
    </p:embeddedFont>
    <p:embeddedFont>
      <p:font typeface="Kranky"/>
      <p:regular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 uri="http://customooxmlschemas.google.com/">
      <go:slidesCustomData xmlns:go="http://customooxmlschemas.google.com/" r:id="rId11" roundtripDataSignature="AMtx7mir7NtcQg49ndfohZUmz0yRaFqoG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customschemas.google.com/relationships/presentationmetadata" Target="metadata"/><Relationship Id="rId10" Type="http://schemas.openxmlformats.org/officeDocument/2006/relationships/font" Target="fonts/Kranky-regular.fntdata"/><Relationship Id="rId9" Type="http://schemas.openxmlformats.org/officeDocument/2006/relationships/font" Target="fonts/LoveYaLikeASister-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RugeBoogie-regular.fntdata"/><Relationship Id="rId8" Type="http://schemas.openxmlformats.org/officeDocument/2006/relationships/font" Target="fonts/HappyMonkey-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3"/>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3"/>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 type="body"/>
          </p:nvPr>
        </p:nvSpPr>
        <p:spPr>
          <a:xfrm rot="5400000">
            <a:off x="411692" y="2064809"/>
            <a:ext cx="6034617" cy="61722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1" name="Google Shape;71;p12"/>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892969" y="5110957"/>
            <a:ext cx="10401300" cy="1157288"/>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 type="body"/>
          </p:nvPr>
        </p:nvSpPr>
        <p:spPr>
          <a:xfrm rot="5400000">
            <a:off x="-3264694" y="4010819"/>
            <a:ext cx="10401300" cy="33575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13"/>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3"/>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4"/>
          <p:cNvSpPr txBox="1"/>
          <p:nvPr>
            <p:ph type="ctrTitle"/>
          </p:nvPr>
        </p:nvSpPr>
        <p:spPr>
          <a:xfrm>
            <a:off x="514350" y="2840568"/>
            <a:ext cx="5829300" cy="1960033"/>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4"/>
          <p:cNvSpPr txBox="1"/>
          <p:nvPr>
            <p:ph idx="1" type="subTitle"/>
          </p:nvPr>
        </p:nvSpPr>
        <p:spPr>
          <a:xfrm>
            <a:off x="1028700" y="5181600"/>
            <a:ext cx="4800600" cy="23368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8" name="Google Shape;18;p4"/>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4"/>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5"/>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5"/>
          <p:cNvSpPr txBox="1"/>
          <p:nvPr>
            <p:ph idx="1" type="body"/>
          </p:nvPr>
        </p:nvSpPr>
        <p:spPr>
          <a:xfrm>
            <a:off x="342900" y="2133601"/>
            <a:ext cx="6172200" cy="6034617"/>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4" name="Google Shape;24;p5"/>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5"/>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6"/>
          <p:cNvSpPr txBox="1"/>
          <p:nvPr>
            <p:ph type="title"/>
          </p:nvPr>
        </p:nvSpPr>
        <p:spPr>
          <a:xfrm>
            <a:off x="541735" y="5875867"/>
            <a:ext cx="5829300" cy="18161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6"/>
          <p:cNvSpPr txBox="1"/>
          <p:nvPr>
            <p:ph idx="1" type="body"/>
          </p:nvPr>
        </p:nvSpPr>
        <p:spPr>
          <a:xfrm>
            <a:off x="541735" y="3875618"/>
            <a:ext cx="5829300" cy="2000249"/>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0" name="Google Shape;30;p6"/>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6"/>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7"/>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7"/>
          <p:cNvSpPr txBox="1"/>
          <p:nvPr>
            <p:ph idx="1" type="body"/>
          </p:nvPr>
        </p:nvSpPr>
        <p:spPr>
          <a:xfrm>
            <a:off x="257175" y="2844800"/>
            <a:ext cx="2257425" cy="8045451"/>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6" name="Google Shape;36;p7"/>
          <p:cNvSpPr txBox="1"/>
          <p:nvPr>
            <p:ph idx="2" type="body"/>
          </p:nvPr>
        </p:nvSpPr>
        <p:spPr>
          <a:xfrm>
            <a:off x="2628900" y="2844800"/>
            <a:ext cx="2257425" cy="8045451"/>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7" name="Google Shape;37;p7"/>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7"/>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7"/>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8"/>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8"/>
          <p:cNvSpPr txBox="1"/>
          <p:nvPr>
            <p:ph idx="1" type="body"/>
          </p:nvPr>
        </p:nvSpPr>
        <p:spPr>
          <a:xfrm>
            <a:off x="342900" y="2046817"/>
            <a:ext cx="3030141" cy="853016"/>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3" name="Google Shape;43;p8"/>
          <p:cNvSpPr txBox="1"/>
          <p:nvPr>
            <p:ph idx="2" type="body"/>
          </p:nvPr>
        </p:nvSpPr>
        <p:spPr>
          <a:xfrm>
            <a:off x="342900" y="2899833"/>
            <a:ext cx="3030141" cy="5268384"/>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4" name="Google Shape;44;p8"/>
          <p:cNvSpPr txBox="1"/>
          <p:nvPr>
            <p:ph idx="3" type="body"/>
          </p:nvPr>
        </p:nvSpPr>
        <p:spPr>
          <a:xfrm>
            <a:off x="3483769" y="2046817"/>
            <a:ext cx="3031331" cy="853016"/>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5" name="Google Shape;45;p8"/>
          <p:cNvSpPr txBox="1"/>
          <p:nvPr>
            <p:ph idx="4" type="body"/>
          </p:nvPr>
        </p:nvSpPr>
        <p:spPr>
          <a:xfrm>
            <a:off x="3483769" y="2899833"/>
            <a:ext cx="3031331" cy="5268384"/>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6" name="Google Shape;46;p8"/>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8"/>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9"/>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9"/>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9"/>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9"/>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342900" y="364067"/>
            <a:ext cx="2256235" cy="15494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0"/>
          <p:cNvSpPr txBox="1"/>
          <p:nvPr>
            <p:ph idx="1" type="body"/>
          </p:nvPr>
        </p:nvSpPr>
        <p:spPr>
          <a:xfrm>
            <a:off x="2681287" y="364067"/>
            <a:ext cx="3833813" cy="7804151"/>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57" name="Google Shape;57;p10"/>
          <p:cNvSpPr txBox="1"/>
          <p:nvPr>
            <p:ph idx="2" type="body"/>
          </p:nvPr>
        </p:nvSpPr>
        <p:spPr>
          <a:xfrm>
            <a:off x="342900" y="1913467"/>
            <a:ext cx="2256235" cy="6254751"/>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8" name="Google Shape;58;p10"/>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0"/>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1344216" y="6400800"/>
            <a:ext cx="4114800" cy="755651"/>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1"/>
          <p:cNvSpPr/>
          <p:nvPr>
            <p:ph idx="2" type="pic"/>
          </p:nvPr>
        </p:nvSpPr>
        <p:spPr>
          <a:xfrm>
            <a:off x="1344216" y="817033"/>
            <a:ext cx="4114800" cy="5486400"/>
          </a:xfrm>
          <a:prstGeom prst="rect">
            <a:avLst/>
          </a:prstGeom>
          <a:noFill/>
          <a:ln>
            <a:noFill/>
          </a:ln>
        </p:spPr>
      </p:sp>
      <p:sp>
        <p:nvSpPr>
          <p:cNvPr id="64" name="Google Shape;64;p11"/>
          <p:cNvSpPr txBox="1"/>
          <p:nvPr>
            <p:ph idx="1" type="body"/>
          </p:nvPr>
        </p:nvSpPr>
        <p:spPr>
          <a:xfrm>
            <a:off x="1344216" y="7156451"/>
            <a:ext cx="4114800" cy="1073149"/>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5" name="Google Shape;65;p11"/>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1"/>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342900" y="2133601"/>
            <a:ext cx="6172200" cy="6034617"/>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hyperlink" Target="mailto:ecavanaugh@dd4.k12.sc.us" TargetMode="External"/><Relationship Id="rId5" Type="http://schemas.openxmlformats.org/officeDocument/2006/relationships/hyperlink" Target="mailto:ecavanaugh@dd4.k12.sc.u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descr="Screen Shot 2017-01-22 at 11.08.28 AM.png" id="84" name="Google Shape;84;p1"/>
          <p:cNvPicPr preferRelativeResize="0"/>
          <p:nvPr/>
        </p:nvPicPr>
        <p:blipFill rotWithShape="1">
          <a:blip r:embed="rId3">
            <a:alphaModFix/>
          </a:blip>
          <a:srcRect b="0" l="0" r="0" t="0"/>
          <a:stretch/>
        </p:blipFill>
        <p:spPr>
          <a:xfrm>
            <a:off x="0" y="0"/>
            <a:ext cx="6858001" cy="9171744"/>
          </a:xfrm>
          <a:prstGeom prst="rect">
            <a:avLst/>
          </a:prstGeom>
          <a:noFill/>
          <a:ln>
            <a:noFill/>
          </a:ln>
        </p:spPr>
      </p:pic>
      <p:sp>
        <p:nvSpPr>
          <p:cNvPr id="85" name="Google Shape;85;p1"/>
          <p:cNvSpPr txBox="1"/>
          <p:nvPr/>
        </p:nvSpPr>
        <p:spPr>
          <a:xfrm>
            <a:off x="932342" y="1444768"/>
            <a:ext cx="5442000" cy="523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Love Ya Like A Sister"/>
                <a:ea typeface="Love Ya Like A Sister"/>
                <a:cs typeface="Love Ya Like A Sister"/>
                <a:sym typeface="Love Ya Like A Sister"/>
              </a:rPr>
              <a:t>August 31, 2021</a:t>
            </a:r>
            <a:endParaRPr b="0" i="0" sz="2800" u="none" cap="none" strike="noStrike">
              <a:solidFill>
                <a:srgbClr val="000000"/>
              </a:solidFill>
              <a:latin typeface="Love Ya Like A Sister"/>
              <a:ea typeface="Love Ya Like A Sister"/>
              <a:cs typeface="Love Ya Like A Sister"/>
              <a:sym typeface="Love Ya Like A Sister"/>
            </a:endParaRPr>
          </a:p>
        </p:txBody>
      </p:sp>
      <p:sp>
        <p:nvSpPr>
          <p:cNvPr id="86" name="Google Shape;86;p1"/>
          <p:cNvSpPr txBox="1"/>
          <p:nvPr/>
        </p:nvSpPr>
        <p:spPr>
          <a:xfrm>
            <a:off x="3314700" y="2392175"/>
            <a:ext cx="3257700" cy="430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en-US" sz="2200" u="none" cap="none" strike="noStrike">
                <a:solidFill>
                  <a:srgbClr val="000000"/>
                </a:solidFill>
                <a:latin typeface="Kranky"/>
                <a:ea typeface="Kranky"/>
                <a:cs typeface="Kranky"/>
                <a:sym typeface="Kranky"/>
              </a:rPr>
              <a:t>Contact Information</a:t>
            </a:r>
            <a:endParaRPr b="0" i="0" sz="2200" u="none" cap="none" strike="noStrike">
              <a:solidFill>
                <a:srgbClr val="000000"/>
              </a:solidFill>
              <a:latin typeface="Kranky"/>
              <a:ea typeface="Kranky"/>
              <a:cs typeface="Kranky"/>
              <a:sym typeface="Kranky"/>
            </a:endParaRPr>
          </a:p>
        </p:txBody>
      </p:sp>
      <p:sp>
        <p:nvSpPr>
          <p:cNvPr id="87" name="Google Shape;87;p1"/>
          <p:cNvSpPr txBox="1"/>
          <p:nvPr/>
        </p:nvSpPr>
        <p:spPr>
          <a:xfrm>
            <a:off x="396825" y="386350"/>
            <a:ext cx="5954700" cy="634200"/>
          </a:xfrm>
          <a:prstGeom prst="rect">
            <a:avLst/>
          </a:prstGeom>
          <a:noFill/>
          <a:ln>
            <a:noFill/>
          </a:ln>
        </p:spPr>
        <p:txBody>
          <a:bodyPr anchorCtr="0" anchor="t" bIns="45700" lIns="91425" spcFirstLastPara="1" rIns="91425" wrap="square" tIns="45700">
            <a:spAutoFit/>
          </a:bodyPr>
          <a:lstStyle/>
          <a:p>
            <a:pPr indent="0" lvl="0" marL="0" marR="0" rtl="0" algn="ctr">
              <a:lnSpc>
                <a:spcPct val="80000"/>
              </a:lnSpc>
              <a:spcBef>
                <a:spcPts val="0"/>
              </a:spcBef>
              <a:spcAft>
                <a:spcPts val="0"/>
              </a:spcAft>
              <a:buClr>
                <a:srgbClr val="000000"/>
              </a:buClr>
              <a:buSzPts val="4400"/>
              <a:buFont typeface="Arial"/>
              <a:buNone/>
            </a:pPr>
            <a:r>
              <a:rPr b="0" i="0" lang="en-US" sz="4400" u="none" cap="none" strike="noStrike">
                <a:solidFill>
                  <a:schemeClr val="dk1"/>
                </a:solidFill>
                <a:latin typeface="Love Ya Like A Sister"/>
                <a:ea typeface="Love Ya Like A Sister"/>
                <a:cs typeface="Love Ya Like A Sister"/>
                <a:sym typeface="Love Ya Like A Sister"/>
              </a:rPr>
              <a:t>Going Virtual...</a:t>
            </a:r>
            <a:endParaRPr b="0" i="0" sz="4800" u="none" cap="none" strike="noStrike">
              <a:solidFill>
                <a:schemeClr val="dk1"/>
              </a:solidFill>
              <a:latin typeface="Love Ya Like A Sister"/>
              <a:ea typeface="Love Ya Like A Sister"/>
              <a:cs typeface="Love Ya Like A Sister"/>
              <a:sym typeface="Love Ya Like A Sister"/>
            </a:endParaRPr>
          </a:p>
        </p:txBody>
      </p:sp>
      <p:sp>
        <p:nvSpPr>
          <p:cNvPr id="88" name="Google Shape;88;p1"/>
          <p:cNvSpPr txBox="1"/>
          <p:nvPr/>
        </p:nvSpPr>
        <p:spPr>
          <a:xfrm>
            <a:off x="3773938" y="3854325"/>
            <a:ext cx="26004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3200" u="none" cap="none" strike="noStrike">
                <a:solidFill>
                  <a:srgbClr val="000000"/>
                </a:solidFill>
                <a:latin typeface="Love Ya Like A Sister"/>
                <a:ea typeface="Love Ya Like A Sister"/>
                <a:cs typeface="Love Ya Like A Sister"/>
                <a:sym typeface="Love Ya Like A Sister"/>
              </a:rPr>
              <a:t>ZOOM RULES</a:t>
            </a:r>
            <a:endParaRPr b="0" i="0" sz="3200" u="none" cap="none" strike="noStrike">
              <a:solidFill>
                <a:srgbClr val="000000"/>
              </a:solidFill>
              <a:latin typeface="Love Ya Like A Sister"/>
              <a:ea typeface="Love Ya Like A Sister"/>
              <a:cs typeface="Love Ya Like A Sister"/>
              <a:sym typeface="Love Ya Like A Sister"/>
            </a:endParaRPr>
          </a:p>
        </p:txBody>
      </p:sp>
      <p:sp>
        <p:nvSpPr>
          <p:cNvPr id="89" name="Google Shape;89;p1"/>
          <p:cNvSpPr txBox="1"/>
          <p:nvPr/>
        </p:nvSpPr>
        <p:spPr>
          <a:xfrm>
            <a:off x="51406" y="2461020"/>
            <a:ext cx="2823900" cy="400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en-US" sz="1900" u="none" cap="none" strike="noStrike">
                <a:solidFill>
                  <a:schemeClr val="dk1"/>
                </a:solidFill>
                <a:latin typeface="Happy Monkey"/>
                <a:ea typeface="Happy Monkey"/>
                <a:cs typeface="Happy Monkey"/>
                <a:sym typeface="Happy Monkey"/>
              </a:rPr>
              <a:t>Dear Parents,</a:t>
            </a:r>
            <a:endParaRPr b="0" i="0" sz="1900" u="none" cap="none" strike="noStrike">
              <a:solidFill>
                <a:schemeClr val="dk1"/>
              </a:solidFill>
              <a:latin typeface="Happy Monkey"/>
              <a:ea typeface="Happy Monkey"/>
              <a:cs typeface="Happy Monkey"/>
              <a:sym typeface="Happy Monkey"/>
            </a:endParaRPr>
          </a:p>
          <a:p>
            <a:pPr indent="0" lvl="0" marL="0" marR="0" rtl="0" algn="l">
              <a:lnSpc>
                <a:spcPct val="100000"/>
              </a:lnSpc>
              <a:spcBef>
                <a:spcPts val="0"/>
              </a:spcBef>
              <a:spcAft>
                <a:spcPts val="0"/>
              </a:spcAft>
              <a:buClr>
                <a:srgbClr val="000000"/>
              </a:buClr>
              <a:buSzPts val="1100"/>
              <a:buFont typeface="Arial"/>
              <a:buNone/>
            </a:pPr>
            <a:r>
              <a:t/>
            </a:r>
            <a:endParaRPr b="0" i="0" sz="400" u="none" cap="none" strike="noStrike">
              <a:solidFill>
                <a:schemeClr val="dk1"/>
              </a:solidFill>
              <a:latin typeface="Happy Monkey"/>
              <a:ea typeface="Happy Monkey"/>
              <a:cs typeface="Happy Monkey"/>
              <a:sym typeface="Happy Monkey"/>
            </a:endParaRPr>
          </a:p>
          <a:p>
            <a:pPr indent="0" lvl="0" marL="0" marR="0" rtl="0" algn="l">
              <a:lnSpc>
                <a:spcPct val="100000"/>
              </a:lnSpc>
              <a:spcBef>
                <a:spcPts val="0"/>
              </a:spcBef>
              <a:spcAft>
                <a:spcPts val="0"/>
              </a:spcAft>
              <a:buClr>
                <a:srgbClr val="000000"/>
              </a:buClr>
              <a:buSzPts val="1100"/>
              <a:buFont typeface="Arial"/>
              <a:buNone/>
            </a:pPr>
            <a:r>
              <a:rPr b="0" i="0" lang="en-US" sz="1000" u="none" cap="none" strike="noStrike">
                <a:solidFill>
                  <a:schemeClr val="dk1"/>
                </a:solidFill>
                <a:latin typeface="Happy Monkey"/>
                <a:ea typeface="Happy Monkey"/>
                <a:cs typeface="Happy Monkey"/>
                <a:sym typeface="Happy Monkey"/>
              </a:rPr>
              <a:t>We thank you for your patience and flexibility as we navigate through this unprecedented time. </a:t>
            </a:r>
            <a:endParaRPr b="0" i="0" sz="1000" u="none" cap="none" strike="noStrike">
              <a:solidFill>
                <a:schemeClr val="dk1"/>
              </a:solidFill>
              <a:latin typeface="Happy Monkey"/>
              <a:ea typeface="Happy Monkey"/>
              <a:cs typeface="Happy Monkey"/>
              <a:sym typeface="Happy Monkey"/>
            </a:endParaRPr>
          </a:p>
          <a:p>
            <a:pPr indent="0" lvl="0" marL="0" marR="0" rtl="0" algn="l">
              <a:lnSpc>
                <a:spcPct val="100000"/>
              </a:lnSpc>
              <a:spcBef>
                <a:spcPts val="0"/>
              </a:spcBef>
              <a:spcAft>
                <a:spcPts val="0"/>
              </a:spcAft>
              <a:buClr>
                <a:srgbClr val="000000"/>
              </a:buClr>
              <a:buSzPts val="1100"/>
              <a:buFont typeface="Arial"/>
              <a:buNone/>
            </a:pPr>
            <a:r>
              <a:t/>
            </a:r>
            <a:endParaRPr b="0" i="0" sz="600" u="none" cap="none" strike="noStrike">
              <a:solidFill>
                <a:schemeClr val="dk1"/>
              </a:solidFill>
              <a:latin typeface="Happy Monkey"/>
              <a:ea typeface="Happy Monkey"/>
              <a:cs typeface="Happy Monkey"/>
              <a:sym typeface="Happy Monkey"/>
            </a:endParaRPr>
          </a:p>
          <a:p>
            <a:pPr indent="0" lvl="0" marL="0" marR="0" rtl="0" algn="l">
              <a:lnSpc>
                <a:spcPct val="100000"/>
              </a:lnSpc>
              <a:spcBef>
                <a:spcPts val="0"/>
              </a:spcBef>
              <a:spcAft>
                <a:spcPts val="0"/>
              </a:spcAft>
              <a:buClr>
                <a:srgbClr val="000000"/>
              </a:buClr>
              <a:buSzPts val="1100"/>
              <a:buFont typeface="Arial"/>
              <a:buNone/>
            </a:pPr>
            <a:r>
              <a:rPr b="0" i="0" lang="en-US" sz="1000" u="none" cap="none" strike="noStrike">
                <a:solidFill>
                  <a:schemeClr val="dk1"/>
                </a:solidFill>
                <a:latin typeface="Happy Monkey"/>
                <a:ea typeface="Happy Monkey"/>
                <a:cs typeface="Happy Monkey"/>
                <a:sym typeface="Happy Monkey"/>
              </a:rPr>
              <a:t>We will be having e-learning this Thursday and Friday.  This means your child will have work assigned in Google Classroom and will complete it independently then submit it when done. Our first day of virtual instruction will be Tuesday, September 7, 2021. This is when your child will zoom and have instruction with his/her teacher.</a:t>
            </a:r>
            <a:endParaRPr b="0" i="0" sz="1200" u="none" cap="none" strike="noStrike">
              <a:solidFill>
                <a:srgbClr val="000000"/>
              </a:solidFill>
              <a:latin typeface="Happy Monkey"/>
              <a:ea typeface="Happy Monkey"/>
              <a:cs typeface="Happy Monkey"/>
              <a:sym typeface="Happy Monkey"/>
            </a:endParaRPr>
          </a:p>
          <a:p>
            <a:pPr indent="0" lvl="0" marL="0" marR="0" rtl="0" algn="l">
              <a:lnSpc>
                <a:spcPct val="100000"/>
              </a:lnSpc>
              <a:spcBef>
                <a:spcPts val="0"/>
              </a:spcBef>
              <a:spcAft>
                <a:spcPts val="0"/>
              </a:spcAft>
              <a:buClr>
                <a:srgbClr val="000000"/>
              </a:buClr>
              <a:buSzPts val="1100"/>
              <a:buFont typeface="Arial"/>
              <a:buNone/>
            </a:pPr>
            <a:r>
              <a:t/>
            </a:r>
            <a:endParaRPr b="0" i="0" sz="500" u="none" cap="none" strike="noStrike">
              <a:solidFill>
                <a:schemeClr val="dk1"/>
              </a:solidFill>
              <a:latin typeface="Happy Monkey"/>
              <a:ea typeface="Happy Monkey"/>
              <a:cs typeface="Happy Monkey"/>
              <a:sym typeface="Happy Monkey"/>
            </a:endParaRPr>
          </a:p>
          <a:p>
            <a:pPr indent="0" lvl="0" marL="0" marR="0" rtl="0" algn="l">
              <a:lnSpc>
                <a:spcPct val="100000"/>
              </a:lnSpc>
              <a:spcBef>
                <a:spcPts val="0"/>
              </a:spcBef>
              <a:spcAft>
                <a:spcPts val="0"/>
              </a:spcAft>
              <a:buClr>
                <a:srgbClr val="000000"/>
              </a:buClr>
              <a:buSzPts val="1100"/>
              <a:buFont typeface="Arial"/>
              <a:buNone/>
            </a:pPr>
            <a:r>
              <a:rPr b="0" i="0" lang="en-US" sz="1000" u="none" cap="none" strike="noStrike">
                <a:solidFill>
                  <a:schemeClr val="dk1"/>
                </a:solidFill>
                <a:latin typeface="Happy Monkey"/>
                <a:ea typeface="Happy Monkey"/>
                <a:cs typeface="Happy Monkey"/>
                <a:sym typeface="Happy Monkey"/>
              </a:rPr>
              <a:t>Together, we believe we can accomplish a very successful learning experience for our 4th grade students, despite the challenges brought about by the COVID Pandemic. </a:t>
            </a:r>
            <a:endParaRPr b="0" i="0" sz="1000" u="none" cap="none" strike="noStrike">
              <a:solidFill>
                <a:schemeClr val="dk1"/>
              </a:solidFill>
              <a:latin typeface="Happy Monkey"/>
              <a:ea typeface="Happy Monkey"/>
              <a:cs typeface="Happy Monkey"/>
              <a:sym typeface="Happy Monkey"/>
            </a:endParaRPr>
          </a:p>
          <a:p>
            <a:pPr indent="0" lvl="0" marL="0" marR="0" rtl="0" algn="l">
              <a:lnSpc>
                <a:spcPct val="100000"/>
              </a:lnSpc>
              <a:spcBef>
                <a:spcPts val="0"/>
              </a:spcBef>
              <a:spcAft>
                <a:spcPts val="0"/>
              </a:spcAft>
              <a:buClr>
                <a:srgbClr val="000000"/>
              </a:buClr>
              <a:buSzPts val="1100"/>
              <a:buFont typeface="Arial"/>
              <a:buNone/>
            </a:pPr>
            <a:r>
              <a:t/>
            </a:r>
            <a:endParaRPr b="0" i="0" sz="1000" u="none" cap="none" strike="noStrike">
              <a:solidFill>
                <a:schemeClr val="dk1"/>
              </a:solidFill>
              <a:latin typeface="Happy Monkey"/>
              <a:ea typeface="Happy Monkey"/>
              <a:cs typeface="Happy Monkey"/>
              <a:sym typeface="Happy Monkey"/>
            </a:endParaRPr>
          </a:p>
          <a:p>
            <a:pPr indent="0" lvl="0" marL="0" marR="0" rtl="0" algn="l">
              <a:lnSpc>
                <a:spcPct val="100000"/>
              </a:lnSpc>
              <a:spcBef>
                <a:spcPts val="0"/>
              </a:spcBef>
              <a:spcAft>
                <a:spcPts val="0"/>
              </a:spcAft>
              <a:buClr>
                <a:srgbClr val="000000"/>
              </a:buClr>
              <a:buSzPts val="1100"/>
              <a:buFont typeface="Arial"/>
              <a:buNone/>
            </a:pPr>
            <a:r>
              <a:rPr b="0" i="0" lang="en-US" sz="1000" u="none" cap="none" strike="noStrike">
                <a:solidFill>
                  <a:schemeClr val="dk1"/>
                </a:solidFill>
                <a:latin typeface="Happy Monkey"/>
                <a:ea typeface="Happy Monkey"/>
                <a:cs typeface="Happy Monkey"/>
                <a:sym typeface="Happy Monkey"/>
              </a:rPr>
              <a:t>IMPORTANT: Continue to notify Nurse Stickles if your child is exposed or tests positive for Covid.  This is very important for tracing purposes.</a:t>
            </a:r>
            <a:endParaRPr b="0" i="0" sz="1000" u="none" cap="none" strike="noStrike">
              <a:solidFill>
                <a:schemeClr val="dk1"/>
              </a:solidFill>
              <a:latin typeface="Happy Monkey"/>
              <a:ea typeface="Happy Monkey"/>
              <a:cs typeface="Happy Monkey"/>
              <a:sym typeface="Happy Monkey"/>
            </a:endParaRPr>
          </a:p>
        </p:txBody>
      </p:sp>
      <p:sp>
        <p:nvSpPr>
          <p:cNvPr id="90" name="Google Shape;90;p1"/>
          <p:cNvSpPr txBox="1"/>
          <p:nvPr/>
        </p:nvSpPr>
        <p:spPr>
          <a:xfrm>
            <a:off x="3100800" y="4319563"/>
            <a:ext cx="3757200" cy="2393400"/>
          </a:xfrm>
          <a:prstGeom prst="rect">
            <a:avLst/>
          </a:prstGeom>
          <a:noFill/>
          <a:ln>
            <a:noFill/>
          </a:ln>
        </p:spPr>
        <p:txBody>
          <a:bodyPr anchorCtr="0" anchor="t" bIns="45700" lIns="91425" spcFirstLastPara="1" rIns="91425" wrap="square" tIns="45700">
            <a:spAutoFit/>
          </a:bodyPr>
          <a:lstStyle/>
          <a:p>
            <a:pPr indent="-168275" lvl="0" marL="171450" marR="0" rtl="0" algn="l">
              <a:lnSpc>
                <a:spcPct val="115000"/>
              </a:lnSpc>
              <a:spcBef>
                <a:spcPts val="0"/>
              </a:spcBef>
              <a:spcAft>
                <a:spcPts val="0"/>
              </a:spcAft>
              <a:buClr>
                <a:schemeClr val="dk1"/>
              </a:buClr>
              <a:buSzPts val="1000"/>
              <a:buFont typeface="Happy Monkey"/>
              <a:buChar char="•"/>
            </a:pPr>
            <a:r>
              <a:rPr b="0" i="0" lang="en-US" sz="1000" u="none" cap="none" strike="noStrike">
                <a:solidFill>
                  <a:schemeClr val="dk1"/>
                </a:solidFill>
                <a:latin typeface="Happy Monkey"/>
                <a:ea typeface="Happy Monkey"/>
                <a:cs typeface="Happy Monkey"/>
                <a:sym typeface="Happy Monkey"/>
              </a:rPr>
              <a:t>Parents please try to provide a quiet location in the home, free from distractions.</a:t>
            </a:r>
            <a:endParaRPr b="0" i="0" sz="1000" u="none" cap="none" strike="noStrike">
              <a:solidFill>
                <a:schemeClr val="dk1"/>
              </a:solidFill>
              <a:latin typeface="Happy Monkey"/>
              <a:ea typeface="Happy Monkey"/>
              <a:cs typeface="Happy Monkey"/>
              <a:sym typeface="Happy Monkey"/>
            </a:endParaRPr>
          </a:p>
          <a:p>
            <a:pPr indent="-168275" lvl="0" marL="171450" marR="0" rtl="0" algn="l">
              <a:lnSpc>
                <a:spcPct val="115000"/>
              </a:lnSpc>
              <a:spcBef>
                <a:spcPts val="0"/>
              </a:spcBef>
              <a:spcAft>
                <a:spcPts val="0"/>
              </a:spcAft>
              <a:buClr>
                <a:schemeClr val="dk1"/>
              </a:buClr>
              <a:buSzPts val="1000"/>
              <a:buFont typeface="Happy Monkey"/>
              <a:buChar char="•"/>
            </a:pPr>
            <a:r>
              <a:rPr b="0" i="0" lang="en-US" sz="1000" u="none" cap="none" strike="noStrike">
                <a:solidFill>
                  <a:schemeClr val="dk1"/>
                </a:solidFill>
                <a:latin typeface="Happy Monkey"/>
                <a:ea typeface="Happy Monkey"/>
                <a:cs typeface="Happy Monkey"/>
                <a:sym typeface="Happy Monkey"/>
              </a:rPr>
              <a:t>Behave on Zoom as you would in the classroom.</a:t>
            </a:r>
            <a:endParaRPr b="0" i="0" sz="1000" u="none" cap="none" strike="noStrike">
              <a:solidFill>
                <a:srgbClr val="000000"/>
              </a:solidFill>
              <a:latin typeface="Happy Monkey"/>
              <a:ea typeface="Happy Monkey"/>
              <a:cs typeface="Happy Monkey"/>
              <a:sym typeface="Happy Monkey"/>
            </a:endParaRPr>
          </a:p>
          <a:p>
            <a:pPr indent="-168275" lvl="0" marL="171450" marR="0" rtl="0" algn="l">
              <a:lnSpc>
                <a:spcPct val="115000"/>
              </a:lnSpc>
              <a:spcBef>
                <a:spcPts val="0"/>
              </a:spcBef>
              <a:spcAft>
                <a:spcPts val="0"/>
              </a:spcAft>
              <a:buClr>
                <a:schemeClr val="dk1"/>
              </a:buClr>
              <a:buSzPts val="1000"/>
              <a:buFont typeface="Happy Monkey"/>
              <a:buChar char="•"/>
            </a:pPr>
            <a:r>
              <a:rPr b="0" i="0" lang="en-US" sz="1000" u="none" cap="none" strike="noStrike">
                <a:solidFill>
                  <a:schemeClr val="dk1"/>
                </a:solidFill>
                <a:latin typeface="Happy Monkey"/>
                <a:ea typeface="Happy Monkey"/>
                <a:cs typeface="Happy Monkey"/>
                <a:sym typeface="Happy Monkey"/>
              </a:rPr>
              <a:t>You must keep your video/camera feature on at all times, unless instructed otherwise by your teacher.</a:t>
            </a:r>
            <a:endParaRPr b="0" i="0" sz="1000" u="none" cap="none" strike="noStrike">
              <a:solidFill>
                <a:srgbClr val="000000"/>
              </a:solidFill>
              <a:latin typeface="Happy Monkey"/>
              <a:ea typeface="Happy Monkey"/>
              <a:cs typeface="Happy Monkey"/>
              <a:sym typeface="Happy Monkey"/>
            </a:endParaRPr>
          </a:p>
          <a:p>
            <a:pPr indent="-168275" lvl="0" marL="171450" marR="0" rtl="0" algn="l">
              <a:lnSpc>
                <a:spcPct val="115000"/>
              </a:lnSpc>
              <a:spcBef>
                <a:spcPts val="0"/>
              </a:spcBef>
              <a:spcAft>
                <a:spcPts val="0"/>
              </a:spcAft>
              <a:buClr>
                <a:schemeClr val="dk1"/>
              </a:buClr>
              <a:buSzPts val="1000"/>
              <a:buFont typeface="Happy Monkey"/>
              <a:buChar char="•"/>
            </a:pPr>
            <a:r>
              <a:rPr b="0" i="0" lang="en-US" sz="1000" u="none" cap="none" strike="noStrike">
                <a:solidFill>
                  <a:schemeClr val="dk1"/>
                </a:solidFill>
                <a:latin typeface="Happy Monkey"/>
                <a:ea typeface="Happy Monkey"/>
                <a:cs typeface="Happy Monkey"/>
                <a:sym typeface="Happy Monkey"/>
              </a:rPr>
              <a:t>Appropriate dress and language is expected of all students. </a:t>
            </a:r>
            <a:endParaRPr b="0" i="0" sz="1000" u="none" cap="none" strike="noStrike">
              <a:solidFill>
                <a:srgbClr val="000000"/>
              </a:solidFill>
              <a:latin typeface="Happy Monkey"/>
              <a:ea typeface="Happy Monkey"/>
              <a:cs typeface="Happy Monkey"/>
              <a:sym typeface="Happy Monkey"/>
            </a:endParaRPr>
          </a:p>
          <a:p>
            <a:pPr indent="-168275" lvl="0" marL="171450" marR="0" rtl="0" algn="l">
              <a:lnSpc>
                <a:spcPct val="100000"/>
              </a:lnSpc>
              <a:spcBef>
                <a:spcPts val="0"/>
              </a:spcBef>
              <a:spcAft>
                <a:spcPts val="0"/>
              </a:spcAft>
              <a:buClr>
                <a:schemeClr val="dk1"/>
              </a:buClr>
              <a:buSzPts val="1000"/>
              <a:buFont typeface="Happy Monkey"/>
              <a:buChar char="•"/>
            </a:pPr>
            <a:r>
              <a:rPr b="0" i="0" lang="en-US" sz="1000" u="none" cap="none" strike="noStrike">
                <a:solidFill>
                  <a:schemeClr val="dk1"/>
                </a:solidFill>
                <a:latin typeface="Happy Monkey"/>
                <a:ea typeface="Happy Monkey"/>
                <a:cs typeface="Happy Monkey"/>
                <a:sym typeface="Happy Monkey"/>
              </a:rPr>
              <a:t>Mute your microphone at all times except when directly contributing.</a:t>
            </a:r>
            <a:endParaRPr b="0" i="0" sz="1000" u="none" cap="none" strike="noStrike">
              <a:solidFill>
                <a:srgbClr val="000000"/>
              </a:solidFill>
              <a:latin typeface="Happy Monkey"/>
              <a:ea typeface="Happy Monkey"/>
              <a:cs typeface="Happy Monkey"/>
              <a:sym typeface="Happy Monkey"/>
            </a:endParaRPr>
          </a:p>
          <a:p>
            <a:pPr indent="-168275" lvl="0" marL="171450" marR="0" rtl="0" algn="l">
              <a:lnSpc>
                <a:spcPct val="100000"/>
              </a:lnSpc>
              <a:spcBef>
                <a:spcPts val="0"/>
              </a:spcBef>
              <a:spcAft>
                <a:spcPts val="0"/>
              </a:spcAft>
              <a:buClr>
                <a:schemeClr val="dk1"/>
              </a:buClr>
              <a:buSzPts val="1000"/>
              <a:buFont typeface="Happy Monkey"/>
              <a:buChar char="•"/>
            </a:pPr>
            <a:r>
              <a:rPr b="0" i="0" lang="en-US" sz="1000" u="none" cap="none" strike="noStrike">
                <a:solidFill>
                  <a:schemeClr val="dk1"/>
                </a:solidFill>
                <a:latin typeface="Happy Monkey"/>
                <a:ea typeface="Happy Monkey"/>
                <a:cs typeface="Happy Monkey"/>
                <a:sym typeface="Happy Monkey"/>
              </a:rPr>
              <a:t>Be an active participant, ask questions, but do not monopolize the conversation.</a:t>
            </a:r>
            <a:endParaRPr b="0" i="0" sz="1000" u="none" cap="none" strike="noStrike">
              <a:solidFill>
                <a:schemeClr val="dk1"/>
              </a:solidFill>
              <a:latin typeface="Happy Monkey"/>
              <a:ea typeface="Happy Monkey"/>
              <a:cs typeface="Happy Monkey"/>
              <a:sym typeface="Happy Monkey"/>
            </a:endParaRPr>
          </a:p>
          <a:p>
            <a:pPr indent="-168275" lvl="0" marL="171450" marR="0" rtl="0" algn="l">
              <a:lnSpc>
                <a:spcPct val="100000"/>
              </a:lnSpc>
              <a:spcBef>
                <a:spcPts val="0"/>
              </a:spcBef>
              <a:spcAft>
                <a:spcPts val="0"/>
              </a:spcAft>
              <a:buClr>
                <a:schemeClr val="dk1"/>
              </a:buClr>
              <a:buSzPts val="1000"/>
              <a:buFont typeface="Happy Monkey"/>
              <a:buChar char="•"/>
            </a:pPr>
            <a:r>
              <a:rPr b="0" i="0" lang="en-US" sz="1000" u="none" cap="none" strike="noStrike">
                <a:solidFill>
                  <a:schemeClr val="dk1"/>
                </a:solidFill>
                <a:latin typeface="Happy Monkey"/>
                <a:ea typeface="Happy Monkey"/>
                <a:cs typeface="Happy Monkey"/>
                <a:sym typeface="Happy Monkey"/>
              </a:rPr>
              <a:t>Consider the use of headphone or earbuds during the learning sessions to reduce distractions.</a:t>
            </a:r>
            <a:endParaRPr b="0" i="0" sz="1000" u="none" cap="none" strike="noStrike">
              <a:solidFill>
                <a:schemeClr val="dk1"/>
              </a:solidFill>
              <a:latin typeface="Happy Monkey"/>
              <a:ea typeface="Happy Monkey"/>
              <a:cs typeface="Happy Monkey"/>
              <a:sym typeface="Happy Monkey"/>
            </a:endParaRPr>
          </a:p>
          <a:p>
            <a:pPr indent="0" lvl="0" marL="457200" marR="0" rtl="0" algn="l">
              <a:lnSpc>
                <a:spcPct val="115000"/>
              </a:lnSpc>
              <a:spcBef>
                <a:spcPts val="0"/>
              </a:spcBef>
              <a:spcAft>
                <a:spcPts val="1600"/>
              </a:spcAft>
              <a:buClr>
                <a:srgbClr val="000000"/>
              </a:buClr>
              <a:buSzPts val="900"/>
              <a:buFont typeface="Arial"/>
              <a:buNone/>
            </a:pPr>
            <a:r>
              <a:t/>
            </a:r>
            <a:endParaRPr b="0" i="0" sz="900" u="none" cap="none" strike="noStrike">
              <a:solidFill>
                <a:schemeClr val="dk1"/>
              </a:solidFill>
              <a:latin typeface="Calibri"/>
              <a:ea typeface="Calibri"/>
              <a:cs typeface="Calibri"/>
              <a:sym typeface="Calibri"/>
            </a:endParaRPr>
          </a:p>
        </p:txBody>
      </p:sp>
      <p:sp>
        <p:nvSpPr>
          <p:cNvPr id="91" name="Google Shape;91;p1"/>
          <p:cNvSpPr txBox="1"/>
          <p:nvPr/>
        </p:nvSpPr>
        <p:spPr>
          <a:xfrm>
            <a:off x="3253250" y="2866750"/>
            <a:ext cx="3462000" cy="923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lang="en-US" sz="1800" u="sng">
                <a:solidFill>
                  <a:schemeClr val="hlink"/>
                </a:solidFill>
                <a:latin typeface="Calibri"/>
                <a:ea typeface="Calibri"/>
                <a:cs typeface="Calibri"/>
                <a:sym typeface="Calibri"/>
                <a:hlinkClick r:id="rId4"/>
              </a:rPr>
              <a:t>ecavanaugh</a:t>
            </a:r>
            <a:r>
              <a:rPr b="0" i="0" lang="en-US" sz="1800" u="sng" cap="none" strike="noStrike">
                <a:solidFill>
                  <a:schemeClr val="hlink"/>
                </a:solidFill>
                <a:latin typeface="Calibri"/>
                <a:ea typeface="Calibri"/>
                <a:cs typeface="Calibri"/>
                <a:sym typeface="Calibri"/>
                <a:hlinkClick r:id="rId5"/>
              </a:rPr>
              <a:t>@dd4.k12.sc.us</a:t>
            </a:r>
            <a:endParaRPr b="0" i="0" sz="18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Calibri"/>
                <a:ea typeface="Calibri"/>
                <a:cs typeface="Calibri"/>
                <a:sym typeface="Calibri"/>
              </a:rPr>
              <a:t>                   </a:t>
            </a:r>
            <a:endParaRPr b="0" i="0" sz="1800" u="none" cap="none" strike="noStrike">
              <a:solidFill>
                <a:schemeClr val="dk1"/>
              </a:solidFill>
              <a:latin typeface="Happy Monkey"/>
              <a:ea typeface="Happy Monkey"/>
              <a:cs typeface="Happy Monkey"/>
              <a:sym typeface="Happy Monkey"/>
            </a:endParaRPr>
          </a:p>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Happy Monkey"/>
                <a:ea typeface="Happy Monkey"/>
                <a:cs typeface="Happy Monkey"/>
                <a:sym typeface="Happy Monkey"/>
              </a:rPr>
              <a:t>Remind code: @4RCWMES</a:t>
            </a:r>
            <a:endParaRPr b="0" i="0" sz="1800" u="none" cap="none" strike="noStrike">
              <a:solidFill>
                <a:schemeClr val="dk1"/>
              </a:solidFill>
              <a:latin typeface="Happy Monkey"/>
              <a:ea typeface="Happy Monkey"/>
              <a:cs typeface="Happy Monkey"/>
              <a:sym typeface="Happy Monkey"/>
            </a:endParaRPr>
          </a:p>
        </p:txBody>
      </p:sp>
      <p:sp>
        <p:nvSpPr>
          <p:cNvPr id="92" name="Google Shape;92;p1"/>
          <p:cNvSpPr txBox="1"/>
          <p:nvPr/>
        </p:nvSpPr>
        <p:spPr>
          <a:xfrm>
            <a:off x="1698017" y="6698657"/>
            <a:ext cx="3462000" cy="5541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3000" u="none" cap="none" strike="noStrike">
                <a:solidFill>
                  <a:srgbClr val="000000"/>
                </a:solidFill>
                <a:latin typeface="Ruge Boogie"/>
                <a:ea typeface="Ruge Boogie"/>
                <a:cs typeface="Ruge Boogie"/>
                <a:sym typeface="Ruge Boogie"/>
              </a:rPr>
              <a:t>E-Learning Assignments</a:t>
            </a:r>
            <a:endParaRPr b="0" i="0" sz="3000" u="none" cap="none" strike="noStrike">
              <a:solidFill>
                <a:srgbClr val="000000"/>
              </a:solidFill>
              <a:latin typeface="Ruge Boogie"/>
              <a:ea typeface="Ruge Boogie"/>
              <a:cs typeface="Ruge Boogie"/>
              <a:sym typeface="Ruge Boogie"/>
            </a:endParaRPr>
          </a:p>
        </p:txBody>
      </p:sp>
      <p:sp>
        <p:nvSpPr>
          <p:cNvPr id="93" name="Google Shape;93;p1"/>
          <p:cNvSpPr txBox="1"/>
          <p:nvPr/>
        </p:nvSpPr>
        <p:spPr>
          <a:xfrm>
            <a:off x="108562" y="7247450"/>
            <a:ext cx="6606600" cy="1600800"/>
          </a:xfrm>
          <a:prstGeom prst="rect">
            <a:avLst/>
          </a:prstGeom>
          <a:noFill/>
          <a:ln cap="flat" cmpd="sng" w="9525">
            <a:solidFill>
              <a:srgbClr val="3D8B87"/>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en-US" sz="1400" u="none" cap="none" strike="noStrike">
                <a:solidFill>
                  <a:schemeClr val="dk1"/>
                </a:solidFill>
                <a:latin typeface="Happy Monkey"/>
                <a:ea typeface="Happy Monkey"/>
                <a:cs typeface="Happy Monkey"/>
                <a:sym typeface="Happy Monkey"/>
              </a:rPr>
              <a:t>E-learning assignments can be found in Google Classroom.  Please make sure your child has completed all assignments each day.  When the assignments are complete, they must be submitted.  This is how attendance will be taken.  If your child does not complete and submit work by 10:00 pm each day, he/she will be counted as absent for the day.  If you have any questions during the e-learning day, please contact me through Remind.  I will respond as soon as possible.</a:t>
            </a:r>
            <a:endParaRPr b="0" i="0" sz="1800" u="none" cap="none" strike="noStrike">
              <a:solidFill>
                <a:srgbClr val="000000"/>
              </a:solidFill>
              <a:latin typeface="Happy Monkey"/>
              <a:ea typeface="Happy Monkey"/>
              <a:cs typeface="Happy Monkey"/>
              <a:sym typeface="Happy Monkey"/>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2017-01-21T22:58:01Z</dcterms:created>
  <dc:creator>Jenny Ionescu</dc:creator>
</cp:coreProperties>
</file>