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61" r:id="rId3"/>
    <p:sldId id="262" r:id="rId4"/>
    <p:sldId id="275" r:id="rId5"/>
    <p:sldId id="266" r:id="rId6"/>
    <p:sldId id="268" r:id="rId7"/>
    <p:sldId id="270" r:id="rId8"/>
    <p:sldId id="273" r:id="rId9"/>
    <p:sldId id="274" r:id="rId10"/>
  </p:sldIdLst>
  <p:sldSz cx="13004800" cy="9753600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Dreaming Outloud Script Pro" panose="03050502040304050704" pitchFamily="66" charset="0"/>
      <p:regular r:id="rId16"/>
      <p:italic r:id="rId17"/>
    </p:embeddedFon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Helvetica Neue Light" panose="020B0604020202020204" charset="0"/>
      <p:regular r:id="rId22"/>
      <p:bold r:id="rId23"/>
      <p:italic r:id="rId24"/>
      <p:boldItalic r:id="rId25"/>
    </p:embeddedFont>
    <p:embeddedFont>
      <p:font typeface="Janda Safe and Sound" panose="02000503000000020004" pitchFamily="2" charset="0"/>
      <p:regular r:id="rId26"/>
    </p:embeddedFont>
    <p:embeddedFont>
      <p:font typeface="Janda Safe and Sound Solid" panose="02000503000000020004" pitchFamily="2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hbe4BTFA+C8icHN5S9+wmqBIru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54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Calibri"/>
              <a:buNone/>
              <a:defRPr sz="6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400"/>
              <a:buFont typeface="Calibri"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400"/>
              <a:buFont typeface="Calibri"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400"/>
              <a:buFont typeface="Calibri"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400"/>
              <a:buFont typeface="Calibri"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400"/>
              <a:buFont typeface="Calibri"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sldNum" idx="1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8"/>
          <p:cNvSpPr>
            <a:spLocks noGrp="1"/>
          </p:cNvSpPr>
          <p:nvPr>
            <p:ph type="pic" idx="2"/>
          </p:nvPr>
        </p:nvSpPr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9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0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>
            <a:spLocks noGrp="1"/>
          </p:cNvSpPr>
          <p:nvPr>
            <p:ph type="pic" idx="2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 Light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5pPr>
            <a:lvl6pPr marL="2743200" lvl="5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3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4"/>
          <p:cNvSpPr>
            <a:spLocks noGrp="1"/>
          </p:cNvSpPr>
          <p:nvPr>
            <p:ph type="pic" idx="2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sz="2800"/>
            </a:lvl2pPr>
            <a:lvl3pPr marL="1371600" lvl="2" indent="-228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sz="2800"/>
            </a:lvl3pPr>
            <a:lvl4pPr marL="1828800" lvl="3" indent="-228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sz="2800"/>
            </a:lvl4pPr>
            <a:lvl5pPr marL="2286000" lvl="4" indent="-228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sz="2800"/>
            </a:lvl5pPr>
            <a:lvl6pPr marL="2743200" lvl="5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5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6"/>
          <p:cNvSpPr>
            <a:spLocks noGrp="1"/>
          </p:cNvSpPr>
          <p:nvPr>
            <p:ph type="pic" idx="2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1" name="Google Shape;51;p46"/>
          <p:cNvSpPr>
            <a:spLocks noGrp="1"/>
          </p:cNvSpPr>
          <p:nvPr>
            <p:ph type="pic" idx="3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2" name="Google Shape;52;p46"/>
          <p:cNvSpPr>
            <a:spLocks noGrp="1"/>
          </p:cNvSpPr>
          <p:nvPr>
            <p:ph type="pic" idx="4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>
            <a:spLocks noGrp="1"/>
          </p:cNvSpPr>
          <p:nvPr>
            <p:ph type="body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 Light"/>
              <a:buNone/>
              <a:defRPr sz="3800"/>
            </a:lvl1pPr>
            <a:lvl2pPr marL="914400" lvl="1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Google Shape;7;p35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Google Shape;8;p35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edonteatanythingwithaface.blogspot.com/2013/01/walkers-to-add-real-meat-flavourings-to.html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peseagl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78518" y="3965740"/>
            <a:ext cx="1224776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Janda Safe and Sound" panose="02000503000000020004" pitchFamily="2" charset="0"/>
              </a:rPr>
              <a:t>School doors open at 7:10.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Janda Safe and Sound" panose="02000503000000020004" pitchFamily="2" charset="0"/>
              </a:rPr>
              <a:t>Front doors close at 7:55.</a:t>
            </a:r>
          </a:p>
          <a:p>
            <a:pPr marL="571500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Janda Safe and Sound" panose="02000503000000020004" pitchFamily="2" charset="0"/>
              </a:rPr>
              <a:t>School begins at 8:00. </a:t>
            </a:r>
          </a:p>
          <a:p>
            <a:pPr marL="571500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Janda Safe and Sound" panose="02000503000000020004" pitchFamily="2" charset="0"/>
              </a:rPr>
              <a:t>Carpool and walkers will enter the front of the school.  Buses will enter by the gym.</a:t>
            </a:r>
          </a:p>
          <a:p>
            <a:pPr marL="571500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Janda Safe and Sound" panose="02000503000000020004" pitchFamily="2" charset="0"/>
              </a:rPr>
              <a:t>Snack can be purchased before 8:00.</a:t>
            </a:r>
          </a:p>
          <a:p>
            <a:pPr marL="571500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Janda Safe and Sound" panose="02000503000000020004" pitchFamily="2" charset="0"/>
              </a:rPr>
              <a:t>Students may eat breakfast before 8:00.</a:t>
            </a:r>
            <a:endParaRPr lang="en-US" sz="3200" dirty="0">
              <a:solidFill>
                <a:srgbClr val="8000FF"/>
              </a:solidFill>
              <a:latin typeface="Janda Safe and Sound" panose="02000503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5A1EA1-A89A-4A03-A12A-E427EF5BA3D5}"/>
              </a:ext>
            </a:extLst>
          </p:cNvPr>
          <p:cNvSpPr txBox="1"/>
          <p:nvPr/>
        </p:nvSpPr>
        <p:spPr>
          <a:xfrm>
            <a:off x="292850" y="3705871"/>
            <a:ext cx="12419099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Janda Safe and Sound" panose="02000503000000020004" pitchFamily="2" charset="0"/>
              </a:rPr>
              <a:t>Carpool tags are mandatory. If you think there is a possibility that your child might be picked up even one day during the year, you MUST have a carpool tag. If you do not have a tag you will be asked to park and walk in to check-out your child.  Please visit the carpool table today in the lunchroom to sign up for our carpool system and receive your tag.</a:t>
            </a:r>
          </a:p>
          <a:p>
            <a:endParaRPr lang="en-US" sz="3200" dirty="0">
              <a:latin typeface="Janda Safe and Sound" panose="02000503000000020004" pitchFamily="2" charset="0"/>
            </a:endParaRPr>
          </a:p>
          <a:p>
            <a:r>
              <a:rPr lang="en-US" sz="3200" dirty="0">
                <a:latin typeface="Janda Safe and Sound" panose="02000503000000020004" pitchFamily="2" charset="0"/>
              </a:rPr>
              <a:t>• </a:t>
            </a:r>
            <a:r>
              <a:rPr lang="en-US" sz="2800" dirty="0">
                <a:latin typeface="Janda Safe and Sound" panose="02000503000000020004" pitchFamily="2" charset="0"/>
              </a:rPr>
              <a:t>Please make sure your child knows how they will get home starting on the first day of school. (walker, car rider, </a:t>
            </a:r>
            <a:r>
              <a:rPr lang="en-US" sz="2800" u="sng" dirty="0">
                <a:latin typeface="Janda Safe and Sound" panose="02000503000000020004" pitchFamily="2" charset="0"/>
              </a:rPr>
              <a:t>1st load </a:t>
            </a:r>
            <a:r>
              <a:rPr lang="en-US" sz="2800" dirty="0">
                <a:latin typeface="Janda Safe and Sound" panose="02000503000000020004" pitchFamily="2" charset="0"/>
              </a:rPr>
              <a:t> or </a:t>
            </a:r>
            <a:r>
              <a:rPr lang="en-US" sz="2800" u="sng" dirty="0">
                <a:latin typeface="Janda Safe and Sound" panose="02000503000000020004" pitchFamily="2" charset="0"/>
              </a:rPr>
              <a:t>2nd load bus</a:t>
            </a:r>
            <a:r>
              <a:rPr lang="en-US" sz="2800" dirty="0">
                <a:latin typeface="Janda Safe and Sound" panose="02000503000000020004" pitchFamily="2" charset="0"/>
              </a:rPr>
              <a:t>, daycare, YMCA)  </a:t>
            </a:r>
          </a:p>
          <a:p>
            <a:endParaRPr lang="en-US" sz="2800" dirty="0">
              <a:latin typeface="Janda Safe and Sound" panose="02000503000000020004" pitchFamily="2" charset="0"/>
            </a:endParaRPr>
          </a:p>
          <a:p>
            <a:r>
              <a:rPr lang="en-US" sz="2800" dirty="0">
                <a:latin typeface="Janda Safe and Sound" panose="02000503000000020004" pitchFamily="2" charset="0"/>
              </a:rPr>
              <a:t>We highly recommend using your child’s normal dismissal routine beginning on the first day of school.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865CCC-863D-4CE7-9350-936752226C33}"/>
              </a:ext>
            </a:extLst>
          </p:cNvPr>
          <p:cNvSpPr txBox="1"/>
          <p:nvPr/>
        </p:nvSpPr>
        <p:spPr>
          <a:xfrm>
            <a:off x="304800" y="3081867"/>
            <a:ext cx="1239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Janda Safe and Sound" panose="02000503000000020004" pitchFamily="2" charset="0"/>
              </a:rPr>
              <a:t>Progress Reports and Report Cards will be sent home with students throughout the year. Parents can monitor their child’s progress from home, free of charge, using PowerSchool. </a:t>
            </a:r>
          </a:p>
          <a:p>
            <a:endParaRPr lang="en-US" sz="2000" dirty="0">
              <a:latin typeface="Janda Safe and Sound" panose="02000503000000020004" pitchFamily="2" charset="0"/>
            </a:endParaRPr>
          </a:p>
          <a:p>
            <a:r>
              <a:rPr lang="en-US" sz="2000" dirty="0">
                <a:latin typeface="Janda Safe and Sound" panose="02000503000000020004" pitchFamily="2" charset="0"/>
              </a:rPr>
              <a:t> Reading/Language Arts</a:t>
            </a:r>
          </a:p>
          <a:p>
            <a:r>
              <a:rPr lang="en-US" sz="2000" dirty="0">
                <a:latin typeface="Janda Safe and Sound" panose="02000503000000020004" pitchFamily="2" charset="0"/>
              </a:rPr>
              <a:t>60 % Major Grades (includes reading comprehension tests, vocabulary tests, writing, and unit tests) </a:t>
            </a:r>
          </a:p>
          <a:p>
            <a:r>
              <a:rPr lang="en-US" sz="2000" dirty="0">
                <a:latin typeface="Janda Safe and Sound" panose="02000503000000020004" pitchFamily="2" charset="0"/>
              </a:rPr>
              <a:t>40 % Minor Grades (lesson tests, spelling tests, and skills practice)</a:t>
            </a:r>
          </a:p>
          <a:p>
            <a:endParaRPr lang="en-US" sz="2000" dirty="0">
              <a:latin typeface="Janda Safe and Sound" panose="02000503000000020004" pitchFamily="2" charset="0"/>
            </a:endParaRPr>
          </a:p>
          <a:p>
            <a:r>
              <a:rPr lang="en-US" sz="2000" dirty="0">
                <a:latin typeface="Janda Safe and Sound" panose="02000503000000020004" pitchFamily="2" charset="0"/>
              </a:rPr>
              <a:t> Math </a:t>
            </a:r>
          </a:p>
          <a:p>
            <a:r>
              <a:rPr lang="en-US" sz="2000" dirty="0">
                <a:latin typeface="Janda Safe and Sound" panose="02000503000000020004" pitchFamily="2" charset="0"/>
              </a:rPr>
              <a:t>60% Major (includes topic/unit tests)</a:t>
            </a:r>
          </a:p>
          <a:p>
            <a:r>
              <a:rPr lang="en-US" sz="2000" dirty="0">
                <a:latin typeface="Janda Safe and Sound" panose="02000503000000020004" pitchFamily="2" charset="0"/>
              </a:rPr>
              <a:t>40% Minor (includes DMR tests, skills practice, lesson tests, and timed fluency checks) </a:t>
            </a:r>
          </a:p>
          <a:p>
            <a:endParaRPr lang="en-US" sz="2000" dirty="0">
              <a:latin typeface="Janda Safe and Sound" panose="02000503000000020004" pitchFamily="2" charset="0"/>
            </a:endParaRPr>
          </a:p>
          <a:p>
            <a:r>
              <a:rPr lang="en-US" sz="2000" dirty="0">
                <a:latin typeface="Janda Safe and Sound" panose="02000503000000020004" pitchFamily="2" charset="0"/>
              </a:rPr>
              <a:t>Science &amp; Social Studies </a:t>
            </a:r>
          </a:p>
          <a:p>
            <a:r>
              <a:rPr lang="en-US" sz="2000" dirty="0">
                <a:latin typeface="Janda Safe and Sound" panose="02000503000000020004" pitchFamily="2" charset="0"/>
              </a:rPr>
              <a:t>Grades are not weighted.</a:t>
            </a:r>
          </a:p>
          <a:p>
            <a:endParaRPr lang="en-US" sz="2000" dirty="0">
              <a:latin typeface="Janda Safe and Sound" panose="02000503000000020004" pitchFamily="2" charset="0"/>
            </a:endParaRPr>
          </a:p>
          <a:p>
            <a:r>
              <a:rPr lang="en-US" sz="2000" dirty="0">
                <a:latin typeface="Janda Safe and Sound" panose="02000503000000020004" pitchFamily="2" charset="0"/>
              </a:rPr>
              <a:t>Student work will be sent home weekly.  Please review your child’s work with them, sign the parent signature sheet and return the papers in the folder the following day.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23264C-50B4-43A5-A3F4-83A173FB9AB1}"/>
              </a:ext>
            </a:extLst>
          </p:cNvPr>
          <p:cNvSpPr/>
          <p:nvPr/>
        </p:nvSpPr>
        <p:spPr>
          <a:xfrm>
            <a:off x="1828800" y="485424"/>
            <a:ext cx="929412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Script Pro" panose="020F0502020204030204" pitchFamily="66" charset="0"/>
                <a:cs typeface="Dreaming Outloud Script Pro" panose="020F0502020204030204" pitchFamily="66" charset="0"/>
              </a:rPr>
              <a:t>Grading Policy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/>
          <p:nvPr/>
        </p:nvSpPr>
        <p:spPr>
          <a:xfrm>
            <a:off x="251791" y="3524139"/>
            <a:ext cx="12457044" cy="588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r>
              <a:rPr lang="en-US" sz="2400" dirty="0">
                <a:latin typeface="Janda Safe and Sound Solid" panose="02000503000000020004" pitchFamily="2" charset="0"/>
              </a:rPr>
              <a:t>         </a:t>
            </a:r>
          </a:p>
          <a:p>
            <a:r>
              <a:rPr lang="en-US" sz="2000" spc="-150" dirty="0">
                <a:latin typeface="Janda Safe and Sound" panose="02000503000000020004" pitchFamily="2" charset="0"/>
              </a:rPr>
              <a:t>Students are expected to have appropriate behavior each day.  If students habitually fail to meet our expectations, we will follow the consequences below. </a:t>
            </a:r>
            <a:r>
              <a:rPr lang="en-US" sz="2000" b="1" spc="-150" dirty="0">
                <a:latin typeface="Janda Safe and Sound" panose="02000503000000020004" pitchFamily="2" charset="0"/>
              </a:rPr>
              <a:t> </a:t>
            </a:r>
            <a:r>
              <a:rPr lang="en-US" sz="2000" spc="-150" dirty="0">
                <a:latin typeface="Janda Safe and Sound" panose="02000503000000020004" pitchFamily="2" charset="0"/>
              </a:rPr>
              <a:t>    </a:t>
            </a:r>
          </a:p>
          <a:p>
            <a:endParaRPr lang="en-US" sz="2200" spc="-150" dirty="0">
              <a:latin typeface="Century Gothic" panose="020B0502020202020204" pitchFamily="34" charset="0"/>
            </a:endParaRPr>
          </a:p>
          <a:p>
            <a:r>
              <a:rPr lang="en-US" sz="2200" u="sng" spc="-150" dirty="0">
                <a:latin typeface="Janda Safe and Sound" panose="02000503000000020004" pitchFamily="2" charset="0"/>
              </a:rPr>
              <a:t>Consequences for inappropriate behavior:</a:t>
            </a:r>
            <a:endParaRPr lang="en-US" sz="2200" spc="-150" dirty="0">
              <a:latin typeface="Janda Safe and Sound" panose="02000503000000020004" pitchFamily="2" charset="0"/>
            </a:endParaRPr>
          </a:p>
          <a:p>
            <a:r>
              <a:rPr lang="en-US" sz="2200" spc="-150" dirty="0" err="1">
                <a:latin typeface="Janda Safe and Sound" panose="02000503000000020004" pitchFamily="2" charset="0"/>
              </a:rPr>
              <a:t>Fiirst</a:t>
            </a:r>
            <a:r>
              <a:rPr lang="en-US" sz="2200" spc="-150" dirty="0">
                <a:latin typeface="Janda Safe and Sound" panose="02000503000000020004" pitchFamily="2" charset="0"/>
              </a:rPr>
              <a:t> offense – Verbal warning</a:t>
            </a:r>
          </a:p>
          <a:p>
            <a:r>
              <a:rPr lang="en-US" sz="2200" spc="-150" dirty="0">
                <a:latin typeface="Janda Safe and Sound" panose="02000503000000020004" pitchFamily="2" charset="0"/>
              </a:rPr>
              <a:t>Second offense – Teacher and student will discuss behavior</a:t>
            </a:r>
          </a:p>
          <a:p>
            <a:r>
              <a:rPr lang="en-US" sz="2200" spc="-150" dirty="0">
                <a:latin typeface="Janda Safe and Sound" panose="02000503000000020004" pitchFamily="2" charset="0"/>
              </a:rPr>
              <a:t>Third offense – Behavior Step 1: Documentation: Teacher/Student conference</a:t>
            </a:r>
          </a:p>
          <a:p>
            <a:r>
              <a:rPr lang="en-US" sz="2200" spc="-150" dirty="0">
                <a:latin typeface="Janda Safe and Sound" panose="02000503000000020004" pitchFamily="2" charset="0"/>
              </a:rPr>
              <a:t>Fourth offense– Behavior Step 2:  Parent contact through </a:t>
            </a:r>
            <a:r>
              <a:rPr lang="en-US" sz="2200" spc="-150" dirty="0" err="1">
                <a:latin typeface="Janda Safe and Sound" panose="02000503000000020004" pitchFamily="2" charset="0"/>
              </a:rPr>
              <a:t>ParentSquare</a:t>
            </a:r>
            <a:r>
              <a:rPr lang="en-US" sz="2200" spc="-150" dirty="0">
                <a:latin typeface="Janda Safe and Sound" panose="02000503000000020004" pitchFamily="2" charset="0"/>
              </a:rPr>
              <a:t> or phone call and no Fun Friday.</a:t>
            </a:r>
          </a:p>
          <a:p>
            <a:r>
              <a:rPr lang="en-US" sz="2200" spc="-150" dirty="0">
                <a:latin typeface="Janda Safe and Sound" panose="02000503000000020004" pitchFamily="2" charset="0"/>
              </a:rPr>
              <a:t>Fifth offense- Behavior Step 3: Conference with Parent, Teacher, and Admin</a:t>
            </a:r>
          </a:p>
          <a:p>
            <a:r>
              <a:rPr lang="en-US" sz="2200" spc="-150" dirty="0">
                <a:latin typeface="Janda Safe and Sound" panose="02000503000000020004" pitchFamily="2" charset="0"/>
              </a:rPr>
              <a:t>Sixth offense- Behavior Step 4: Office Referral</a:t>
            </a:r>
          </a:p>
          <a:p>
            <a:endParaRPr lang="en-US" sz="1800" spc="-150" dirty="0">
              <a:latin typeface="Janda Safe and Sound" panose="02000503000000020004" pitchFamily="2" charset="0"/>
            </a:endParaRPr>
          </a:p>
          <a:p>
            <a:r>
              <a:rPr lang="en-US" sz="1800" spc="-150" dirty="0">
                <a:latin typeface="Janda Safe and Sound" panose="02000503000000020004" pitchFamily="2" charset="0"/>
              </a:rPr>
              <a:t>Students will be rewarded with Fun Friday each week for having appropriate behavior.</a:t>
            </a:r>
          </a:p>
          <a:p>
            <a:endParaRPr lang="en-US" sz="1800" spc="-150" dirty="0">
              <a:latin typeface="Janda Safe and Sound" panose="02000503000000020004" pitchFamily="2" charset="0"/>
            </a:endParaRPr>
          </a:p>
          <a:p>
            <a:r>
              <a:rPr lang="en-US" sz="1800" spc="-150" dirty="0">
                <a:latin typeface="Janda Safe and Sound" panose="02000503000000020004" pitchFamily="2" charset="0"/>
              </a:rPr>
              <a:t>We believe this plan promotes positive behavior, better attention, responsibility, and more successful students.  Please let us know if you have any questions, concerns, or comments regarding our behavior system.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2400" dirty="0">
              <a:latin typeface="Janda Safe and Sound" panose="02000503000000020004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/>
          <p:nvPr/>
        </p:nvSpPr>
        <p:spPr>
          <a:xfrm>
            <a:off x="414867" y="4151654"/>
            <a:ext cx="12175066" cy="253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>
              <a:buSzPts val="3600"/>
            </a:pPr>
            <a:r>
              <a:rPr lang="en-US" sz="2400" dirty="0">
                <a:latin typeface="Janda Safe and Sound" panose="02000503000000020004" pitchFamily="2" charset="0"/>
                <a:ea typeface="DJB The Teacher Font" charset="0"/>
                <a:cs typeface="DJB The Teacher Font" charset="0"/>
              </a:rPr>
              <a:t>We would love to celebrate your child’s birthday! Feel free to send in a special treat. Please check with us for any allergies and our class size, as our numbers change throughout the year. Please only send party invitations if our </a:t>
            </a:r>
            <a:r>
              <a:rPr lang="en-US" sz="2400" b="1" u="sng" dirty="0">
                <a:latin typeface="Janda Safe and Sound" panose="02000503000000020004" pitchFamily="2" charset="0"/>
                <a:ea typeface="DJB The Teacher Font" charset="0"/>
                <a:cs typeface="DJB The Teacher Font" charset="0"/>
              </a:rPr>
              <a:t>whole class</a:t>
            </a:r>
            <a:r>
              <a:rPr lang="en-US" sz="2400" dirty="0">
                <a:latin typeface="Janda Safe and Sound" panose="02000503000000020004" pitchFamily="2" charset="0"/>
                <a:ea typeface="DJB The Teacher Font" charset="0"/>
                <a:cs typeface="DJB The Teacher Font" charset="0"/>
              </a:rPr>
              <a:t> is invited…we’re all friends in 3rd grade! Summer birthday?! No problem! Celebrate on their 1/2 birthday or a day of their choice!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dirty="0"/>
          </a:p>
        </p:txBody>
      </p:sp>
      <p:pic>
        <p:nvPicPr>
          <p:cNvPr id="2" name="Picture 1" descr="Birthday Cake Clip Art Border Free Stock Photo - Public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91" y="7019982"/>
            <a:ext cx="8491817" cy="22146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/>
          <p:nvPr/>
        </p:nvSpPr>
        <p:spPr>
          <a:xfrm>
            <a:off x="636621" y="4406163"/>
            <a:ext cx="11731557" cy="468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numCol="2" anchor="ctr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Aug. 7-First Day of School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Sept. 1-Labor Day Holiday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Sept. 23-Curriculum Night </a:t>
            </a:r>
            <a:r>
              <a:rPr lang="en-US" sz="2000" dirty="0">
                <a:latin typeface="Janda Safe and Sound" panose="02000503000000020004" pitchFamily="2" charset="0"/>
                <a:sym typeface="Century Gothic"/>
              </a:rPr>
              <a:t>5:30-6:00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Oct. 10–Early Dismissal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Oct. 13-Columbus Day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Nov.11-Veteran’s Day Holiday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Nov.24-28-Thanksgiving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Dec. 19 – Early Dismissal</a:t>
            </a:r>
          </a:p>
          <a:p>
            <a:pPr marL="342900" indent="-342900" algn="ctr"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Dec. 22-Jan. 6-Christmas Holidays</a:t>
            </a:r>
          </a:p>
          <a:p>
            <a:pPr marL="342900" indent="-342900" algn="ctr">
              <a:buSzPts val="3600"/>
              <a:buFont typeface="Wingdings" panose="05000000000000000000" pitchFamily="2" charset="2"/>
              <a:buChar char="Ø"/>
            </a:pPr>
            <a:endParaRPr lang="en-US" sz="2400" dirty="0">
              <a:latin typeface="Janda Safe and Sound" panose="02000503000000020004" pitchFamily="2" charset="0"/>
              <a:sym typeface="Century Gothic"/>
            </a:endParaRPr>
          </a:p>
          <a:p>
            <a:pPr marL="342900" indent="-342900" algn="ctr">
              <a:buSzPts val="3600"/>
              <a:buFont typeface="Wingdings" panose="05000000000000000000" pitchFamily="2" charset="2"/>
              <a:buChar char="Ø"/>
            </a:pPr>
            <a:endParaRPr lang="en-US" sz="2400" dirty="0">
              <a:latin typeface="Janda Safe and Sound" panose="02000503000000020004" pitchFamily="2" charset="0"/>
              <a:sym typeface="Century Gothic"/>
            </a:endParaRPr>
          </a:p>
          <a:p>
            <a:pPr algn="ctr">
              <a:buSzPts val="3600"/>
            </a:pPr>
            <a:endParaRPr lang="en-US" sz="2400" dirty="0">
              <a:latin typeface="Janda Safe and Sound" panose="02000503000000020004" pitchFamily="2" charset="0"/>
              <a:sym typeface="Century Gothic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Jan.7-School Resumes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Jan.19-MLK Holiday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Feb. 4-Teacher PD- No School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Feb. 16 </a:t>
            </a:r>
            <a:r>
              <a:rPr lang="en-US" sz="1800" dirty="0">
                <a:latin typeface="Janda Safe and Sound" panose="02000503000000020004" pitchFamily="2" charset="0"/>
                <a:sym typeface="Century Gothic"/>
              </a:rPr>
              <a:t>Teacher Work Day – No School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March 11-Early Dismissal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March 23-27-Spring Break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Apr. 3-</a:t>
            </a:r>
            <a:r>
              <a:rPr lang="en-US" sz="2100" dirty="0">
                <a:latin typeface="Janda Safe and Sound" panose="02000503000000020004" pitchFamily="2" charset="0"/>
                <a:sym typeface="Century Gothic"/>
              </a:rPr>
              <a:t>Teacher Work Day-No School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100" dirty="0">
                <a:latin typeface="Janda Safe and Sound" panose="02000503000000020004" pitchFamily="2" charset="0"/>
                <a:sym typeface="Century Gothic"/>
              </a:rPr>
              <a:t>May 21 – Teacher Work Day–No School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May 22-Last Day-Early Dismissal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0"/>
          <p:cNvSpPr/>
          <p:nvPr/>
        </p:nvSpPr>
        <p:spPr>
          <a:xfrm>
            <a:off x="357037" y="3035516"/>
            <a:ext cx="11448275" cy="6750566"/>
          </a:xfrm>
          <a:prstGeom prst="rect">
            <a:avLst/>
          </a:prstGeom>
          <a:noFill/>
          <a:ln w="28575">
            <a:noFill/>
            <a:prstDash val="dashDot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1800" b="1" dirty="0">
              <a:latin typeface="Janda Safe and Sound" panose="02000503000000020004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1800" b="1" dirty="0">
              <a:latin typeface="Janda Safe and Sound" panose="02000503000000020004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1800" b="1" dirty="0">
                <a:latin typeface="Janda Safe and Sound" panose="02000503000000020004" pitchFamily="2" charset="0"/>
              </a:rPr>
              <a:t>Snack-</a:t>
            </a:r>
            <a:r>
              <a:rPr lang="en-US" sz="1800" dirty="0">
                <a:latin typeface="Janda Safe and Sound" panose="02000503000000020004" pitchFamily="2" charset="0"/>
              </a:rPr>
              <a:t>Snacks can be purchased in the Snack Shack or sent in from home. It is vitally important to send snack money in a labeled envelope.  Snacks must be purchased in the morning at the designated time. </a:t>
            </a:r>
            <a:r>
              <a:rPr lang="en-US" sz="1800" b="1" u="sng" dirty="0">
                <a:latin typeface="Janda Safe and Sound" panose="02000503000000020004" pitchFamily="2" charset="0"/>
              </a:rPr>
              <a:t>No carbonated drinks or candy. </a:t>
            </a:r>
            <a:r>
              <a:rPr lang="en-US" sz="1800" dirty="0">
                <a:latin typeface="Janda Safe and Sound" panose="02000503000000020004" pitchFamily="2" charset="0"/>
              </a:rPr>
              <a:t>☺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1800" b="1" dirty="0">
              <a:latin typeface="Janda Safe and Sound" panose="02000503000000020004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1800" b="1" dirty="0">
                <a:latin typeface="Janda Safe and Sound" panose="02000503000000020004" pitchFamily="2" charset="0"/>
              </a:rPr>
              <a:t>Front Parking Lot-</a:t>
            </a:r>
            <a:r>
              <a:rPr lang="en-US" sz="1800" dirty="0">
                <a:latin typeface="Janda Safe and Sound" panose="02000503000000020004" pitchFamily="2" charset="0"/>
              </a:rPr>
              <a:t>Students are not to be dropped off in the morning or picked up in the afternoon in the parking lot.  All car riders must use the carpool line for drop-off and pick-up. If you walk from the neighborhood to pick-up, please stand at the Walker Pick-up signs to wait for your child.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1800" dirty="0">
              <a:latin typeface="Janda Safe and Sound" panose="02000503000000020004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1800" b="1" dirty="0">
                <a:latin typeface="Janda Safe and Sound" panose="02000503000000020004" pitchFamily="2" charset="0"/>
              </a:rPr>
              <a:t>Urgent Communication-</a:t>
            </a:r>
            <a:r>
              <a:rPr lang="en-US" sz="1800" dirty="0">
                <a:latin typeface="Janda Safe and Sound" panose="02000503000000020004" pitchFamily="2" charset="0"/>
              </a:rPr>
              <a:t>If you have an urgent message please contact the office at 361-6400.  We may not be able to check our </a:t>
            </a:r>
            <a:r>
              <a:rPr lang="en-US" sz="1800" dirty="0" err="1">
                <a:latin typeface="Janda Safe and Sound" panose="02000503000000020004" pitchFamily="2" charset="0"/>
              </a:rPr>
              <a:t>ParentSquare</a:t>
            </a:r>
            <a:r>
              <a:rPr lang="en-US" sz="1800" dirty="0">
                <a:latin typeface="Janda Safe and Sound" panose="02000503000000020004" pitchFamily="2" charset="0"/>
              </a:rPr>
              <a:t> or email messages until after school.  Please allow 24 hours for us to return messages.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1800" dirty="0">
              <a:latin typeface="Janda Safe and Sound" panose="02000503000000020004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1800" b="1" dirty="0">
                <a:latin typeface="Janda Safe and Sound" panose="02000503000000020004" pitchFamily="2" charset="0"/>
              </a:rPr>
              <a:t>Lunchroom-</a:t>
            </a:r>
            <a:r>
              <a:rPr lang="en-US" sz="1800" dirty="0">
                <a:latin typeface="Janda Safe and Sound" panose="02000503000000020004" pitchFamily="2" charset="0"/>
              </a:rPr>
              <a:t>We are not allowing parents to eat in the lunchroom every day.  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1800" dirty="0">
                <a:latin typeface="Janda Safe and Sound" panose="02000503000000020004" pitchFamily="2" charset="0"/>
              </a:rPr>
              <a:t>We will host Family Lunch Days during the year.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1800" dirty="0">
              <a:latin typeface="Janda Safe and Sound" panose="02000503000000020004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1800" dirty="0">
              <a:latin typeface="Janda Safe and Sound" panose="02000503000000020004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1800" b="1" dirty="0">
                <a:latin typeface="Janda Safe and Sound" panose="02000503000000020004" pitchFamily="2" charset="0"/>
              </a:rPr>
              <a:t>Money</a:t>
            </a:r>
            <a:r>
              <a:rPr lang="en-US" sz="1800" dirty="0">
                <a:latin typeface="Janda Safe and Sound" panose="02000503000000020004" pitchFamily="2" charset="0"/>
              </a:rPr>
              <a:t> – All deadlines to turn in money are final. We have to notify the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1800" dirty="0">
                <a:latin typeface="Janda Safe and Sound" panose="02000503000000020004" pitchFamily="2" charset="0"/>
              </a:rPr>
              <a:t>venue of our final count, fill out purchase orders and check requests,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1800" dirty="0">
                <a:latin typeface="Janda Safe and Sound" panose="02000503000000020004" pitchFamily="2" charset="0"/>
              </a:rPr>
              <a:t>and mail payment. We begin this paperwork on the morning of the deadline.  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1800" dirty="0">
              <a:latin typeface="Janda Safe and Sound" panose="02000503000000020004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sz="18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1689C9F-21F6-4EE0-B817-27525AC3F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04238" y="7298796"/>
            <a:ext cx="2800350" cy="1895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/>
          <p:nvPr/>
        </p:nvSpPr>
        <p:spPr>
          <a:xfrm>
            <a:off x="335666" y="3676397"/>
            <a:ext cx="12222866" cy="551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2600" dirty="0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</a:rPr>
              <a:t>Teacher Names: Dana </a:t>
            </a:r>
            <a:r>
              <a:rPr lang="en-US" sz="2600" dirty="0" err="1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</a:rPr>
              <a:t>Vansandt</a:t>
            </a:r>
            <a:endParaRPr lang="en-US" sz="2600" dirty="0">
              <a:latin typeface="Janda Safe and Sound" panose="02000503000000020004" pitchFamily="2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2600" dirty="0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</a:rPr>
              <a:t>                        Julie Stewart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2600" dirty="0">
              <a:latin typeface="Janda Safe and Sound" panose="02000503000000020004" pitchFamily="2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2600" dirty="0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</a:rPr>
              <a:t>Email: dana.vansandt@acboe.net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2600" dirty="0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</a:rPr>
              <a:t>	   julie.stewart@acboe.net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2600" dirty="0">
              <a:latin typeface="Janda Safe and Sound" panose="02000503000000020004" pitchFamily="2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2600" dirty="0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</a:rPr>
              <a:t>Phone: 334-361-6400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2600" dirty="0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</a:rPr>
              <a:t>Planning Period</a:t>
            </a:r>
            <a:r>
              <a:rPr lang="en-US" sz="2600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</a:rPr>
              <a:t>: 1:50-2:40</a:t>
            </a:r>
            <a:endParaRPr lang="en-US" sz="2600" dirty="0">
              <a:latin typeface="Janda Safe and Sound" panose="02000503000000020004" pitchFamily="2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2600" dirty="0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</a:rPr>
              <a:t>Website: </a:t>
            </a:r>
            <a:r>
              <a:rPr lang="en-US" sz="2600" dirty="0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  <a:hlinkClick r:id="rId4"/>
              </a:rPr>
              <a:t>https://www.dpeseagles.com</a:t>
            </a:r>
            <a:endParaRPr lang="en-US" sz="2600" dirty="0">
              <a:latin typeface="Janda Safe and Sound" panose="02000503000000020004" pitchFamily="2" charset="0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2800" dirty="0">
              <a:latin typeface="Janda Safe and Sound" panose="02000503000000020004" pitchFamily="2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4500" dirty="0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</a:rPr>
              <a:t>We are looking forward to a GREAT year!!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905</Words>
  <Application>Microsoft Office PowerPoint</Application>
  <PresentationFormat>Custom</PresentationFormat>
  <Paragraphs>88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Dreaming Outloud Script Pro</vt:lpstr>
      <vt:lpstr>Janda Safe and Sound Solid</vt:lpstr>
      <vt:lpstr>Wingdings</vt:lpstr>
      <vt:lpstr>Arial</vt:lpstr>
      <vt:lpstr>Helvetica Neue Light</vt:lpstr>
      <vt:lpstr>Helvetica Neue</vt:lpstr>
      <vt:lpstr>Calibri</vt:lpstr>
      <vt:lpstr>Janda Safe and Sound</vt:lpstr>
      <vt:lpstr>Century Gothic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Burns</dc:creator>
  <cp:lastModifiedBy>Julie Stewart</cp:lastModifiedBy>
  <cp:revision>35</cp:revision>
  <dcterms:modified xsi:type="dcterms:W3CDTF">2025-07-31T20:57:48Z</dcterms:modified>
</cp:coreProperties>
</file>