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Lst>
  <p:sldSz cy="5143500" cx="9144000"/>
  <p:notesSz cx="6858000" cy="9144000"/>
  <p:embeddedFontLst>
    <p:embeddedFont>
      <p:font typeface="Roboto"/>
      <p:regular r:id="rId28"/>
      <p:bold r:id="rId29"/>
      <p:italic r:id="rId30"/>
      <p:boldItalic r:id="rId31"/>
    </p:embeddedFont>
    <p:embeddedFont>
      <p:font typeface="Roboto Medium"/>
      <p:regular r:id="rId32"/>
      <p:bold r:id="rId33"/>
      <p:italic r:id="rId34"/>
      <p:boldItalic r:id="rId35"/>
    </p:embeddedFont>
    <p:embeddedFont>
      <p:font typeface="Roboto Light"/>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font" Target="fonts/Roboto-regular.fntdata"/><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Roboto-bold.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Roboto-boldItalic.fntdata"/><Relationship Id="rId30" Type="http://schemas.openxmlformats.org/officeDocument/2006/relationships/font" Target="fonts/Roboto-italic.fntdata"/><Relationship Id="rId11" Type="http://schemas.openxmlformats.org/officeDocument/2006/relationships/slide" Target="slides/slide7.xml"/><Relationship Id="rId33" Type="http://schemas.openxmlformats.org/officeDocument/2006/relationships/font" Target="fonts/RobotoMedium-bold.fntdata"/><Relationship Id="rId10" Type="http://schemas.openxmlformats.org/officeDocument/2006/relationships/slide" Target="slides/slide6.xml"/><Relationship Id="rId32" Type="http://schemas.openxmlformats.org/officeDocument/2006/relationships/font" Target="fonts/RobotoMedium-regular.fntdata"/><Relationship Id="rId13" Type="http://schemas.openxmlformats.org/officeDocument/2006/relationships/slide" Target="slides/slide9.xml"/><Relationship Id="rId35" Type="http://schemas.openxmlformats.org/officeDocument/2006/relationships/font" Target="fonts/RobotoMedium-boldItalic.fntdata"/><Relationship Id="rId12" Type="http://schemas.openxmlformats.org/officeDocument/2006/relationships/slide" Target="slides/slide8.xml"/><Relationship Id="rId34" Type="http://schemas.openxmlformats.org/officeDocument/2006/relationships/font" Target="fonts/RobotoMedium-italic.fntdata"/><Relationship Id="rId15" Type="http://schemas.openxmlformats.org/officeDocument/2006/relationships/slide" Target="slides/slide11.xml"/><Relationship Id="rId37" Type="http://schemas.openxmlformats.org/officeDocument/2006/relationships/font" Target="fonts/RobotoLight-bold.fntdata"/><Relationship Id="rId14" Type="http://schemas.openxmlformats.org/officeDocument/2006/relationships/slide" Target="slides/slide10.xml"/><Relationship Id="rId36" Type="http://schemas.openxmlformats.org/officeDocument/2006/relationships/font" Target="fonts/RobotoLight-regular.fntdata"/><Relationship Id="rId17" Type="http://schemas.openxmlformats.org/officeDocument/2006/relationships/slide" Target="slides/slide13.xml"/><Relationship Id="rId39" Type="http://schemas.openxmlformats.org/officeDocument/2006/relationships/font" Target="fonts/RobotoLight-boldItalic.fntdata"/><Relationship Id="rId16" Type="http://schemas.openxmlformats.org/officeDocument/2006/relationships/slide" Target="slides/slide12.xml"/><Relationship Id="rId38" Type="http://schemas.openxmlformats.org/officeDocument/2006/relationships/font" Target="fonts/RobotoLight-italic.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3152482e491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3152482e491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3152482e491_2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3152482e491_2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200">
                <a:solidFill>
                  <a:schemeClr val="dk1"/>
                </a:solidFill>
                <a:latin typeface="Times New Roman"/>
                <a:ea typeface="Times New Roman"/>
                <a:cs typeface="Times New Roman"/>
                <a:sym typeface="Times New Roman"/>
              </a:rPr>
              <a:t>334.175 Core services; local service plan.</a:t>
            </a:r>
            <a:r>
              <a:rPr lang="en" sz="1200">
                <a:solidFill>
                  <a:schemeClr val="dk1"/>
                </a:solidFill>
                <a:latin typeface="Times New Roman"/>
                <a:ea typeface="Times New Roman"/>
                <a:cs typeface="Times New Roman"/>
                <a:sym typeface="Times New Roman"/>
              </a:rPr>
              <a:t> (1) An education service district shall provide regionalized core services to component school districts. The goals of these services are to:</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(a) Assist component school districts in meeting the requirements of state and federal law;</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(b) Improve student learning;</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(c) Enhance the quality of instruction provided to students;</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(d) Enable component school districts and the students who attend schools in those districts to have equitable access to resources; and</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(e) Maximize operational and fiscal efficiencies for component school districts.</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(2) The services provided by an education service district shall be provided according to a local service plan developed by the education service district and component school districts. The education service district and component school districts shall develop the local service plan to meet the goals specified in subsection (1) of this section. The local service plan must include services in at least the following areas:</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(a) Programs for children with special needs, including but not limited to special education services and services for at-risk students.</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(b) Technology support for component school districts and the individual technology plans of those districts, including but not limited to technology infrastructure services, data services, instructional technology services and distance learning.</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(c) School improvement services for component school districts, including but not limited to:</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(A) Services designed to support component school districts in meeting the requirements of state and federal law;</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(B) Services designed to allow the education service district to participate in and facilitate a review of the state and federal standards related to the provision of a quality education by component school districts;</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(C) Services designed to support and facilitate continuous school improvement planning;</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(D) Services designed to address schoolwide behavior and climate issues; and</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(E) Services designed to support career and technical education.</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(d) Administrative and support services for component school districts, including but not limited to services designed to consolidate component school district business functions, liaison services between the Department of Education and component school districts and registration of children being taught by private teachers, parents or legal guardians pursuant to ORS 339.035.</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(e) Other services that an education service district is required to provide by state or federal law, including but not limited to services required under ORS 339.005 to 339.090.</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(3) In addition to the services specified in subsection (2) of this section, a local service plan may include other services that are designed to meet regional needs.</a:t>
            </a:r>
            <a:endParaRPr sz="12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 sz="1200">
                <a:solidFill>
                  <a:schemeClr val="dk1"/>
                </a:solidFill>
                <a:latin typeface="Times New Roman"/>
                <a:ea typeface="Times New Roman"/>
                <a:cs typeface="Times New Roman"/>
                <a:sym typeface="Times New Roman"/>
              </a:rPr>
              <a:t>  	(4) A local service plan shall also contain annual performance measures for the education service district.</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3152482e491_2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3152482e491_2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31b7e8bbbec_0_5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31b7e8bbbec_0_5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31b7e8bbbec_0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31b7e8bbbec_0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1b7e8bbbec_0_5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31b7e8bbbec_0_5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31b7e8bbbec_0_5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31b7e8bbbec_0_5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31b7e8bbbec_0_5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2" name="Google Shape;312;g31b7e8bbbec_0_5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31b7e8bbbec_0_5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31b7e8bbbec_0_5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following service providers are increasing cost/prices: Follett, Oregon Data Suite, Public School Works, Canvas</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31b7e8bbbec_0_6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31b7e8bbbec_0_6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31b7e8bbbec_0_6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31b7e8bbbec_0_6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152482e491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152482e491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31b7e8bbbec_0_6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31b7e8bbbec_0_6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31b7e8bbbec_0_6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31b7e8bbbec_0_6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31b7e8bbbec_0_6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2" name="Google Shape;362;g31b7e8bbbec_0_6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31b7e8bbbec_0_6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9" name="Google Shape;369;g31b7e8bbbec_0_6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3152482e491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3152482e491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20624a24b7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320624a24b7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325ffea06b4_2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325ffea06b4_2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2fc75b448b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2fc75b448b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3153a1ee7d7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3153a1ee7d7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Char char="●"/>
            </a:pPr>
            <a:r>
              <a:rPr b="1" lang="en">
                <a:solidFill>
                  <a:schemeClr val="dk1"/>
                </a:solidFill>
              </a:rPr>
              <a:t>Core services</a:t>
            </a:r>
            <a:r>
              <a:rPr lang="en">
                <a:solidFill>
                  <a:schemeClr val="dk1"/>
                </a:solidFill>
              </a:rPr>
              <a:t> are first approved by component school district superintendents and then by component school district boards. These services are available to all school districts and represent 25% of the local service plan allocations for school districts.</a:t>
            </a:r>
            <a:endParaRPr>
              <a:solidFill>
                <a:schemeClr val="dk1"/>
              </a:solidFill>
            </a:endParaRPr>
          </a:p>
          <a:p>
            <a:pPr indent="-298450" lvl="0" marL="457200" rtl="0" algn="l">
              <a:spcBef>
                <a:spcPts val="0"/>
              </a:spcBef>
              <a:spcAft>
                <a:spcPts val="0"/>
              </a:spcAft>
              <a:buClr>
                <a:schemeClr val="dk1"/>
              </a:buClr>
              <a:buSzPts val="1100"/>
              <a:buChar char="●"/>
            </a:pPr>
            <a:r>
              <a:rPr b="1" lang="en">
                <a:solidFill>
                  <a:schemeClr val="dk1"/>
                </a:solidFill>
              </a:rPr>
              <a:t>Menu services</a:t>
            </a:r>
            <a:r>
              <a:rPr lang="en">
                <a:solidFill>
                  <a:schemeClr val="dk1"/>
                </a:solidFill>
              </a:rPr>
              <a:t> are available for individual districts to purchase as needed using service credits or other funding sources.</a:t>
            </a:r>
            <a:endParaRPr>
              <a:solidFill>
                <a:schemeClr val="dk1"/>
              </a:solidFill>
            </a:endParaRPr>
          </a:p>
          <a:p>
            <a:pPr indent="-298450" lvl="0" marL="457200" rtl="0" algn="l">
              <a:spcBef>
                <a:spcPts val="0"/>
              </a:spcBef>
              <a:spcAft>
                <a:spcPts val="0"/>
              </a:spcAft>
              <a:buClr>
                <a:schemeClr val="dk1"/>
              </a:buClr>
              <a:buSzPts val="1100"/>
              <a:buChar char="●"/>
            </a:pPr>
            <a:r>
              <a:rPr b="1" lang="en">
                <a:solidFill>
                  <a:schemeClr val="dk1"/>
                </a:solidFill>
              </a:rPr>
              <a:t>The Student Success Act</a:t>
            </a:r>
            <a:r>
              <a:rPr lang="en">
                <a:solidFill>
                  <a:schemeClr val="dk1"/>
                </a:solidFill>
              </a:rPr>
              <a:t> plan, as required by HB 3427 Section 25, defines our role to support districts make progress toward the goals of the Student Success Act.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31b2bda8f82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31b2bda8f82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2fc75b448b6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2fc75b448b6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90% of the State School Fund formula for education service districts is allocated to school districts</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1">
  <p:cSld name="SECTION_TITLE_AND_DESCRIPTION_1">
    <p:spTree>
      <p:nvGrpSpPr>
        <p:cNvPr id="50" name="Shape 50"/>
        <p:cNvGrpSpPr/>
        <p:nvPr/>
      </p:nvGrpSpPr>
      <p:grpSpPr>
        <a:xfrm>
          <a:off x="0" y="0"/>
          <a:ext cx="0" cy="0"/>
          <a:chOff x="0" y="0"/>
          <a:chExt cx="0" cy="0"/>
        </a:xfrm>
      </p:grpSpPr>
      <p:sp>
        <p:nvSpPr>
          <p:cNvPr id="51" name="Google Shape;51;p13"/>
          <p:cNvSpPr/>
          <p:nvPr/>
        </p:nvSpPr>
        <p:spPr>
          <a:xfrm>
            <a:off x="2100" y="0"/>
            <a:ext cx="4572000" cy="5143500"/>
          </a:xfrm>
          <a:prstGeom prst="rect">
            <a:avLst/>
          </a:prstGeom>
          <a:solidFill>
            <a:srgbClr val="436C9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13"/>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1"/>
              </a:buClr>
              <a:buSzPts val="4200"/>
              <a:buNone/>
              <a:defRPr sz="4200">
                <a:solidFill>
                  <a:schemeClr val="lt1"/>
                </a:solidFill>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3" name="Google Shape;53;p1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4" name="Google Shape;54;p13"/>
          <p:cNvSpPr/>
          <p:nvPr>
            <p:ph idx="2" type="pic"/>
          </p:nvPr>
        </p:nvSpPr>
        <p:spPr>
          <a:xfrm>
            <a:off x="5148075" y="666775"/>
            <a:ext cx="3448200" cy="3901200"/>
          </a:xfrm>
          <a:prstGeom prst="rect">
            <a:avLst/>
          </a:prstGeom>
          <a:noFill/>
          <a:ln>
            <a:noFill/>
          </a:ln>
        </p:spPr>
      </p:sp>
      <p:sp>
        <p:nvSpPr>
          <p:cNvPr id="55" name="Google Shape;55;p13"/>
          <p:cNvSpPr txBox="1"/>
          <p:nvPr>
            <p:ph idx="1" type="subTitle"/>
          </p:nvPr>
        </p:nvSpPr>
        <p:spPr>
          <a:xfrm>
            <a:off x="482100" y="2960275"/>
            <a:ext cx="3612000" cy="1607700"/>
          </a:xfrm>
          <a:prstGeom prst="rect">
            <a:avLst/>
          </a:prstGeom>
        </p:spPr>
        <p:txBody>
          <a:bodyPr anchorCtr="0" anchor="t" bIns="91425" lIns="91425" spcFirstLastPara="1" rIns="91425" wrap="square" tIns="91425">
            <a:normAutofit/>
          </a:bodyPr>
          <a:lstStyle>
            <a:lvl1pPr lvl="0" algn="ctr">
              <a:spcBef>
                <a:spcPts val="0"/>
              </a:spcBef>
              <a:spcAft>
                <a:spcPts val="0"/>
              </a:spcAft>
              <a:buClr>
                <a:srgbClr val="EBEBEA"/>
              </a:buClr>
              <a:buSzPts val="1800"/>
              <a:buNone/>
              <a:defRPr>
                <a:solidFill>
                  <a:srgbClr val="EBEBE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56" name="Google Shape;56;p13"/>
          <p:cNvGrpSpPr/>
          <p:nvPr/>
        </p:nvGrpSpPr>
        <p:grpSpPr>
          <a:xfrm>
            <a:off x="7766675" y="4663225"/>
            <a:ext cx="753400" cy="100500"/>
            <a:chOff x="3283750" y="422875"/>
            <a:chExt cx="753400" cy="100500"/>
          </a:xfrm>
        </p:grpSpPr>
        <p:sp>
          <p:nvSpPr>
            <p:cNvPr id="57" name="Google Shape;57;p13"/>
            <p:cNvSpPr/>
            <p:nvPr/>
          </p:nvSpPr>
          <p:spPr>
            <a:xfrm>
              <a:off x="3414330" y="422875"/>
              <a:ext cx="100500" cy="100500"/>
            </a:xfrm>
            <a:prstGeom prst="ellipse">
              <a:avLst/>
            </a:prstGeom>
            <a:solidFill>
              <a:srgbClr val="436C9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58" name="Google Shape;58;p13"/>
            <p:cNvSpPr/>
            <p:nvPr/>
          </p:nvSpPr>
          <p:spPr>
            <a:xfrm>
              <a:off x="3544910" y="422875"/>
              <a:ext cx="100500" cy="100500"/>
            </a:xfrm>
            <a:prstGeom prst="ellipse">
              <a:avLst/>
            </a:prstGeom>
            <a:solidFill>
              <a:srgbClr val="658B4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59" name="Google Shape;59;p13"/>
            <p:cNvSpPr/>
            <p:nvPr/>
          </p:nvSpPr>
          <p:spPr>
            <a:xfrm>
              <a:off x="3675490" y="422875"/>
              <a:ext cx="100500" cy="100500"/>
            </a:xfrm>
            <a:prstGeom prst="ellipse">
              <a:avLst/>
            </a:prstGeom>
            <a:solidFill>
              <a:srgbClr val="ABD03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60" name="Google Shape;60;p13"/>
            <p:cNvSpPr/>
            <p:nvPr/>
          </p:nvSpPr>
          <p:spPr>
            <a:xfrm>
              <a:off x="3806070" y="422875"/>
              <a:ext cx="100500" cy="100500"/>
            </a:xfrm>
            <a:prstGeom prst="ellipse">
              <a:avLst/>
            </a:prstGeom>
            <a:solidFill>
              <a:srgbClr val="E5A92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61" name="Google Shape;61;p13"/>
            <p:cNvSpPr/>
            <p:nvPr/>
          </p:nvSpPr>
          <p:spPr>
            <a:xfrm>
              <a:off x="3936650" y="422875"/>
              <a:ext cx="100500" cy="100500"/>
            </a:xfrm>
            <a:prstGeom prst="ellipse">
              <a:avLst/>
            </a:prstGeom>
            <a:solidFill>
              <a:srgbClr val="F15A3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62" name="Google Shape;62;p13"/>
            <p:cNvSpPr/>
            <p:nvPr/>
          </p:nvSpPr>
          <p:spPr>
            <a:xfrm>
              <a:off x="3283750" y="422875"/>
              <a:ext cx="100500" cy="100500"/>
            </a:xfrm>
            <a:prstGeom prst="ellipse">
              <a:avLst/>
            </a:prstGeom>
            <a:solidFill>
              <a:srgbClr val="674B3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grpSp>
      <p:cxnSp>
        <p:nvCxnSpPr>
          <p:cNvPr id="63" name="Google Shape;63;p13"/>
          <p:cNvCxnSpPr/>
          <p:nvPr/>
        </p:nvCxnSpPr>
        <p:spPr>
          <a:xfrm>
            <a:off x="4469100" y="137150"/>
            <a:ext cx="205800" cy="0"/>
          </a:xfrm>
          <a:prstGeom prst="straightConnector1">
            <a:avLst/>
          </a:prstGeom>
          <a:noFill/>
          <a:ln cap="flat" cmpd="sng" w="28575">
            <a:solidFill>
              <a:srgbClr val="08DFFC"/>
            </a:solidFill>
            <a:prstDash val="solid"/>
            <a:round/>
            <a:headEnd len="med" w="med" type="none"/>
            <a:tailEnd len="med" w="med" type="none"/>
          </a:ln>
        </p:spPr>
      </p:cxnSp>
      <p:cxnSp>
        <p:nvCxnSpPr>
          <p:cNvPr id="64" name="Google Shape;64;p13"/>
          <p:cNvCxnSpPr/>
          <p:nvPr/>
        </p:nvCxnSpPr>
        <p:spPr>
          <a:xfrm>
            <a:off x="4469100" y="224775"/>
            <a:ext cx="205800" cy="0"/>
          </a:xfrm>
          <a:prstGeom prst="straightConnector1">
            <a:avLst/>
          </a:prstGeom>
          <a:noFill/>
          <a:ln cap="flat" cmpd="sng" w="28575">
            <a:solidFill>
              <a:srgbClr val="08DFFC"/>
            </a:solidFill>
            <a:prstDash val="solid"/>
            <a:round/>
            <a:headEnd len="med" w="med" type="none"/>
            <a:tailEnd len="med" w="med" type="none"/>
          </a:ln>
        </p:spPr>
      </p:cxnSp>
      <p:cxnSp>
        <p:nvCxnSpPr>
          <p:cNvPr id="65" name="Google Shape;65;p13"/>
          <p:cNvCxnSpPr/>
          <p:nvPr/>
        </p:nvCxnSpPr>
        <p:spPr>
          <a:xfrm>
            <a:off x="4469100" y="312400"/>
            <a:ext cx="205800" cy="0"/>
          </a:xfrm>
          <a:prstGeom prst="straightConnector1">
            <a:avLst/>
          </a:prstGeom>
          <a:noFill/>
          <a:ln cap="flat" cmpd="sng" w="28575">
            <a:solidFill>
              <a:srgbClr val="08DFFC"/>
            </a:solidFill>
            <a:prstDash val="solid"/>
            <a:round/>
            <a:headEnd len="med" w="med" type="none"/>
            <a:tailEnd len="med" w="med" type="none"/>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2">
  <p:cSld name="SECTION_TITLE_AND_DESCRIPTION_2">
    <p:spTree>
      <p:nvGrpSpPr>
        <p:cNvPr id="66" name="Shape 66"/>
        <p:cNvGrpSpPr/>
        <p:nvPr/>
      </p:nvGrpSpPr>
      <p:grpSpPr>
        <a:xfrm>
          <a:off x="0" y="0"/>
          <a:ext cx="0" cy="0"/>
          <a:chOff x="0" y="0"/>
          <a:chExt cx="0" cy="0"/>
        </a:xfrm>
      </p:grpSpPr>
      <p:sp>
        <p:nvSpPr>
          <p:cNvPr id="67" name="Google Shape;67;p14"/>
          <p:cNvSpPr/>
          <p:nvPr/>
        </p:nvSpPr>
        <p:spPr>
          <a:xfrm>
            <a:off x="2100" y="0"/>
            <a:ext cx="1194300" cy="5143500"/>
          </a:xfrm>
          <a:prstGeom prst="rect">
            <a:avLst/>
          </a:prstGeom>
          <a:solidFill>
            <a:srgbClr val="436C9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14"/>
          <p:cNvSpPr txBox="1"/>
          <p:nvPr>
            <p:ph type="title"/>
          </p:nvPr>
        </p:nvSpPr>
        <p:spPr>
          <a:xfrm rot="-5400000">
            <a:off x="-1738650" y="2139950"/>
            <a:ext cx="4711800" cy="9600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1"/>
              </a:buClr>
              <a:buSzPts val="4200"/>
              <a:buNone/>
              <a:defRPr sz="4200">
                <a:solidFill>
                  <a:schemeClr val="lt1"/>
                </a:solidFill>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69" name="Google Shape;69;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70" name="Google Shape;70;p14"/>
          <p:cNvGrpSpPr/>
          <p:nvPr/>
        </p:nvGrpSpPr>
        <p:grpSpPr>
          <a:xfrm>
            <a:off x="7766675" y="4663225"/>
            <a:ext cx="753400" cy="100500"/>
            <a:chOff x="3283750" y="422875"/>
            <a:chExt cx="753400" cy="100500"/>
          </a:xfrm>
        </p:grpSpPr>
        <p:sp>
          <p:nvSpPr>
            <p:cNvPr id="71" name="Google Shape;71;p14"/>
            <p:cNvSpPr/>
            <p:nvPr/>
          </p:nvSpPr>
          <p:spPr>
            <a:xfrm>
              <a:off x="3414330" y="422875"/>
              <a:ext cx="100500" cy="100500"/>
            </a:xfrm>
            <a:prstGeom prst="ellipse">
              <a:avLst/>
            </a:prstGeom>
            <a:solidFill>
              <a:srgbClr val="436C9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72" name="Google Shape;72;p14"/>
            <p:cNvSpPr/>
            <p:nvPr/>
          </p:nvSpPr>
          <p:spPr>
            <a:xfrm>
              <a:off x="3544910" y="422875"/>
              <a:ext cx="100500" cy="100500"/>
            </a:xfrm>
            <a:prstGeom prst="ellipse">
              <a:avLst/>
            </a:prstGeom>
            <a:solidFill>
              <a:srgbClr val="658B4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73" name="Google Shape;73;p14"/>
            <p:cNvSpPr/>
            <p:nvPr/>
          </p:nvSpPr>
          <p:spPr>
            <a:xfrm>
              <a:off x="3675490" y="422875"/>
              <a:ext cx="100500" cy="100500"/>
            </a:xfrm>
            <a:prstGeom prst="ellipse">
              <a:avLst/>
            </a:prstGeom>
            <a:solidFill>
              <a:srgbClr val="ABD03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74" name="Google Shape;74;p14"/>
            <p:cNvSpPr/>
            <p:nvPr/>
          </p:nvSpPr>
          <p:spPr>
            <a:xfrm>
              <a:off x="3806070" y="422875"/>
              <a:ext cx="100500" cy="100500"/>
            </a:xfrm>
            <a:prstGeom prst="ellipse">
              <a:avLst/>
            </a:prstGeom>
            <a:solidFill>
              <a:srgbClr val="E5A92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75" name="Google Shape;75;p14"/>
            <p:cNvSpPr/>
            <p:nvPr/>
          </p:nvSpPr>
          <p:spPr>
            <a:xfrm>
              <a:off x="3936650" y="422875"/>
              <a:ext cx="100500" cy="100500"/>
            </a:xfrm>
            <a:prstGeom prst="ellipse">
              <a:avLst/>
            </a:prstGeom>
            <a:solidFill>
              <a:srgbClr val="F15A3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76" name="Google Shape;76;p14"/>
            <p:cNvSpPr/>
            <p:nvPr/>
          </p:nvSpPr>
          <p:spPr>
            <a:xfrm>
              <a:off x="3283750" y="422875"/>
              <a:ext cx="100500" cy="100500"/>
            </a:xfrm>
            <a:prstGeom prst="ellipse">
              <a:avLst/>
            </a:prstGeom>
            <a:solidFill>
              <a:srgbClr val="674B3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grpSp>
      <p:sp>
        <p:nvSpPr>
          <p:cNvPr id="77" name="Google Shape;77;p14"/>
          <p:cNvSpPr txBox="1"/>
          <p:nvPr>
            <p:ph idx="1" type="body"/>
          </p:nvPr>
        </p:nvSpPr>
        <p:spPr>
          <a:xfrm>
            <a:off x="1623050" y="457200"/>
            <a:ext cx="7002900" cy="3906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2 1">
  <p:cSld name="SECTION_TITLE_AND_DESCRIPTION_2_1">
    <p:spTree>
      <p:nvGrpSpPr>
        <p:cNvPr id="78" name="Shape 78"/>
        <p:cNvGrpSpPr/>
        <p:nvPr/>
      </p:nvGrpSpPr>
      <p:grpSpPr>
        <a:xfrm>
          <a:off x="0" y="0"/>
          <a:ext cx="0" cy="0"/>
          <a:chOff x="0" y="0"/>
          <a:chExt cx="0" cy="0"/>
        </a:xfrm>
      </p:grpSpPr>
      <p:sp>
        <p:nvSpPr>
          <p:cNvPr id="79" name="Google Shape;79;p15"/>
          <p:cNvSpPr/>
          <p:nvPr/>
        </p:nvSpPr>
        <p:spPr>
          <a:xfrm>
            <a:off x="2100" y="0"/>
            <a:ext cx="1194300" cy="5143500"/>
          </a:xfrm>
          <a:prstGeom prst="rect">
            <a:avLst/>
          </a:prstGeom>
          <a:solidFill>
            <a:srgbClr val="436C9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5"/>
          <p:cNvSpPr txBox="1"/>
          <p:nvPr>
            <p:ph type="title"/>
          </p:nvPr>
        </p:nvSpPr>
        <p:spPr>
          <a:xfrm rot="-5400000">
            <a:off x="-1738650" y="2139950"/>
            <a:ext cx="4711800" cy="9600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1"/>
              </a:buClr>
              <a:buSzPts val="4200"/>
              <a:buNone/>
              <a:defRPr sz="4200">
                <a:solidFill>
                  <a:schemeClr val="lt1"/>
                </a:solidFill>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1" name="Google Shape;81;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82" name="Google Shape;82;p15"/>
          <p:cNvGrpSpPr/>
          <p:nvPr/>
        </p:nvGrpSpPr>
        <p:grpSpPr>
          <a:xfrm>
            <a:off x="7766675" y="4663225"/>
            <a:ext cx="753400" cy="100500"/>
            <a:chOff x="3283750" y="422875"/>
            <a:chExt cx="753400" cy="100500"/>
          </a:xfrm>
        </p:grpSpPr>
        <p:sp>
          <p:nvSpPr>
            <p:cNvPr id="83" name="Google Shape;83;p15"/>
            <p:cNvSpPr/>
            <p:nvPr/>
          </p:nvSpPr>
          <p:spPr>
            <a:xfrm>
              <a:off x="3414330" y="422875"/>
              <a:ext cx="100500" cy="100500"/>
            </a:xfrm>
            <a:prstGeom prst="ellipse">
              <a:avLst/>
            </a:prstGeom>
            <a:solidFill>
              <a:srgbClr val="436C9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84" name="Google Shape;84;p15"/>
            <p:cNvSpPr/>
            <p:nvPr/>
          </p:nvSpPr>
          <p:spPr>
            <a:xfrm>
              <a:off x="3544910" y="422875"/>
              <a:ext cx="100500" cy="100500"/>
            </a:xfrm>
            <a:prstGeom prst="ellipse">
              <a:avLst/>
            </a:prstGeom>
            <a:solidFill>
              <a:srgbClr val="658B4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85" name="Google Shape;85;p15"/>
            <p:cNvSpPr/>
            <p:nvPr/>
          </p:nvSpPr>
          <p:spPr>
            <a:xfrm>
              <a:off x="3675490" y="422875"/>
              <a:ext cx="100500" cy="100500"/>
            </a:xfrm>
            <a:prstGeom prst="ellipse">
              <a:avLst/>
            </a:prstGeom>
            <a:solidFill>
              <a:srgbClr val="ABD03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86" name="Google Shape;86;p15"/>
            <p:cNvSpPr/>
            <p:nvPr/>
          </p:nvSpPr>
          <p:spPr>
            <a:xfrm>
              <a:off x="3806070" y="422875"/>
              <a:ext cx="100500" cy="100500"/>
            </a:xfrm>
            <a:prstGeom prst="ellipse">
              <a:avLst/>
            </a:prstGeom>
            <a:solidFill>
              <a:srgbClr val="E5A92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87" name="Google Shape;87;p15"/>
            <p:cNvSpPr/>
            <p:nvPr/>
          </p:nvSpPr>
          <p:spPr>
            <a:xfrm>
              <a:off x="3936650" y="422875"/>
              <a:ext cx="100500" cy="100500"/>
            </a:xfrm>
            <a:prstGeom prst="ellipse">
              <a:avLst/>
            </a:prstGeom>
            <a:solidFill>
              <a:srgbClr val="F15A3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88" name="Google Shape;88;p15"/>
            <p:cNvSpPr/>
            <p:nvPr/>
          </p:nvSpPr>
          <p:spPr>
            <a:xfrm>
              <a:off x="3283750" y="422875"/>
              <a:ext cx="100500" cy="100500"/>
            </a:xfrm>
            <a:prstGeom prst="ellipse">
              <a:avLst/>
            </a:prstGeom>
            <a:solidFill>
              <a:srgbClr val="674B3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grpSp>
      <p:sp>
        <p:nvSpPr>
          <p:cNvPr id="89" name="Google Shape;89;p15"/>
          <p:cNvSpPr txBox="1"/>
          <p:nvPr>
            <p:ph idx="1" type="body"/>
          </p:nvPr>
        </p:nvSpPr>
        <p:spPr>
          <a:xfrm>
            <a:off x="1623050" y="1165850"/>
            <a:ext cx="7002900" cy="3197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0" name="Google Shape;90;p15"/>
          <p:cNvSpPr txBox="1"/>
          <p:nvPr>
            <p:ph idx="2" type="title"/>
          </p:nvPr>
        </p:nvSpPr>
        <p:spPr>
          <a:xfrm>
            <a:off x="1623050" y="472450"/>
            <a:ext cx="6897000" cy="301500"/>
          </a:xfrm>
          <a:prstGeom prst="rect">
            <a:avLst/>
          </a:prstGeom>
        </p:spPr>
        <p:txBody>
          <a:bodyPr anchorCtr="0" anchor="t" bIns="91425" lIns="91425" spcFirstLastPara="1" rIns="91425" wrap="square" tIns="91425">
            <a:normAutofit/>
          </a:bodyPr>
          <a:lstStyle>
            <a:lvl1pPr lvl="0">
              <a:spcBef>
                <a:spcPts val="0"/>
              </a:spcBef>
              <a:spcAft>
                <a:spcPts val="0"/>
              </a:spcAft>
              <a:buClr>
                <a:srgbClr val="22364A"/>
              </a:buClr>
              <a:buSzPts val="2800"/>
              <a:buNone/>
              <a:defRPr>
                <a:solidFill>
                  <a:srgbClr val="22364A"/>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2 2">
  <p:cSld name="SECTION_TITLE_AND_DESCRIPTION_2_2">
    <p:spTree>
      <p:nvGrpSpPr>
        <p:cNvPr id="91" name="Shape 91"/>
        <p:cNvGrpSpPr/>
        <p:nvPr/>
      </p:nvGrpSpPr>
      <p:grpSpPr>
        <a:xfrm>
          <a:off x="0" y="0"/>
          <a:ext cx="0" cy="0"/>
          <a:chOff x="0" y="0"/>
          <a:chExt cx="0" cy="0"/>
        </a:xfrm>
      </p:grpSpPr>
      <p:sp>
        <p:nvSpPr>
          <p:cNvPr id="92" name="Google Shape;92;p16"/>
          <p:cNvSpPr/>
          <p:nvPr/>
        </p:nvSpPr>
        <p:spPr>
          <a:xfrm>
            <a:off x="2100" y="0"/>
            <a:ext cx="1194300" cy="5143500"/>
          </a:xfrm>
          <a:prstGeom prst="rect">
            <a:avLst/>
          </a:prstGeom>
          <a:solidFill>
            <a:srgbClr val="658B4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16"/>
          <p:cNvSpPr txBox="1"/>
          <p:nvPr>
            <p:ph type="title"/>
          </p:nvPr>
        </p:nvSpPr>
        <p:spPr>
          <a:xfrm rot="-5400000">
            <a:off x="-1738650" y="2139950"/>
            <a:ext cx="4711800" cy="9600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1"/>
              </a:buClr>
              <a:buSzPts val="4200"/>
              <a:buNone/>
              <a:defRPr sz="4200">
                <a:solidFill>
                  <a:schemeClr val="lt1"/>
                </a:solidFill>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94" name="Google Shape;94;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95" name="Google Shape;95;p16"/>
          <p:cNvGrpSpPr/>
          <p:nvPr/>
        </p:nvGrpSpPr>
        <p:grpSpPr>
          <a:xfrm>
            <a:off x="7766675" y="4663225"/>
            <a:ext cx="753400" cy="100500"/>
            <a:chOff x="3283750" y="422875"/>
            <a:chExt cx="753400" cy="100500"/>
          </a:xfrm>
        </p:grpSpPr>
        <p:sp>
          <p:nvSpPr>
            <p:cNvPr id="96" name="Google Shape;96;p16"/>
            <p:cNvSpPr/>
            <p:nvPr/>
          </p:nvSpPr>
          <p:spPr>
            <a:xfrm>
              <a:off x="3414330" y="422875"/>
              <a:ext cx="100500" cy="100500"/>
            </a:xfrm>
            <a:prstGeom prst="ellipse">
              <a:avLst/>
            </a:prstGeom>
            <a:solidFill>
              <a:srgbClr val="436C9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97" name="Google Shape;97;p16"/>
            <p:cNvSpPr/>
            <p:nvPr/>
          </p:nvSpPr>
          <p:spPr>
            <a:xfrm>
              <a:off x="3544910" y="422875"/>
              <a:ext cx="100500" cy="100500"/>
            </a:xfrm>
            <a:prstGeom prst="ellipse">
              <a:avLst/>
            </a:prstGeom>
            <a:solidFill>
              <a:srgbClr val="658B4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98" name="Google Shape;98;p16"/>
            <p:cNvSpPr/>
            <p:nvPr/>
          </p:nvSpPr>
          <p:spPr>
            <a:xfrm>
              <a:off x="3675490" y="422875"/>
              <a:ext cx="100500" cy="100500"/>
            </a:xfrm>
            <a:prstGeom prst="ellipse">
              <a:avLst/>
            </a:prstGeom>
            <a:solidFill>
              <a:srgbClr val="ABD03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99" name="Google Shape;99;p16"/>
            <p:cNvSpPr/>
            <p:nvPr/>
          </p:nvSpPr>
          <p:spPr>
            <a:xfrm>
              <a:off x="3806070" y="422875"/>
              <a:ext cx="100500" cy="100500"/>
            </a:xfrm>
            <a:prstGeom prst="ellipse">
              <a:avLst/>
            </a:prstGeom>
            <a:solidFill>
              <a:srgbClr val="E5A92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100" name="Google Shape;100;p16"/>
            <p:cNvSpPr/>
            <p:nvPr/>
          </p:nvSpPr>
          <p:spPr>
            <a:xfrm>
              <a:off x="3936650" y="422875"/>
              <a:ext cx="100500" cy="100500"/>
            </a:xfrm>
            <a:prstGeom prst="ellipse">
              <a:avLst/>
            </a:prstGeom>
            <a:solidFill>
              <a:srgbClr val="F15A3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
          <p:nvSpPr>
            <p:cNvPr id="101" name="Google Shape;101;p16"/>
            <p:cNvSpPr/>
            <p:nvPr/>
          </p:nvSpPr>
          <p:spPr>
            <a:xfrm>
              <a:off x="3283750" y="422875"/>
              <a:ext cx="100500" cy="100500"/>
            </a:xfrm>
            <a:prstGeom prst="ellipse">
              <a:avLst/>
            </a:prstGeom>
            <a:solidFill>
              <a:srgbClr val="674B3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grpSp>
      <p:sp>
        <p:nvSpPr>
          <p:cNvPr id="102" name="Google Shape;102;p16"/>
          <p:cNvSpPr txBox="1"/>
          <p:nvPr>
            <p:ph idx="1" type="body"/>
          </p:nvPr>
        </p:nvSpPr>
        <p:spPr>
          <a:xfrm>
            <a:off x="1623050" y="457200"/>
            <a:ext cx="7002900" cy="3906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7.png"/><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2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3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3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6.png"/><Relationship Id="rId4" Type="http://schemas.openxmlformats.org/officeDocument/2006/relationships/image" Target="../media/image3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6.png"/><Relationship Id="rId6"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1.jp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1" Type="http://schemas.openxmlformats.org/officeDocument/2006/relationships/image" Target="../media/image5.jpg"/><Relationship Id="rId10" Type="http://schemas.openxmlformats.org/officeDocument/2006/relationships/image" Target="../media/image10.jpg"/><Relationship Id="rId12" Type="http://schemas.openxmlformats.org/officeDocument/2006/relationships/image" Target="../media/image37.jpg"/><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2.jpg"/><Relationship Id="rId4" Type="http://schemas.openxmlformats.org/officeDocument/2006/relationships/image" Target="../media/image3.jpg"/><Relationship Id="rId9" Type="http://schemas.openxmlformats.org/officeDocument/2006/relationships/image" Target="../media/image13.jpg"/><Relationship Id="rId5" Type="http://schemas.openxmlformats.org/officeDocument/2006/relationships/image" Target="../media/image11.jpg"/><Relationship Id="rId6" Type="http://schemas.openxmlformats.org/officeDocument/2006/relationships/image" Target="../media/image14.jpg"/><Relationship Id="rId7" Type="http://schemas.openxmlformats.org/officeDocument/2006/relationships/image" Target="../media/image12.jpg"/><Relationship Id="rId8" Type="http://schemas.openxmlformats.org/officeDocument/2006/relationships/image" Target="../media/image1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jpg"/><Relationship Id="rId4" Type="http://schemas.openxmlformats.org/officeDocument/2006/relationships/hyperlink" Target="https://www.nwresd.org/Home/Components/News/News/1138/59"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2.png"/><Relationship Id="rId4" Type="http://schemas.openxmlformats.org/officeDocument/2006/relationships/image" Target="../media/image19.png"/><Relationship Id="rId5" Type="http://schemas.openxmlformats.org/officeDocument/2006/relationships/image" Target="../media/image16.png"/><Relationship Id="rId6" Type="http://schemas.openxmlformats.org/officeDocument/2006/relationships/image" Target="../media/image24.png"/><Relationship Id="rId7"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106" name="Shape 106"/>
        <p:cNvGrpSpPr/>
        <p:nvPr/>
      </p:nvGrpSpPr>
      <p:grpSpPr>
        <a:xfrm>
          <a:off x="0" y="0"/>
          <a:ext cx="0" cy="0"/>
          <a:chOff x="0" y="0"/>
          <a:chExt cx="0" cy="0"/>
        </a:xfrm>
      </p:grpSpPr>
      <p:pic>
        <p:nvPicPr>
          <p:cNvPr id="107" name="Google Shape;107;p17"/>
          <p:cNvPicPr preferRelativeResize="0"/>
          <p:nvPr/>
        </p:nvPicPr>
        <p:blipFill rotWithShape="1">
          <a:blip r:embed="rId3">
            <a:alphaModFix/>
          </a:blip>
          <a:srcRect b="4059" l="0" r="0" t="11545"/>
          <a:stretch/>
        </p:blipFill>
        <p:spPr>
          <a:xfrm>
            <a:off x="0" y="0"/>
            <a:ext cx="9144003" cy="5143501"/>
          </a:xfrm>
          <a:prstGeom prst="rect">
            <a:avLst/>
          </a:prstGeom>
          <a:noFill/>
          <a:ln>
            <a:noFill/>
          </a:ln>
        </p:spPr>
      </p:pic>
      <p:sp>
        <p:nvSpPr>
          <p:cNvPr id="108" name="Google Shape;108;p17"/>
          <p:cNvSpPr txBox="1"/>
          <p:nvPr/>
        </p:nvSpPr>
        <p:spPr>
          <a:xfrm>
            <a:off x="7063125" y="132750"/>
            <a:ext cx="2014800" cy="22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000">
                <a:solidFill>
                  <a:schemeClr val="lt1"/>
                </a:solidFill>
                <a:latin typeface="Roboto Light"/>
                <a:ea typeface="Roboto Light"/>
                <a:cs typeface="Roboto Light"/>
                <a:sym typeface="Roboto Light"/>
              </a:rPr>
              <a:t>Conestoga students at Meriwether for Outdoor School </a:t>
            </a:r>
            <a:endParaRPr i="1" sz="1000">
              <a:solidFill>
                <a:schemeClr val="lt1"/>
              </a:solidFill>
              <a:latin typeface="Roboto Light"/>
              <a:ea typeface="Roboto Light"/>
              <a:cs typeface="Roboto Light"/>
              <a:sym typeface="Roboto Light"/>
            </a:endParaRPr>
          </a:p>
        </p:txBody>
      </p:sp>
      <p:sp>
        <p:nvSpPr>
          <p:cNvPr id="109" name="Google Shape;109;p17"/>
          <p:cNvSpPr txBox="1"/>
          <p:nvPr>
            <p:ph type="title"/>
          </p:nvPr>
        </p:nvSpPr>
        <p:spPr>
          <a:xfrm>
            <a:off x="735000" y="3706750"/>
            <a:ext cx="7674000" cy="841800"/>
          </a:xfrm>
          <a:prstGeom prst="rect">
            <a:avLst/>
          </a:prstGeom>
          <a:solidFill>
            <a:srgbClr val="436C93">
              <a:alpha val="84310"/>
            </a:srgbClr>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 sz="2406">
                <a:solidFill>
                  <a:srgbClr val="FFFFFF"/>
                </a:solidFill>
                <a:latin typeface="Roboto Light"/>
                <a:ea typeface="Roboto Light"/>
                <a:cs typeface="Roboto Light"/>
                <a:sym typeface="Roboto Light"/>
              </a:rPr>
              <a:t>About Northwest Regional Education Service District</a:t>
            </a:r>
            <a:endParaRPr sz="2406">
              <a:solidFill>
                <a:srgbClr val="FFFFFF"/>
              </a:solidFill>
              <a:latin typeface="Roboto Light"/>
              <a:ea typeface="Roboto Light"/>
              <a:cs typeface="Roboto Light"/>
              <a:sym typeface="Roboto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ED3"/>
        </a:solidFill>
      </p:bgPr>
    </p:bg>
    <p:spTree>
      <p:nvGrpSpPr>
        <p:cNvPr id="239" name="Shape 239"/>
        <p:cNvGrpSpPr/>
        <p:nvPr/>
      </p:nvGrpSpPr>
      <p:grpSpPr>
        <a:xfrm>
          <a:off x="0" y="0"/>
          <a:ext cx="0" cy="0"/>
          <a:chOff x="0" y="0"/>
          <a:chExt cx="0" cy="0"/>
        </a:xfrm>
      </p:grpSpPr>
      <p:sp>
        <p:nvSpPr>
          <p:cNvPr id="240" name="Google Shape;240;p26"/>
          <p:cNvSpPr txBox="1"/>
          <p:nvPr>
            <p:ph idx="1" type="body"/>
          </p:nvPr>
        </p:nvSpPr>
        <p:spPr>
          <a:xfrm>
            <a:off x="311700" y="1152475"/>
            <a:ext cx="6185400" cy="3443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latin typeface="Roboto Light"/>
                <a:ea typeface="Roboto Light"/>
                <a:cs typeface="Roboto Light"/>
                <a:sym typeface="Roboto Light"/>
              </a:rPr>
              <a:t>According to ORS 334.15, the goal of our core services are to:</a:t>
            </a:r>
            <a:endParaRPr i="1" sz="1200">
              <a:solidFill>
                <a:schemeClr val="dk1"/>
              </a:solidFill>
              <a:latin typeface="Roboto Light"/>
              <a:ea typeface="Roboto Light"/>
              <a:cs typeface="Roboto Light"/>
              <a:sym typeface="Roboto Light"/>
            </a:endParaRPr>
          </a:p>
          <a:p>
            <a:pPr indent="-228600" lvl="0" marL="457200" rtl="0" algn="l">
              <a:spcBef>
                <a:spcPts val="1200"/>
              </a:spcBef>
              <a:spcAft>
                <a:spcPts val="0"/>
              </a:spcAft>
              <a:buSzPts val="1800"/>
              <a:buFont typeface="Roboto Light"/>
              <a:buAutoNum type="alphaLcParenR"/>
            </a:pPr>
            <a:r>
              <a:rPr lang="en">
                <a:latin typeface="Roboto Light"/>
                <a:ea typeface="Roboto Light"/>
                <a:cs typeface="Roboto Light"/>
                <a:sym typeface="Roboto Light"/>
              </a:rPr>
              <a:t>Assist component school districts in meeting the requirements of state and federal law;</a:t>
            </a:r>
            <a:endParaRPr>
              <a:latin typeface="Roboto Light"/>
              <a:ea typeface="Roboto Light"/>
              <a:cs typeface="Roboto Light"/>
              <a:sym typeface="Roboto Light"/>
            </a:endParaRPr>
          </a:p>
          <a:p>
            <a:pPr indent="-228600" lvl="0" marL="457200" rtl="0" algn="l">
              <a:spcBef>
                <a:spcPts val="0"/>
              </a:spcBef>
              <a:spcAft>
                <a:spcPts val="0"/>
              </a:spcAft>
              <a:buSzPts val="1800"/>
              <a:buFont typeface="Roboto Light"/>
              <a:buAutoNum type="alphaLcParenR"/>
            </a:pPr>
            <a:r>
              <a:rPr lang="en">
                <a:latin typeface="Roboto Light"/>
                <a:ea typeface="Roboto Light"/>
                <a:cs typeface="Roboto Light"/>
                <a:sym typeface="Roboto Light"/>
              </a:rPr>
              <a:t>Improve student learning;</a:t>
            </a:r>
            <a:endParaRPr>
              <a:latin typeface="Roboto Light"/>
              <a:ea typeface="Roboto Light"/>
              <a:cs typeface="Roboto Light"/>
              <a:sym typeface="Roboto Light"/>
            </a:endParaRPr>
          </a:p>
          <a:p>
            <a:pPr indent="-228600" lvl="0" marL="457200" rtl="0" algn="l">
              <a:spcBef>
                <a:spcPts val="0"/>
              </a:spcBef>
              <a:spcAft>
                <a:spcPts val="0"/>
              </a:spcAft>
              <a:buSzPts val="1800"/>
              <a:buFont typeface="Roboto Light"/>
              <a:buAutoNum type="alphaLcParenR"/>
            </a:pPr>
            <a:r>
              <a:rPr lang="en">
                <a:latin typeface="Roboto Light"/>
                <a:ea typeface="Roboto Light"/>
                <a:cs typeface="Roboto Light"/>
                <a:sym typeface="Roboto Light"/>
              </a:rPr>
              <a:t>Enhance the quality of instruction provided to students;</a:t>
            </a:r>
            <a:endParaRPr>
              <a:latin typeface="Roboto Light"/>
              <a:ea typeface="Roboto Light"/>
              <a:cs typeface="Roboto Light"/>
              <a:sym typeface="Roboto Light"/>
            </a:endParaRPr>
          </a:p>
          <a:p>
            <a:pPr indent="-228600" lvl="0" marL="457200" rtl="0" algn="l">
              <a:spcBef>
                <a:spcPts val="0"/>
              </a:spcBef>
              <a:spcAft>
                <a:spcPts val="0"/>
              </a:spcAft>
              <a:buSzPts val="1800"/>
              <a:buFont typeface="Roboto Light"/>
              <a:buAutoNum type="alphaLcParenR"/>
            </a:pPr>
            <a:r>
              <a:rPr lang="en">
                <a:latin typeface="Roboto Light"/>
                <a:ea typeface="Roboto Light"/>
                <a:cs typeface="Roboto Light"/>
                <a:sym typeface="Roboto Light"/>
              </a:rPr>
              <a:t>Enable component school districts and the students who attend schools in those districts to have equitable access to resources; and</a:t>
            </a:r>
            <a:endParaRPr>
              <a:latin typeface="Roboto Light"/>
              <a:ea typeface="Roboto Light"/>
              <a:cs typeface="Roboto Light"/>
              <a:sym typeface="Roboto Light"/>
            </a:endParaRPr>
          </a:p>
          <a:p>
            <a:pPr indent="-228600" lvl="0" marL="457200" rtl="0" algn="l">
              <a:spcBef>
                <a:spcPts val="0"/>
              </a:spcBef>
              <a:spcAft>
                <a:spcPts val="0"/>
              </a:spcAft>
              <a:buSzPts val="1800"/>
              <a:buFont typeface="Roboto Light"/>
              <a:buAutoNum type="alphaLcParenR"/>
            </a:pPr>
            <a:r>
              <a:rPr lang="en">
                <a:latin typeface="Roboto Light"/>
                <a:ea typeface="Roboto Light"/>
                <a:cs typeface="Roboto Light"/>
                <a:sym typeface="Roboto Light"/>
              </a:rPr>
              <a:t>Maximize operational and fiscal efficiencies for component school districts.</a:t>
            </a:r>
            <a:endParaRPr>
              <a:latin typeface="Roboto Light"/>
              <a:ea typeface="Roboto Light"/>
              <a:cs typeface="Roboto Light"/>
              <a:sym typeface="Roboto Light"/>
            </a:endParaRPr>
          </a:p>
        </p:txBody>
      </p:sp>
      <p:sp>
        <p:nvSpPr>
          <p:cNvPr id="241" name="Google Shape;241;p26"/>
          <p:cNvSpPr txBox="1"/>
          <p:nvPr>
            <p:ph type="title"/>
          </p:nvPr>
        </p:nvSpPr>
        <p:spPr>
          <a:xfrm>
            <a:off x="311700" y="215975"/>
            <a:ext cx="8520600" cy="9492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3020">
                <a:solidFill>
                  <a:srgbClr val="414042"/>
                </a:solidFill>
                <a:latin typeface="Roboto"/>
                <a:ea typeface="Roboto"/>
                <a:cs typeface="Roboto"/>
                <a:sym typeface="Roboto"/>
              </a:rPr>
              <a:t>Core Services</a:t>
            </a:r>
            <a:endParaRPr b="1" sz="2820">
              <a:solidFill>
                <a:srgbClr val="414042"/>
              </a:solidFill>
              <a:latin typeface="Roboto"/>
              <a:ea typeface="Roboto"/>
              <a:cs typeface="Roboto"/>
              <a:sym typeface="Roboto"/>
            </a:endParaRPr>
          </a:p>
        </p:txBody>
      </p:sp>
      <p:pic>
        <p:nvPicPr>
          <p:cNvPr id="242" name="Google Shape;242;p26"/>
          <p:cNvPicPr preferRelativeResize="0"/>
          <p:nvPr/>
        </p:nvPicPr>
        <p:blipFill rotWithShape="1">
          <a:blip r:embed="rId3">
            <a:alphaModFix/>
          </a:blip>
          <a:srcRect b="0" l="27470" r="41342" t="0"/>
          <a:stretch/>
        </p:blipFill>
        <p:spPr>
          <a:xfrm>
            <a:off x="6737204" y="0"/>
            <a:ext cx="2406799" cy="5143501"/>
          </a:xfrm>
          <a:prstGeom prst="rect">
            <a:avLst/>
          </a:prstGeom>
          <a:noFill/>
          <a:ln>
            <a:noFill/>
          </a:ln>
        </p:spPr>
      </p:pic>
      <p:sp>
        <p:nvSpPr>
          <p:cNvPr id="243" name="Google Shape;243;p26"/>
          <p:cNvSpPr/>
          <p:nvPr/>
        </p:nvSpPr>
        <p:spPr>
          <a:xfrm>
            <a:off x="6888000" y="4690125"/>
            <a:ext cx="1944300" cy="276300"/>
          </a:xfrm>
          <a:prstGeom prst="rect">
            <a:avLst/>
          </a:prstGeom>
          <a:solidFill>
            <a:srgbClr val="EA3D96">
              <a:alpha val="803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i="1" lang="en" sz="1000">
                <a:solidFill>
                  <a:schemeClr val="lt1"/>
                </a:solidFill>
                <a:latin typeface="Roboto Light"/>
                <a:ea typeface="Roboto Light"/>
                <a:cs typeface="Roboto Light"/>
                <a:sym typeface="Roboto Light"/>
              </a:rPr>
              <a:t>Hillsboro Early Childhood Center</a:t>
            </a:r>
            <a:endParaRPr i="1" sz="1000">
              <a:solidFill>
                <a:schemeClr val="lt1"/>
              </a:solidFill>
              <a:latin typeface="Roboto Light"/>
              <a:ea typeface="Roboto Light"/>
              <a:cs typeface="Roboto Light"/>
              <a:sym typeface="Roboto Ligh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ED3"/>
        </a:solidFill>
      </p:bgPr>
    </p:bg>
    <p:spTree>
      <p:nvGrpSpPr>
        <p:cNvPr id="247" name="Shape 247"/>
        <p:cNvGrpSpPr/>
        <p:nvPr/>
      </p:nvGrpSpPr>
      <p:grpSpPr>
        <a:xfrm>
          <a:off x="0" y="0"/>
          <a:ext cx="0" cy="0"/>
          <a:chOff x="0" y="0"/>
          <a:chExt cx="0" cy="0"/>
        </a:xfrm>
      </p:grpSpPr>
      <p:sp>
        <p:nvSpPr>
          <p:cNvPr id="248" name="Google Shape;248;p27"/>
          <p:cNvSpPr txBox="1"/>
          <p:nvPr>
            <p:ph type="title"/>
          </p:nvPr>
        </p:nvSpPr>
        <p:spPr>
          <a:xfrm>
            <a:off x="311700" y="215975"/>
            <a:ext cx="8520600" cy="9492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3020">
                <a:solidFill>
                  <a:srgbClr val="414042"/>
                </a:solidFill>
                <a:latin typeface="Roboto"/>
                <a:ea typeface="Roboto"/>
                <a:cs typeface="Roboto"/>
                <a:sym typeface="Roboto"/>
              </a:rPr>
              <a:t>Local Service Plan </a:t>
            </a:r>
            <a:r>
              <a:rPr b="1" lang="en" sz="3020">
                <a:solidFill>
                  <a:srgbClr val="436C93"/>
                </a:solidFill>
                <a:latin typeface="Roboto"/>
                <a:ea typeface="Roboto"/>
                <a:cs typeface="Roboto"/>
                <a:sym typeface="Roboto"/>
              </a:rPr>
              <a:t>Development Timeline</a:t>
            </a:r>
            <a:endParaRPr b="1" sz="3020">
              <a:solidFill>
                <a:srgbClr val="436C93"/>
              </a:solidFill>
              <a:latin typeface="Roboto"/>
              <a:ea typeface="Roboto"/>
              <a:cs typeface="Roboto"/>
              <a:sym typeface="Roboto"/>
            </a:endParaRPr>
          </a:p>
        </p:txBody>
      </p:sp>
      <p:sp>
        <p:nvSpPr>
          <p:cNvPr id="249" name="Google Shape;249;p27"/>
          <p:cNvSpPr/>
          <p:nvPr/>
        </p:nvSpPr>
        <p:spPr>
          <a:xfrm>
            <a:off x="190350" y="1587500"/>
            <a:ext cx="2378100" cy="1095000"/>
          </a:xfrm>
          <a:prstGeom prst="homePlate">
            <a:avLst>
              <a:gd fmla="val 50000" name="adj"/>
            </a:avLst>
          </a:prstGeom>
          <a:solidFill>
            <a:srgbClr val="658B4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Roboto Light"/>
              <a:ea typeface="Roboto Light"/>
              <a:cs typeface="Roboto Light"/>
              <a:sym typeface="Roboto Light"/>
            </a:endParaRPr>
          </a:p>
        </p:txBody>
      </p:sp>
      <p:sp>
        <p:nvSpPr>
          <p:cNvPr id="250" name="Google Shape;250;p27"/>
          <p:cNvSpPr/>
          <p:nvPr/>
        </p:nvSpPr>
        <p:spPr>
          <a:xfrm>
            <a:off x="2099125" y="1587225"/>
            <a:ext cx="2568900" cy="1095000"/>
          </a:xfrm>
          <a:prstGeom prst="chevron">
            <a:avLst>
              <a:gd fmla="val 50000" name="adj"/>
            </a:avLst>
          </a:prstGeom>
          <a:solidFill>
            <a:srgbClr val="658B4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27"/>
          <p:cNvSpPr/>
          <p:nvPr/>
        </p:nvSpPr>
        <p:spPr>
          <a:xfrm>
            <a:off x="4197575" y="1587225"/>
            <a:ext cx="2568900" cy="1095000"/>
          </a:xfrm>
          <a:prstGeom prst="chevron">
            <a:avLst>
              <a:gd fmla="val 50000" name="adj"/>
            </a:avLst>
          </a:prstGeom>
          <a:solidFill>
            <a:srgbClr val="658B4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27"/>
          <p:cNvSpPr/>
          <p:nvPr/>
        </p:nvSpPr>
        <p:spPr>
          <a:xfrm>
            <a:off x="6291750" y="1587225"/>
            <a:ext cx="2661900" cy="1095000"/>
          </a:xfrm>
          <a:prstGeom prst="chevron">
            <a:avLst>
              <a:gd fmla="val 50000" name="adj"/>
            </a:avLst>
          </a:prstGeom>
          <a:solidFill>
            <a:srgbClr val="658B4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27"/>
          <p:cNvSpPr/>
          <p:nvPr/>
        </p:nvSpPr>
        <p:spPr>
          <a:xfrm>
            <a:off x="2201200" y="3438375"/>
            <a:ext cx="2568900" cy="1095000"/>
          </a:xfrm>
          <a:prstGeom prst="chevron">
            <a:avLst>
              <a:gd fmla="val 50000" name="adj"/>
            </a:avLst>
          </a:prstGeom>
          <a:solidFill>
            <a:srgbClr val="658B4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27"/>
          <p:cNvSpPr/>
          <p:nvPr/>
        </p:nvSpPr>
        <p:spPr>
          <a:xfrm>
            <a:off x="4299650" y="3438375"/>
            <a:ext cx="2568900" cy="1095000"/>
          </a:xfrm>
          <a:prstGeom prst="chevron">
            <a:avLst>
              <a:gd fmla="val 50000" name="adj"/>
            </a:avLst>
          </a:prstGeom>
          <a:solidFill>
            <a:srgbClr val="658B4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27"/>
          <p:cNvSpPr/>
          <p:nvPr/>
        </p:nvSpPr>
        <p:spPr>
          <a:xfrm>
            <a:off x="6393825" y="3438375"/>
            <a:ext cx="2661900" cy="1095000"/>
          </a:xfrm>
          <a:prstGeom prst="chevron">
            <a:avLst>
              <a:gd fmla="val 50000" name="adj"/>
            </a:avLst>
          </a:prstGeom>
          <a:solidFill>
            <a:srgbClr val="658B4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Roboto Light"/>
              <a:ea typeface="Roboto Light"/>
              <a:cs typeface="Roboto Light"/>
              <a:sym typeface="Roboto Light"/>
            </a:endParaRPr>
          </a:p>
        </p:txBody>
      </p:sp>
      <p:sp>
        <p:nvSpPr>
          <p:cNvPr id="256" name="Google Shape;256;p27"/>
          <p:cNvSpPr txBox="1"/>
          <p:nvPr>
            <p:ph type="title"/>
          </p:nvPr>
        </p:nvSpPr>
        <p:spPr>
          <a:xfrm>
            <a:off x="190350" y="1258100"/>
            <a:ext cx="1386600" cy="3291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1420">
                <a:solidFill>
                  <a:srgbClr val="658B43"/>
                </a:solidFill>
                <a:latin typeface="Roboto"/>
                <a:ea typeface="Roboto"/>
                <a:cs typeface="Roboto"/>
                <a:sym typeface="Roboto"/>
              </a:rPr>
              <a:t>April-October</a:t>
            </a:r>
            <a:endParaRPr b="1" sz="1420">
              <a:solidFill>
                <a:srgbClr val="658B43"/>
              </a:solidFill>
              <a:latin typeface="Roboto"/>
              <a:ea typeface="Roboto"/>
              <a:cs typeface="Roboto"/>
              <a:sym typeface="Roboto"/>
            </a:endParaRPr>
          </a:p>
        </p:txBody>
      </p:sp>
      <p:sp>
        <p:nvSpPr>
          <p:cNvPr id="257" name="Google Shape;257;p27"/>
          <p:cNvSpPr txBox="1"/>
          <p:nvPr>
            <p:ph type="title"/>
          </p:nvPr>
        </p:nvSpPr>
        <p:spPr>
          <a:xfrm>
            <a:off x="2234525" y="1258100"/>
            <a:ext cx="1101600" cy="3291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1420">
                <a:solidFill>
                  <a:srgbClr val="658B43"/>
                </a:solidFill>
                <a:latin typeface="Roboto"/>
                <a:ea typeface="Roboto"/>
                <a:cs typeface="Roboto"/>
                <a:sym typeface="Roboto"/>
              </a:rPr>
              <a:t>November</a:t>
            </a:r>
            <a:endParaRPr b="1" sz="1420">
              <a:solidFill>
                <a:srgbClr val="658B43"/>
              </a:solidFill>
              <a:latin typeface="Roboto"/>
              <a:ea typeface="Roboto"/>
              <a:cs typeface="Roboto"/>
              <a:sym typeface="Roboto"/>
            </a:endParaRPr>
          </a:p>
        </p:txBody>
      </p:sp>
      <p:sp>
        <p:nvSpPr>
          <p:cNvPr id="258" name="Google Shape;258;p27"/>
          <p:cNvSpPr txBox="1"/>
          <p:nvPr>
            <p:ph type="title"/>
          </p:nvPr>
        </p:nvSpPr>
        <p:spPr>
          <a:xfrm>
            <a:off x="4365000" y="1257975"/>
            <a:ext cx="1765200" cy="3291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1420">
                <a:solidFill>
                  <a:srgbClr val="658B43"/>
                </a:solidFill>
                <a:latin typeface="Roboto"/>
                <a:ea typeface="Roboto"/>
                <a:cs typeface="Roboto"/>
                <a:sym typeface="Roboto"/>
              </a:rPr>
              <a:t>December</a:t>
            </a:r>
            <a:endParaRPr b="1" sz="1420">
              <a:solidFill>
                <a:srgbClr val="658B43"/>
              </a:solidFill>
              <a:latin typeface="Roboto"/>
              <a:ea typeface="Roboto"/>
              <a:cs typeface="Roboto"/>
              <a:sym typeface="Roboto"/>
            </a:endParaRPr>
          </a:p>
        </p:txBody>
      </p:sp>
      <p:sp>
        <p:nvSpPr>
          <p:cNvPr id="259" name="Google Shape;259;p27"/>
          <p:cNvSpPr txBox="1"/>
          <p:nvPr>
            <p:ph type="title"/>
          </p:nvPr>
        </p:nvSpPr>
        <p:spPr>
          <a:xfrm>
            <a:off x="6463025" y="1257975"/>
            <a:ext cx="1669500" cy="3291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1420">
                <a:solidFill>
                  <a:srgbClr val="658B43"/>
                </a:solidFill>
                <a:latin typeface="Roboto"/>
                <a:ea typeface="Roboto"/>
                <a:cs typeface="Roboto"/>
                <a:sym typeface="Roboto"/>
              </a:rPr>
              <a:t>January</a:t>
            </a:r>
            <a:endParaRPr b="1" sz="1420">
              <a:solidFill>
                <a:srgbClr val="658B43"/>
              </a:solidFill>
              <a:latin typeface="Roboto"/>
              <a:ea typeface="Roboto"/>
              <a:cs typeface="Roboto"/>
              <a:sym typeface="Roboto"/>
            </a:endParaRPr>
          </a:p>
        </p:txBody>
      </p:sp>
      <p:sp>
        <p:nvSpPr>
          <p:cNvPr id="260" name="Google Shape;260;p27"/>
          <p:cNvSpPr txBox="1"/>
          <p:nvPr>
            <p:ph type="title"/>
          </p:nvPr>
        </p:nvSpPr>
        <p:spPr>
          <a:xfrm>
            <a:off x="292550" y="3104950"/>
            <a:ext cx="966300" cy="3291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1420">
                <a:solidFill>
                  <a:srgbClr val="658B43"/>
                </a:solidFill>
                <a:latin typeface="Roboto"/>
                <a:ea typeface="Roboto"/>
                <a:cs typeface="Roboto"/>
                <a:sym typeface="Roboto"/>
              </a:rPr>
              <a:t>February</a:t>
            </a:r>
            <a:endParaRPr b="1" sz="1420">
              <a:solidFill>
                <a:srgbClr val="658B43"/>
              </a:solidFill>
              <a:latin typeface="Roboto"/>
              <a:ea typeface="Roboto"/>
              <a:cs typeface="Roboto"/>
              <a:sym typeface="Roboto"/>
            </a:endParaRPr>
          </a:p>
        </p:txBody>
      </p:sp>
      <p:sp>
        <p:nvSpPr>
          <p:cNvPr id="261" name="Google Shape;261;p27"/>
          <p:cNvSpPr txBox="1"/>
          <p:nvPr>
            <p:ph type="title"/>
          </p:nvPr>
        </p:nvSpPr>
        <p:spPr>
          <a:xfrm>
            <a:off x="2234525" y="3104975"/>
            <a:ext cx="966300" cy="3291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1420">
                <a:solidFill>
                  <a:srgbClr val="658B43"/>
                </a:solidFill>
                <a:latin typeface="Roboto"/>
                <a:ea typeface="Roboto"/>
                <a:cs typeface="Roboto"/>
                <a:sym typeface="Roboto"/>
              </a:rPr>
              <a:t>March 1</a:t>
            </a:r>
            <a:endParaRPr b="1" sz="1420">
              <a:solidFill>
                <a:srgbClr val="658B43"/>
              </a:solidFill>
              <a:latin typeface="Roboto"/>
              <a:ea typeface="Roboto"/>
              <a:cs typeface="Roboto"/>
              <a:sym typeface="Roboto"/>
            </a:endParaRPr>
          </a:p>
        </p:txBody>
      </p:sp>
      <p:sp>
        <p:nvSpPr>
          <p:cNvPr id="262" name="Google Shape;262;p27"/>
          <p:cNvSpPr txBox="1"/>
          <p:nvPr>
            <p:ph type="title"/>
          </p:nvPr>
        </p:nvSpPr>
        <p:spPr>
          <a:xfrm>
            <a:off x="4365000" y="3104825"/>
            <a:ext cx="1345200" cy="3291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1420">
                <a:solidFill>
                  <a:srgbClr val="658B43"/>
                </a:solidFill>
                <a:latin typeface="Roboto"/>
                <a:ea typeface="Roboto"/>
                <a:cs typeface="Roboto"/>
                <a:sym typeface="Roboto"/>
              </a:rPr>
              <a:t>March to April</a:t>
            </a:r>
            <a:endParaRPr b="1" sz="1420">
              <a:solidFill>
                <a:srgbClr val="658B43"/>
              </a:solidFill>
              <a:latin typeface="Roboto"/>
              <a:ea typeface="Roboto"/>
              <a:cs typeface="Roboto"/>
              <a:sym typeface="Roboto"/>
            </a:endParaRPr>
          </a:p>
        </p:txBody>
      </p:sp>
      <p:sp>
        <p:nvSpPr>
          <p:cNvPr id="263" name="Google Shape;263;p27"/>
          <p:cNvSpPr txBox="1"/>
          <p:nvPr>
            <p:ph type="title"/>
          </p:nvPr>
        </p:nvSpPr>
        <p:spPr>
          <a:xfrm>
            <a:off x="6463025" y="3104825"/>
            <a:ext cx="905400" cy="3291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1420">
                <a:solidFill>
                  <a:srgbClr val="658B43"/>
                </a:solidFill>
                <a:latin typeface="Roboto"/>
                <a:ea typeface="Roboto"/>
                <a:cs typeface="Roboto"/>
                <a:sym typeface="Roboto"/>
              </a:rPr>
              <a:t>April 15</a:t>
            </a:r>
            <a:endParaRPr b="1" sz="1420">
              <a:solidFill>
                <a:srgbClr val="658B43"/>
              </a:solidFill>
              <a:latin typeface="Roboto"/>
              <a:ea typeface="Roboto"/>
              <a:cs typeface="Roboto"/>
              <a:sym typeface="Roboto"/>
            </a:endParaRPr>
          </a:p>
        </p:txBody>
      </p:sp>
      <p:sp>
        <p:nvSpPr>
          <p:cNvPr id="264" name="Google Shape;264;p27"/>
          <p:cNvSpPr txBox="1"/>
          <p:nvPr>
            <p:ph type="title"/>
          </p:nvPr>
        </p:nvSpPr>
        <p:spPr>
          <a:xfrm>
            <a:off x="311700" y="1830113"/>
            <a:ext cx="1650000" cy="6099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lang="en" sz="1420">
                <a:solidFill>
                  <a:schemeClr val="lt1"/>
                </a:solidFill>
                <a:latin typeface="Roboto Light"/>
                <a:ea typeface="Roboto Light"/>
                <a:cs typeface="Roboto Light"/>
                <a:sym typeface="Roboto Light"/>
              </a:rPr>
              <a:t>Jobalike feedback &amp; plan co-creation</a:t>
            </a:r>
            <a:endParaRPr sz="1420">
              <a:solidFill>
                <a:schemeClr val="lt1"/>
              </a:solidFill>
              <a:latin typeface="Roboto Light"/>
              <a:ea typeface="Roboto Light"/>
              <a:cs typeface="Roboto Light"/>
              <a:sym typeface="Roboto Light"/>
            </a:endParaRPr>
          </a:p>
        </p:txBody>
      </p:sp>
      <p:sp>
        <p:nvSpPr>
          <p:cNvPr id="265" name="Google Shape;265;p27"/>
          <p:cNvSpPr txBox="1"/>
          <p:nvPr>
            <p:ph type="title"/>
          </p:nvPr>
        </p:nvSpPr>
        <p:spPr>
          <a:xfrm>
            <a:off x="2735700" y="1830100"/>
            <a:ext cx="1629300" cy="609900"/>
          </a:xfrm>
          <a:prstGeom prst="rect">
            <a:avLst/>
          </a:prstGeom>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en" sz="1420">
                <a:solidFill>
                  <a:schemeClr val="lt1"/>
                </a:solidFill>
                <a:latin typeface="Roboto Light"/>
                <a:ea typeface="Roboto Light"/>
                <a:cs typeface="Roboto Light"/>
                <a:sym typeface="Roboto Light"/>
              </a:rPr>
              <a:t>Supers agree </a:t>
            </a:r>
            <a:endParaRPr sz="1420">
              <a:solidFill>
                <a:schemeClr val="lt1"/>
              </a:solidFill>
              <a:latin typeface="Roboto Light"/>
              <a:ea typeface="Roboto Light"/>
              <a:cs typeface="Roboto Light"/>
              <a:sym typeface="Roboto Light"/>
            </a:endParaRPr>
          </a:p>
          <a:p>
            <a:pPr indent="0" lvl="0" marL="0" marR="0" rtl="0" algn="l">
              <a:lnSpc>
                <a:spcPct val="100000"/>
              </a:lnSpc>
              <a:spcBef>
                <a:spcPts val="0"/>
              </a:spcBef>
              <a:spcAft>
                <a:spcPts val="0"/>
              </a:spcAft>
              <a:buNone/>
            </a:pPr>
            <a:r>
              <a:rPr lang="en" sz="1420">
                <a:solidFill>
                  <a:schemeClr val="lt1"/>
                </a:solidFill>
                <a:latin typeface="Roboto Light"/>
                <a:ea typeface="Roboto Light"/>
                <a:cs typeface="Roboto Light"/>
                <a:sym typeface="Roboto Light"/>
              </a:rPr>
              <a:t>on plan</a:t>
            </a:r>
            <a:endParaRPr sz="1420">
              <a:solidFill>
                <a:schemeClr val="lt1"/>
              </a:solidFill>
              <a:latin typeface="Roboto Light"/>
              <a:ea typeface="Roboto Light"/>
              <a:cs typeface="Roboto Light"/>
              <a:sym typeface="Roboto Light"/>
            </a:endParaRPr>
          </a:p>
        </p:txBody>
      </p:sp>
      <p:sp>
        <p:nvSpPr>
          <p:cNvPr id="266" name="Google Shape;266;p27"/>
          <p:cNvSpPr txBox="1"/>
          <p:nvPr>
            <p:ph type="title"/>
          </p:nvPr>
        </p:nvSpPr>
        <p:spPr>
          <a:xfrm>
            <a:off x="4833725" y="1830125"/>
            <a:ext cx="1629300" cy="60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20">
                <a:solidFill>
                  <a:schemeClr val="lt1"/>
                </a:solidFill>
                <a:latin typeface="Roboto Light"/>
                <a:ea typeface="Roboto Light"/>
                <a:cs typeface="Roboto Light"/>
                <a:sym typeface="Roboto Light"/>
              </a:rPr>
              <a:t>NWRESD board adopts plan</a:t>
            </a:r>
            <a:endParaRPr sz="1420">
              <a:solidFill>
                <a:schemeClr val="lt1"/>
              </a:solidFill>
              <a:latin typeface="Roboto Light"/>
              <a:ea typeface="Roboto Light"/>
              <a:cs typeface="Roboto Light"/>
              <a:sym typeface="Roboto Light"/>
            </a:endParaRPr>
          </a:p>
        </p:txBody>
      </p:sp>
      <p:sp>
        <p:nvSpPr>
          <p:cNvPr id="267" name="Google Shape;267;p27"/>
          <p:cNvSpPr txBox="1"/>
          <p:nvPr>
            <p:ph type="title"/>
          </p:nvPr>
        </p:nvSpPr>
        <p:spPr>
          <a:xfrm>
            <a:off x="6931750" y="1734500"/>
            <a:ext cx="18189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20">
                <a:solidFill>
                  <a:schemeClr val="lt1"/>
                </a:solidFill>
                <a:latin typeface="Roboto Light"/>
                <a:ea typeface="Roboto Light"/>
                <a:cs typeface="Roboto Light"/>
                <a:sym typeface="Roboto Light"/>
              </a:rPr>
              <a:t>Plan &amp; resolution distributed to </a:t>
            </a:r>
            <a:br>
              <a:rPr lang="en" sz="1420">
                <a:solidFill>
                  <a:schemeClr val="lt1"/>
                </a:solidFill>
                <a:latin typeface="Roboto Light"/>
                <a:ea typeface="Roboto Light"/>
                <a:cs typeface="Roboto Light"/>
                <a:sym typeface="Roboto Light"/>
              </a:rPr>
            </a:br>
            <a:r>
              <a:rPr lang="en" sz="1420">
                <a:solidFill>
                  <a:schemeClr val="lt1"/>
                </a:solidFill>
                <a:latin typeface="Roboto Light"/>
                <a:ea typeface="Roboto Light"/>
                <a:cs typeface="Roboto Light"/>
                <a:sym typeface="Roboto Light"/>
              </a:rPr>
              <a:t>school boards</a:t>
            </a:r>
            <a:endParaRPr sz="1420">
              <a:solidFill>
                <a:schemeClr val="lt1"/>
              </a:solidFill>
              <a:latin typeface="Roboto Light"/>
              <a:ea typeface="Roboto Light"/>
              <a:cs typeface="Roboto Light"/>
              <a:sym typeface="Roboto Light"/>
            </a:endParaRPr>
          </a:p>
        </p:txBody>
      </p:sp>
      <p:sp>
        <p:nvSpPr>
          <p:cNvPr id="268" name="Google Shape;268;p27"/>
          <p:cNvSpPr txBox="1"/>
          <p:nvPr>
            <p:ph type="title"/>
          </p:nvPr>
        </p:nvSpPr>
        <p:spPr>
          <a:xfrm>
            <a:off x="2837775" y="3585450"/>
            <a:ext cx="16293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20">
                <a:solidFill>
                  <a:schemeClr val="lt1"/>
                </a:solidFill>
                <a:latin typeface="Roboto Light"/>
                <a:ea typeface="Roboto Light"/>
                <a:cs typeface="Roboto Light"/>
                <a:sym typeface="Roboto Light"/>
              </a:rPr>
              <a:t>Deadline for school board resolution</a:t>
            </a:r>
            <a:endParaRPr sz="1420">
              <a:solidFill>
                <a:schemeClr val="lt1"/>
              </a:solidFill>
              <a:latin typeface="Roboto Light"/>
              <a:ea typeface="Roboto Light"/>
              <a:cs typeface="Roboto Light"/>
              <a:sym typeface="Roboto Light"/>
            </a:endParaRPr>
          </a:p>
        </p:txBody>
      </p:sp>
      <p:sp>
        <p:nvSpPr>
          <p:cNvPr id="269" name="Google Shape;269;p27"/>
          <p:cNvSpPr txBox="1"/>
          <p:nvPr>
            <p:ph type="title"/>
          </p:nvPr>
        </p:nvSpPr>
        <p:spPr>
          <a:xfrm>
            <a:off x="4935800" y="3585375"/>
            <a:ext cx="16293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20">
                <a:solidFill>
                  <a:schemeClr val="lt1"/>
                </a:solidFill>
                <a:latin typeface="Roboto Light"/>
                <a:ea typeface="Roboto Light"/>
                <a:cs typeface="Roboto Light"/>
                <a:sym typeface="Roboto Light"/>
              </a:rPr>
              <a:t>LSP online </a:t>
            </a:r>
            <a:br>
              <a:rPr lang="en" sz="1420">
                <a:solidFill>
                  <a:schemeClr val="lt1"/>
                </a:solidFill>
                <a:latin typeface="Roboto Light"/>
                <a:ea typeface="Roboto Light"/>
                <a:cs typeface="Roboto Light"/>
                <a:sym typeface="Roboto Light"/>
              </a:rPr>
            </a:br>
            <a:r>
              <a:rPr lang="en" sz="1420">
                <a:solidFill>
                  <a:schemeClr val="lt1"/>
                </a:solidFill>
                <a:latin typeface="Roboto Light"/>
                <a:ea typeface="Roboto Light"/>
                <a:cs typeface="Roboto Light"/>
                <a:sym typeface="Roboto Light"/>
              </a:rPr>
              <a:t>opens for district selections</a:t>
            </a:r>
            <a:endParaRPr sz="1420">
              <a:solidFill>
                <a:schemeClr val="lt1"/>
              </a:solidFill>
              <a:latin typeface="Roboto Light"/>
              <a:ea typeface="Roboto Light"/>
              <a:cs typeface="Roboto Light"/>
              <a:sym typeface="Roboto Light"/>
            </a:endParaRPr>
          </a:p>
        </p:txBody>
      </p:sp>
      <p:sp>
        <p:nvSpPr>
          <p:cNvPr id="270" name="Google Shape;270;p27"/>
          <p:cNvSpPr txBox="1"/>
          <p:nvPr>
            <p:ph type="title"/>
          </p:nvPr>
        </p:nvSpPr>
        <p:spPr>
          <a:xfrm>
            <a:off x="7033825" y="3585375"/>
            <a:ext cx="18189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solidFill>
                  <a:schemeClr val="lt1"/>
                </a:solidFill>
                <a:latin typeface="Roboto Light"/>
                <a:ea typeface="Roboto Light"/>
                <a:cs typeface="Roboto Light"/>
                <a:sym typeface="Roboto Light"/>
              </a:rPr>
              <a:t>Deadline for </a:t>
            </a:r>
            <a:br>
              <a:rPr lang="en" sz="1400">
                <a:solidFill>
                  <a:schemeClr val="lt1"/>
                </a:solidFill>
                <a:latin typeface="Roboto Light"/>
                <a:ea typeface="Roboto Light"/>
                <a:cs typeface="Roboto Light"/>
                <a:sym typeface="Roboto Light"/>
              </a:rPr>
            </a:br>
            <a:r>
              <a:rPr lang="en" sz="1400">
                <a:solidFill>
                  <a:schemeClr val="lt1"/>
                </a:solidFill>
                <a:latin typeface="Roboto Light"/>
                <a:ea typeface="Roboto Light"/>
                <a:cs typeface="Roboto Light"/>
                <a:sym typeface="Roboto Light"/>
              </a:rPr>
              <a:t>districts to make prelim. selections</a:t>
            </a:r>
            <a:endParaRPr sz="1420">
              <a:solidFill>
                <a:schemeClr val="lt1"/>
              </a:solidFill>
              <a:latin typeface="Roboto Light"/>
              <a:ea typeface="Roboto Light"/>
              <a:cs typeface="Roboto Light"/>
              <a:sym typeface="Roboto Light"/>
            </a:endParaRPr>
          </a:p>
        </p:txBody>
      </p:sp>
      <p:sp>
        <p:nvSpPr>
          <p:cNvPr id="271" name="Google Shape;271;p27"/>
          <p:cNvSpPr/>
          <p:nvPr/>
        </p:nvSpPr>
        <p:spPr>
          <a:xfrm>
            <a:off x="88250" y="3438375"/>
            <a:ext cx="2568900" cy="1095000"/>
          </a:xfrm>
          <a:prstGeom prst="chevron">
            <a:avLst>
              <a:gd fmla="val 50000" name="adj"/>
            </a:avLst>
          </a:prstGeom>
          <a:solidFill>
            <a:srgbClr val="658B4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27"/>
          <p:cNvSpPr txBox="1"/>
          <p:nvPr>
            <p:ph type="title"/>
          </p:nvPr>
        </p:nvSpPr>
        <p:spPr>
          <a:xfrm>
            <a:off x="631525" y="3585450"/>
            <a:ext cx="1932300" cy="732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320">
                <a:solidFill>
                  <a:schemeClr val="lt1"/>
                </a:solidFill>
                <a:latin typeface="Roboto Light"/>
                <a:ea typeface="Roboto Light"/>
                <a:cs typeface="Roboto Light"/>
                <a:sym typeface="Roboto Light"/>
              </a:rPr>
              <a:t>NWRESD/school </a:t>
            </a:r>
            <a:br>
              <a:rPr lang="en" sz="1320">
                <a:solidFill>
                  <a:schemeClr val="lt1"/>
                </a:solidFill>
                <a:latin typeface="Roboto Light"/>
                <a:ea typeface="Roboto Light"/>
                <a:cs typeface="Roboto Light"/>
                <a:sym typeface="Roboto Light"/>
              </a:rPr>
            </a:br>
            <a:r>
              <a:rPr lang="en" sz="1320">
                <a:solidFill>
                  <a:schemeClr val="lt1"/>
                </a:solidFill>
                <a:latin typeface="Roboto Light"/>
                <a:ea typeface="Roboto Light"/>
                <a:cs typeface="Roboto Light"/>
                <a:sym typeface="Roboto Light"/>
              </a:rPr>
              <a:t>districts discuss prelim. services costs</a:t>
            </a:r>
            <a:endParaRPr sz="1320">
              <a:solidFill>
                <a:schemeClr val="lt1"/>
              </a:solidFill>
              <a:latin typeface="Roboto Light"/>
              <a:ea typeface="Roboto Light"/>
              <a:cs typeface="Roboto Light"/>
              <a:sym typeface="Roboto Light"/>
            </a:endParaRPr>
          </a:p>
          <a:p>
            <a:pPr indent="0" lvl="0" marL="0" rtl="0" algn="l">
              <a:spcBef>
                <a:spcPts val="0"/>
              </a:spcBef>
              <a:spcAft>
                <a:spcPts val="0"/>
              </a:spcAft>
              <a:buClr>
                <a:schemeClr val="dk1"/>
              </a:buClr>
              <a:buSzPts val="1100"/>
              <a:buFont typeface="Arial"/>
              <a:buNone/>
            </a:pPr>
            <a:r>
              <a:t/>
            </a:r>
            <a:endParaRPr sz="1320">
              <a:solidFill>
                <a:schemeClr val="lt1"/>
              </a:solidFill>
              <a:latin typeface="Roboto Light"/>
              <a:ea typeface="Roboto Light"/>
              <a:cs typeface="Roboto Light"/>
              <a:sym typeface="Roboto Light"/>
            </a:endParaRPr>
          </a:p>
          <a:p>
            <a:pPr indent="0" lvl="0" marL="0" rtl="0" algn="l">
              <a:spcBef>
                <a:spcPts val="0"/>
              </a:spcBef>
              <a:spcAft>
                <a:spcPts val="0"/>
              </a:spcAft>
              <a:buNone/>
            </a:pPr>
            <a:r>
              <a:t/>
            </a:r>
            <a:endParaRPr sz="1320">
              <a:solidFill>
                <a:schemeClr val="lt1"/>
              </a:solidFill>
              <a:latin typeface="Roboto Light"/>
              <a:ea typeface="Roboto Light"/>
              <a:cs typeface="Roboto Light"/>
              <a:sym typeface="Roboto 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ED3"/>
        </a:solidFill>
      </p:bgPr>
    </p:bg>
    <p:spTree>
      <p:nvGrpSpPr>
        <p:cNvPr id="276" name="Shape 276"/>
        <p:cNvGrpSpPr/>
        <p:nvPr/>
      </p:nvGrpSpPr>
      <p:grpSpPr>
        <a:xfrm>
          <a:off x="0" y="0"/>
          <a:ext cx="0" cy="0"/>
          <a:chOff x="0" y="0"/>
          <a:chExt cx="0" cy="0"/>
        </a:xfrm>
      </p:grpSpPr>
      <p:sp>
        <p:nvSpPr>
          <p:cNvPr id="277" name="Google Shape;277;p28"/>
          <p:cNvSpPr txBox="1"/>
          <p:nvPr/>
        </p:nvSpPr>
        <p:spPr>
          <a:xfrm>
            <a:off x="1115588" y="484850"/>
            <a:ext cx="1982700" cy="373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500">
                <a:solidFill>
                  <a:srgbClr val="51469C"/>
                </a:solidFill>
                <a:latin typeface="Roboto"/>
                <a:ea typeface="Roboto"/>
                <a:cs typeface="Roboto"/>
                <a:sym typeface="Roboto"/>
              </a:rPr>
              <a:t>County Allocations</a:t>
            </a:r>
            <a:endParaRPr b="1" sz="1500">
              <a:solidFill>
                <a:srgbClr val="51469C"/>
              </a:solidFill>
              <a:latin typeface="Roboto"/>
              <a:ea typeface="Roboto"/>
              <a:cs typeface="Roboto"/>
              <a:sym typeface="Roboto"/>
            </a:endParaRPr>
          </a:p>
        </p:txBody>
      </p:sp>
      <p:sp>
        <p:nvSpPr>
          <p:cNvPr id="278" name="Google Shape;278;p28"/>
          <p:cNvSpPr txBox="1"/>
          <p:nvPr/>
        </p:nvSpPr>
        <p:spPr>
          <a:xfrm>
            <a:off x="1115613" y="1480025"/>
            <a:ext cx="3619500" cy="2487600"/>
          </a:xfrm>
          <a:prstGeom prst="rect">
            <a:avLst/>
          </a:prstGeom>
          <a:noFill/>
          <a:ln>
            <a:noFill/>
          </a:ln>
        </p:spPr>
        <p:txBody>
          <a:bodyPr anchorCtr="0" anchor="t" bIns="91425" lIns="91425" spcFirstLastPara="1" rIns="91425" wrap="square" tIns="91425">
            <a:noAutofit/>
          </a:bodyPr>
          <a:lstStyle/>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Cybersecurity Services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Emergency Closure Network (FlashAlert)</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Forecast 5</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Help Desk</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Library Services (Follett Destiny Library, Resource Manager and Textbook)</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Network Services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Restraint and Seclusion App</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Technical Engineering Cooperative</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SchooLinks</a:t>
            </a:r>
            <a:endParaRPr>
              <a:solidFill>
                <a:schemeClr val="dk2"/>
              </a:solidFill>
              <a:latin typeface="Roboto Light"/>
              <a:ea typeface="Roboto Light"/>
              <a:cs typeface="Roboto Light"/>
              <a:sym typeface="Roboto Light"/>
            </a:endParaRPr>
          </a:p>
        </p:txBody>
      </p:sp>
      <p:sp>
        <p:nvSpPr>
          <p:cNvPr id="279" name="Google Shape;279;p28"/>
          <p:cNvSpPr txBox="1"/>
          <p:nvPr/>
        </p:nvSpPr>
        <p:spPr>
          <a:xfrm>
            <a:off x="1115588" y="1175875"/>
            <a:ext cx="1982700" cy="373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500">
                <a:solidFill>
                  <a:srgbClr val="51469C"/>
                </a:solidFill>
                <a:latin typeface="Roboto"/>
                <a:ea typeface="Roboto"/>
                <a:cs typeface="Roboto"/>
                <a:sym typeface="Roboto"/>
              </a:rPr>
              <a:t>Technology</a:t>
            </a:r>
            <a:endParaRPr b="1" sz="1500">
              <a:solidFill>
                <a:srgbClr val="51469C"/>
              </a:solidFill>
              <a:latin typeface="Roboto"/>
              <a:ea typeface="Roboto"/>
              <a:cs typeface="Roboto"/>
              <a:sym typeface="Roboto"/>
            </a:endParaRPr>
          </a:p>
        </p:txBody>
      </p:sp>
      <p:sp>
        <p:nvSpPr>
          <p:cNvPr id="280" name="Google Shape;280;p28"/>
          <p:cNvSpPr txBox="1"/>
          <p:nvPr/>
        </p:nvSpPr>
        <p:spPr>
          <a:xfrm>
            <a:off x="4999313" y="789000"/>
            <a:ext cx="3619500" cy="2406900"/>
          </a:xfrm>
          <a:prstGeom prst="rect">
            <a:avLst/>
          </a:prstGeom>
          <a:noFill/>
          <a:ln>
            <a:noFill/>
          </a:ln>
        </p:spPr>
        <p:txBody>
          <a:bodyPr anchorCtr="0" anchor="t" bIns="91425" lIns="91425" spcFirstLastPara="1" rIns="91425" wrap="square" tIns="91425">
            <a:noAutofit/>
          </a:bodyPr>
          <a:lstStyle/>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9th Grade Success Network</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Behavior Attendance and Social Emotional Supports (BASES)</a:t>
            </a:r>
            <a:endParaRPr>
              <a:solidFill>
                <a:schemeClr val="dk2"/>
              </a:solidFill>
              <a:latin typeface="Roboto Light"/>
              <a:ea typeface="Roboto Light"/>
              <a:cs typeface="Roboto Light"/>
              <a:sym typeface="Roboto Light"/>
            </a:endParaRPr>
          </a:p>
          <a:p>
            <a:pPr indent="-317500" lvl="1" marL="914400" rtl="0" algn="l">
              <a:lnSpc>
                <a:spcPct val="115000"/>
              </a:lnSpc>
              <a:spcBef>
                <a:spcPts val="0"/>
              </a:spcBef>
              <a:spcAft>
                <a:spcPts val="0"/>
              </a:spcAft>
              <a:buClr>
                <a:srgbClr val="51469C"/>
              </a:buClr>
              <a:buSzPts val="1400"/>
              <a:buFont typeface="Roboto Light"/>
              <a:buChar char="○"/>
            </a:pPr>
            <a:r>
              <a:rPr lang="en">
                <a:solidFill>
                  <a:schemeClr val="dk2"/>
                </a:solidFill>
                <a:latin typeface="Roboto Light"/>
                <a:ea typeface="Roboto Light"/>
                <a:cs typeface="Roboto Light"/>
                <a:sym typeface="Roboto Light"/>
              </a:rPr>
              <a:t>Attendance Services</a:t>
            </a:r>
            <a:endParaRPr>
              <a:solidFill>
                <a:schemeClr val="dk2"/>
              </a:solidFill>
              <a:latin typeface="Roboto Light"/>
              <a:ea typeface="Roboto Light"/>
              <a:cs typeface="Roboto Light"/>
              <a:sym typeface="Roboto Light"/>
            </a:endParaRPr>
          </a:p>
          <a:p>
            <a:pPr indent="-317500" lvl="1" marL="914400" rtl="0" algn="l">
              <a:lnSpc>
                <a:spcPct val="115000"/>
              </a:lnSpc>
              <a:spcBef>
                <a:spcPts val="0"/>
              </a:spcBef>
              <a:spcAft>
                <a:spcPts val="0"/>
              </a:spcAft>
              <a:buClr>
                <a:srgbClr val="51469C"/>
              </a:buClr>
              <a:buSzPts val="1400"/>
              <a:buFont typeface="Roboto Light"/>
              <a:buChar char="○"/>
            </a:pPr>
            <a:r>
              <a:rPr lang="en">
                <a:solidFill>
                  <a:schemeClr val="dk2"/>
                </a:solidFill>
                <a:latin typeface="Roboto Light"/>
                <a:ea typeface="Roboto Light"/>
                <a:cs typeface="Roboto Light"/>
                <a:sym typeface="Roboto Light"/>
              </a:rPr>
              <a:t>Social Emotional Learning</a:t>
            </a:r>
            <a:endParaRPr>
              <a:solidFill>
                <a:schemeClr val="dk2"/>
              </a:solidFill>
              <a:latin typeface="Roboto Light"/>
              <a:ea typeface="Roboto Light"/>
              <a:cs typeface="Roboto Light"/>
              <a:sym typeface="Roboto Light"/>
            </a:endParaRPr>
          </a:p>
          <a:p>
            <a:pPr indent="-317500" lvl="1" marL="914400" rtl="0" algn="l">
              <a:lnSpc>
                <a:spcPct val="115000"/>
              </a:lnSpc>
              <a:spcBef>
                <a:spcPts val="0"/>
              </a:spcBef>
              <a:spcAft>
                <a:spcPts val="0"/>
              </a:spcAft>
              <a:buClr>
                <a:srgbClr val="51469C"/>
              </a:buClr>
              <a:buSzPts val="1400"/>
              <a:buFont typeface="Roboto Light"/>
              <a:buChar char="○"/>
            </a:pPr>
            <a:r>
              <a:rPr lang="en">
                <a:solidFill>
                  <a:schemeClr val="dk2"/>
                </a:solidFill>
                <a:latin typeface="Roboto Light"/>
                <a:ea typeface="Roboto Light"/>
                <a:cs typeface="Roboto Light"/>
                <a:sym typeface="Roboto Light"/>
              </a:rPr>
              <a:t>School Safety &amp; Prevention</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Career &amp; College Readiness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Early Literacy</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Grant Writing</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MTSS Coaching</a:t>
            </a:r>
            <a:endParaRPr>
              <a:solidFill>
                <a:schemeClr val="dk2"/>
              </a:solidFill>
              <a:latin typeface="Roboto Light"/>
              <a:ea typeface="Roboto Light"/>
              <a:cs typeface="Roboto Light"/>
              <a:sym typeface="Roboto Light"/>
            </a:endParaRPr>
          </a:p>
        </p:txBody>
      </p:sp>
      <p:sp>
        <p:nvSpPr>
          <p:cNvPr id="281" name="Google Shape;281;p28"/>
          <p:cNvSpPr txBox="1"/>
          <p:nvPr/>
        </p:nvSpPr>
        <p:spPr>
          <a:xfrm>
            <a:off x="4999304" y="484850"/>
            <a:ext cx="2652300" cy="373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500">
                <a:solidFill>
                  <a:srgbClr val="51469C"/>
                </a:solidFill>
                <a:latin typeface="Roboto"/>
                <a:ea typeface="Roboto"/>
                <a:cs typeface="Roboto"/>
                <a:sym typeface="Roboto"/>
              </a:rPr>
              <a:t>Instructional Services</a:t>
            </a:r>
            <a:endParaRPr b="1" sz="1500">
              <a:solidFill>
                <a:srgbClr val="51469C"/>
              </a:solidFill>
              <a:latin typeface="Roboto"/>
              <a:ea typeface="Roboto"/>
              <a:cs typeface="Roboto"/>
              <a:sym typeface="Roboto"/>
            </a:endParaRPr>
          </a:p>
        </p:txBody>
      </p:sp>
      <p:sp>
        <p:nvSpPr>
          <p:cNvPr id="282" name="Google Shape;282;p28"/>
          <p:cNvSpPr txBox="1"/>
          <p:nvPr/>
        </p:nvSpPr>
        <p:spPr>
          <a:xfrm>
            <a:off x="4999338" y="3972200"/>
            <a:ext cx="3036900" cy="672300"/>
          </a:xfrm>
          <a:prstGeom prst="rect">
            <a:avLst/>
          </a:prstGeom>
          <a:noFill/>
          <a:ln>
            <a:noFill/>
          </a:ln>
        </p:spPr>
        <p:txBody>
          <a:bodyPr anchorCtr="0" anchor="t" bIns="91425" lIns="91425" spcFirstLastPara="1" rIns="91425" wrap="square" tIns="91425">
            <a:noAutofit/>
          </a:bodyPr>
          <a:lstStyle/>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Regional Compensation Analysis </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8979B8"/>
              </a:buClr>
              <a:buSzPts val="1400"/>
              <a:buFont typeface="Roboto Light"/>
              <a:buChar char="●"/>
            </a:pPr>
            <a:r>
              <a:rPr lang="en">
                <a:solidFill>
                  <a:schemeClr val="dk2"/>
                </a:solidFill>
                <a:latin typeface="Roboto Light"/>
                <a:ea typeface="Roboto Light"/>
                <a:cs typeface="Roboto Light"/>
                <a:sym typeface="Roboto Light"/>
              </a:rPr>
              <a:t>FlashAlert</a:t>
            </a:r>
            <a:endParaRPr>
              <a:solidFill>
                <a:schemeClr val="dk2"/>
              </a:solidFill>
              <a:latin typeface="Roboto Light"/>
              <a:ea typeface="Roboto Light"/>
              <a:cs typeface="Roboto Light"/>
              <a:sym typeface="Roboto Light"/>
            </a:endParaRPr>
          </a:p>
        </p:txBody>
      </p:sp>
      <p:sp>
        <p:nvSpPr>
          <p:cNvPr id="283" name="Google Shape;283;p28"/>
          <p:cNvSpPr txBox="1"/>
          <p:nvPr/>
        </p:nvSpPr>
        <p:spPr>
          <a:xfrm>
            <a:off x="4999300" y="3668050"/>
            <a:ext cx="1982700" cy="373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500">
                <a:solidFill>
                  <a:srgbClr val="51469C"/>
                </a:solidFill>
                <a:latin typeface="Roboto"/>
                <a:ea typeface="Roboto"/>
                <a:cs typeface="Roboto"/>
                <a:sym typeface="Roboto"/>
              </a:rPr>
              <a:t>Miscellaneous</a:t>
            </a:r>
            <a:endParaRPr b="1" sz="1500">
              <a:solidFill>
                <a:srgbClr val="51469C"/>
              </a:solidFill>
              <a:latin typeface="Roboto"/>
              <a:ea typeface="Roboto"/>
              <a:cs typeface="Roboto"/>
              <a:sym typeface="Roboto"/>
            </a:endParaRPr>
          </a:p>
        </p:txBody>
      </p:sp>
      <p:sp>
        <p:nvSpPr>
          <p:cNvPr id="284" name="Google Shape;284;p28"/>
          <p:cNvSpPr/>
          <p:nvPr/>
        </p:nvSpPr>
        <p:spPr>
          <a:xfrm rot="-5400000">
            <a:off x="-2179350" y="2179575"/>
            <a:ext cx="5147700" cy="789000"/>
          </a:xfrm>
          <a:prstGeom prst="rect">
            <a:avLst/>
          </a:prstGeom>
          <a:solidFill>
            <a:srgbClr val="8979B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600">
                <a:solidFill>
                  <a:schemeClr val="lt1"/>
                </a:solidFill>
                <a:latin typeface="Roboto"/>
                <a:ea typeface="Roboto"/>
                <a:cs typeface="Roboto"/>
                <a:sym typeface="Roboto"/>
              </a:rPr>
              <a:t>Core</a:t>
            </a:r>
            <a:endParaRPr b="1" sz="2600">
              <a:solidFill>
                <a:schemeClr val="lt1"/>
              </a:solidFill>
              <a:latin typeface="Roboto"/>
              <a:ea typeface="Roboto"/>
              <a:cs typeface="Roboto"/>
              <a:sym typeface="Robot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ED3"/>
        </a:solidFill>
      </p:bgPr>
    </p:bg>
    <p:spTree>
      <p:nvGrpSpPr>
        <p:cNvPr id="288" name="Shape 288"/>
        <p:cNvGrpSpPr/>
        <p:nvPr/>
      </p:nvGrpSpPr>
      <p:grpSpPr>
        <a:xfrm>
          <a:off x="0" y="0"/>
          <a:ext cx="0" cy="0"/>
          <a:chOff x="0" y="0"/>
          <a:chExt cx="0" cy="0"/>
        </a:xfrm>
      </p:grpSpPr>
      <p:sp>
        <p:nvSpPr>
          <p:cNvPr id="289" name="Google Shape;289;p29"/>
          <p:cNvSpPr txBox="1"/>
          <p:nvPr>
            <p:ph idx="1" type="body"/>
          </p:nvPr>
        </p:nvSpPr>
        <p:spPr>
          <a:xfrm>
            <a:off x="4113825" y="1152475"/>
            <a:ext cx="4395600" cy="12132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a:latin typeface="Roboto Light"/>
                <a:ea typeface="Roboto Light"/>
                <a:cs typeface="Roboto Light"/>
                <a:sym typeface="Roboto Light"/>
              </a:rPr>
              <a:t>Menu services are available for individual districts to purchase as needed using service credits or other funding sources</a:t>
            </a:r>
            <a:r>
              <a:rPr lang="en">
                <a:latin typeface="Roboto Light"/>
                <a:ea typeface="Roboto Light"/>
                <a:cs typeface="Roboto Light"/>
                <a:sym typeface="Roboto Light"/>
              </a:rPr>
              <a:t>.</a:t>
            </a:r>
            <a:endParaRPr>
              <a:latin typeface="Roboto Light"/>
              <a:ea typeface="Roboto Light"/>
              <a:cs typeface="Roboto Light"/>
              <a:sym typeface="Roboto Light"/>
            </a:endParaRPr>
          </a:p>
        </p:txBody>
      </p:sp>
      <p:sp>
        <p:nvSpPr>
          <p:cNvPr id="290" name="Google Shape;290;p29"/>
          <p:cNvSpPr txBox="1"/>
          <p:nvPr>
            <p:ph type="title"/>
          </p:nvPr>
        </p:nvSpPr>
        <p:spPr>
          <a:xfrm>
            <a:off x="4113825" y="215975"/>
            <a:ext cx="4663200" cy="9492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3020">
                <a:solidFill>
                  <a:srgbClr val="414042"/>
                </a:solidFill>
                <a:latin typeface="Roboto"/>
                <a:ea typeface="Roboto"/>
                <a:cs typeface="Roboto"/>
                <a:sym typeface="Roboto"/>
              </a:rPr>
              <a:t>Menu</a:t>
            </a:r>
            <a:r>
              <a:rPr b="1" lang="en" sz="3020">
                <a:solidFill>
                  <a:srgbClr val="414042"/>
                </a:solidFill>
                <a:latin typeface="Roboto"/>
                <a:ea typeface="Roboto"/>
                <a:cs typeface="Roboto"/>
                <a:sym typeface="Roboto"/>
              </a:rPr>
              <a:t> Services</a:t>
            </a:r>
            <a:endParaRPr b="1" sz="2820">
              <a:solidFill>
                <a:srgbClr val="414042"/>
              </a:solidFill>
              <a:latin typeface="Roboto"/>
              <a:ea typeface="Roboto"/>
              <a:cs typeface="Roboto"/>
              <a:sym typeface="Roboto"/>
            </a:endParaRPr>
          </a:p>
        </p:txBody>
      </p:sp>
      <p:pic>
        <p:nvPicPr>
          <p:cNvPr id="291" name="Google Shape;291;p29"/>
          <p:cNvPicPr preferRelativeResize="0"/>
          <p:nvPr/>
        </p:nvPicPr>
        <p:blipFill rotWithShape="1">
          <a:blip r:embed="rId3">
            <a:alphaModFix/>
          </a:blip>
          <a:srcRect b="0" l="63690" r="0" t="37304"/>
          <a:stretch/>
        </p:blipFill>
        <p:spPr>
          <a:xfrm>
            <a:off x="6210925" y="2294800"/>
            <a:ext cx="2933074" cy="2848700"/>
          </a:xfrm>
          <a:prstGeom prst="rect">
            <a:avLst/>
          </a:prstGeom>
          <a:noFill/>
          <a:ln>
            <a:noFill/>
          </a:ln>
        </p:spPr>
      </p:pic>
      <p:pic>
        <p:nvPicPr>
          <p:cNvPr id="292" name="Google Shape;292;p29"/>
          <p:cNvPicPr preferRelativeResize="0"/>
          <p:nvPr>
            <p:ph idx="2" type="pic"/>
          </p:nvPr>
        </p:nvPicPr>
        <p:blipFill rotWithShape="1">
          <a:blip r:embed="rId4">
            <a:alphaModFix/>
          </a:blip>
          <a:srcRect b="17603" l="0" r="15839" t="4948"/>
          <a:stretch/>
        </p:blipFill>
        <p:spPr>
          <a:xfrm>
            <a:off x="-20525" y="0"/>
            <a:ext cx="3747024" cy="5173376"/>
          </a:xfrm>
          <a:prstGeom prst="rect">
            <a:avLst/>
          </a:prstGeom>
          <a:noFill/>
          <a:ln>
            <a:noFill/>
          </a:ln>
        </p:spPr>
      </p:pic>
      <p:sp>
        <p:nvSpPr>
          <p:cNvPr id="293" name="Google Shape;293;p29"/>
          <p:cNvSpPr txBox="1"/>
          <p:nvPr/>
        </p:nvSpPr>
        <p:spPr>
          <a:xfrm>
            <a:off x="135175" y="4786000"/>
            <a:ext cx="2354700" cy="22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000">
                <a:solidFill>
                  <a:schemeClr val="lt1"/>
                </a:solidFill>
                <a:latin typeface="Roboto Light"/>
                <a:ea typeface="Roboto Light"/>
                <a:cs typeface="Roboto Light"/>
                <a:sym typeface="Roboto Light"/>
              </a:rPr>
              <a:t>Pacific Academy Graduation</a:t>
            </a:r>
            <a:endParaRPr i="1" sz="1000">
              <a:solidFill>
                <a:schemeClr val="lt1"/>
              </a:solidFill>
              <a:latin typeface="Roboto Light"/>
              <a:ea typeface="Roboto Light"/>
              <a:cs typeface="Roboto Light"/>
              <a:sym typeface="Roboto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ED3"/>
        </a:solidFill>
      </p:bgPr>
    </p:bg>
    <p:spTree>
      <p:nvGrpSpPr>
        <p:cNvPr id="297" name="Shape 297"/>
        <p:cNvGrpSpPr/>
        <p:nvPr/>
      </p:nvGrpSpPr>
      <p:grpSpPr>
        <a:xfrm>
          <a:off x="0" y="0"/>
          <a:ext cx="0" cy="0"/>
          <a:chOff x="0" y="0"/>
          <a:chExt cx="0" cy="0"/>
        </a:xfrm>
      </p:grpSpPr>
      <p:sp>
        <p:nvSpPr>
          <p:cNvPr id="298" name="Google Shape;298;p30"/>
          <p:cNvSpPr txBox="1"/>
          <p:nvPr/>
        </p:nvSpPr>
        <p:spPr>
          <a:xfrm>
            <a:off x="1115588" y="484850"/>
            <a:ext cx="1982700" cy="373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500">
                <a:solidFill>
                  <a:srgbClr val="658B43"/>
                </a:solidFill>
                <a:latin typeface="Roboto"/>
                <a:ea typeface="Roboto"/>
                <a:cs typeface="Roboto"/>
                <a:sym typeface="Roboto"/>
              </a:rPr>
              <a:t>Administration</a:t>
            </a:r>
            <a:endParaRPr b="1" sz="1500">
              <a:solidFill>
                <a:srgbClr val="658B43"/>
              </a:solidFill>
              <a:latin typeface="Roboto"/>
              <a:ea typeface="Roboto"/>
              <a:cs typeface="Roboto"/>
              <a:sym typeface="Roboto"/>
            </a:endParaRPr>
          </a:p>
        </p:txBody>
      </p:sp>
      <p:sp>
        <p:nvSpPr>
          <p:cNvPr id="299" name="Google Shape;299;p30"/>
          <p:cNvSpPr txBox="1"/>
          <p:nvPr/>
        </p:nvSpPr>
        <p:spPr>
          <a:xfrm>
            <a:off x="1115625" y="789000"/>
            <a:ext cx="5764800" cy="1816500"/>
          </a:xfrm>
          <a:prstGeom prst="rect">
            <a:avLst/>
          </a:prstGeom>
          <a:noFill/>
          <a:ln>
            <a:noFill/>
          </a:ln>
        </p:spPr>
        <p:txBody>
          <a:bodyPr anchorCtr="0" anchor="t" bIns="91425" lIns="91425" spcFirstLastPara="1" rIns="91425" wrap="square" tIns="91425">
            <a:noAutofit/>
          </a:bodyPr>
          <a:lstStyle/>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Communication Services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Diverse Educator Pathways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Executive Coaching</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Fiscal Services </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Human Resources (Investigations, Civil Rights and Title IX)</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Medicaid Reimbursements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Spanish Language Interpretation and Translation</a:t>
            </a:r>
            <a:endParaRPr>
              <a:solidFill>
                <a:schemeClr val="dk2"/>
              </a:solidFill>
              <a:latin typeface="Roboto Light"/>
              <a:ea typeface="Roboto Light"/>
              <a:cs typeface="Roboto Light"/>
              <a:sym typeface="Roboto Light"/>
            </a:endParaRPr>
          </a:p>
        </p:txBody>
      </p:sp>
      <p:sp>
        <p:nvSpPr>
          <p:cNvPr id="300" name="Google Shape;300;p30"/>
          <p:cNvSpPr/>
          <p:nvPr/>
        </p:nvSpPr>
        <p:spPr>
          <a:xfrm rot="-5400000">
            <a:off x="-2179350" y="2179575"/>
            <a:ext cx="5147700" cy="789000"/>
          </a:xfrm>
          <a:prstGeom prst="rect">
            <a:avLst/>
          </a:prstGeom>
          <a:solidFill>
            <a:srgbClr val="658B4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600">
                <a:solidFill>
                  <a:schemeClr val="lt1"/>
                </a:solidFill>
                <a:latin typeface="Roboto"/>
                <a:ea typeface="Roboto"/>
                <a:cs typeface="Roboto"/>
                <a:sym typeface="Roboto"/>
              </a:rPr>
              <a:t>Menu</a:t>
            </a:r>
            <a:endParaRPr b="1" sz="2600">
              <a:solidFill>
                <a:schemeClr val="lt1"/>
              </a:solidFill>
              <a:latin typeface="Roboto"/>
              <a:ea typeface="Roboto"/>
              <a:cs typeface="Roboto"/>
              <a:sym typeface="Roboto"/>
            </a:endParaRPr>
          </a:p>
        </p:txBody>
      </p:sp>
      <p:pic>
        <p:nvPicPr>
          <p:cNvPr id="301" name="Google Shape;301;p30"/>
          <p:cNvPicPr preferRelativeResize="0"/>
          <p:nvPr/>
        </p:nvPicPr>
        <p:blipFill rotWithShape="1">
          <a:blip r:embed="rId3">
            <a:alphaModFix/>
          </a:blip>
          <a:srcRect b="0" l="64772" r="0" t="39176"/>
          <a:stretch/>
        </p:blipFill>
        <p:spPr>
          <a:xfrm>
            <a:off x="6247250" y="2330075"/>
            <a:ext cx="2896752" cy="28134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ED3"/>
        </a:solidFill>
      </p:bgPr>
    </p:bg>
    <p:spTree>
      <p:nvGrpSpPr>
        <p:cNvPr id="305" name="Shape 305"/>
        <p:cNvGrpSpPr/>
        <p:nvPr/>
      </p:nvGrpSpPr>
      <p:grpSpPr>
        <a:xfrm>
          <a:off x="0" y="0"/>
          <a:ext cx="0" cy="0"/>
          <a:chOff x="0" y="0"/>
          <a:chExt cx="0" cy="0"/>
        </a:xfrm>
      </p:grpSpPr>
      <p:sp>
        <p:nvSpPr>
          <p:cNvPr id="306" name="Google Shape;306;p31"/>
          <p:cNvSpPr txBox="1"/>
          <p:nvPr/>
        </p:nvSpPr>
        <p:spPr>
          <a:xfrm>
            <a:off x="1115588" y="484850"/>
            <a:ext cx="1982700" cy="373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500">
                <a:solidFill>
                  <a:srgbClr val="658B43"/>
                </a:solidFill>
                <a:latin typeface="Roboto"/>
                <a:ea typeface="Roboto"/>
                <a:cs typeface="Roboto"/>
                <a:sym typeface="Roboto"/>
              </a:rPr>
              <a:t>Instruction</a:t>
            </a:r>
            <a:endParaRPr b="1" sz="1500">
              <a:solidFill>
                <a:srgbClr val="658B43"/>
              </a:solidFill>
              <a:latin typeface="Roboto"/>
              <a:ea typeface="Roboto"/>
              <a:cs typeface="Roboto"/>
              <a:sym typeface="Roboto"/>
            </a:endParaRPr>
          </a:p>
        </p:txBody>
      </p:sp>
      <p:sp>
        <p:nvSpPr>
          <p:cNvPr id="307" name="Google Shape;307;p31"/>
          <p:cNvSpPr txBox="1"/>
          <p:nvPr/>
        </p:nvSpPr>
        <p:spPr>
          <a:xfrm>
            <a:off x="1115625" y="789000"/>
            <a:ext cx="5764800" cy="1816500"/>
          </a:xfrm>
          <a:prstGeom prst="rect">
            <a:avLst/>
          </a:prstGeom>
          <a:noFill/>
          <a:ln>
            <a:noFill/>
          </a:ln>
        </p:spPr>
        <p:txBody>
          <a:bodyPr anchorCtr="0" anchor="t" bIns="91425" lIns="91425" spcFirstLastPara="1" rIns="91425" wrap="square" tIns="91425">
            <a:noAutofit/>
          </a:bodyPr>
          <a:lstStyle/>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Attendance Services and Re-engagement Services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Cascade Education Corps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Junior Achievement: Biztown and Finance Park</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Oregon Virtual Education (ORVED)</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Dual Credit Programming - Willamette Promise </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MTSS Software &amp; Technical Support</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Northwest Outdoor Science School (NOSS)</a:t>
            </a:r>
            <a:endParaRPr>
              <a:solidFill>
                <a:schemeClr val="dk2"/>
              </a:solidFill>
              <a:latin typeface="Roboto Light"/>
              <a:ea typeface="Roboto Light"/>
              <a:cs typeface="Roboto Light"/>
              <a:sym typeface="Roboto Light"/>
            </a:endParaRPr>
          </a:p>
        </p:txBody>
      </p:sp>
      <p:sp>
        <p:nvSpPr>
          <p:cNvPr id="308" name="Google Shape;308;p31"/>
          <p:cNvSpPr/>
          <p:nvPr/>
        </p:nvSpPr>
        <p:spPr>
          <a:xfrm rot="-5400000">
            <a:off x="-2179350" y="2179575"/>
            <a:ext cx="5147700" cy="789000"/>
          </a:xfrm>
          <a:prstGeom prst="rect">
            <a:avLst/>
          </a:prstGeom>
          <a:solidFill>
            <a:srgbClr val="658B4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600">
                <a:solidFill>
                  <a:schemeClr val="lt1"/>
                </a:solidFill>
                <a:latin typeface="Roboto"/>
                <a:ea typeface="Roboto"/>
                <a:cs typeface="Roboto"/>
                <a:sym typeface="Roboto"/>
              </a:rPr>
              <a:t>Menu</a:t>
            </a:r>
            <a:endParaRPr b="1" sz="2600">
              <a:solidFill>
                <a:schemeClr val="lt1"/>
              </a:solidFill>
              <a:latin typeface="Roboto"/>
              <a:ea typeface="Roboto"/>
              <a:cs typeface="Roboto"/>
              <a:sym typeface="Roboto"/>
            </a:endParaRPr>
          </a:p>
        </p:txBody>
      </p:sp>
      <p:pic>
        <p:nvPicPr>
          <p:cNvPr id="309" name="Google Shape;309;p31"/>
          <p:cNvPicPr preferRelativeResize="0"/>
          <p:nvPr/>
        </p:nvPicPr>
        <p:blipFill rotWithShape="1">
          <a:blip r:embed="rId3">
            <a:alphaModFix/>
          </a:blip>
          <a:srcRect b="0" l="62822" r="0" t="40137"/>
          <a:stretch/>
        </p:blipFill>
        <p:spPr>
          <a:xfrm>
            <a:off x="6037750" y="2330075"/>
            <a:ext cx="3106248" cy="281342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ED3"/>
        </a:solidFill>
      </p:bgPr>
    </p:bg>
    <p:spTree>
      <p:nvGrpSpPr>
        <p:cNvPr id="313" name="Shape 313"/>
        <p:cNvGrpSpPr/>
        <p:nvPr/>
      </p:nvGrpSpPr>
      <p:grpSpPr>
        <a:xfrm>
          <a:off x="0" y="0"/>
          <a:ext cx="0" cy="0"/>
          <a:chOff x="0" y="0"/>
          <a:chExt cx="0" cy="0"/>
        </a:xfrm>
      </p:grpSpPr>
      <p:sp>
        <p:nvSpPr>
          <p:cNvPr id="314" name="Google Shape;314;p32"/>
          <p:cNvSpPr txBox="1"/>
          <p:nvPr/>
        </p:nvSpPr>
        <p:spPr>
          <a:xfrm>
            <a:off x="1115621" y="484850"/>
            <a:ext cx="2670900" cy="373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500">
                <a:solidFill>
                  <a:srgbClr val="658B43"/>
                </a:solidFill>
                <a:latin typeface="Roboto"/>
                <a:ea typeface="Roboto"/>
                <a:cs typeface="Roboto"/>
                <a:sym typeface="Roboto"/>
              </a:rPr>
              <a:t>K-12 Special Education </a:t>
            </a:r>
            <a:endParaRPr b="1" sz="1500">
              <a:solidFill>
                <a:srgbClr val="658B43"/>
              </a:solidFill>
              <a:latin typeface="Roboto"/>
              <a:ea typeface="Roboto"/>
              <a:cs typeface="Roboto"/>
              <a:sym typeface="Roboto"/>
            </a:endParaRPr>
          </a:p>
        </p:txBody>
      </p:sp>
      <p:sp>
        <p:nvSpPr>
          <p:cNvPr id="315" name="Google Shape;315;p32"/>
          <p:cNvSpPr txBox="1"/>
          <p:nvPr/>
        </p:nvSpPr>
        <p:spPr>
          <a:xfrm>
            <a:off x="1115625" y="789000"/>
            <a:ext cx="3896700" cy="3863400"/>
          </a:xfrm>
          <a:prstGeom prst="rect">
            <a:avLst/>
          </a:prstGeom>
          <a:noFill/>
          <a:ln>
            <a:noFill/>
          </a:ln>
        </p:spPr>
        <p:txBody>
          <a:bodyPr anchorCtr="0" anchor="t" bIns="91425" lIns="91425" spcFirstLastPara="1" rIns="91425" wrap="square" tIns="91425">
            <a:noAutofit/>
          </a:bodyPr>
          <a:lstStyle/>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Audiology</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Augmentative and Alternative Communication and Assistive Technology</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Autism Spectrum Disorder (ASD) Services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Behavioral Support Consultation</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Blind Visually Impaired (BVI) Student Services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Deaf and Hard-of-Hearing Services and Classrooms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FM Rentals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Learning Specialists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Nursing Services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Occupational Therapy (OT) Services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Physical Therapy (PT) Services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School Psychology Services</a:t>
            </a:r>
            <a:endParaRPr>
              <a:solidFill>
                <a:schemeClr val="dk2"/>
              </a:solidFill>
              <a:latin typeface="Roboto Light"/>
              <a:ea typeface="Roboto Light"/>
              <a:cs typeface="Roboto Light"/>
              <a:sym typeface="Roboto Light"/>
            </a:endParaRPr>
          </a:p>
        </p:txBody>
      </p:sp>
      <p:sp>
        <p:nvSpPr>
          <p:cNvPr id="316" name="Google Shape;316;p32"/>
          <p:cNvSpPr/>
          <p:nvPr/>
        </p:nvSpPr>
        <p:spPr>
          <a:xfrm rot="-5400000">
            <a:off x="-2179350" y="2179575"/>
            <a:ext cx="5147700" cy="789000"/>
          </a:xfrm>
          <a:prstGeom prst="rect">
            <a:avLst/>
          </a:prstGeom>
          <a:solidFill>
            <a:srgbClr val="658B4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600">
                <a:solidFill>
                  <a:schemeClr val="lt1"/>
                </a:solidFill>
                <a:latin typeface="Roboto"/>
                <a:ea typeface="Roboto"/>
                <a:cs typeface="Roboto"/>
                <a:sym typeface="Roboto"/>
              </a:rPr>
              <a:t>Menu</a:t>
            </a:r>
            <a:endParaRPr b="1" sz="2600">
              <a:solidFill>
                <a:schemeClr val="lt1"/>
              </a:solidFill>
              <a:latin typeface="Roboto"/>
              <a:ea typeface="Roboto"/>
              <a:cs typeface="Roboto"/>
              <a:sym typeface="Roboto"/>
            </a:endParaRPr>
          </a:p>
        </p:txBody>
      </p:sp>
      <p:pic>
        <p:nvPicPr>
          <p:cNvPr id="317" name="Google Shape;317;p32"/>
          <p:cNvPicPr preferRelativeResize="0"/>
          <p:nvPr/>
        </p:nvPicPr>
        <p:blipFill rotWithShape="1">
          <a:blip r:embed="rId3">
            <a:alphaModFix/>
          </a:blip>
          <a:srcRect b="0" l="63347" r="0" t="40985"/>
          <a:stretch/>
        </p:blipFill>
        <p:spPr>
          <a:xfrm>
            <a:off x="6037750" y="2330075"/>
            <a:ext cx="3106248" cy="2813424"/>
          </a:xfrm>
          <a:prstGeom prst="rect">
            <a:avLst/>
          </a:prstGeom>
          <a:noFill/>
          <a:ln>
            <a:noFill/>
          </a:ln>
        </p:spPr>
      </p:pic>
      <p:sp>
        <p:nvSpPr>
          <p:cNvPr id="318" name="Google Shape;318;p32"/>
          <p:cNvSpPr txBox="1"/>
          <p:nvPr/>
        </p:nvSpPr>
        <p:spPr>
          <a:xfrm>
            <a:off x="5195400" y="789000"/>
            <a:ext cx="3573900" cy="2540700"/>
          </a:xfrm>
          <a:prstGeom prst="rect">
            <a:avLst/>
          </a:prstGeom>
          <a:noFill/>
          <a:ln>
            <a:noFill/>
          </a:ln>
        </p:spPr>
        <p:txBody>
          <a:bodyPr anchorCtr="0" anchor="t" bIns="91425" lIns="91425" spcFirstLastPara="1" rIns="91425" wrap="square" tIns="91425">
            <a:noAutofit/>
          </a:bodyPr>
          <a:lstStyle/>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Speech-Language Pathology Services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Youth Transition Program (YTP)</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Social Emotional Learning Schools</a:t>
            </a:r>
            <a:endParaRPr>
              <a:solidFill>
                <a:schemeClr val="dk2"/>
              </a:solidFill>
              <a:latin typeface="Roboto Light"/>
              <a:ea typeface="Roboto Light"/>
              <a:cs typeface="Roboto Light"/>
              <a:sym typeface="Roboto Light"/>
            </a:endParaRPr>
          </a:p>
          <a:p>
            <a:pPr indent="-317500" lvl="1" marL="914400" rtl="0" algn="l">
              <a:lnSpc>
                <a:spcPct val="115000"/>
              </a:lnSpc>
              <a:spcBef>
                <a:spcPts val="0"/>
              </a:spcBef>
              <a:spcAft>
                <a:spcPts val="0"/>
              </a:spcAft>
              <a:buClr>
                <a:srgbClr val="658B43"/>
              </a:buClr>
              <a:buSzPts val="1400"/>
              <a:buFont typeface="Roboto Light"/>
              <a:buChar char="○"/>
            </a:pPr>
            <a:r>
              <a:rPr lang="en">
                <a:solidFill>
                  <a:schemeClr val="dk2"/>
                </a:solidFill>
                <a:latin typeface="Roboto Light"/>
                <a:ea typeface="Roboto Light"/>
                <a:cs typeface="Roboto Light"/>
                <a:sym typeface="Roboto Light"/>
              </a:rPr>
              <a:t>Cascade Academy</a:t>
            </a:r>
            <a:endParaRPr>
              <a:solidFill>
                <a:schemeClr val="dk2"/>
              </a:solidFill>
              <a:latin typeface="Roboto Light"/>
              <a:ea typeface="Roboto Light"/>
              <a:cs typeface="Roboto Light"/>
              <a:sym typeface="Roboto Light"/>
            </a:endParaRPr>
          </a:p>
          <a:p>
            <a:pPr indent="-317500" lvl="1" marL="914400" rtl="0" algn="l">
              <a:lnSpc>
                <a:spcPct val="115000"/>
              </a:lnSpc>
              <a:spcBef>
                <a:spcPts val="0"/>
              </a:spcBef>
              <a:spcAft>
                <a:spcPts val="0"/>
              </a:spcAft>
              <a:buClr>
                <a:srgbClr val="658B43"/>
              </a:buClr>
              <a:buSzPts val="1400"/>
              <a:buFont typeface="Roboto Light"/>
              <a:buChar char="○"/>
            </a:pPr>
            <a:r>
              <a:rPr lang="en">
                <a:solidFill>
                  <a:schemeClr val="dk2"/>
                </a:solidFill>
                <a:latin typeface="Roboto Light"/>
                <a:ea typeface="Roboto Light"/>
                <a:cs typeface="Roboto Light"/>
                <a:sym typeface="Roboto Light"/>
              </a:rPr>
              <a:t>Cascade/Pacific Intensive</a:t>
            </a:r>
            <a:endParaRPr>
              <a:solidFill>
                <a:schemeClr val="dk2"/>
              </a:solidFill>
              <a:latin typeface="Roboto Light"/>
              <a:ea typeface="Roboto Light"/>
              <a:cs typeface="Roboto Light"/>
              <a:sym typeface="Roboto Light"/>
            </a:endParaRPr>
          </a:p>
          <a:p>
            <a:pPr indent="-317500" lvl="1" marL="914400" rtl="0" algn="l">
              <a:lnSpc>
                <a:spcPct val="115000"/>
              </a:lnSpc>
              <a:spcBef>
                <a:spcPts val="0"/>
              </a:spcBef>
              <a:spcAft>
                <a:spcPts val="0"/>
              </a:spcAft>
              <a:buClr>
                <a:srgbClr val="658B43"/>
              </a:buClr>
              <a:buSzPts val="1400"/>
              <a:buFont typeface="Roboto Light"/>
              <a:buChar char="○"/>
            </a:pPr>
            <a:r>
              <a:rPr lang="en">
                <a:solidFill>
                  <a:schemeClr val="dk2"/>
                </a:solidFill>
                <a:latin typeface="Roboto Light"/>
                <a:ea typeface="Roboto Light"/>
                <a:cs typeface="Roboto Light"/>
                <a:sym typeface="Roboto Light"/>
              </a:rPr>
              <a:t>Columbia Academy K-8</a:t>
            </a:r>
            <a:endParaRPr>
              <a:solidFill>
                <a:schemeClr val="dk2"/>
              </a:solidFill>
              <a:latin typeface="Roboto Light"/>
              <a:ea typeface="Roboto Light"/>
              <a:cs typeface="Roboto Light"/>
              <a:sym typeface="Roboto Light"/>
            </a:endParaRPr>
          </a:p>
          <a:p>
            <a:pPr indent="-317500" lvl="1" marL="914400" rtl="0" algn="l">
              <a:lnSpc>
                <a:spcPct val="115000"/>
              </a:lnSpc>
              <a:spcBef>
                <a:spcPts val="0"/>
              </a:spcBef>
              <a:spcAft>
                <a:spcPts val="0"/>
              </a:spcAft>
              <a:buClr>
                <a:srgbClr val="658B43"/>
              </a:buClr>
              <a:buSzPts val="1400"/>
              <a:buFont typeface="Roboto Light"/>
              <a:buChar char="○"/>
            </a:pPr>
            <a:r>
              <a:rPr lang="en">
                <a:solidFill>
                  <a:schemeClr val="dk2"/>
                </a:solidFill>
                <a:latin typeface="Roboto Light"/>
                <a:ea typeface="Roboto Light"/>
                <a:cs typeface="Roboto Light"/>
                <a:sym typeface="Roboto Light"/>
              </a:rPr>
              <a:t>Levi Anderson Learning Center</a:t>
            </a:r>
            <a:endParaRPr>
              <a:solidFill>
                <a:schemeClr val="dk2"/>
              </a:solidFill>
              <a:latin typeface="Roboto Light"/>
              <a:ea typeface="Roboto Light"/>
              <a:cs typeface="Roboto Light"/>
              <a:sym typeface="Roboto Light"/>
            </a:endParaRPr>
          </a:p>
          <a:p>
            <a:pPr indent="-317500" lvl="1" marL="914400" rtl="0" algn="l">
              <a:lnSpc>
                <a:spcPct val="115000"/>
              </a:lnSpc>
              <a:spcBef>
                <a:spcPts val="0"/>
              </a:spcBef>
              <a:spcAft>
                <a:spcPts val="0"/>
              </a:spcAft>
              <a:buClr>
                <a:srgbClr val="658B43"/>
              </a:buClr>
              <a:buSzPts val="1400"/>
              <a:buFont typeface="Roboto Light"/>
              <a:buChar char="○"/>
            </a:pPr>
            <a:r>
              <a:rPr lang="en">
                <a:solidFill>
                  <a:schemeClr val="dk2"/>
                </a:solidFill>
                <a:latin typeface="Roboto Light"/>
                <a:ea typeface="Roboto Light"/>
                <a:cs typeface="Roboto Light"/>
                <a:sym typeface="Roboto Light"/>
              </a:rPr>
              <a:t>Meadowlark Academy</a:t>
            </a:r>
            <a:endParaRPr>
              <a:solidFill>
                <a:schemeClr val="dk2"/>
              </a:solidFill>
              <a:latin typeface="Roboto Light"/>
              <a:ea typeface="Roboto Light"/>
              <a:cs typeface="Roboto Light"/>
              <a:sym typeface="Roboto Light"/>
            </a:endParaRPr>
          </a:p>
          <a:p>
            <a:pPr indent="-317500" lvl="1" marL="914400" rtl="0" algn="l">
              <a:lnSpc>
                <a:spcPct val="115000"/>
              </a:lnSpc>
              <a:spcBef>
                <a:spcPts val="0"/>
              </a:spcBef>
              <a:spcAft>
                <a:spcPts val="0"/>
              </a:spcAft>
              <a:buClr>
                <a:schemeClr val="dk2"/>
              </a:buClr>
              <a:buSzPts val="1400"/>
              <a:buFont typeface="Roboto Light"/>
              <a:buChar char="○"/>
            </a:pPr>
            <a:r>
              <a:rPr lang="en">
                <a:solidFill>
                  <a:schemeClr val="dk2"/>
                </a:solidFill>
                <a:latin typeface="Roboto Light"/>
                <a:ea typeface="Roboto Light"/>
                <a:cs typeface="Roboto Light"/>
                <a:sym typeface="Roboto Light"/>
              </a:rPr>
              <a:t>Pacific Academy</a:t>
            </a:r>
            <a:endParaRPr>
              <a:solidFill>
                <a:schemeClr val="dk2"/>
              </a:solidFill>
              <a:latin typeface="Roboto Light"/>
              <a:ea typeface="Roboto Light"/>
              <a:cs typeface="Roboto Light"/>
              <a:sym typeface="Roboto 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ED3"/>
        </a:solidFill>
      </p:bgPr>
    </p:bg>
    <p:spTree>
      <p:nvGrpSpPr>
        <p:cNvPr id="322" name="Shape 322"/>
        <p:cNvGrpSpPr/>
        <p:nvPr/>
      </p:nvGrpSpPr>
      <p:grpSpPr>
        <a:xfrm>
          <a:off x="0" y="0"/>
          <a:ext cx="0" cy="0"/>
          <a:chOff x="0" y="0"/>
          <a:chExt cx="0" cy="0"/>
        </a:xfrm>
      </p:grpSpPr>
      <p:sp>
        <p:nvSpPr>
          <p:cNvPr id="323" name="Google Shape;323;p33"/>
          <p:cNvSpPr txBox="1"/>
          <p:nvPr/>
        </p:nvSpPr>
        <p:spPr>
          <a:xfrm>
            <a:off x="1115621" y="484850"/>
            <a:ext cx="2670900" cy="373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500">
                <a:solidFill>
                  <a:srgbClr val="658B43"/>
                </a:solidFill>
                <a:latin typeface="Roboto"/>
                <a:ea typeface="Roboto"/>
                <a:cs typeface="Roboto"/>
                <a:sym typeface="Roboto"/>
              </a:rPr>
              <a:t>Technology</a:t>
            </a:r>
            <a:endParaRPr b="1" sz="1500">
              <a:solidFill>
                <a:srgbClr val="658B43"/>
              </a:solidFill>
              <a:latin typeface="Roboto"/>
              <a:ea typeface="Roboto"/>
              <a:cs typeface="Roboto"/>
              <a:sym typeface="Roboto"/>
            </a:endParaRPr>
          </a:p>
        </p:txBody>
      </p:sp>
      <p:sp>
        <p:nvSpPr>
          <p:cNvPr id="324" name="Google Shape;324;p33"/>
          <p:cNvSpPr txBox="1"/>
          <p:nvPr/>
        </p:nvSpPr>
        <p:spPr>
          <a:xfrm>
            <a:off x="1115625" y="789000"/>
            <a:ext cx="3896700" cy="3863400"/>
          </a:xfrm>
          <a:prstGeom prst="rect">
            <a:avLst/>
          </a:prstGeom>
          <a:noFill/>
          <a:ln>
            <a:noFill/>
          </a:ln>
        </p:spPr>
        <p:txBody>
          <a:bodyPr anchorCtr="0" anchor="t" bIns="91425" lIns="91425" spcFirstLastPara="1" rIns="91425" wrap="square" tIns="91425">
            <a:noAutofit/>
          </a:bodyPr>
          <a:lstStyle/>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Attendance Reconnection System</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Canvas Learning Management System</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Criminal Background Check System</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District Technology Purchasing</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Help Desk</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Learn360 Streaming Video</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Oregon Data Suite</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Public School Works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Restraint and Seclusion</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School ERP Pro </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Synergy Student Information System </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Technical Engineering Cooperative</a:t>
            </a:r>
            <a:endParaRPr>
              <a:solidFill>
                <a:schemeClr val="dk2"/>
              </a:solidFill>
              <a:latin typeface="Roboto Light"/>
              <a:ea typeface="Roboto Light"/>
              <a:cs typeface="Roboto Light"/>
              <a:sym typeface="Roboto Light"/>
            </a:endParaRPr>
          </a:p>
        </p:txBody>
      </p:sp>
      <p:sp>
        <p:nvSpPr>
          <p:cNvPr id="325" name="Google Shape;325;p33"/>
          <p:cNvSpPr/>
          <p:nvPr/>
        </p:nvSpPr>
        <p:spPr>
          <a:xfrm rot="-5400000">
            <a:off x="-2179350" y="2179575"/>
            <a:ext cx="5147700" cy="789000"/>
          </a:xfrm>
          <a:prstGeom prst="rect">
            <a:avLst/>
          </a:prstGeom>
          <a:solidFill>
            <a:srgbClr val="658B4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600">
                <a:solidFill>
                  <a:schemeClr val="lt1"/>
                </a:solidFill>
                <a:latin typeface="Roboto"/>
                <a:ea typeface="Roboto"/>
                <a:cs typeface="Roboto"/>
                <a:sym typeface="Roboto"/>
              </a:rPr>
              <a:t>Menu</a:t>
            </a:r>
            <a:endParaRPr b="1" sz="2600">
              <a:solidFill>
                <a:schemeClr val="lt1"/>
              </a:solidFill>
              <a:latin typeface="Roboto"/>
              <a:ea typeface="Roboto"/>
              <a:cs typeface="Roboto"/>
              <a:sym typeface="Roboto"/>
            </a:endParaRPr>
          </a:p>
        </p:txBody>
      </p:sp>
      <p:pic>
        <p:nvPicPr>
          <p:cNvPr id="326" name="Google Shape;326;p33"/>
          <p:cNvPicPr preferRelativeResize="0"/>
          <p:nvPr/>
        </p:nvPicPr>
        <p:blipFill rotWithShape="1">
          <a:blip r:embed="rId3">
            <a:alphaModFix/>
          </a:blip>
          <a:srcRect b="0" l="65329" r="0" t="40134"/>
          <a:stretch/>
        </p:blipFill>
        <p:spPr>
          <a:xfrm>
            <a:off x="6247250" y="2330075"/>
            <a:ext cx="2896752" cy="281342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ED3"/>
        </a:solidFill>
      </p:bgPr>
    </p:bg>
    <p:spTree>
      <p:nvGrpSpPr>
        <p:cNvPr id="330" name="Shape 330"/>
        <p:cNvGrpSpPr/>
        <p:nvPr/>
      </p:nvGrpSpPr>
      <p:grpSpPr>
        <a:xfrm>
          <a:off x="0" y="0"/>
          <a:ext cx="0" cy="0"/>
          <a:chOff x="0" y="0"/>
          <a:chExt cx="0" cy="0"/>
        </a:xfrm>
      </p:grpSpPr>
      <p:sp>
        <p:nvSpPr>
          <p:cNvPr id="331" name="Google Shape;331;p34"/>
          <p:cNvSpPr txBox="1"/>
          <p:nvPr/>
        </p:nvSpPr>
        <p:spPr>
          <a:xfrm>
            <a:off x="1115621" y="484850"/>
            <a:ext cx="2670900" cy="373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500">
                <a:solidFill>
                  <a:srgbClr val="658B43"/>
                </a:solidFill>
                <a:latin typeface="Roboto"/>
                <a:ea typeface="Roboto"/>
                <a:cs typeface="Roboto"/>
                <a:sym typeface="Roboto"/>
              </a:rPr>
              <a:t>Early Learning</a:t>
            </a:r>
            <a:endParaRPr b="1" sz="1500">
              <a:solidFill>
                <a:srgbClr val="658B43"/>
              </a:solidFill>
              <a:latin typeface="Roboto"/>
              <a:ea typeface="Roboto"/>
              <a:cs typeface="Roboto"/>
              <a:sym typeface="Roboto"/>
            </a:endParaRPr>
          </a:p>
        </p:txBody>
      </p:sp>
      <p:sp>
        <p:nvSpPr>
          <p:cNvPr id="332" name="Google Shape;332;p34"/>
          <p:cNvSpPr txBox="1"/>
          <p:nvPr/>
        </p:nvSpPr>
        <p:spPr>
          <a:xfrm>
            <a:off x="1115625" y="789000"/>
            <a:ext cx="3896700" cy="3863400"/>
          </a:xfrm>
          <a:prstGeom prst="rect">
            <a:avLst/>
          </a:prstGeom>
          <a:noFill/>
          <a:ln>
            <a:noFill/>
          </a:ln>
        </p:spPr>
        <p:txBody>
          <a:bodyPr anchorCtr="0" anchor="t" bIns="91425" lIns="91425" spcFirstLastPara="1" rIns="91425" wrap="square" tIns="91425">
            <a:noAutofit/>
          </a:bodyPr>
          <a:lstStyle/>
          <a:p>
            <a:pPr indent="-260350" lvl="0" marL="285750" rtl="0" algn="l">
              <a:lnSpc>
                <a:spcPct val="115000"/>
              </a:lnSpc>
              <a:spcBef>
                <a:spcPts val="0"/>
              </a:spcBef>
              <a:spcAft>
                <a:spcPts val="0"/>
              </a:spcAft>
              <a:buClr>
                <a:srgbClr val="9BBB59"/>
              </a:buClr>
              <a:buSzPts val="1400"/>
              <a:buFont typeface="Roboto Light"/>
              <a:buChar char="●"/>
            </a:pPr>
            <a:r>
              <a:rPr lang="en">
                <a:solidFill>
                  <a:schemeClr val="dk2"/>
                </a:solidFill>
                <a:latin typeface="Roboto Light"/>
                <a:ea typeface="Roboto Light"/>
                <a:cs typeface="Roboto Light"/>
                <a:sym typeface="Roboto Light"/>
              </a:rPr>
              <a:t>Early Intervention/Early Childhood Special Education (EI/ECSE) Evaluations</a:t>
            </a:r>
            <a:endParaRPr>
              <a:solidFill>
                <a:schemeClr val="dk2"/>
              </a:solidFill>
              <a:latin typeface="Roboto Light"/>
              <a:ea typeface="Roboto Light"/>
              <a:cs typeface="Roboto Light"/>
              <a:sym typeface="Roboto Light"/>
            </a:endParaRPr>
          </a:p>
        </p:txBody>
      </p:sp>
      <p:sp>
        <p:nvSpPr>
          <p:cNvPr id="333" name="Google Shape;333;p34"/>
          <p:cNvSpPr/>
          <p:nvPr/>
        </p:nvSpPr>
        <p:spPr>
          <a:xfrm rot="-5400000">
            <a:off x="-2179350" y="2179575"/>
            <a:ext cx="5147700" cy="789000"/>
          </a:xfrm>
          <a:prstGeom prst="rect">
            <a:avLst/>
          </a:prstGeom>
          <a:solidFill>
            <a:srgbClr val="658B4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600">
                <a:solidFill>
                  <a:schemeClr val="lt1"/>
                </a:solidFill>
                <a:latin typeface="Roboto"/>
                <a:ea typeface="Roboto"/>
                <a:cs typeface="Roboto"/>
                <a:sym typeface="Roboto"/>
              </a:rPr>
              <a:t>Menu</a:t>
            </a:r>
            <a:endParaRPr b="1" sz="2600">
              <a:solidFill>
                <a:schemeClr val="lt1"/>
              </a:solidFill>
              <a:latin typeface="Roboto"/>
              <a:ea typeface="Roboto"/>
              <a:cs typeface="Roboto"/>
              <a:sym typeface="Roboto"/>
            </a:endParaRPr>
          </a:p>
        </p:txBody>
      </p:sp>
      <p:pic>
        <p:nvPicPr>
          <p:cNvPr id="334" name="Google Shape;334;p34"/>
          <p:cNvPicPr preferRelativeResize="0"/>
          <p:nvPr/>
        </p:nvPicPr>
        <p:blipFill rotWithShape="1">
          <a:blip r:embed="rId3">
            <a:alphaModFix/>
          </a:blip>
          <a:srcRect b="0" l="65329" r="0" t="40137"/>
          <a:stretch/>
        </p:blipFill>
        <p:spPr>
          <a:xfrm>
            <a:off x="6247250" y="2330075"/>
            <a:ext cx="2896752" cy="281342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ED3"/>
        </a:solidFill>
      </p:bgPr>
    </p:bg>
    <p:spTree>
      <p:nvGrpSpPr>
        <p:cNvPr id="338" name="Shape 338"/>
        <p:cNvGrpSpPr/>
        <p:nvPr/>
      </p:nvGrpSpPr>
      <p:grpSpPr>
        <a:xfrm>
          <a:off x="0" y="0"/>
          <a:ext cx="0" cy="0"/>
          <a:chOff x="0" y="0"/>
          <a:chExt cx="0" cy="0"/>
        </a:xfrm>
      </p:grpSpPr>
      <p:sp>
        <p:nvSpPr>
          <p:cNvPr id="339" name="Google Shape;339;p35"/>
          <p:cNvSpPr txBox="1"/>
          <p:nvPr>
            <p:ph idx="1" type="body"/>
          </p:nvPr>
        </p:nvSpPr>
        <p:spPr>
          <a:xfrm>
            <a:off x="311700" y="1711350"/>
            <a:ext cx="4395600" cy="17208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a:latin typeface="Roboto Light"/>
                <a:ea typeface="Roboto Light"/>
                <a:cs typeface="Roboto Light"/>
                <a:sym typeface="Roboto Light"/>
              </a:rPr>
              <a:t>The Student Success Act plan, as required by HB 3427 Section 25, defines our role to support districts to make progress toward the goals of the Student Success Act. </a:t>
            </a:r>
            <a:endParaRPr>
              <a:latin typeface="Roboto Light"/>
              <a:ea typeface="Roboto Light"/>
              <a:cs typeface="Roboto Light"/>
              <a:sym typeface="Roboto Light"/>
            </a:endParaRPr>
          </a:p>
        </p:txBody>
      </p:sp>
      <p:sp>
        <p:nvSpPr>
          <p:cNvPr id="340" name="Google Shape;340;p35"/>
          <p:cNvSpPr txBox="1"/>
          <p:nvPr>
            <p:ph type="title"/>
          </p:nvPr>
        </p:nvSpPr>
        <p:spPr>
          <a:xfrm>
            <a:off x="311700" y="215975"/>
            <a:ext cx="4742100" cy="14529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2620">
                <a:solidFill>
                  <a:srgbClr val="414042"/>
                </a:solidFill>
                <a:latin typeface="Roboto"/>
                <a:ea typeface="Roboto"/>
                <a:cs typeface="Roboto"/>
                <a:sym typeface="Roboto"/>
              </a:rPr>
              <a:t>Student Success Act/</a:t>
            </a:r>
            <a:br>
              <a:rPr b="1" lang="en" sz="2620">
                <a:solidFill>
                  <a:srgbClr val="414042"/>
                </a:solidFill>
                <a:latin typeface="Roboto"/>
                <a:ea typeface="Roboto"/>
                <a:cs typeface="Roboto"/>
                <a:sym typeface="Roboto"/>
              </a:rPr>
            </a:br>
            <a:r>
              <a:rPr b="1" lang="en" sz="2620">
                <a:solidFill>
                  <a:srgbClr val="414042"/>
                </a:solidFill>
                <a:latin typeface="Roboto"/>
                <a:ea typeface="Roboto"/>
                <a:cs typeface="Roboto"/>
                <a:sym typeface="Roboto"/>
              </a:rPr>
              <a:t>Integrated Guidance Technical Assistance Plan</a:t>
            </a:r>
            <a:endParaRPr b="1" sz="2620">
              <a:solidFill>
                <a:srgbClr val="414042"/>
              </a:solidFill>
              <a:latin typeface="Roboto"/>
              <a:ea typeface="Roboto"/>
              <a:cs typeface="Roboto"/>
              <a:sym typeface="Roboto"/>
            </a:endParaRPr>
          </a:p>
        </p:txBody>
      </p:sp>
      <p:pic>
        <p:nvPicPr>
          <p:cNvPr id="341" name="Google Shape;341;p35"/>
          <p:cNvPicPr preferRelativeResize="0"/>
          <p:nvPr/>
        </p:nvPicPr>
        <p:blipFill rotWithShape="1">
          <a:blip r:embed="rId3">
            <a:alphaModFix/>
          </a:blip>
          <a:srcRect b="0" l="1223" r="43674" t="39091"/>
          <a:stretch/>
        </p:blipFill>
        <p:spPr>
          <a:xfrm>
            <a:off x="-20525" y="3217000"/>
            <a:ext cx="3098448" cy="1926501"/>
          </a:xfrm>
          <a:prstGeom prst="rect">
            <a:avLst/>
          </a:prstGeom>
          <a:noFill/>
          <a:ln>
            <a:noFill/>
          </a:ln>
        </p:spPr>
      </p:pic>
      <p:pic>
        <p:nvPicPr>
          <p:cNvPr id="342" name="Google Shape;342;p35"/>
          <p:cNvPicPr preferRelativeResize="0"/>
          <p:nvPr>
            <p:ph idx="2" type="pic"/>
          </p:nvPr>
        </p:nvPicPr>
        <p:blipFill rotWithShape="1">
          <a:blip r:embed="rId4">
            <a:alphaModFix/>
          </a:blip>
          <a:srcRect b="0" l="24023" r="27871" t="0"/>
          <a:stretch/>
        </p:blipFill>
        <p:spPr>
          <a:xfrm>
            <a:off x="5431600" y="0"/>
            <a:ext cx="3712399" cy="5143501"/>
          </a:xfrm>
          <a:prstGeom prst="rect">
            <a:avLst/>
          </a:prstGeom>
          <a:noFill/>
          <a:ln>
            <a:noFill/>
          </a:ln>
        </p:spPr>
      </p:pic>
      <p:sp>
        <p:nvSpPr>
          <p:cNvPr id="343" name="Google Shape;343;p35"/>
          <p:cNvSpPr txBox="1"/>
          <p:nvPr/>
        </p:nvSpPr>
        <p:spPr>
          <a:xfrm>
            <a:off x="5621900" y="4606325"/>
            <a:ext cx="3331800" cy="40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000">
                <a:solidFill>
                  <a:schemeClr val="lt1"/>
                </a:solidFill>
                <a:latin typeface="Roboto Light"/>
                <a:ea typeface="Roboto Light"/>
                <a:cs typeface="Roboto Light"/>
                <a:sym typeface="Roboto Light"/>
              </a:rPr>
              <a:t>David Jamieson (ODE Integrated Guidance support) at a Story Circle training</a:t>
            </a:r>
            <a:endParaRPr i="1" sz="1000">
              <a:solidFill>
                <a:schemeClr val="lt1"/>
              </a:solidFill>
              <a:latin typeface="Roboto Light"/>
              <a:ea typeface="Roboto Light"/>
              <a:cs typeface="Roboto Light"/>
              <a:sym typeface="Roboto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113" name="Shape 113"/>
        <p:cNvGrpSpPr/>
        <p:nvPr/>
      </p:nvGrpSpPr>
      <p:grpSpPr>
        <a:xfrm>
          <a:off x="0" y="0"/>
          <a:ext cx="0" cy="0"/>
          <a:chOff x="0" y="0"/>
          <a:chExt cx="0" cy="0"/>
        </a:xfrm>
      </p:grpSpPr>
      <p:sp>
        <p:nvSpPr>
          <p:cNvPr id="114" name="Google Shape;114;p18"/>
          <p:cNvSpPr/>
          <p:nvPr/>
        </p:nvSpPr>
        <p:spPr>
          <a:xfrm>
            <a:off x="0" y="0"/>
            <a:ext cx="9144000" cy="913800"/>
          </a:xfrm>
          <a:prstGeom prst="rect">
            <a:avLst/>
          </a:prstGeom>
          <a:solidFill>
            <a:srgbClr val="FAEED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5" name="Google Shape;115;p18"/>
          <p:cNvSpPr txBox="1"/>
          <p:nvPr>
            <p:ph type="title"/>
          </p:nvPr>
        </p:nvSpPr>
        <p:spPr>
          <a:xfrm>
            <a:off x="276100" y="216325"/>
            <a:ext cx="7301100" cy="5028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2720">
                <a:solidFill>
                  <a:srgbClr val="414042"/>
                </a:solidFill>
                <a:latin typeface="Roboto"/>
                <a:ea typeface="Roboto"/>
                <a:cs typeface="Roboto"/>
                <a:sym typeface="Roboto"/>
              </a:rPr>
              <a:t>Our Service Area</a:t>
            </a:r>
            <a:endParaRPr b="1" sz="1620">
              <a:solidFill>
                <a:srgbClr val="51469C"/>
              </a:solidFill>
              <a:latin typeface="Roboto"/>
              <a:ea typeface="Roboto"/>
              <a:cs typeface="Roboto"/>
              <a:sym typeface="Roboto"/>
            </a:endParaRPr>
          </a:p>
        </p:txBody>
      </p:sp>
      <p:grpSp>
        <p:nvGrpSpPr>
          <p:cNvPr id="116" name="Google Shape;116;p18"/>
          <p:cNvGrpSpPr/>
          <p:nvPr/>
        </p:nvGrpSpPr>
        <p:grpSpPr>
          <a:xfrm>
            <a:off x="530963" y="1039650"/>
            <a:ext cx="8082066" cy="3866125"/>
            <a:chOff x="369375" y="1039650"/>
            <a:chExt cx="8082066" cy="3866125"/>
          </a:xfrm>
        </p:grpSpPr>
        <p:grpSp>
          <p:nvGrpSpPr>
            <p:cNvPr id="117" name="Google Shape;117;p18"/>
            <p:cNvGrpSpPr/>
            <p:nvPr/>
          </p:nvGrpSpPr>
          <p:grpSpPr>
            <a:xfrm>
              <a:off x="369375" y="1039650"/>
              <a:ext cx="3970500" cy="1861200"/>
              <a:chOff x="303675" y="1039650"/>
              <a:chExt cx="3970500" cy="1861200"/>
            </a:xfrm>
          </p:grpSpPr>
          <p:sp>
            <p:nvSpPr>
              <p:cNvPr id="118" name="Google Shape;118;p18"/>
              <p:cNvSpPr/>
              <p:nvPr/>
            </p:nvSpPr>
            <p:spPr>
              <a:xfrm>
                <a:off x="303675" y="1039650"/>
                <a:ext cx="3970500" cy="1861200"/>
              </a:xfrm>
              <a:prstGeom prst="rect">
                <a:avLst/>
              </a:prstGeom>
              <a:solidFill>
                <a:srgbClr val="E5E3F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19" name="Google Shape;119;p18"/>
              <p:cNvPicPr preferRelativeResize="0"/>
              <p:nvPr/>
            </p:nvPicPr>
            <p:blipFill>
              <a:blip r:embed="rId3">
                <a:alphaModFix/>
              </a:blip>
              <a:stretch>
                <a:fillRect/>
              </a:stretch>
            </p:blipFill>
            <p:spPr>
              <a:xfrm>
                <a:off x="442250" y="1157250"/>
                <a:ext cx="985900" cy="985875"/>
              </a:xfrm>
              <a:prstGeom prst="rect">
                <a:avLst/>
              </a:prstGeom>
              <a:noFill/>
              <a:ln>
                <a:noFill/>
              </a:ln>
            </p:spPr>
          </p:pic>
          <p:sp>
            <p:nvSpPr>
              <p:cNvPr id="120" name="Google Shape;120;p18"/>
              <p:cNvSpPr txBox="1"/>
              <p:nvPr/>
            </p:nvSpPr>
            <p:spPr>
              <a:xfrm>
                <a:off x="1635175" y="1500625"/>
                <a:ext cx="1926000" cy="1194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solidFill>
                      <a:schemeClr val="dk2"/>
                    </a:solidFill>
                    <a:latin typeface="Roboto Light"/>
                    <a:ea typeface="Roboto Light"/>
                    <a:cs typeface="Roboto Light"/>
                    <a:sym typeface="Roboto Light"/>
                  </a:rPr>
                  <a:t>Astoria</a:t>
                </a:r>
                <a:endParaRPr>
                  <a:solidFill>
                    <a:schemeClr val="dk2"/>
                  </a:solidFill>
                  <a:latin typeface="Roboto Light"/>
                  <a:ea typeface="Roboto Light"/>
                  <a:cs typeface="Roboto Light"/>
                  <a:sym typeface="Roboto Light"/>
                </a:endParaRPr>
              </a:p>
              <a:p>
                <a:pPr indent="0" lvl="0" marL="0" rtl="0" algn="l">
                  <a:lnSpc>
                    <a:spcPct val="100000"/>
                  </a:lnSpc>
                  <a:spcBef>
                    <a:spcPts val="0"/>
                  </a:spcBef>
                  <a:spcAft>
                    <a:spcPts val="0"/>
                  </a:spcAft>
                  <a:buClr>
                    <a:schemeClr val="dk1"/>
                  </a:buClr>
                  <a:buSzPts val="1100"/>
                  <a:buFont typeface="Arial"/>
                  <a:buNone/>
                </a:pPr>
                <a:r>
                  <a:rPr lang="en">
                    <a:solidFill>
                      <a:schemeClr val="dk2"/>
                    </a:solidFill>
                    <a:latin typeface="Roboto Light"/>
                    <a:ea typeface="Roboto Light"/>
                    <a:cs typeface="Roboto Light"/>
                    <a:sym typeface="Roboto Light"/>
                  </a:rPr>
                  <a:t>Jewell</a:t>
                </a:r>
                <a:endParaRPr>
                  <a:solidFill>
                    <a:schemeClr val="dk2"/>
                  </a:solidFill>
                  <a:latin typeface="Roboto Light"/>
                  <a:ea typeface="Roboto Light"/>
                  <a:cs typeface="Roboto Light"/>
                  <a:sym typeface="Roboto Light"/>
                </a:endParaRPr>
              </a:p>
              <a:p>
                <a:pPr indent="0" lvl="0" marL="0" rtl="0" algn="l">
                  <a:lnSpc>
                    <a:spcPct val="100000"/>
                  </a:lnSpc>
                  <a:spcBef>
                    <a:spcPts val="0"/>
                  </a:spcBef>
                  <a:spcAft>
                    <a:spcPts val="0"/>
                  </a:spcAft>
                  <a:buClr>
                    <a:schemeClr val="dk1"/>
                  </a:buClr>
                  <a:buSzPts val="1100"/>
                  <a:buFont typeface="Arial"/>
                  <a:buNone/>
                </a:pPr>
                <a:r>
                  <a:rPr lang="en">
                    <a:solidFill>
                      <a:schemeClr val="dk2"/>
                    </a:solidFill>
                    <a:latin typeface="Roboto Light"/>
                    <a:ea typeface="Roboto Light"/>
                    <a:cs typeface="Roboto Light"/>
                    <a:sym typeface="Roboto Light"/>
                  </a:rPr>
                  <a:t>Knappa</a:t>
                </a:r>
                <a:endParaRPr>
                  <a:solidFill>
                    <a:schemeClr val="dk2"/>
                  </a:solidFill>
                  <a:latin typeface="Roboto Light"/>
                  <a:ea typeface="Roboto Light"/>
                  <a:cs typeface="Roboto Light"/>
                  <a:sym typeface="Roboto Light"/>
                </a:endParaRPr>
              </a:p>
              <a:p>
                <a:pPr indent="0" lvl="0" marL="0" rtl="0" algn="l">
                  <a:lnSpc>
                    <a:spcPct val="100000"/>
                  </a:lnSpc>
                  <a:spcBef>
                    <a:spcPts val="0"/>
                  </a:spcBef>
                  <a:spcAft>
                    <a:spcPts val="0"/>
                  </a:spcAft>
                  <a:buClr>
                    <a:schemeClr val="dk1"/>
                  </a:buClr>
                  <a:buSzPts val="1100"/>
                  <a:buFont typeface="Arial"/>
                  <a:buNone/>
                </a:pPr>
                <a:r>
                  <a:rPr lang="en">
                    <a:solidFill>
                      <a:schemeClr val="dk2"/>
                    </a:solidFill>
                    <a:latin typeface="Roboto Light"/>
                    <a:ea typeface="Roboto Light"/>
                    <a:cs typeface="Roboto Light"/>
                    <a:sym typeface="Roboto Light"/>
                  </a:rPr>
                  <a:t>Seaside</a:t>
                </a:r>
                <a:endParaRPr>
                  <a:solidFill>
                    <a:schemeClr val="dk2"/>
                  </a:solidFill>
                  <a:latin typeface="Roboto Light"/>
                  <a:ea typeface="Roboto Light"/>
                  <a:cs typeface="Roboto Light"/>
                  <a:sym typeface="Roboto Light"/>
                </a:endParaRPr>
              </a:p>
              <a:p>
                <a:pPr indent="0" lvl="0" marL="0" rtl="0" algn="l">
                  <a:lnSpc>
                    <a:spcPct val="100000"/>
                  </a:lnSpc>
                  <a:spcBef>
                    <a:spcPts val="0"/>
                  </a:spcBef>
                  <a:spcAft>
                    <a:spcPts val="0"/>
                  </a:spcAft>
                  <a:buNone/>
                </a:pPr>
                <a:r>
                  <a:rPr lang="en">
                    <a:solidFill>
                      <a:schemeClr val="dk2"/>
                    </a:solidFill>
                    <a:latin typeface="Roboto Light"/>
                    <a:ea typeface="Roboto Light"/>
                    <a:cs typeface="Roboto Light"/>
                    <a:sym typeface="Roboto Light"/>
                  </a:rPr>
                  <a:t>Warrenton-Hammond</a:t>
                </a:r>
                <a:endParaRPr>
                  <a:solidFill>
                    <a:schemeClr val="dk2"/>
                  </a:solidFill>
                  <a:latin typeface="Roboto Light"/>
                  <a:ea typeface="Roboto Light"/>
                  <a:cs typeface="Roboto Light"/>
                  <a:sym typeface="Roboto Light"/>
                </a:endParaRPr>
              </a:p>
            </p:txBody>
          </p:sp>
          <p:sp>
            <p:nvSpPr>
              <p:cNvPr id="121" name="Google Shape;121;p18"/>
              <p:cNvSpPr txBox="1"/>
              <p:nvPr/>
            </p:nvSpPr>
            <p:spPr>
              <a:xfrm>
                <a:off x="1635175" y="1072775"/>
                <a:ext cx="2377500" cy="456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None/>
                </a:pPr>
                <a:r>
                  <a:rPr b="1" lang="en" sz="1600">
                    <a:solidFill>
                      <a:srgbClr val="51469C"/>
                    </a:solidFill>
                    <a:latin typeface="Roboto"/>
                    <a:ea typeface="Roboto"/>
                    <a:cs typeface="Roboto"/>
                    <a:sym typeface="Roboto"/>
                  </a:rPr>
                  <a:t>Clatsop County</a:t>
                </a:r>
                <a:endParaRPr b="1" sz="1600">
                  <a:solidFill>
                    <a:srgbClr val="51469C"/>
                  </a:solidFill>
                  <a:latin typeface="Roboto"/>
                  <a:ea typeface="Roboto"/>
                  <a:cs typeface="Roboto"/>
                  <a:sym typeface="Roboto"/>
                </a:endParaRPr>
              </a:p>
            </p:txBody>
          </p:sp>
        </p:grpSp>
        <p:grpSp>
          <p:nvGrpSpPr>
            <p:cNvPr id="122" name="Google Shape;122;p18"/>
            <p:cNvGrpSpPr/>
            <p:nvPr/>
          </p:nvGrpSpPr>
          <p:grpSpPr>
            <a:xfrm>
              <a:off x="4480925" y="1039650"/>
              <a:ext cx="3970500" cy="1861200"/>
              <a:chOff x="4654734" y="1039650"/>
              <a:chExt cx="3970500" cy="1861200"/>
            </a:xfrm>
          </p:grpSpPr>
          <p:sp>
            <p:nvSpPr>
              <p:cNvPr id="123" name="Google Shape;123;p18"/>
              <p:cNvSpPr/>
              <p:nvPr/>
            </p:nvSpPr>
            <p:spPr>
              <a:xfrm>
                <a:off x="4654734" y="1039650"/>
                <a:ext cx="3970500" cy="1861200"/>
              </a:xfrm>
              <a:prstGeom prst="rect">
                <a:avLst/>
              </a:prstGeom>
              <a:solidFill>
                <a:srgbClr val="E1DBD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24" name="Google Shape;124;p18"/>
              <p:cNvPicPr preferRelativeResize="0"/>
              <p:nvPr/>
            </p:nvPicPr>
            <p:blipFill rotWithShape="1">
              <a:blip r:embed="rId4">
                <a:alphaModFix/>
              </a:blip>
              <a:srcRect b="0" l="0" r="0" t="0"/>
              <a:stretch/>
            </p:blipFill>
            <p:spPr>
              <a:xfrm>
                <a:off x="4793300" y="1157250"/>
                <a:ext cx="985900" cy="985853"/>
              </a:xfrm>
              <a:prstGeom prst="rect">
                <a:avLst/>
              </a:prstGeom>
              <a:noFill/>
              <a:ln>
                <a:noFill/>
              </a:ln>
            </p:spPr>
          </p:pic>
          <p:sp>
            <p:nvSpPr>
              <p:cNvPr id="125" name="Google Shape;125;p18"/>
              <p:cNvSpPr txBox="1"/>
              <p:nvPr/>
            </p:nvSpPr>
            <p:spPr>
              <a:xfrm>
                <a:off x="5986225" y="1500625"/>
                <a:ext cx="1698600" cy="119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2"/>
                    </a:solidFill>
                    <a:latin typeface="Roboto Light"/>
                    <a:ea typeface="Roboto Light"/>
                    <a:cs typeface="Roboto Light"/>
                    <a:sym typeface="Roboto Light"/>
                  </a:rPr>
                  <a:t>Clatskanie</a:t>
                </a:r>
                <a:endParaRPr>
                  <a:solidFill>
                    <a:schemeClr val="dk2"/>
                  </a:solidFill>
                  <a:latin typeface="Roboto Light"/>
                  <a:ea typeface="Roboto Light"/>
                  <a:cs typeface="Roboto Light"/>
                  <a:sym typeface="Roboto Light"/>
                </a:endParaRPr>
              </a:p>
              <a:p>
                <a:pPr indent="0" lvl="0" marL="0" rtl="0" algn="l">
                  <a:spcBef>
                    <a:spcPts val="0"/>
                  </a:spcBef>
                  <a:spcAft>
                    <a:spcPts val="0"/>
                  </a:spcAft>
                  <a:buClr>
                    <a:schemeClr val="dk1"/>
                  </a:buClr>
                  <a:buSzPts val="1100"/>
                  <a:buFont typeface="Arial"/>
                  <a:buNone/>
                </a:pPr>
                <a:r>
                  <a:rPr lang="en">
                    <a:solidFill>
                      <a:schemeClr val="dk2"/>
                    </a:solidFill>
                    <a:latin typeface="Roboto Light"/>
                    <a:ea typeface="Roboto Light"/>
                    <a:cs typeface="Roboto Light"/>
                    <a:sym typeface="Roboto Light"/>
                  </a:rPr>
                  <a:t>Rainier</a:t>
                </a:r>
                <a:endParaRPr>
                  <a:solidFill>
                    <a:schemeClr val="dk2"/>
                  </a:solidFill>
                  <a:latin typeface="Roboto Light"/>
                  <a:ea typeface="Roboto Light"/>
                  <a:cs typeface="Roboto Light"/>
                  <a:sym typeface="Roboto Light"/>
                </a:endParaRPr>
              </a:p>
              <a:p>
                <a:pPr indent="0" lvl="0" marL="0" rtl="0" algn="l">
                  <a:spcBef>
                    <a:spcPts val="0"/>
                  </a:spcBef>
                  <a:spcAft>
                    <a:spcPts val="0"/>
                  </a:spcAft>
                  <a:buClr>
                    <a:schemeClr val="dk1"/>
                  </a:buClr>
                  <a:buSzPts val="1100"/>
                  <a:buFont typeface="Arial"/>
                  <a:buNone/>
                </a:pPr>
                <a:r>
                  <a:rPr lang="en">
                    <a:solidFill>
                      <a:schemeClr val="dk2"/>
                    </a:solidFill>
                    <a:latin typeface="Roboto Light"/>
                    <a:ea typeface="Roboto Light"/>
                    <a:cs typeface="Roboto Light"/>
                    <a:sym typeface="Roboto Light"/>
                  </a:rPr>
                  <a:t>Scappoose</a:t>
                </a:r>
                <a:endParaRPr>
                  <a:solidFill>
                    <a:schemeClr val="dk2"/>
                  </a:solidFill>
                  <a:latin typeface="Roboto Light"/>
                  <a:ea typeface="Roboto Light"/>
                  <a:cs typeface="Roboto Light"/>
                  <a:sym typeface="Roboto Light"/>
                </a:endParaRPr>
              </a:p>
              <a:p>
                <a:pPr indent="0" lvl="0" marL="0" rtl="0" algn="l">
                  <a:spcBef>
                    <a:spcPts val="0"/>
                  </a:spcBef>
                  <a:spcAft>
                    <a:spcPts val="0"/>
                  </a:spcAft>
                  <a:buClr>
                    <a:schemeClr val="dk1"/>
                  </a:buClr>
                  <a:buSzPts val="1100"/>
                  <a:buFont typeface="Arial"/>
                  <a:buNone/>
                </a:pPr>
                <a:r>
                  <a:rPr lang="en">
                    <a:solidFill>
                      <a:schemeClr val="dk2"/>
                    </a:solidFill>
                    <a:latin typeface="Roboto Light"/>
                    <a:ea typeface="Roboto Light"/>
                    <a:cs typeface="Roboto Light"/>
                    <a:sym typeface="Roboto Light"/>
                  </a:rPr>
                  <a:t>St. Helens</a:t>
                </a:r>
                <a:endParaRPr>
                  <a:solidFill>
                    <a:schemeClr val="dk2"/>
                  </a:solidFill>
                  <a:latin typeface="Roboto Light"/>
                  <a:ea typeface="Roboto Light"/>
                  <a:cs typeface="Roboto Light"/>
                  <a:sym typeface="Roboto Light"/>
                </a:endParaRPr>
              </a:p>
              <a:p>
                <a:pPr indent="0" lvl="0" marL="0" rtl="0" algn="l">
                  <a:spcBef>
                    <a:spcPts val="0"/>
                  </a:spcBef>
                  <a:spcAft>
                    <a:spcPts val="0"/>
                  </a:spcAft>
                  <a:buNone/>
                </a:pPr>
                <a:r>
                  <a:rPr lang="en">
                    <a:solidFill>
                      <a:schemeClr val="dk2"/>
                    </a:solidFill>
                    <a:latin typeface="Roboto Light"/>
                    <a:ea typeface="Roboto Light"/>
                    <a:cs typeface="Roboto Light"/>
                    <a:sym typeface="Roboto Light"/>
                  </a:rPr>
                  <a:t>Vernonia</a:t>
                </a:r>
                <a:endParaRPr>
                  <a:solidFill>
                    <a:schemeClr val="dk2"/>
                  </a:solidFill>
                  <a:latin typeface="Roboto Light"/>
                  <a:ea typeface="Roboto Light"/>
                  <a:cs typeface="Roboto Light"/>
                  <a:sym typeface="Roboto Light"/>
                </a:endParaRPr>
              </a:p>
            </p:txBody>
          </p:sp>
          <p:sp>
            <p:nvSpPr>
              <p:cNvPr id="126" name="Google Shape;126;p18"/>
              <p:cNvSpPr txBox="1"/>
              <p:nvPr/>
            </p:nvSpPr>
            <p:spPr>
              <a:xfrm>
                <a:off x="5986213" y="1072775"/>
                <a:ext cx="2377500" cy="456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None/>
                </a:pPr>
                <a:r>
                  <a:rPr b="1" lang="en" sz="1600">
                    <a:solidFill>
                      <a:srgbClr val="674B3A"/>
                    </a:solidFill>
                    <a:latin typeface="Roboto"/>
                    <a:ea typeface="Roboto"/>
                    <a:cs typeface="Roboto"/>
                    <a:sym typeface="Roboto"/>
                  </a:rPr>
                  <a:t>Columbia </a:t>
                </a:r>
                <a:r>
                  <a:rPr b="1" lang="en" sz="1600">
                    <a:solidFill>
                      <a:srgbClr val="674B3A"/>
                    </a:solidFill>
                    <a:latin typeface="Roboto"/>
                    <a:ea typeface="Roboto"/>
                    <a:cs typeface="Roboto"/>
                    <a:sym typeface="Roboto"/>
                  </a:rPr>
                  <a:t>County</a:t>
                </a:r>
                <a:endParaRPr b="1" sz="1600">
                  <a:solidFill>
                    <a:srgbClr val="674B3A"/>
                  </a:solidFill>
                  <a:latin typeface="Roboto"/>
                  <a:ea typeface="Roboto"/>
                  <a:cs typeface="Roboto"/>
                  <a:sym typeface="Roboto"/>
                </a:endParaRPr>
              </a:p>
            </p:txBody>
          </p:sp>
        </p:grpSp>
        <p:grpSp>
          <p:nvGrpSpPr>
            <p:cNvPr id="127" name="Google Shape;127;p18"/>
            <p:cNvGrpSpPr/>
            <p:nvPr/>
          </p:nvGrpSpPr>
          <p:grpSpPr>
            <a:xfrm>
              <a:off x="369375" y="3044575"/>
              <a:ext cx="3970500" cy="1861200"/>
              <a:chOff x="303675" y="3493900"/>
              <a:chExt cx="3970500" cy="1861200"/>
            </a:xfrm>
          </p:grpSpPr>
          <p:sp>
            <p:nvSpPr>
              <p:cNvPr id="128" name="Google Shape;128;p18"/>
              <p:cNvSpPr/>
              <p:nvPr/>
            </p:nvSpPr>
            <p:spPr>
              <a:xfrm>
                <a:off x="303675" y="3493900"/>
                <a:ext cx="3970500" cy="1861200"/>
              </a:xfrm>
              <a:prstGeom prst="rect">
                <a:avLst/>
              </a:prstGeom>
              <a:solidFill>
                <a:srgbClr val="E0E8D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29" name="Google Shape;129;p18"/>
              <p:cNvPicPr preferRelativeResize="0"/>
              <p:nvPr/>
            </p:nvPicPr>
            <p:blipFill rotWithShape="1">
              <a:blip r:embed="rId5">
                <a:alphaModFix/>
              </a:blip>
              <a:srcRect b="0" l="11698" r="13361" t="0"/>
              <a:stretch/>
            </p:blipFill>
            <p:spPr>
              <a:xfrm>
                <a:off x="442250" y="3611500"/>
                <a:ext cx="1143968" cy="1526400"/>
              </a:xfrm>
              <a:prstGeom prst="rect">
                <a:avLst/>
              </a:prstGeom>
              <a:noFill/>
              <a:ln>
                <a:noFill/>
              </a:ln>
            </p:spPr>
          </p:pic>
          <p:sp>
            <p:nvSpPr>
              <p:cNvPr id="130" name="Google Shape;130;p18"/>
              <p:cNvSpPr txBox="1"/>
              <p:nvPr/>
            </p:nvSpPr>
            <p:spPr>
              <a:xfrm>
                <a:off x="1635175" y="3954875"/>
                <a:ext cx="2377500" cy="88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2"/>
                    </a:solidFill>
                    <a:latin typeface="Roboto Light"/>
                    <a:ea typeface="Roboto Light"/>
                    <a:cs typeface="Roboto Light"/>
                    <a:sym typeface="Roboto Light"/>
                  </a:rPr>
                  <a:t>Neah-Kah-Nie</a:t>
                </a:r>
                <a:endParaRPr>
                  <a:solidFill>
                    <a:schemeClr val="dk2"/>
                  </a:solidFill>
                  <a:latin typeface="Roboto Light"/>
                  <a:ea typeface="Roboto Light"/>
                  <a:cs typeface="Roboto Light"/>
                  <a:sym typeface="Roboto Light"/>
                </a:endParaRPr>
              </a:p>
              <a:p>
                <a:pPr indent="0" lvl="0" marL="0" rtl="0" algn="l">
                  <a:spcBef>
                    <a:spcPts val="0"/>
                  </a:spcBef>
                  <a:spcAft>
                    <a:spcPts val="0"/>
                  </a:spcAft>
                  <a:buClr>
                    <a:schemeClr val="dk1"/>
                  </a:buClr>
                  <a:buSzPts val="1100"/>
                  <a:buFont typeface="Arial"/>
                  <a:buNone/>
                </a:pPr>
                <a:r>
                  <a:rPr lang="en">
                    <a:solidFill>
                      <a:schemeClr val="dk2"/>
                    </a:solidFill>
                    <a:latin typeface="Roboto Light"/>
                    <a:ea typeface="Roboto Light"/>
                    <a:cs typeface="Roboto Light"/>
                    <a:sym typeface="Roboto Light"/>
                  </a:rPr>
                  <a:t>Nestucca Valley</a:t>
                </a:r>
                <a:endParaRPr>
                  <a:solidFill>
                    <a:schemeClr val="dk2"/>
                  </a:solidFill>
                  <a:latin typeface="Roboto Light"/>
                  <a:ea typeface="Roboto Light"/>
                  <a:cs typeface="Roboto Light"/>
                  <a:sym typeface="Roboto Light"/>
                </a:endParaRPr>
              </a:p>
              <a:p>
                <a:pPr indent="0" lvl="0" marL="0" rtl="0" algn="l">
                  <a:spcBef>
                    <a:spcPts val="0"/>
                  </a:spcBef>
                  <a:spcAft>
                    <a:spcPts val="0"/>
                  </a:spcAft>
                  <a:buNone/>
                </a:pPr>
                <a:r>
                  <a:rPr lang="en">
                    <a:solidFill>
                      <a:schemeClr val="dk2"/>
                    </a:solidFill>
                    <a:latin typeface="Roboto Light"/>
                    <a:ea typeface="Roboto Light"/>
                    <a:cs typeface="Roboto Light"/>
                    <a:sym typeface="Roboto Light"/>
                  </a:rPr>
                  <a:t>Tillamook</a:t>
                </a:r>
                <a:endParaRPr>
                  <a:solidFill>
                    <a:schemeClr val="dk2"/>
                  </a:solidFill>
                  <a:latin typeface="Roboto Light"/>
                  <a:ea typeface="Roboto Light"/>
                  <a:cs typeface="Roboto Light"/>
                  <a:sym typeface="Roboto Light"/>
                </a:endParaRPr>
              </a:p>
            </p:txBody>
          </p:sp>
          <p:sp>
            <p:nvSpPr>
              <p:cNvPr id="131" name="Google Shape;131;p18"/>
              <p:cNvSpPr txBox="1"/>
              <p:nvPr/>
            </p:nvSpPr>
            <p:spPr>
              <a:xfrm>
                <a:off x="1635163" y="3527025"/>
                <a:ext cx="2377500" cy="456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None/>
                </a:pPr>
                <a:r>
                  <a:rPr b="1" lang="en" sz="1600">
                    <a:solidFill>
                      <a:srgbClr val="658B43"/>
                    </a:solidFill>
                    <a:latin typeface="Roboto"/>
                    <a:ea typeface="Roboto"/>
                    <a:cs typeface="Roboto"/>
                    <a:sym typeface="Roboto"/>
                  </a:rPr>
                  <a:t>Tillamook </a:t>
                </a:r>
                <a:r>
                  <a:rPr b="1" lang="en" sz="1600">
                    <a:solidFill>
                      <a:srgbClr val="658B43"/>
                    </a:solidFill>
                    <a:latin typeface="Roboto"/>
                    <a:ea typeface="Roboto"/>
                    <a:cs typeface="Roboto"/>
                    <a:sym typeface="Roboto"/>
                  </a:rPr>
                  <a:t>County</a:t>
                </a:r>
                <a:endParaRPr b="1" sz="1600">
                  <a:solidFill>
                    <a:srgbClr val="658B43"/>
                  </a:solidFill>
                  <a:latin typeface="Roboto"/>
                  <a:ea typeface="Roboto"/>
                  <a:cs typeface="Roboto"/>
                  <a:sym typeface="Roboto"/>
                </a:endParaRPr>
              </a:p>
            </p:txBody>
          </p:sp>
        </p:grpSp>
        <p:grpSp>
          <p:nvGrpSpPr>
            <p:cNvPr id="132" name="Google Shape;132;p18"/>
            <p:cNvGrpSpPr/>
            <p:nvPr/>
          </p:nvGrpSpPr>
          <p:grpSpPr>
            <a:xfrm>
              <a:off x="4480925" y="3044575"/>
              <a:ext cx="3970516" cy="1861200"/>
              <a:chOff x="4654734" y="3493900"/>
              <a:chExt cx="3970516" cy="1861200"/>
            </a:xfrm>
          </p:grpSpPr>
          <p:sp>
            <p:nvSpPr>
              <p:cNvPr id="133" name="Google Shape;133;p18"/>
              <p:cNvSpPr/>
              <p:nvPr/>
            </p:nvSpPr>
            <p:spPr>
              <a:xfrm>
                <a:off x="4654734" y="3493900"/>
                <a:ext cx="3970500" cy="1861200"/>
              </a:xfrm>
              <a:prstGeom prst="rect">
                <a:avLst/>
              </a:prstGeom>
              <a:solidFill>
                <a:srgbClr val="FAEED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34" name="Google Shape;134;p18"/>
              <p:cNvPicPr preferRelativeResize="0"/>
              <p:nvPr/>
            </p:nvPicPr>
            <p:blipFill rotWithShape="1">
              <a:blip r:embed="rId6">
                <a:alphaModFix/>
              </a:blip>
              <a:srcRect b="0" l="0" r="0" t="0"/>
              <a:stretch/>
            </p:blipFill>
            <p:spPr>
              <a:xfrm>
                <a:off x="4793300" y="3611500"/>
                <a:ext cx="985900" cy="985855"/>
              </a:xfrm>
              <a:prstGeom prst="rect">
                <a:avLst/>
              </a:prstGeom>
              <a:noFill/>
              <a:ln>
                <a:noFill/>
              </a:ln>
            </p:spPr>
          </p:pic>
          <p:sp>
            <p:nvSpPr>
              <p:cNvPr id="135" name="Google Shape;135;p18"/>
              <p:cNvSpPr txBox="1"/>
              <p:nvPr/>
            </p:nvSpPr>
            <p:spPr>
              <a:xfrm>
                <a:off x="5986225" y="3954875"/>
                <a:ext cx="1603500" cy="98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2"/>
                    </a:solidFill>
                    <a:latin typeface="Roboto Light"/>
                    <a:ea typeface="Roboto Light"/>
                    <a:cs typeface="Roboto Light"/>
                    <a:sym typeface="Roboto Light"/>
                  </a:rPr>
                  <a:t>Banks</a:t>
                </a:r>
                <a:endParaRPr>
                  <a:solidFill>
                    <a:schemeClr val="dk2"/>
                  </a:solidFill>
                  <a:latin typeface="Roboto Light"/>
                  <a:ea typeface="Roboto Light"/>
                  <a:cs typeface="Roboto Light"/>
                  <a:sym typeface="Roboto Light"/>
                </a:endParaRPr>
              </a:p>
              <a:p>
                <a:pPr indent="0" lvl="0" marL="0" rtl="0" algn="l">
                  <a:spcBef>
                    <a:spcPts val="0"/>
                  </a:spcBef>
                  <a:spcAft>
                    <a:spcPts val="0"/>
                  </a:spcAft>
                  <a:buClr>
                    <a:schemeClr val="dk1"/>
                  </a:buClr>
                  <a:buSzPts val="1100"/>
                  <a:buFont typeface="Arial"/>
                  <a:buNone/>
                </a:pPr>
                <a:r>
                  <a:rPr lang="en">
                    <a:solidFill>
                      <a:schemeClr val="dk2"/>
                    </a:solidFill>
                    <a:latin typeface="Roboto Light"/>
                    <a:ea typeface="Roboto Light"/>
                    <a:cs typeface="Roboto Light"/>
                    <a:sym typeface="Roboto Light"/>
                  </a:rPr>
                  <a:t>Beaverton</a:t>
                </a:r>
                <a:endParaRPr>
                  <a:solidFill>
                    <a:schemeClr val="dk2"/>
                  </a:solidFill>
                  <a:latin typeface="Roboto Light"/>
                  <a:ea typeface="Roboto Light"/>
                  <a:cs typeface="Roboto Light"/>
                  <a:sym typeface="Roboto Light"/>
                </a:endParaRPr>
              </a:p>
              <a:p>
                <a:pPr indent="0" lvl="0" marL="0" rtl="0" algn="l">
                  <a:spcBef>
                    <a:spcPts val="0"/>
                  </a:spcBef>
                  <a:spcAft>
                    <a:spcPts val="0"/>
                  </a:spcAft>
                  <a:buClr>
                    <a:schemeClr val="dk1"/>
                  </a:buClr>
                  <a:buSzPts val="1100"/>
                  <a:buFont typeface="Arial"/>
                  <a:buNone/>
                </a:pPr>
                <a:r>
                  <a:rPr lang="en">
                    <a:solidFill>
                      <a:schemeClr val="dk2"/>
                    </a:solidFill>
                    <a:latin typeface="Roboto Light"/>
                    <a:ea typeface="Roboto Light"/>
                    <a:cs typeface="Roboto Light"/>
                    <a:sym typeface="Roboto Light"/>
                  </a:rPr>
                  <a:t>Forest Grove</a:t>
                </a:r>
                <a:endParaRPr>
                  <a:solidFill>
                    <a:schemeClr val="dk2"/>
                  </a:solidFill>
                  <a:latin typeface="Roboto Light"/>
                  <a:ea typeface="Roboto Light"/>
                  <a:cs typeface="Roboto Light"/>
                  <a:sym typeface="Roboto Light"/>
                </a:endParaRPr>
              </a:p>
              <a:p>
                <a:pPr indent="0" lvl="0" marL="0" rtl="0" algn="l">
                  <a:spcBef>
                    <a:spcPts val="0"/>
                  </a:spcBef>
                  <a:spcAft>
                    <a:spcPts val="0"/>
                  </a:spcAft>
                  <a:buNone/>
                </a:pPr>
                <a:r>
                  <a:rPr lang="en">
                    <a:solidFill>
                      <a:schemeClr val="dk2"/>
                    </a:solidFill>
                    <a:latin typeface="Roboto Light"/>
                    <a:ea typeface="Roboto Light"/>
                    <a:cs typeface="Roboto Light"/>
                    <a:sym typeface="Roboto Light"/>
                  </a:rPr>
                  <a:t>Gaston</a:t>
                </a:r>
                <a:endParaRPr>
                  <a:solidFill>
                    <a:schemeClr val="dk2"/>
                  </a:solidFill>
                  <a:latin typeface="Roboto Light"/>
                  <a:ea typeface="Roboto Light"/>
                  <a:cs typeface="Roboto Light"/>
                  <a:sym typeface="Roboto Light"/>
                </a:endParaRPr>
              </a:p>
            </p:txBody>
          </p:sp>
          <p:sp>
            <p:nvSpPr>
              <p:cNvPr id="136" name="Google Shape;136;p18"/>
              <p:cNvSpPr txBox="1"/>
              <p:nvPr/>
            </p:nvSpPr>
            <p:spPr>
              <a:xfrm>
                <a:off x="5986213" y="3527025"/>
                <a:ext cx="2377500" cy="456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None/>
                </a:pPr>
                <a:r>
                  <a:rPr b="1" lang="en" sz="1600">
                    <a:solidFill>
                      <a:srgbClr val="AC7F1A"/>
                    </a:solidFill>
                    <a:latin typeface="Roboto"/>
                    <a:ea typeface="Roboto"/>
                    <a:cs typeface="Roboto"/>
                    <a:sym typeface="Roboto"/>
                  </a:rPr>
                  <a:t>Washington</a:t>
                </a:r>
                <a:r>
                  <a:rPr b="1" lang="en" sz="1600">
                    <a:solidFill>
                      <a:srgbClr val="AC7F1A"/>
                    </a:solidFill>
                    <a:latin typeface="Roboto"/>
                    <a:ea typeface="Roboto"/>
                    <a:cs typeface="Roboto"/>
                    <a:sym typeface="Roboto"/>
                  </a:rPr>
                  <a:t> County</a:t>
                </a:r>
                <a:endParaRPr b="1" sz="1600">
                  <a:solidFill>
                    <a:srgbClr val="AC7F1A"/>
                  </a:solidFill>
                  <a:latin typeface="Roboto"/>
                  <a:ea typeface="Roboto"/>
                  <a:cs typeface="Roboto"/>
                  <a:sym typeface="Roboto"/>
                </a:endParaRPr>
              </a:p>
            </p:txBody>
          </p:sp>
          <p:sp>
            <p:nvSpPr>
              <p:cNvPr id="137" name="Google Shape;137;p18"/>
              <p:cNvSpPr txBox="1"/>
              <p:nvPr/>
            </p:nvSpPr>
            <p:spPr>
              <a:xfrm>
                <a:off x="7146250" y="3954875"/>
                <a:ext cx="1479000" cy="88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2"/>
                    </a:solidFill>
                    <a:latin typeface="Roboto Light"/>
                    <a:ea typeface="Roboto Light"/>
                    <a:cs typeface="Roboto Light"/>
                    <a:sym typeface="Roboto Light"/>
                  </a:rPr>
                  <a:t>Hillsboro</a:t>
                </a:r>
                <a:endParaRPr>
                  <a:solidFill>
                    <a:schemeClr val="dk2"/>
                  </a:solidFill>
                  <a:latin typeface="Roboto Light"/>
                  <a:ea typeface="Roboto Light"/>
                  <a:cs typeface="Roboto Light"/>
                  <a:sym typeface="Roboto Light"/>
                </a:endParaRPr>
              </a:p>
              <a:p>
                <a:pPr indent="0" lvl="0" marL="0" rtl="0" algn="l">
                  <a:spcBef>
                    <a:spcPts val="0"/>
                  </a:spcBef>
                  <a:spcAft>
                    <a:spcPts val="0"/>
                  </a:spcAft>
                  <a:buClr>
                    <a:schemeClr val="dk1"/>
                  </a:buClr>
                  <a:buSzPts val="1100"/>
                  <a:buFont typeface="Arial"/>
                  <a:buNone/>
                </a:pPr>
                <a:r>
                  <a:rPr lang="en">
                    <a:solidFill>
                      <a:schemeClr val="dk2"/>
                    </a:solidFill>
                    <a:latin typeface="Roboto Light"/>
                    <a:ea typeface="Roboto Light"/>
                    <a:cs typeface="Roboto Light"/>
                    <a:sym typeface="Roboto Light"/>
                  </a:rPr>
                  <a:t>Sherwood</a:t>
                </a:r>
                <a:endParaRPr>
                  <a:solidFill>
                    <a:schemeClr val="dk2"/>
                  </a:solidFill>
                  <a:latin typeface="Roboto Light"/>
                  <a:ea typeface="Roboto Light"/>
                  <a:cs typeface="Roboto Light"/>
                  <a:sym typeface="Roboto Light"/>
                </a:endParaRPr>
              </a:p>
              <a:p>
                <a:pPr indent="0" lvl="0" marL="0" rtl="0" algn="l">
                  <a:spcBef>
                    <a:spcPts val="0"/>
                  </a:spcBef>
                  <a:spcAft>
                    <a:spcPts val="0"/>
                  </a:spcAft>
                  <a:buNone/>
                </a:pPr>
                <a:r>
                  <a:rPr lang="en">
                    <a:solidFill>
                      <a:schemeClr val="dk2"/>
                    </a:solidFill>
                    <a:latin typeface="Roboto Light"/>
                    <a:ea typeface="Roboto Light"/>
                    <a:cs typeface="Roboto Light"/>
                    <a:sym typeface="Roboto Light"/>
                  </a:rPr>
                  <a:t>Tigard-Tualatin</a:t>
                </a:r>
                <a:endParaRPr>
                  <a:solidFill>
                    <a:schemeClr val="dk2"/>
                  </a:solidFill>
                  <a:latin typeface="Roboto Light"/>
                  <a:ea typeface="Roboto Light"/>
                  <a:cs typeface="Roboto Light"/>
                  <a:sym typeface="Roboto Light"/>
                </a:endParaRPr>
              </a:p>
            </p:txBody>
          </p:sp>
        </p:gr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ED3"/>
        </a:solidFill>
      </p:bgPr>
    </p:bg>
    <p:spTree>
      <p:nvGrpSpPr>
        <p:cNvPr id="347" name="Shape 347"/>
        <p:cNvGrpSpPr/>
        <p:nvPr/>
      </p:nvGrpSpPr>
      <p:grpSpPr>
        <a:xfrm>
          <a:off x="0" y="0"/>
          <a:ext cx="0" cy="0"/>
          <a:chOff x="0" y="0"/>
          <a:chExt cx="0" cy="0"/>
        </a:xfrm>
      </p:grpSpPr>
      <p:sp>
        <p:nvSpPr>
          <p:cNvPr id="348" name="Google Shape;348;p36"/>
          <p:cNvSpPr txBox="1"/>
          <p:nvPr/>
        </p:nvSpPr>
        <p:spPr>
          <a:xfrm>
            <a:off x="1268025" y="484850"/>
            <a:ext cx="6202500" cy="3863400"/>
          </a:xfrm>
          <a:prstGeom prst="rect">
            <a:avLst/>
          </a:prstGeom>
          <a:noFill/>
          <a:ln>
            <a:noFill/>
          </a:ln>
        </p:spPr>
        <p:txBody>
          <a:bodyPr anchorCtr="0" anchor="t" bIns="91425" lIns="91425" spcFirstLastPara="1" rIns="91425" wrap="square" tIns="91425">
            <a:noAutofit/>
          </a:bodyPr>
          <a:lstStyle/>
          <a:p>
            <a:pPr indent="-260350" lvl="0" marL="285750" rtl="0" algn="l">
              <a:lnSpc>
                <a:spcPct val="115000"/>
              </a:lnSpc>
              <a:spcBef>
                <a:spcPts val="0"/>
              </a:spcBef>
              <a:spcAft>
                <a:spcPts val="0"/>
              </a:spcAft>
              <a:buClr>
                <a:srgbClr val="E5A923"/>
              </a:buClr>
              <a:buSzPts val="1400"/>
              <a:buFont typeface="Roboto Light"/>
              <a:buChar char="●"/>
            </a:pPr>
            <a:r>
              <a:rPr lang="en">
                <a:solidFill>
                  <a:schemeClr val="dk2"/>
                </a:solidFill>
                <a:latin typeface="Roboto Light"/>
                <a:ea typeface="Roboto Light"/>
                <a:cs typeface="Roboto Light"/>
                <a:sym typeface="Roboto Light"/>
              </a:rPr>
              <a:t>Early Literacy Network</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E5A923"/>
              </a:buClr>
              <a:buSzPts val="1400"/>
              <a:buFont typeface="Roboto Light"/>
              <a:buChar char="●"/>
            </a:pPr>
            <a:r>
              <a:rPr lang="en">
                <a:solidFill>
                  <a:schemeClr val="dk2"/>
                </a:solidFill>
                <a:latin typeface="Roboto Light"/>
                <a:ea typeface="Roboto Light"/>
                <a:cs typeface="Roboto Light"/>
                <a:sym typeface="Roboto Light"/>
              </a:rPr>
              <a:t>9th Grade Success Network</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E5A923"/>
              </a:buClr>
              <a:buSzPts val="1400"/>
              <a:buFont typeface="Roboto Light"/>
              <a:buChar char="●"/>
            </a:pPr>
            <a:r>
              <a:rPr lang="en">
                <a:solidFill>
                  <a:schemeClr val="dk2"/>
                </a:solidFill>
                <a:latin typeface="Roboto Light"/>
                <a:ea typeface="Roboto Light"/>
                <a:cs typeface="Roboto Light"/>
                <a:sym typeface="Roboto Light"/>
              </a:rPr>
              <a:t>Behavior Attendance and Emotional Supports (BASES)</a:t>
            </a:r>
            <a:endParaRPr>
              <a:solidFill>
                <a:schemeClr val="dk2"/>
              </a:solidFill>
              <a:latin typeface="Roboto Light"/>
              <a:ea typeface="Roboto Light"/>
              <a:cs typeface="Roboto Light"/>
              <a:sym typeface="Roboto Light"/>
            </a:endParaRPr>
          </a:p>
          <a:p>
            <a:pPr indent="-317500" lvl="1" marL="914400" rtl="0" algn="l">
              <a:lnSpc>
                <a:spcPct val="115000"/>
              </a:lnSpc>
              <a:spcBef>
                <a:spcPts val="0"/>
              </a:spcBef>
              <a:spcAft>
                <a:spcPts val="0"/>
              </a:spcAft>
              <a:buClr>
                <a:srgbClr val="658B43"/>
              </a:buClr>
              <a:buSzPts val="1400"/>
              <a:buFont typeface="Roboto Light"/>
              <a:buChar char="○"/>
            </a:pPr>
            <a:r>
              <a:rPr lang="en">
                <a:solidFill>
                  <a:schemeClr val="dk2"/>
                </a:solidFill>
                <a:latin typeface="Roboto Light"/>
                <a:ea typeface="Roboto Light"/>
                <a:cs typeface="Roboto Light"/>
                <a:sym typeface="Roboto Light"/>
              </a:rPr>
              <a:t>Attendance Services</a:t>
            </a:r>
            <a:endParaRPr>
              <a:solidFill>
                <a:schemeClr val="dk2"/>
              </a:solidFill>
              <a:latin typeface="Roboto Light"/>
              <a:ea typeface="Roboto Light"/>
              <a:cs typeface="Roboto Light"/>
              <a:sym typeface="Roboto Light"/>
            </a:endParaRPr>
          </a:p>
          <a:p>
            <a:pPr indent="-317500" lvl="1" marL="914400" rtl="0" algn="l">
              <a:lnSpc>
                <a:spcPct val="115000"/>
              </a:lnSpc>
              <a:spcBef>
                <a:spcPts val="0"/>
              </a:spcBef>
              <a:spcAft>
                <a:spcPts val="0"/>
              </a:spcAft>
              <a:buClr>
                <a:srgbClr val="658B43"/>
              </a:buClr>
              <a:buSzPts val="1400"/>
              <a:buFont typeface="Roboto Light"/>
              <a:buChar char="○"/>
            </a:pPr>
            <a:r>
              <a:rPr lang="en">
                <a:solidFill>
                  <a:schemeClr val="dk2"/>
                </a:solidFill>
                <a:latin typeface="Roboto Light"/>
                <a:ea typeface="Roboto Light"/>
                <a:cs typeface="Roboto Light"/>
                <a:sym typeface="Roboto Light"/>
              </a:rPr>
              <a:t>Social Emotional Learning</a:t>
            </a:r>
            <a:endParaRPr>
              <a:solidFill>
                <a:schemeClr val="dk2"/>
              </a:solidFill>
              <a:latin typeface="Roboto Light"/>
              <a:ea typeface="Roboto Light"/>
              <a:cs typeface="Roboto Light"/>
              <a:sym typeface="Roboto Light"/>
            </a:endParaRPr>
          </a:p>
          <a:p>
            <a:pPr indent="-317500" lvl="1" marL="914400" rtl="0" algn="l">
              <a:lnSpc>
                <a:spcPct val="115000"/>
              </a:lnSpc>
              <a:spcBef>
                <a:spcPts val="0"/>
              </a:spcBef>
              <a:spcAft>
                <a:spcPts val="0"/>
              </a:spcAft>
              <a:buClr>
                <a:srgbClr val="658B43"/>
              </a:buClr>
              <a:buSzPts val="1400"/>
              <a:buFont typeface="Roboto Light"/>
              <a:buChar char="○"/>
            </a:pPr>
            <a:r>
              <a:rPr lang="en">
                <a:solidFill>
                  <a:schemeClr val="dk2"/>
                </a:solidFill>
                <a:latin typeface="Roboto Light"/>
                <a:ea typeface="Roboto Light"/>
                <a:cs typeface="Roboto Light"/>
                <a:sym typeface="Roboto Light"/>
              </a:rPr>
              <a:t>School Safety &amp; Prevention</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E5A923"/>
              </a:buClr>
              <a:buSzPts val="1400"/>
              <a:buFont typeface="Roboto Light"/>
              <a:buChar char="●"/>
            </a:pPr>
            <a:r>
              <a:rPr lang="en">
                <a:solidFill>
                  <a:schemeClr val="dk2"/>
                </a:solidFill>
                <a:latin typeface="Roboto Light"/>
                <a:ea typeface="Roboto Light"/>
                <a:cs typeface="Roboto Light"/>
                <a:sym typeface="Roboto Light"/>
              </a:rPr>
              <a:t>Multi-tiered Systems of Support (MTSS) Technical Support and Data System Implementation Technical Assistance</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E5A923"/>
              </a:buClr>
              <a:buSzPts val="1400"/>
              <a:buFont typeface="Roboto Light"/>
              <a:buChar char="●"/>
            </a:pPr>
            <a:r>
              <a:rPr lang="en">
                <a:solidFill>
                  <a:schemeClr val="dk2"/>
                </a:solidFill>
                <a:latin typeface="Roboto Light"/>
                <a:ea typeface="Roboto Light"/>
                <a:cs typeface="Roboto Light"/>
                <a:sym typeface="Roboto Light"/>
              </a:rPr>
              <a:t>Instructional Rounds</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E5A923"/>
              </a:buClr>
              <a:buSzPts val="1400"/>
              <a:buFont typeface="Roboto Light"/>
              <a:buChar char="●"/>
            </a:pPr>
            <a:r>
              <a:rPr lang="en">
                <a:solidFill>
                  <a:schemeClr val="dk2"/>
                </a:solidFill>
                <a:latin typeface="Roboto Light"/>
                <a:ea typeface="Roboto Light"/>
                <a:cs typeface="Roboto Light"/>
                <a:sym typeface="Roboto Light"/>
              </a:rPr>
              <a:t>Career and College Readiness &amp; CTE</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E5A923"/>
              </a:buClr>
              <a:buSzPts val="1400"/>
              <a:buFont typeface="Roboto Light"/>
              <a:buChar char="●"/>
            </a:pPr>
            <a:r>
              <a:rPr lang="en">
                <a:solidFill>
                  <a:schemeClr val="dk2"/>
                </a:solidFill>
                <a:latin typeface="Roboto Light"/>
                <a:ea typeface="Roboto Light"/>
                <a:cs typeface="Roboto Light"/>
                <a:sym typeface="Roboto Light"/>
              </a:rPr>
              <a:t>Communications Technical Assistance</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E5A923"/>
              </a:buClr>
              <a:buSzPts val="1400"/>
              <a:buFont typeface="Roboto Light"/>
              <a:buChar char="●"/>
            </a:pPr>
            <a:r>
              <a:rPr lang="en">
                <a:solidFill>
                  <a:schemeClr val="dk2"/>
                </a:solidFill>
                <a:latin typeface="Roboto Light"/>
                <a:ea typeface="Roboto Light"/>
                <a:cs typeface="Roboto Light"/>
                <a:sym typeface="Roboto Light"/>
              </a:rPr>
              <a:t>Community Engagement and Family Partnerships Technical Assistance</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E5A923"/>
              </a:buClr>
              <a:buSzPts val="1400"/>
              <a:buFont typeface="Roboto Light"/>
              <a:buChar char="●"/>
            </a:pPr>
            <a:r>
              <a:rPr lang="en">
                <a:solidFill>
                  <a:schemeClr val="dk2"/>
                </a:solidFill>
                <a:latin typeface="Roboto Light"/>
                <a:ea typeface="Roboto Light"/>
                <a:cs typeface="Roboto Light"/>
                <a:sym typeface="Roboto Light"/>
              </a:rPr>
              <a:t>Small/Rural Grant Support </a:t>
            </a:r>
            <a:endParaRPr>
              <a:solidFill>
                <a:schemeClr val="dk2"/>
              </a:solidFill>
              <a:latin typeface="Roboto Light"/>
              <a:ea typeface="Roboto Light"/>
              <a:cs typeface="Roboto Light"/>
              <a:sym typeface="Roboto Light"/>
            </a:endParaRPr>
          </a:p>
          <a:p>
            <a:pPr indent="-260350" lvl="0" marL="285750" rtl="0" algn="l">
              <a:lnSpc>
                <a:spcPct val="115000"/>
              </a:lnSpc>
              <a:spcBef>
                <a:spcPts val="0"/>
              </a:spcBef>
              <a:spcAft>
                <a:spcPts val="0"/>
              </a:spcAft>
              <a:buClr>
                <a:srgbClr val="E5A923"/>
              </a:buClr>
              <a:buSzPts val="1400"/>
              <a:buFont typeface="Roboto Light"/>
              <a:buChar char="●"/>
            </a:pPr>
            <a:r>
              <a:rPr lang="en">
                <a:solidFill>
                  <a:schemeClr val="dk2"/>
                </a:solidFill>
                <a:latin typeface="Roboto Light"/>
                <a:ea typeface="Roboto Light"/>
                <a:cs typeface="Roboto Light"/>
                <a:sym typeface="Roboto Light"/>
              </a:rPr>
              <a:t>TSI/CSI Support</a:t>
            </a:r>
            <a:endParaRPr>
              <a:solidFill>
                <a:schemeClr val="dk2"/>
              </a:solidFill>
              <a:latin typeface="Roboto Light"/>
              <a:ea typeface="Roboto Light"/>
              <a:cs typeface="Roboto Light"/>
              <a:sym typeface="Roboto Light"/>
            </a:endParaRPr>
          </a:p>
        </p:txBody>
      </p:sp>
      <p:sp>
        <p:nvSpPr>
          <p:cNvPr id="349" name="Google Shape;349;p36"/>
          <p:cNvSpPr/>
          <p:nvPr/>
        </p:nvSpPr>
        <p:spPr>
          <a:xfrm rot="-5400000">
            <a:off x="-2074050" y="2074275"/>
            <a:ext cx="5147700" cy="999600"/>
          </a:xfrm>
          <a:prstGeom prst="rect">
            <a:avLst/>
          </a:prstGeom>
          <a:solidFill>
            <a:srgbClr val="AC7F1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200">
                <a:solidFill>
                  <a:schemeClr val="lt1"/>
                </a:solidFill>
                <a:latin typeface="Roboto"/>
                <a:ea typeface="Roboto"/>
                <a:cs typeface="Roboto"/>
                <a:sym typeface="Roboto"/>
              </a:rPr>
              <a:t>Student Success Act/Integrated Guidance Technical Assistance Plan</a:t>
            </a:r>
            <a:endParaRPr b="1" sz="2200">
              <a:solidFill>
                <a:schemeClr val="lt1"/>
              </a:solidFill>
              <a:latin typeface="Roboto"/>
              <a:ea typeface="Roboto"/>
              <a:cs typeface="Roboto"/>
              <a:sym typeface="Roboto"/>
            </a:endParaRPr>
          </a:p>
        </p:txBody>
      </p:sp>
      <p:pic>
        <p:nvPicPr>
          <p:cNvPr id="350" name="Google Shape;350;p36"/>
          <p:cNvPicPr preferRelativeResize="0"/>
          <p:nvPr/>
        </p:nvPicPr>
        <p:blipFill rotWithShape="1">
          <a:blip r:embed="rId3">
            <a:alphaModFix/>
          </a:blip>
          <a:srcRect b="0" l="65755" r="0" t="40877"/>
          <a:stretch/>
        </p:blipFill>
        <p:spPr>
          <a:xfrm>
            <a:off x="6247250" y="2330075"/>
            <a:ext cx="2896752" cy="281342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ED3"/>
        </a:solidFill>
      </p:bgPr>
    </p:bg>
    <p:spTree>
      <p:nvGrpSpPr>
        <p:cNvPr id="354" name="Shape 354"/>
        <p:cNvGrpSpPr/>
        <p:nvPr/>
      </p:nvGrpSpPr>
      <p:grpSpPr>
        <a:xfrm>
          <a:off x="0" y="0"/>
          <a:ext cx="0" cy="0"/>
          <a:chOff x="0" y="0"/>
          <a:chExt cx="0" cy="0"/>
        </a:xfrm>
      </p:grpSpPr>
      <p:pic>
        <p:nvPicPr>
          <p:cNvPr id="355" name="Google Shape;355;p37"/>
          <p:cNvPicPr preferRelativeResize="0"/>
          <p:nvPr>
            <p:ph idx="2" type="pic"/>
          </p:nvPr>
        </p:nvPicPr>
        <p:blipFill rotWithShape="1">
          <a:blip r:embed="rId3">
            <a:alphaModFix/>
          </a:blip>
          <a:srcRect b="0" l="17721" r="34004" t="0"/>
          <a:stretch/>
        </p:blipFill>
        <p:spPr>
          <a:xfrm>
            <a:off x="-20525" y="0"/>
            <a:ext cx="3747026" cy="5173374"/>
          </a:xfrm>
          <a:prstGeom prst="rect">
            <a:avLst/>
          </a:prstGeom>
          <a:noFill/>
          <a:ln>
            <a:noFill/>
          </a:ln>
        </p:spPr>
      </p:pic>
      <p:sp>
        <p:nvSpPr>
          <p:cNvPr id="356" name="Google Shape;356;p37"/>
          <p:cNvSpPr txBox="1"/>
          <p:nvPr>
            <p:ph idx="1" type="body"/>
          </p:nvPr>
        </p:nvSpPr>
        <p:spPr>
          <a:xfrm>
            <a:off x="4113825" y="1341400"/>
            <a:ext cx="4395600" cy="14295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a:latin typeface="Roboto Light"/>
                <a:ea typeface="Roboto Light"/>
                <a:cs typeface="Roboto Light"/>
                <a:sym typeface="Roboto Light"/>
              </a:rPr>
              <a:t>Through federal, state and private grants, NWRESD provides certain services at no cost to school districts. </a:t>
            </a:r>
            <a:r>
              <a:rPr i="1" lang="en">
                <a:latin typeface="Roboto Light"/>
                <a:ea typeface="Roboto Light"/>
                <a:cs typeface="Roboto Light"/>
                <a:sym typeface="Roboto Light"/>
              </a:rPr>
              <a:t>(Not part of the Local Service Plan.)</a:t>
            </a:r>
            <a:endParaRPr i="1">
              <a:latin typeface="Roboto Light"/>
              <a:ea typeface="Roboto Light"/>
              <a:cs typeface="Roboto Light"/>
              <a:sym typeface="Roboto Light"/>
            </a:endParaRPr>
          </a:p>
        </p:txBody>
      </p:sp>
      <p:sp>
        <p:nvSpPr>
          <p:cNvPr id="357" name="Google Shape;357;p37"/>
          <p:cNvSpPr txBox="1"/>
          <p:nvPr>
            <p:ph type="title"/>
          </p:nvPr>
        </p:nvSpPr>
        <p:spPr>
          <a:xfrm>
            <a:off x="4113825" y="215975"/>
            <a:ext cx="4663200" cy="9492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3020">
                <a:solidFill>
                  <a:srgbClr val="414042"/>
                </a:solidFill>
                <a:latin typeface="Roboto"/>
                <a:ea typeface="Roboto"/>
                <a:cs typeface="Roboto"/>
                <a:sym typeface="Roboto"/>
              </a:rPr>
              <a:t>Grant-Funded and Value-Add Services</a:t>
            </a:r>
            <a:endParaRPr b="1" sz="3020">
              <a:solidFill>
                <a:srgbClr val="414042"/>
              </a:solidFill>
              <a:latin typeface="Roboto"/>
              <a:ea typeface="Roboto"/>
              <a:cs typeface="Roboto"/>
              <a:sym typeface="Roboto"/>
            </a:endParaRPr>
          </a:p>
        </p:txBody>
      </p:sp>
      <p:pic>
        <p:nvPicPr>
          <p:cNvPr id="358" name="Google Shape;358;p37"/>
          <p:cNvPicPr preferRelativeResize="0"/>
          <p:nvPr/>
        </p:nvPicPr>
        <p:blipFill rotWithShape="1">
          <a:blip r:embed="rId4">
            <a:alphaModFix/>
          </a:blip>
          <a:srcRect b="0" l="64533" r="0" t="38766"/>
          <a:stretch/>
        </p:blipFill>
        <p:spPr>
          <a:xfrm>
            <a:off x="6210925" y="2294800"/>
            <a:ext cx="2933074" cy="2848700"/>
          </a:xfrm>
          <a:prstGeom prst="rect">
            <a:avLst/>
          </a:prstGeom>
          <a:noFill/>
          <a:ln>
            <a:noFill/>
          </a:ln>
        </p:spPr>
      </p:pic>
      <p:sp>
        <p:nvSpPr>
          <p:cNvPr id="359" name="Google Shape;359;p37"/>
          <p:cNvSpPr txBox="1"/>
          <p:nvPr/>
        </p:nvSpPr>
        <p:spPr>
          <a:xfrm>
            <a:off x="135175" y="4786000"/>
            <a:ext cx="2354700" cy="22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i="1" lang="en" sz="1000">
                <a:solidFill>
                  <a:schemeClr val="lt1"/>
                </a:solidFill>
                <a:latin typeface="Roboto Light"/>
                <a:ea typeface="Roboto Light"/>
                <a:cs typeface="Roboto Light"/>
                <a:sym typeface="Roboto Light"/>
              </a:rPr>
              <a:t>Tillamook EI/ECSE Classroom</a:t>
            </a:r>
            <a:endParaRPr i="1" sz="1000">
              <a:solidFill>
                <a:schemeClr val="lt1"/>
              </a:solidFill>
              <a:latin typeface="Roboto Light"/>
              <a:ea typeface="Roboto Light"/>
              <a:cs typeface="Roboto Light"/>
              <a:sym typeface="Roboto Light"/>
            </a:endParaRPr>
          </a:p>
          <a:p>
            <a:pPr indent="0" lvl="0" marL="0" rtl="0" algn="l">
              <a:spcBef>
                <a:spcPts val="0"/>
              </a:spcBef>
              <a:spcAft>
                <a:spcPts val="0"/>
              </a:spcAft>
              <a:buClr>
                <a:schemeClr val="dk1"/>
              </a:buClr>
              <a:buSzPts val="1100"/>
              <a:buFont typeface="Arial"/>
              <a:buNone/>
            </a:pPr>
            <a:r>
              <a:t/>
            </a:r>
            <a:endParaRPr i="1" sz="1000">
              <a:solidFill>
                <a:schemeClr val="lt1"/>
              </a:solidFill>
              <a:latin typeface="Roboto Light"/>
              <a:ea typeface="Roboto Light"/>
              <a:cs typeface="Roboto Light"/>
              <a:sym typeface="Roboto Light"/>
            </a:endParaRPr>
          </a:p>
          <a:p>
            <a:pPr indent="0" lvl="0" marL="0" rtl="0" algn="l">
              <a:spcBef>
                <a:spcPts val="0"/>
              </a:spcBef>
              <a:spcAft>
                <a:spcPts val="0"/>
              </a:spcAft>
              <a:buNone/>
            </a:pPr>
            <a:r>
              <a:t/>
            </a:r>
            <a:endParaRPr i="1" sz="1000">
              <a:solidFill>
                <a:schemeClr val="lt1"/>
              </a:solidFill>
              <a:latin typeface="Roboto Light"/>
              <a:ea typeface="Roboto Light"/>
              <a:cs typeface="Roboto Light"/>
              <a:sym typeface="Roboto Ligh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ED3"/>
        </a:solidFill>
      </p:bgPr>
    </p:bg>
    <p:spTree>
      <p:nvGrpSpPr>
        <p:cNvPr id="363" name="Shape 363"/>
        <p:cNvGrpSpPr/>
        <p:nvPr/>
      </p:nvGrpSpPr>
      <p:grpSpPr>
        <a:xfrm>
          <a:off x="0" y="0"/>
          <a:ext cx="0" cy="0"/>
          <a:chOff x="0" y="0"/>
          <a:chExt cx="0" cy="0"/>
        </a:xfrm>
      </p:grpSpPr>
      <p:sp>
        <p:nvSpPr>
          <p:cNvPr id="364" name="Google Shape;364;p38"/>
          <p:cNvSpPr txBox="1"/>
          <p:nvPr/>
        </p:nvSpPr>
        <p:spPr>
          <a:xfrm>
            <a:off x="1003275" y="127275"/>
            <a:ext cx="3250500" cy="4918500"/>
          </a:xfrm>
          <a:prstGeom prst="rect">
            <a:avLst/>
          </a:prstGeom>
          <a:noFill/>
          <a:ln>
            <a:noFill/>
          </a:ln>
        </p:spPr>
        <p:txBody>
          <a:bodyPr anchorCtr="0" anchor="t" bIns="91425" lIns="91425" spcFirstLastPara="1" rIns="91425" wrap="square" tIns="91425">
            <a:noAutofit/>
          </a:bodyPr>
          <a:lstStyle/>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Attendance Services</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Child Care Resource and Referral </a:t>
            </a:r>
            <a:br>
              <a:rPr lang="en" sz="1300">
                <a:solidFill>
                  <a:schemeClr val="dk2"/>
                </a:solidFill>
                <a:latin typeface="Roboto Light"/>
                <a:ea typeface="Roboto Light"/>
                <a:cs typeface="Roboto Light"/>
                <a:sym typeface="Roboto Light"/>
              </a:rPr>
            </a:br>
            <a:r>
              <a:rPr lang="en" sz="1300">
                <a:solidFill>
                  <a:schemeClr val="dk2"/>
                </a:solidFill>
                <a:latin typeface="Roboto Light"/>
                <a:ea typeface="Roboto Light"/>
                <a:cs typeface="Roboto Light"/>
                <a:sym typeface="Roboto Light"/>
              </a:rPr>
              <a:t>(Clatsop, Columbia, Tillamook)</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Courier</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Early Intervention/Early Childhood Special Education (EI/ECSE)</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Early Learning Hub </a:t>
            </a:r>
            <a:br>
              <a:rPr lang="en" sz="1300">
                <a:solidFill>
                  <a:schemeClr val="dk2"/>
                </a:solidFill>
                <a:latin typeface="Roboto Light"/>
                <a:ea typeface="Roboto Light"/>
                <a:cs typeface="Roboto Light"/>
                <a:sym typeface="Roboto Light"/>
              </a:rPr>
            </a:br>
            <a:r>
              <a:rPr lang="en" sz="1300">
                <a:solidFill>
                  <a:schemeClr val="dk2"/>
                </a:solidFill>
                <a:latin typeface="Roboto Light"/>
                <a:ea typeface="Roboto Light"/>
                <a:cs typeface="Roboto Light"/>
                <a:sym typeface="Roboto Light"/>
              </a:rPr>
              <a:t>(Clatsop, Columbia, Tillamook)</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English Language Learner Consortium </a:t>
            </a:r>
            <a:br>
              <a:rPr lang="en" sz="1300">
                <a:solidFill>
                  <a:schemeClr val="dk2"/>
                </a:solidFill>
                <a:latin typeface="Roboto Light"/>
                <a:ea typeface="Roboto Light"/>
                <a:cs typeface="Roboto Light"/>
                <a:sym typeface="Roboto Light"/>
              </a:rPr>
            </a:br>
            <a:r>
              <a:rPr lang="en" sz="1300">
                <a:solidFill>
                  <a:schemeClr val="dk2"/>
                </a:solidFill>
                <a:latin typeface="Roboto Light"/>
                <a:ea typeface="Roboto Light"/>
                <a:cs typeface="Roboto Light"/>
                <a:sym typeface="Roboto Light"/>
              </a:rPr>
              <a:t>(Title III)</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Health Education Training Application</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Instructional Technology Professional Learning</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Grow Your Own</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Migrant Education Program</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Oregon Digital Learning/Digital Literacy (EdTech Cadre)</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Math Grant through the STEM HUB</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Outdoor Science School</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Oregon Response to Instruction and Intervention (ORTIi)</a:t>
            </a:r>
            <a:endParaRPr sz="1300">
              <a:solidFill>
                <a:schemeClr val="dk2"/>
              </a:solidFill>
              <a:latin typeface="Roboto Light"/>
              <a:ea typeface="Roboto Light"/>
              <a:cs typeface="Roboto Light"/>
              <a:sym typeface="Roboto Light"/>
            </a:endParaRPr>
          </a:p>
        </p:txBody>
      </p:sp>
      <p:sp>
        <p:nvSpPr>
          <p:cNvPr id="365" name="Google Shape;365;p38"/>
          <p:cNvSpPr/>
          <p:nvPr/>
        </p:nvSpPr>
        <p:spPr>
          <a:xfrm rot="-5400000">
            <a:off x="-2179350" y="2179575"/>
            <a:ext cx="5147700" cy="789000"/>
          </a:xfrm>
          <a:prstGeom prst="rect">
            <a:avLst/>
          </a:prstGeom>
          <a:solidFill>
            <a:srgbClr val="32516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600">
                <a:solidFill>
                  <a:schemeClr val="lt1"/>
                </a:solidFill>
                <a:latin typeface="Roboto"/>
                <a:ea typeface="Roboto"/>
                <a:cs typeface="Roboto"/>
                <a:sym typeface="Roboto"/>
              </a:rPr>
              <a:t>Grant-Funded and Value-Add</a:t>
            </a:r>
            <a:endParaRPr b="1" sz="2600">
              <a:solidFill>
                <a:schemeClr val="lt1"/>
              </a:solidFill>
              <a:latin typeface="Roboto"/>
              <a:ea typeface="Roboto"/>
              <a:cs typeface="Roboto"/>
              <a:sym typeface="Roboto"/>
            </a:endParaRPr>
          </a:p>
        </p:txBody>
      </p:sp>
      <p:sp>
        <p:nvSpPr>
          <p:cNvPr id="366" name="Google Shape;366;p38"/>
          <p:cNvSpPr txBox="1"/>
          <p:nvPr/>
        </p:nvSpPr>
        <p:spPr>
          <a:xfrm>
            <a:off x="4468050" y="127275"/>
            <a:ext cx="4621200" cy="4918500"/>
          </a:xfrm>
          <a:prstGeom prst="rect">
            <a:avLst/>
          </a:prstGeom>
          <a:noFill/>
          <a:ln>
            <a:noFill/>
          </a:ln>
        </p:spPr>
        <p:txBody>
          <a:bodyPr anchorCtr="0" anchor="t" bIns="91425" lIns="91425" spcFirstLastPara="1" rIns="91425" wrap="square" tIns="91425">
            <a:noAutofit/>
          </a:bodyPr>
          <a:lstStyle/>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NW Regional Educator Network (nREN)</a:t>
            </a:r>
            <a:endParaRPr sz="1300">
              <a:solidFill>
                <a:schemeClr val="dk2"/>
              </a:solidFill>
              <a:latin typeface="Roboto Light"/>
              <a:ea typeface="Roboto Light"/>
              <a:cs typeface="Roboto Light"/>
              <a:sym typeface="Roboto Light"/>
            </a:endParaRPr>
          </a:p>
          <a:p>
            <a:pPr indent="-304800" lvl="1" marL="914400" rtl="0" algn="l">
              <a:lnSpc>
                <a:spcPct val="115000"/>
              </a:lnSpc>
              <a:spcBef>
                <a:spcPts val="0"/>
              </a:spcBef>
              <a:spcAft>
                <a:spcPts val="0"/>
              </a:spcAft>
              <a:buClr>
                <a:srgbClr val="32516E"/>
              </a:buClr>
              <a:buSzPts val="1200"/>
              <a:buFont typeface="Roboto Light"/>
              <a:buChar char="○"/>
            </a:pPr>
            <a:r>
              <a:rPr lang="en" sz="1200">
                <a:solidFill>
                  <a:schemeClr val="dk2"/>
                </a:solidFill>
                <a:latin typeface="Roboto Light"/>
                <a:ea typeface="Roboto Light"/>
                <a:cs typeface="Roboto Light"/>
                <a:sym typeface="Roboto Light"/>
              </a:rPr>
              <a:t>Projected Programs (not yet approved by nREN Coordinating Body):</a:t>
            </a:r>
            <a:endParaRPr sz="1200">
              <a:solidFill>
                <a:schemeClr val="dk2"/>
              </a:solidFill>
              <a:latin typeface="Roboto Light"/>
              <a:ea typeface="Roboto Light"/>
              <a:cs typeface="Roboto Light"/>
              <a:sym typeface="Roboto Light"/>
            </a:endParaRPr>
          </a:p>
          <a:p>
            <a:pPr indent="-304800" lvl="2" marL="1371600" rtl="0" algn="l">
              <a:lnSpc>
                <a:spcPct val="115000"/>
              </a:lnSpc>
              <a:spcBef>
                <a:spcPts val="0"/>
              </a:spcBef>
              <a:spcAft>
                <a:spcPts val="0"/>
              </a:spcAft>
              <a:buClr>
                <a:srgbClr val="08DFFC"/>
              </a:buClr>
              <a:buSzPts val="1200"/>
              <a:buFont typeface="Roboto Light"/>
              <a:buChar char="■"/>
            </a:pPr>
            <a:r>
              <a:rPr lang="en" sz="1200">
                <a:solidFill>
                  <a:schemeClr val="dk2"/>
                </a:solidFill>
                <a:latin typeface="Roboto Light"/>
                <a:ea typeface="Roboto Light"/>
                <a:cs typeface="Roboto Light"/>
                <a:sym typeface="Roboto Light"/>
              </a:rPr>
              <a:t>Aspiring Administrators</a:t>
            </a:r>
            <a:endParaRPr sz="1200">
              <a:solidFill>
                <a:schemeClr val="dk2"/>
              </a:solidFill>
              <a:latin typeface="Roboto Light"/>
              <a:ea typeface="Roboto Light"/>
              <a:cs typeface="Roboto Light"/>
              <a:sym typeface="Roboto Light"/>
            </a:endParaRPr>
          </a:p>
          <a:p>
            <a:pPr indent="-304800" lvl="2" marL="1371600" rtl="0" algn="l">
              <a:lnSpc>
                <a:spcPct val="115000"/>
              </a:lnSpc>
              <a:spcBef>
                <a:spcPts val="0"/>
              </a:spcBef>
              <a:spcAft>
                <a:spcPts val="0"/>
              </a:spcAft>
              <a:buClr>
                <a:srgbClr val="08DFFC"/>
              </a:buClr>
              <a:buSzPts val="1200"/>
              <a:buFont typeface="Roboto Light"/>
              <a:buChar char="■"/>
            </a:pPr>
            <a:r>
              <a:rPr lang="en" sz="1200">
                <a:solidFill>
                  <a:schemeClr val="dk2"/>
                </a:solidFill>
                <a:latin typeface="Roboto Light"/>
                <a:ea typeface="Roboto Light"/>
                <a:cs typeface="Roboto Light"/>
                <a:sym typeface="Roboto Light"/>
              </a:rPr>
              <a:t>Cascade Alliance for Equity</a:t>
            </a:r>
            <a:endParaRPr sz="1200">
              <a:solidFill>
                <a:schemeClr val="dk2"/>
              </a:solidFill>
              <a:latin typeface="Roboto Light"/>
              <a:ea typeface="Roboto Light"/>
              <a:cs typeface="Roboto Light"/>
              <a:sym typeface="Roboto Light"/>
            </a:endParaRPr>
          </a:p>
          <a:p>
            <a:pPr indent="-304800" lvl="2" marL="1371600" rtl="0" algn="l">
              <a:lnSpc>
                <a:spcPct val="115000"/>
              </a:lnSpc>
              <a:spcBef>
                <a:spcPts val="0"/>
              </a:spcBef>
              <a:spcAft>
                <a:spcPts val="0"/>
              </a:spcAft>
              <a:buClr>
                <a:srgbClr val="08DFFC"/>
              </a:buClr>
              <a:buSzPts val="1200"/>
              <a:buFont typeface="Roboto Light"/>
              <a:buChar char="■"/>
            </a:pPr>
            <a:r>
              <a:rPr lang="en" sz="1200">
                <a:solidFill>
                  <a:schemeClr val="dk2"/>
                </a:solidFill>
                <a:latin typeface="Roboto Light"/>
                <a:ea typeface="Roboto Light"/>
                <a:cs typeface="Roboto Light"/>
                <a:sym typeface="Roboto Light"/>
              </a:rPr>
              <a:t>Instructional Coaching Network</a:t>
            </a:r>
            <a:endParaRPr sz="1200">
              <a:solidFill>
                <a:schemeClr val="dk2"/>
              </a:solidFill>
              <a:latin typeface="Roboto Light"/>
              <a:ea typeface="Roboto Light"/>
              <a:cs typeface="Roboto Light"/>
              <a:sym typeface="Roboto Light"/>
            </a:endParaRPr>
          </a:p>
          <a:p>
            <a:pPr indent="-304800" lvl="2" marL="1371600" rtl="0" algn="l">
              <a:lnSpc>
                <a:spcPct val="115000"/>
              </a:lnSpc>
              <a:spcBef>
                <a:spcPts val="0"/>
              </a:spcBef>
              <a:spcAft>
                <a:spcPts val="0"/>
              </a:spcAft>
              <a:buClr>
                <a:srgbClr val="08DFFC"/>
              </a:buClr>
              <a:buSzPts val="1200"/>
              <a:buFont typeface="Roboto Light"/>
              <a:buChar char="■"/>
            </a:pPr>
            <a:r>
              <a:rPr lang="en" sz="1200">
                <a:solidFill>
                  <a:schemeClr val="dk2"/>
                </a:solidFill>
                <a:latin typeface="Roboto Light"/>
                <a:ea typeface="Roboto Light"/>
                <a:cs typeface="Roboto Light"/>
                <a:sym typeface="Roboto Light"/>
              </a:rPr>
              <a:t>Mentoring</a:t>
            </a:r>
            <a:endParaRPr sz="1200">
              <a:solidFill>
                <a:schemeClr val="dk2"/>
              </a:solidFill>
              <a:latin typeface="Roboto Light"/>
              <a:ea typeface="Roboto Light"/>
              <a:cs typeface="Roboto Light"/>
              <a:sym typeface="Roboto Light"/>
            </a:endParaRPr>
          </a:p>
          <a:p>
            <a:pPr indent="-304800" lvl="2" marL="1371600" rtl="0" algn="l">
              <a:lnSpc>
                <a:spcPct val="115000"/>
              </a:lnSpc>
              <a:spcBef>
                <a:spcPts val="0"/>
              </a:spcBef>
              <a:spcAft>
                <a:spcPts val="0"/>
              </a:spcAft>
              <a:buClr>
                <a:srgbClr val="08DFFC"/>
              </a:buClr>
              <a:buSzPts val="1200"/>
              <a:buFont typeface="Roboto Light"/>
              <a:buChar char="■"/>
            </a:pPr>
            <a:r>
              <a:rPr lang="en" sz="1200">
                <a:solidFill>
                  <a:schemeClr val="dk2"/>
                </a:solidFill>
                <a:latin typeface="Roboto Light"/>
                <a:ea typeface="Roboto Light"/>
                <a:cs typeface="Roboto Light"/>
                <a:sym typeface="Roboto Light"/>
              </a:rPr>
              <a:t>Grow Your Own</a:t>
            </a:r>
            <a:endParaRPr sz="1200">
              <a:solidFill>
                <a:schemeClr val="dk2"/>
              </a:solidFill>
              <a:latin typeface="Roboto Light"/>
              <a:ea typeface="Roboto Light"/>
              <a:cs typeface="Roboto Light"/>
              <a:sym typeface="Roboto Light"/>
            </a:endParaRPr>
          </a:p>
          <a:p>
            <a:pPr indent="-304800" lvl="2" marL="1371600" rtl="0" algn="l">
              <a:lnSpc>
                <a:spcPct val="115000"/>
              </a:lnSpc>
              <a:spcBef>
                <a:spcPts val="0"/>
              </a:spcBef>
              <a:spcAft>
                <a:spcPts val="0"/>
              </a:spcAft>
              <a:buClr>
                <a:srgbClr val="08DFFC"/>
              </a:buClr>
              <a:buSzPts val="1200"/>
              <a:buFont typeface="Roboto Light"/>
              <a:buChar char="■"/>
            </a:pPr>
            <a:r>
              <a:rPr lang="en" sz="1200">
                <a:solidFill>
                  <a:schemeClr val="dk2"/>
                </a:solidFill>
                <a:latin typeface="Roboto Light"/>
                <a:ea typeface="Roboto Light"/>
                <a:cs typeface="Roboto Light"/>
                <a:sym typeface="Roboto Light"/>
              </a:rPr>
              <a:t>Early Literacy Supports (e.g., LETRS)</a:t>
            </a:r>
            <a:endParaRPr sz="1200">
              <a:solidFill>
                <a:schemeClr val="dk2"/>
              </a:solidFill>
              <a:latin typeface="Roboto Light"/>
              <a:ea typeface="Roboto Light"/>
              <a:cs typeface="Roboto Light"/>
              <a:sym typeface="Roboto Light"/>
            </a:endParaRPr>
          </a:p>
          <a:p>
            <a:pPr indent="-304800" lvl="2" marL="1371600" rtl="0" algn="l">
              <a:lnSpc>
                <a:spcPct val="115000"/>
              </a:lnSpc>
              <a:spcBef>
                <a:spcPts val="0"/>
              </a:spcBef>
              <a:spcAft>
                <a:spcPts val="0"/>
              </a:spcAft>
              <a:buClr>
                <a:srgbClr val="08DFFC"/>
              </a:buClr>
              <a:buSzPts val="1200"/>
              <a:buFont typeface="Roboto Light"/>
              <a:buChar char="■"/>
            </a:pPr>
            <a:r>
              <a:rPr lang="en" sz="1200">
                <a:solidFill>
                  <a:schemeClr val="dk2"/>
                </a:solidFill>
                <a:latin typeface="Roboto Light"/>
                <a:ea typeface="Roboto Light"/>
                <a:cs typeface="Roboto Light"/>
                <a:sym typeface="Roboto Light"/>
              </a:rPr>
              <a:t>Early Learning (Birth - 5)</a:t>
            </a:r>
            <a:endParaRPr sz="12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Regional Inclusive Services</a:t>
            </a:r>
            <a:endParaRPr sz="1300">
              <a:solidFill>
                <a:schemeClr val="dk2"/>
              </a:solidFill>
              <a:latin typeface="Roboto Light"/>
              <a:ea typeface="Roboto Light"/>
              <a:cs typeface="Roboto Light"/>
              <a:sym typeface="Roboto Light"/>
            </a:endParaRPr>
          </a:p>
          <a:p>
            <a:pPr indent="-304800" lvl="2" marL="1371600" rtl="0" algn="l">
              <a:lnSpc>
                <a:spcPct val="115000"/>
              </a:lnSpc>
              <a:spcBef>
                <a:spcPts val="0"/>
              </a:spcBef>
              <a:spcAft>
                <a:spcPts val="0"/>
              </a:spcAft>
              <a:buClr>
                <a:srgbClr val="08DFFC"/>
              </a:buClr>
              <a:buSzPts val="1200"/>
              <a:buFont typeface="Roboto Light"/>
              <a:buChar char="■"/>
            </a:pPr>
            <a:r>
              <a:rPr lang="en" sz="1200">
                <a:solidFill>
                  <a:schemeClr val="dk2"/>
                </a:solidFill>
                <a:latin typeface="Roboto Light"/>
                <a:ea typeface="Roboto Light"/>
                <a:cs typeface="Roboto Light"/>
                <a:sym typeface="Roboto Light"/>
              </a:rPr>
              <a:t>Autism Spectrum Disorder Services</a:t>
            </a:r>
            <a:endParaRPr sz="1200">
              <a:solidFill>
                <a:schemeClr val="dk2"/>
              </a:solidFill>
              <a:latin typeface="Roboto Light"/>
              <a:ea typeface="Roboto Light"/>
              <a:cs typeface="Roboto Light"/>
              <a:sym typeface="Roboto Light"/>
            </a:endParaRPr>
          </a:p>
          <a:p>
            <a:pPr indent="-304800" lvl="2" marL="1371600" rtl="0" algn="l">
              <a:lnSpc>
                <a:spcPct val="115000"/>
              </a:lnSpc>
              <a:spcBef>
                <a:spcPts val="0"/>
              </a:spcBef>
              <a:spcAft>
                <a:spcPts val="0"/>
              </a:spcAft>
              <a:buClr>
                <a:srgbClr val="08DFFC"/>
              </a:buClr>
              <a:buSzPts val="1200"/>
              <a:buFont typeface="Roboto Light"/>
              <a:buChar char="■"/>
            </a:pPr>
            <a:r>
              <a:rPr lang="en" sz="1200">
                <a:solidFill>
                  <a:schemeClr val="dk2"/>
                </a:solidFill>
                <a:latin typeface="Roboto Light"/>
                <a:ea typeface="Roboto Light"/>
                <a:cs typeface="Roboto Light"/>
                <a:sym typeface="Roboto Light"/>
              </a:rPr>
              <a:t>Blind Visually Impaired (BVI) Student Services</a:t>
            </a:r>
            <a:endParaRPr sz="1200">
              <a:solidFill>
                <a:schemeClr val="dk2"/>
              </a:solidFill>
              <a:latin typeface="Roboto Light"/>
              <a:ea typeface="Roboto Light"/>
              <a:cs typeface="Roboto Light"/>
              <a:sym typeface="Roboto Light"/>
            </a:endParaRPr>
          </a:p>
          <a:p>
            <a:pPr indent="-304800" lvl="2" marL="1371600" rtl="0" algn="l">
              <a:lnSpc>
                <a:spcPct val="115000"/>
              </a:lnSpc>
              <a:spcBef>
                <a:spcPts val="0"/>
              </a:spcBef>
              <a:spcAft>
                <a:spcPts val="0"/>
              </a:spcAft>
              <a:buClr>
                <a:srgbClr val="08DFFC"/>
              </a:buClr>
              <a:buSzPts val="1200"/>
              <a:buFont typeface="Roboto Light"/>
              <a:buChar char="■"/>
            </a:pPr>
            <a:r>
              <a:rPr lang="en" sz="1200">
                <a:solidFill>
                  <a:schemeClr val="dk2"/>
                </a:solidFill>
                <a:latin typeface="Roboto Light"/>
                <a:ea typeface="Roboto Light"/>
                <a:cs typeface="Roboto Light"/>
                <a:sym typeface="Roboto Light"/>
              </a:rPr>
              <a:t>Deaf and Hard-of-Hearing Services</a:t>
            </a:r>
            <a:endParaRPr sz="1200">
              <a:solidFill>
                <a:schemeClr val="dk2"/>
              </a:solidFill>
              <a:latin typeface="Roboto Light"/>
              <a:ea typeface="Roboto Light"/>
              <a:cs typeface="Roboto Light"/>
              <a:sym typeface="Roboto Light"/>
            </a:endParaRPr>
          </a:p>
          <a:p>
            <a:pPr indent="-304800" lvl="2" marL="1371600" rtl="0" algn="l">
              <a:lnSpc>
                <a:spcPct val="115000"/>
              </a:lnSpc>
              <a:spcBef>
                <a:spcPts val="0"/>
              </a:spcBef>
              <a:spcAft>
                <a:spcPts val="0"/>
              </a:spcAft>
              <a:buClr>
                <a:srgbClr val="08DFFC"/>
              </a:buClr>
              <a:buSzPts val="1200"/>
              <a:buFont typeface="Roboto Light"/>
              <a:buChar char="■"/>
            </a:pPr>
            <a:r>
              <a:rPr lang="en" sz="1200">
                <a:solidFill>
                  <a:schemeClr val="dk2"/>
                </a:solidFill>
                <a:latin typeface="Roboto Light"/>
                <a:ea typeface="Roboto Light"/>
                <a:cs typeface="Roboto Light"/>
                <a:sym typeface="Roboto Light"/>
              </a:rPr>
              <a:t>Deafblind Services</a:t>
            </a:r>
            <a:endParaRPr sz="1200">
              <a:solidFill>
                <a:schemeClr val="dk2"/>
              </a:solidFill>
              <a:latin typeface="Roboto Light"/>
              <a:ea typeface="Roboto Light"/>
              <a:cs typeface="Roboto Light"/>
              <a:sym typeface="Roboto Light"/>
            </a:endParaRPr>
          </a:p>
          <a:p>
            <a:pPr indent="-304800" lvl="2" marL="1371600" rtl="0" algn="l">
              <a:lnSpc>
                <a:spcPct val="115000"/>
              </a:lnSpc>
              <a:spcBef>
                <a:spcPts val="0"/>
              </a:spcBef>
              <a:spcAft>
                <a:spcPts val="0"/>
              </a:spcAft>
              <a:buClr>
                <a:srgbClr val="08DFFC"/>
              </a:buClr>
              <a:buSzPts val="1200"/>
              <a:buFont typeface="Roboto Light"/>
              <a:buChar char="■"/>
            </a:pPr>
            <a:r>
              <a:rPr lang="en" sz="1200">
                <a:solidFill>
                  <a:schemeClr val="dk2"/>
                </a:solidFill>
                <a:latin typeface="Roboto Light"/>
                <a:ea typeface="Roboto Light"/>
                <a:cs typeface="Roboto Light"/>
                <a:sym typeface="Roboto Light"/>
              </a:rPr>
              <a:t>Regional Equipment Center</a:t>
            </a:r>
            <a:endParaRPr sz="1200">
              <a:solidFill>
                <a:schemeClr val="dk2"/>
              </a:solidFill>
              <a:latin typeface="Roboto Light"/>
              <a:ea typeface="Roboto Light"/>
              <a:cs typeface="Roboto Light"/>
              <a:sym typeface="Roboto Light"/>
            </a:endParaRPr>
          </a:p>
          <a:p>
            <a:pPr indent="-304800" lvl="2" marL="1371600" rtl="0" algn="l">
              <a:lnSpc>
                <a:spcPct val="115000"/>
              </a:lnSpc>
              <a:spcBef>
                <a:spcPts val="0"/>
              </a:spcBef>
              <a:spcAft>
                <a:spcPts val="0"/>
              </a:spcAft>
              <a:buClr>
                <a:srgbClr val="08DFFC"/>
              </a:buClr>
              <a:buSzPts val="1200"/>
              <a:buFont typeface="Roboto Light"/>
              <a:buChar char="■"/>
            </a:pPr>
            <a:r>
              <a:rPr lang="en" sz="1200">
                <a:solidFill>
                  <a:schemeClr val="dk2"/>
                </a:solidFill>
                <a:latin typeface="Roboto Light"/>
                <a:ea typeface="Roboto Light"/>
                <a:cs typeface="Roboto Light"/>
                <a:sym typeface="Roboto Light"/>
              </a:rPr>
              <a:t>Traumatic Brain Injury Team</a:t>
            </a:r>
            <a:endParaRPr sz="12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School Safety and Prevention System</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SPED Regional Technical Assistance Program (RTAP)</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Spot Vision Screener</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STEM Hub (Clatsop, Columbia, Tillamook)</a:t>
            </a:r>
            <a:endParaRPr sz="1300">
              <a:solidFill>
                <a:schemeClr val="dk2"/>
              </a:solidFill>
              <a:latin typeface="Roboto Light"/>
              <a:ea typeface="Roboto Light"/>
              <a:cs typeface="Roboto Light"/>
              <a:sym typeface="Roboto Light"/>
            </a:endParaRPr>
          </a:p>
          <a:p>
            <a:pPr indent="-254000" lvl="0" marL="285750" rtl="0" algn="l">
              <a:lnSpc>
                <a:spcPct val="115000"/>
              </a:lnSpc>
              <a:spcBef>
                <a:spcPts val="0"/>
              </a:spcBef>
              <a:spcAft>
                <a:spcPts val="0"/>
              </a:spcAft>
              <a:buClr>
                <a:srgbClr val="436C93"/>
              </a:buClr>
              <a:buSzPts val="1300"/>
              <a:buFont typeface="Roboto Light"/>
              <a:buChar char="●"/>
            </a:pPr>
            <a:r>
              <a:rPr lang="en" sz="1300">
                <a:solidFill>
                  <a:schemeClr val="dk2"/>
                </a:solidFill>
                <a:latin typeface="Roboto Light"/>
                <a:ea typeface="Roboto Light"/>
                <a:cs typeface="Roboto Light"/>
                <a:sym typeface="Roboto Light"/>
              </a:rPr>
              <a:t>Youth Transition Program (YTP)</a:t>
            </a:r>
            <a:endParaRPr sz="1300">
              <a:solidFill>
                <a:schemeClr val="dk2"/>
              </a:solidFill>
              <a:latin typeface="Roboto Light"/>
              <a:ea typeface="Roboto Light"/>
              <a:cs typeface="Roboto Light"/>
              <a:sym typeface="Roboto Ligh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ED3"/>
        </a:solidFill>
      </p:bgPr>
    </p:bg>
    <p:spTree>
      <p:nvGrpSpPr>
        <p:cNvPr id="370" name="Shape 370"/>
        <p:cNvGrpSpPr/>
        <p:nvPr/>
      </p:nvGrpSpPr>
      <p:grpSpPr>
        <a:xfrm>
          <a:off x="0" y="0"/>
          <a:ext cx="0" cy="0"/>
          <a:chOff x="0" y="0"/>
          <a:chExt cx="0" cy="0"/>
        </a:xfrm>
      </p:grpSpPr>
      <p:sp>
        <p:nvSpPr>
          <p:cNvPr id="371" name="Google Shape;371;p39"/>
          <p:cNvSpPr/>
          <p:nvPr/>
        </p:nvSpPr>
        <p:spPr>
          <a:xfrm>
            <a:off x="0" y="0"/>
            <a:ext cx="9144000" cy="789000"/>
          </a:xfrm>
          <a:prstGeom prst="rect">
            <a:avLst/>
          </a:prstGeom>
          <a:solidFill>
            <a:srgbClr val="436C9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600">
                <a:solidFill>
                  <a:schemeClr val="lt1"/>
                </a:solidFill>
                <a:latin typeface="Roboto"/>
                <a:ea typeface="Roboto"/>
                <a:cs typeface="Roboto"/>
                <a:sym typeface="Roboto"/>
              </a:rPr>
              <a:t>Proposed Motion</a:t>
            </a:r>
            <a:endParaRPr b="1" sz="2600">
              <a:solidFill>
                <a:schemeClr val="lt1"/>
              </a:solidFill>
              <a:latin typeface="Roboto"/>
              <a:ea typeface="Roboto"/>
              <a:cs typeface="Roboto"/>
              <a:sym typeface="Roboto"/>
            </a:endParaRPr>
          </a:p>
        </p:txBody>
      </p:sp>
      <p:sp>
        <p:nvSpPr>
          <p:cNvPr id="372" name="Google Shape;372;p39"/>
          <p:cNvSpPr txBox="1"/>
          <p:nvPr/>
        </p:nvSpPr>
        <p:spPr>
          <a:xfrm>
            <a:off x="1604400" y="1991600"/>
            <a:ext cx="5935200" cy="1365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i="1" lang="en" sz="3200">
                <a:solidFill>
                  <a:schemeClr val="dk2"/>
                </a:solidFill>
                <a:latin typeface="Roboto Light"/>
                <a:ea typeface="Roboto Light"/>
                <a:cs typeface="Roboto Light"/>
                <a:sym typeface="Roboto Light"/>
              </a:rPr>
              <a:t>I move to approve the 2025-26 Local Service Plan as presented.</a:t>
            </a:r>
            <a:endParaRPr i="1" sz="3200">
              <a:solidFill>
                <a:schemeClr val="dk2"/>
              </a:solidFill>
              <a:latin typeface="Roboto Light"/>
              <a:ea typeface="Roboto Light"/>
              <a:cs typeface="Roboto Light"/>
              <a:sym typeface="Roboto 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ED3"/>
        </a:solidFill>
      </p:bgPr>
    </p:bg>
    <p:spTree>
      <p:nvGrpSpPr>
        <p:cNvPr id="141" name="Shape 141"/>
        <p:cNvGrpSpPr/>
        <p:nvPr/>
      </p:nvGrpSpPr>
      <p:grpSpPr>
        <a:xfrm>
          <a:off x="0" y="0"/>
          <a:ext cx="0" cy="0"/>
          <a:chOff x="0" y="0"/>
          <a:chExt cx="0" cy="0"/>
        </a:xfrm>
      </p:grpSpPr>
      <p:pic>
        <p:nvPicPr>
          <p:cNvPr id="142" name="Google Shape;142;p19"/>
          <p:cNvPicPr preferRelativeResize="0"/>
          <p:nvPr/>
        </p:nvPicPr>
        <p:blipFill>
          <a:blip r:embed="rId3">
            <a:alphaModFix/>
          </a:blip>
          <a:stretch>
            <a:fillRect/>
          </a:stretch>
        </p:blipFill>
        <p:spPr>
          <a:xfrm>
            <a:off x="366513" y="846600"/>
            <a:ext cx="1339276" cy="1785700"/>
          </a:xfrm>
          <a:prstGeom prst="rect">
            <a:avLst/>
          </a:prstGeom>
          <a:noFill/>
          <a:ln>
            <a:noFill/>
          </a:ln>
        </p:spPr>
      </p:pic>
      <p:pic>
        <p:nvPicPr>
          <p:cNvPr id="143" name="Google Shape;143;p19"/>
          <p:cNvPicPr preferRelativeResize="0"/>
          <p:nvPr/>
        </p:nvPicPr>
        <p:blipFill rotWithShape="1">
          <a:blip r:embed="rId4">
            <a:alphaModFix/>
          </a:blip>
          <a:srcRect b="3337" l="25100" r="23369" t="12380"/>
          <a:stretch/>
        </p:blipFill>
        <p:spPr>
          <a:xfrm>
            <a:off x="7221489" y="2952850"/>
            <a:ext cx="1339275" cy="1785700"/>
          </a:xfrm>
          <a:prstGeom prst="rect">
            <a:avLst/>
          </a:prstGeom>
          <a:noFill/>
          <a:ln>
            <a:noFill/>
          </a:ln>
        </p:spPr>
      </p:pic>
      <p:pic>
        <p:nvPicPr>
          <p:cNvPr id="144" name="Google Shape;144;p19"/>
          <p:cNvPicPr preferRelativeResize="0"/>
          <p:nvPr/>
        </p:nvPicPr>
        <p:blipFill>
          <a:blip r:embed="rId5">
            <a:alphaModFix/>
          </a:blip>
          <a:stretch>
            <a:fillRect/>
          </a:stretch>
        </p:blipFill>
        <p:spPr>
          <a:xfrm>
            <a:off x="5507712" y="2952850"/>
            <a:ext cx="1339277" cy="1785687"/>
          </a:xfrm>
          <a:prstGeom prst="rect">
            <a:avLst/>
          </a:prstGeom>
          <a:noFill/>
          <a:ln>
            <a:noFill/>
          </a:ln>
        </p:spPr>
      </p:pic>
      <p:pic>
        <p:nvPicPr>
          <p:cNvPr id="145" name="Google Shape;145;p19"/>
          <p:cNvPicPr preferRelativeResize="0"/>
          <p:nvPr/>
        </p:nvPicPr>
        <p:blipFill rotWithShape="1">
          <a:blip r:embed="rId6">
            <a:alphaModFix/>
          </a:blip>
          <a:srcRect b="4487" l="5679" r="3303" t="4496"/>
          <a:stretch/>
        </p:blipFill>
        <p:spPr>
          <a:xfrm>
            <a:off x="3793963" y="2952850"/>
            <a:ext cx="1339277" cy="1785702"/>
          </a:xfrm>
          <a:prstGeom prst="rect">
            <a:avLst/>
          </a:prstGeom>
          <a:noFill/>
          <a:ln>
            <a:noFill/>
          </a:ln>
        </p:spPr>
      </p:pic>
      <p:pic>
        <p:nvPicPr>
          <p:cNvPr id="146" name="Google Shape;146;p19"/>
          <p:cNvPicPr preferRelativeResize="0"/>
          <p:nvPr/>
        </p:nvPicPr>
        <p:blipFill rotWithShape="1">
          <a:blip r:embed="rId7">
            <a:alphaModFix/>
          </a:blip>
          <a:srcRect b="15699" l="21838" r="15082" t="21224"/>
          <a:stretch/>
        </p:blipFill>
        <p:spPr>
          <a:xfrm>
            <a:off x="2080238" y="2952850"/>
            <a:ext cx="1339277" cy="1785702"/>
          </a:xfrm>
          <a:prstGeom prst="rect">
            <a:avLst/>
          </a:prstGeom>
          <a:noFill/>
          <a:ln>
            <a:noFill/>
          </a:ln>
        </p:spPr>
      </p:pic>
      <p:pic>
        <p:nvPicPr>
          <p:cNvPr id="147" name="Google Shape;147;p19"/>
          <p:cNvPicPr preferRelativeResize="0"/>
          <p:nvPr/>
        </p:nvPicPr>
        <p:blipFill rotWithShape="1">
          <a:blip r:embed="rId8">
            <a:alphaModFix/>
          </a:blip>
          <a:srcRect b="4816" l="0" r="5123" t="4816"/>
          <a:stretch/>
        </p:blipFill>
        <p:spPr>
          <a:xfrm>
            <a:off x="366513" y="2952850"/>
            <a:ext cx="1339274" cy="1785702"/>
          </a:xfrm>
          <a:prstGeom prst="rect">
            <a:avLst/>
          </a:prstGeom>
          <a:noFill/>
          <a:ln>
            <a:noFill/>
          </a:ln>
        </p:spPr>
      </p:pic>
      <p:pic>
        <p:nvPicPr>
          <p:cNvPr id="148" name="Google Shape;148;p19"/>
          <p:cNvPicPr preferRelativeResize="0"/>
          <p:nvPr/>
        </p:nvPicPr>
        <p:blipFill rotWithShape="1">
          <a:blip r:embed="rId9">
            <a:alphaModFix/>
          </a:blip>
          <a:srcRect b="1234" l="11133" r="14792" t="0"/>
          <a:stretch/>
        </p:blipFill>
        <p:spPr>
          <a:xfrm>
            <a:off x="7221488" y="846600"/>
            <a:ext cx="1339275" cy="1785698"/>
          </a:xfrm>
          <a:prstGeom prst="rect">
            <a:avLst/>
          </a:prstGeom>
          <a:noFill/>
          <a:ln>
            <a:noFill/>
          </a:ln>
        </p:spPr>
      </p:pic>
      <p:pic>
        <p:nvPicPr>
          <p:cNvPr id="149" name="Google Shape;149;p19"/>
          <p:cNvPicPr preferRelativeResize="0"/>
          <p:nvPr/>
        </p:nvPicPr>
        <p:blipFill rotWithShape="1">
          <a:blip r:embed="rId10">
            <a:alphaModFix/>
          </a:blip>
          <a:srcRect b="4800" l="6789" r="2811" t="4800"/>
          <a:stretch/>
        </p:blipFill>
        <p:spPr>
          <a:xfrm>
            <a:off x="5507713" y="846600"/>
            <a:ext cx="1339277" cy="1785702"/>
          </a:xfrm>
          <a:prstGeom prst="rect">
            <a:avLst/>
          </a:prstGeom>
          <a:noFill/>
          <a:ln>
            <a:noFill/>
          </a:ln>
        </p:spPr>
      </p:pic>
      <p:pic>
        <p:nvPicPr>
          <p:cNvPr id="150" name="Google Shape;150;p19"/>
          <p:cNvPicPr preferRelativeResize="0"/>
          <p:nvPr/>
        </p:nvPicPr>
        <p:blipFill rotWithShape="1">
          <a:blip r:embed="rId11">
            <a:alphaModFix/>
          </a:blip>
          <a:srcRect b="0" l="14698" r="19507" t="0"/>
          <a:stretch/>
        </p:blipFill>
        <p:spPr>
          <a:xfrm>
            <a:off x="3793963" y="846600"/>
            <a:ext cx="1339275" cy="1785700"/>
          </a:xfrm>
          <a:prstGeom prst="rect">
            <a:avLst/>
          </a:prstGeom>
          <a:noFill/>
          <a:ln>
            <a:noFill/>
          </a:ln>
        </p:spPr>
      </p:pic>
      <p:pic>
        <p:nvPicPr>
          <p:cNvPr id="151" name="Google Shape;151;p19"/>
          <p:cNvPicPr preferRelativeResize="0"/>
          <p:nvPr/>
        </p:nvPicPr>
        <p:blipFill rotWithShape="1">
          <a:blip r:embed="rId12">
            <a:alphaModFix/>
          </a:blip>
          <a:srcRect b="0" l="16124" r="23887" t="0"/>
          <a:stretch/>
        </p:blipFill>
        <p:spPr>
          <a:xfrm>
            <a:off x="2080238" y="846600"/>
            <a:ext cx="1339274" cy="1785698"/>
          </a:xfrm>
          <a:prstGeom prst="rect">
            <a:avLst/>
          </a:prstGeom>
          <a:noFill/>
          <a:ln>
            <a:noFill/>
          </a:ln>
        </p:spPr>
      </p:pic>
      <p:sp>
        <p:nvSpPr>
          <p:cNvPr id="152" name="Google Shape;152;p19"/>
          <p:cNvSpPr/>
          <p:nvPr/>
        </p:nvSpPr>
        <p:spPr>
          <a:xfrm>
            <a:off x="366513" y="2353050"/>
            <a:ext cx="1339200" cy="437400"/>
          </a:xfrm>
          <a:prstGeom prst="rect">
            <a:avLst/>
          </a:prstGeom>
          <a:solidFill>
            <a:srgbClr val="436C93"/>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900">
                <a:solidFill>
                  <a:schemeClr val="lt1"/>
                </a:solidFill>
                <a:latin typeface="Roboto Light"/>
                <a:ea typeface="Roboto Light"/>
                <a:cs typeface="Roboto Light"/>
                <a:sym typeface="Roboto Light"/>
              </a:rPr>
              <a:t>Dan Goldman,</a:t>
            </a:r>
            <a:endParaRPr sz="900">
              <a:solidFill>
                <a:schemeClr val="lt1"/>
              </a:solidFill>
              <a:latin typeface="Roboto Light"/>
              <a:ea typeface="Roboto Light"/>
              <a:cs typeface="Roboto Light"/>
              <a:sym typeface="Roboto Light"/>
            </a:endParaRPr>
          </a:p>
          <a:p>
            <a:pPr indent="0" lvl="0" marL="0" rtl="0" algn="ctr">
              <a:spcBef>
                <a:spcPts val="0"/>
              </a:spcBef>
              <a:spcAft>
                <a:spcPts val="0"/>
              </a:spcAft>
              <a:buNone/>
            </a:pPr>
            <a:r>
              <a:rPr lang="en" sz="900">
                <a:solidFill>
                  <a:schemeClr val="lt1"/>
                </a:solidFill>
                <a:latin typeface="Roboto Light"/>
                <a:ea typeface="Roboto Light"/>
                <a:cs typeface="Roboto Light"/>
                <a:sym typeface="Roboto Light"/>
              </a:rPr>
              <a:t>Superintendent</a:t>
            </a:r>
            <a:endParaRPr sz="900">
              <a:solidFill>
                <a:schemeClr val="lt1"/>
              </a:solidFill>
              <a:latin typeface="Roboto Light"/>
              <a:ea typeface="Roboto Light"/>
              <a:cs typeface="Roboto Light"/>
              <a:sym typeface="Roboto Light"/>
            </a:endParaRPr>
          </a:p>
        </p:txBody>
      </p:sp>
      <p:sp>
        <p:nvSpPr>
          <p:cNvPr id="153" name="Google Shape;153;p19"/>
          <p:cNvSpPr/>
          <p:nvPr/>
        </p:nvSpPr>
        <p:spPr>
          <a:xfrm>
            <a:off x="2080275" y="2353050"/>
            <a:ext cx="1339200" cy="437400"/>
          </a:xfrm>
          <a:prstGeom prst="rect">
            <a:avLst/>
          </a:prstGeom>
          <a:solidFill>
            <a:srgbClr val="436C9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lt1"/>
                </a:solidFill>
                <a:latin typeface="Roboto Light"/>
                <a:ea typeface="Roboto Light"/>
                <a:cs typeface="Roboto Light"/>
                <a:sym typeface="Roboto Light"/>
              </a:rPr>
              <a:t>Becky Tymchuk, Chair</a:t>
            </a:r>
            <a:endParaRPr sz="900">
              <a:solidFill>
                <a:schemeClr val="lt1"/>
              </a:solidFill>
              <a:latin typeface="Roboto Light"/>
              <a:ea typeface="Roboto Light"/>
              <a:cs typeface="Roboto Light"/>
              <a:sym typeface="Roboto Light"/>
            </a:endParaRPr>
          </a:p>
          <a:p>
            <a:pPr indent="0" lvl="0" marL="0" rtl="0" algn="ctr">
              <a:spcBef>
                <a:spcPts val="0"/>
              </a:spcBef>
              <a:spcAft>
                <a:spcPts val="0"/>
              </a:spcAft>
              <a:buNone/>
            </a:pPr>
            <a:r>
              <a:rPr lang="en" sz="900">
                <a:solidFill>
                  <a:schemeClr val="lt1"/>
                </a:solidFill>
                <a:latin typeface="Roboto Light"/>
                <a:ea typeface="Roboto Light"/>
                <a:cs typeface="Roboto Light"/>
                <a:sym typeface="Roboto Light"/>
              </a:rPr>
              <a:t>Zone 5</a:t>
            </a:r>
            <a:endParaRPr sz="900">
              <a:solidFill>
                <a:schemeClr val="lt1"/>
              </a:solidFill>
              <a:latin typeface="Roboto Light"/>
              <a:ea typeface="Roboto Light"/>
              <a:cs typeface="Roboto Light"/>
              <a:sym typeface="Roboto Light"/>
            </a:endParaRPr>
          </a:p>
        </p:txBody>
      </p:sp>
      <p:sp>
        <p:nvSpPr>
          <p:cNvPr id="154" name="Google Shape;154;p19"/>
          <p:cNvSpPr/>
          <p:nvPr/>
        </p:nvSpPr>
        <p:spPr>
          <a:xfrm>
            <a:off x="3793988" y="2353050"/>
            <a:ext cx="1339200" cy="437400"/>
          </a:xfrm>
          <a:prstGeom prst="rect">
            <a:avLst/>
          </a:prstGeom>
          <a:solidFill>
            <a:srgbClr val="436C93"/>
          </a:solid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rPr lang="en" sz="900">
                <a:solidFill>
                  <a:schemeClr val="lt1"/>
                </a:solidFill>
                <a:latin typeface="Roboto Light"/>
                <a:ea typeface="Roboto Light"/>
                <a:cs typeface="Roboto Light"/>
                <a:sym typeface="Roboto Light"/>
              </a:rPr>
              <a:t>Maureen Wolf, </a:t>
            </a:r>
            <a:br>
              <a:rPr lang="en" sz="900">
                <a:solidFill>
                  <a:schemeClr val="lt1"/>
                </a:solidFill>
                <a:latin typeface="Roboto Light"/>
                <a:ea typeface="Roboto Light"/>
                <a:cs typeface="Roboto Light"/>
                <a:sym typeface="Roboto Light"/>
              </a:rPr>
            </a:br>
            <a:r>
              <a:rPr lang="en" sz="900">
                <a:solidFill>
                  <a:schemeClr val="lt1"/>
                </a:solidFill>
                <a:latin typeface="Roboto Light"/>
                <a:ea typeface="Roboto Light"/>
                <a:cs typeface="Roboto Light"/>
                <a:sym typeface="Roboto Light"/>
              </a:rPr>
              <a:t>Vice Chair, Board Member At-Large</a:t>
            </a:r>
            <a:endParaRPr sz="900">
              <a:solidFill>
                <a:schemeClr val="lt1"/>
              </a:solidFill>
              <a:latin typeface="Roboto Light"/>
              <a:ea typeface="Roboto Light"/>
              <a:cs typeface="Roboto Light"/>
              <a:sym typeface="Roboto Light"/>
            </a:endParaRPr>
          </a:p>
        </p:txBody>
      </p:sp>
      <p:sp>
        <p:nvSpPr>
          <p:cNvPr id="155" name="Google Shape;155;p19"/>
          <p:cNvSpPr/>
          <p:nvPr/>
        </p:nvSpPr>
        <p:spPr>
          <a:xfrm>
            <a:off x="5507713" y="2353050"/>
            <a:ext cx="1339200" cy="437400"/>
          </a:xfrm>
          <a:prstGeom prst="rect">
            <a:avLst/>
          </a:prstGeom>
          <a:solidFill>
            <a:srgbClr val="436C93"/>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900">
                <a:solidFill>
                  <a:schemeClr val="lt1"/>
                </a:solidFill>
                <a:latin typeface="Roboto Light"/>
                <a:ea typeface="Roboto Light"/>
                <a:cs typeface="Roboto Light"/>
                <a:sym typeface="Roboto Light"/>
              </a:rPr>
              <a:t>Christine Riley</a:t>
            </a:r>
            <a:endParaRPr sz="900">
              <a:solidFill>
                <a:schemeClr val="lt1"/>
              </a:solidFill>
              <a:latin typeface="Roboto Light"/>
              <a:ea typeface="Roboto Light"/>
              <a:cs typeface="Roboto Light"/>
              <a:sym typeface="Roboto Light"/>
            </a:endParaRPr>
          </a:p>
          <a:p>
            <a:pPr indent="0" lvl="0" marL="0" rtl="0" algn="ctr">
              <a:spcBef>
                <a:spcPts val="0"/>
              </a:spcBef>
              <a:spcAft>
                <a:spcPts val="0"/>
              </a:spcAft>
              <a:buNone/>
            </a:pPr>
            <a:r>
              <a:rPr lang="en" sz="900">
                <a:solidFill>
                  <a:schemeClr val="lt1"/>
                </a:solidFill>
                <a:latin typeface="Roboto Light"/>
                <a:ea typeface="Roboto Light"/>
                <a:cs typeface="Roboto Light"/>
                <a:sym typeface="Roboto Light"/>
              </a:rPr>
              <a:t>Zone 1</a:t>
            </a:r>
            <a:endParaRPr sz="900">
              <a:solidFill>
                <a:schemeClr val="lt1"/>
              </a:solidFill>
              <a:latin typeface="Roboto Light"/>
              <a:ea typeface="Roboto Light"/>
              <a:cs typeface="Roboto Light"/>
              <a:sym typeface="Roboto Light"/>
            </a:endParaRPr>
          </a:p>
        </p:txBody>
      </p:sp>
      <p:sp>
        <p:nvSpPr>
          <p:cNvPr id="156" name="Google Shape;156;p19"/>
          <p:cNvSpPr/>
          <p:nvPr/>
        </p:nvSpPr>
        <p:spPr>
          <a:xfrm>
            <a:off x="7221488" y="2353050"/>
            <a:ext cx="1339200" cy="437400"/>
          </a:xfrm>
          <a:prstGeom prst="rect">
            <a:avLst/>
          </a:prstGeom>
          <a:solidFill>
            <a:srgbClr val="436C93"/>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900">
                <a:solidFill>
                  <a:schemeClr val="lt1"/>
                </a:solidFill>
                <a:latin typeface="Roboto Light"/>
                <a:ea typeface="Roboto Light"/>
                <a:cs typeface="Roboto Light"/>
                <a:sym typeface="Roboto Light"/>
              </a:rPr>
              <a:t>Doug Dougherty</a:t>
            </a:r>
            <a:endParaRPr sz="900">
              <a:solidFill>
                <a:schemeClr val="lt1"/>
              </a:solidFill>
              <a:latin typeface="Roboto Light"/>
              <a:ea typeface="Roboto Light"/>
              <a:cs typeface="Roboto Light"/>
              <a:sym typeface="Roboto Light"/>
            </a:endParaRPr>
          </a:p>
          <a:p>
            <a:pPr indent="0" lvl="0" marL="0" rtl="0" algn="ctr">
              <a:spcBef>
                <a:spcPts val="0"/>
              </a:spcBef>
              <a:spcAft>
                <a:spcPts val="0"/>
              </a:spcAft>
              <a:buNone/>
            </a:pPr>
            <a:r>
              <a:rPr lang="en" sz="900">
                <a:solidFill>
                  <a:schemeClr val="lt1"/>
                </a:solidFill>
                <a:latin typeface="Roboto Light"/>
                <a:ea typeface="Roboto Light"/>
                <a:cs typeface="Roboto Light"/>
                <a:sym typeface="Roboto Light"/>
              </a:rPr>
              <a:t>Zone 2</a:t>
            </a:r>
            <a:endParaRPr sz="900">
              <a:solidFill>
                <a:schemeClr val="lt1"/>
              </a:solidFill>
              <a:latin typeface="Roboto Light"/>
              <a:ea typeface="Roboto Light"/>
              <a:cs typeface="Roboto Light"/>
              <a:sym typeface="Roboto Light"/>
            </a:endParaRPr>
          </a:p>
        </p:txBody>
      </p:sp>
      <p:sp>
        <p:nvSpPr>
          <p:cNvPr id="157" name="Google Shape;157;p19"/>
          <p:cNvSpPr/>
          <p:nvPr/>
        </p:nvSpPr>
        <p:spPr>
          <a:xfrm>
            <a:off x="366588" y="4459300"/>
            <a:ext cx="1339200" cy="437400"/>
          </a:xfrm>
          <a:prstGeom prst="rect">
            <a:avLst/>
          </a:prstGeom>
          <a:solidFill>
            <a:srgbClr val="436C93"/>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900">
                <a:solidFill>
                  <a:schemeClr val="lt1"/>
                </a:solidFill>
                <a:latin typeface="Roboto Light"/>
                <a:ea typeface="Roboto Light"/>
                <a:cs typeface="Roboto Light"/>
                <a:sym typeface="Roboto Light"/>
              </a:rPr>
              <a:t>Dorian Russell</a:t>
            </a:r>
            <a:endParaRPr sz="900">
              <a:solidFill>
                <a:schemeClr val="lt1"/>
              </a:solidFill>
              <a:latin typeface="Roboto Light"/>
              <a:ea typeface="Roboto Light"/>
              <a:cs typeface="Roboto Light"/>
              <a:sym typeface="Roboto Light"/>
            </a:endParaRPr>
          </a:p>
          <a:p>
            <a:pPr indent="0" lvl="0" marL="0" rtl="0" algn="ctr">
              <a:spcBef>
                <a:spcPts val="0"/>
              </a:spcBef>
              <a:spcAft>
                <a:spcPts val="0"/>
              </a:spcAft>
              <a:buNone/>
            </a:pPr>
            <a:r>
              <a:rPr lang="en" sz="900">
                <a:solidFill>
                  <a:schemeClr val="lt1"/>
                </a:solidFill>
                <a:latin typeface="Roboto Light"/>
                <a:ea typeface="Roboto Light"/>
                <a:cs typeface="Roboto Light"/>
                <a:sym typeface="Roboto Light"/>
              </a:rPr>
              <a:t>Zone 3</a:t>
            </a:r>
            <a:endParaRPr sz="900">
              <a:solidFill>
                <a:schemeClr val="lt1"/>
              </a:solidFill>
              <a:latin typeface="Roboto Light"/>
              <a:ea typeface="Roboto Light"/>
              <a:cs typeface="Roboto Light"/>
              <a:sym typeface="Roboto Light"/>
            </a:endParaRPr>
          </a:p>
        </p:txBody>
      </p:sp>
      <p:sp>
        <p:nvSpPr>
          <p:cNvPr id="158" name="Google Shape;158;p19"/>
          <p:cNvSpPr/>
          <p:nvPr/>
        </p:nvSpPr>
        <p:spPr>
          <a:xfrm>
            <a:off x="2080275" y="4459300"/>
            <a:ext cx="1339200" cy="437400"/>
          </a:xfrm>
          <a:prstGeom prst="rect">
            <a:avLst/>
          </a:prstGeom>
          <a:solidFill>
            <a:srgbClr val="436C93"/>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900">
                <a:solidFill>
                  <a:schemeClr val="lt1"/>
                </a:solidFill>
                <a:latin typeface="Roboto Light"/>
                <a:ea typeface="Roboto Light"/>
                <a:cs typeface="Roboto Light"/>
                <a:sym typeface="Roboto Light"/>
              </a:rPr>
              <a:t>Michelle Graham</a:t>
            </a:r>
            <a:endParaRPr sz="900">
              <a:solidFill>
                <a:schemeClr val="lt1"/>
              </a:solidFill>
              <a:latin typeface="Roboto Light"/>
              <a:ea typeface="Roboto Light"/>
              <a:cs typeface="Roboto Light"/>
              <a:sym typeface="Roboto Light"/>
            </a:endParaRPr>
          </a:p>
          <a:p>
            <a:pPr indent="0" lvl="0" marL="0" rtl="0" algn="ctr">
              <a:spcBef>
                <a:spcPts val="0"/>
              </a:spcBef>
              <a:spcAft>
                <a:spcPts val="0"/>
              </a:spcAft>
              <a:buNone/>
            </a:pPr>
            <a:r>
              <a:rPr lang="en" sz="900">
                <a:solidFill>
                  <a:schemeClr val="lt1"/>
                </a:solidFill>
                <a:latin typeface="Roboto Light"/>
                <a:ea typeface="Roboto Light"/>
                <a:cs typeface="Roboto Light"/>
                <a:sym typeface="Roboto Light"/>
              </a:rPr>
              <a:t>Zone 4</a:t>
            </a:r>
            <a:endParaRPr sz="900">
              <a:solidFill>
                <a:schemeClr val="lt1"/>
              </a:solidFill>
              <a:latin typeface="Roboto Light"/>
              <a:ea typeface="Roboto Light"/>
              <a:cs typeface="Roboto Light"/>
              <a:sym typeface="Roboto Light"/>
            </a:endParaRPr>
          </a:p>
        </p:txBody>
      </p:sp>
      <p:sp>
        <p:nvSpPr>
          <p:cNvPr id="159" name="Google Shape;159;p19"/>
          <p:cNvSpPr/>
          <p:nvPr/>
        </p:nvSpPr>
        <p:spPr>
          <a:xfrm>
            <a:off x="3793988" y="4459300"/>
            <a:ext cx="1339200" cy="437400"/>
          </a:xfrm>
          <a:prstGeom prst="rect">
            <a:avLst/>
          </a:prstGeom>
          <a:solidFill>
            <a:srgbClr val="436C93"/>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900">
                <a:solidFill>
                  <a:schemeClr val="lt1"/>
                </a:solidFill>
                <a:latin typeface="Roboto Light"/>
                <a:ea typeface="Roboto Light"/>
                <a:cs typeface="Roboto Light"/>
                <a:sym typeface="Roboto Light"/>
              </a:rPr>
              <a:t>Paul Jarrell</a:t>
            </a:r>
            <a:endParaRPr sz="900">
              <a:solidFill>
                <a:schemeClr val="lt1"/>
              </a:solidFill>
              <a:latin typeface="Roboto Light"/>
              <a:ea typeface="Roboto Light"/>
              <a:cs typeface="Roboto Light"/>
              <a:sym typeface="Roboto Light"/>
            </a:endParaRPr>
          </a:p>
          <a:p>
            <a:pPr indent="0" lvl="0" marL="0" rtl="0" algn="ctr">
              <a:spcBef>
                <a:spcPts val="0"/>
              </a:spcBef>
              <a:spcAft>
                <a:spcPts val="0"/>
              </a:spcAft>
              <a:buNone/>
            </a:pPr>
            <a:r>
              <a:rPr lang="en" sz="900">
                <a:solidFill>
                  <a:schemeClr val="lt1"/>
                </a:solidFill>
                <a:latin typeface="Roboto Light"/>
                <a:ea typeface="Roboto Light"/>
                <a:cs typeface="Roboto Light"/>
                <a:sym typeface="Roboto Light"/>
              </a:rPr>
              <a:t>Higher Education</a:t>
            </a:r>
            <a:endParaRPr sz="900">
              <a:solidFill>
                <a:schemeClr val="lt1"/>
              </a:solidFill>
              <a:latin typeface="Roboto Light"/>
              <a:ea typeface="Roboto Light"/>
              <a:cs typeface="Roboto Light"/>
              <a:sym typeface="Roboto Light"/>
            </a:endParaRPr>
          </a:p>
        </p:txBody>
      </p:sp>
      <p:sp>
        <p:nvSpPr>
          <p:cNvPr id="160" name="Google Shape;160;p19"/>
          <p:cNvSpPr/>
          <p:nvPr/>
        </p:nvSpPr>
        <p:spPr>
          <a:xfrm>
            <a:off x="5507750" y="4463413"/>
            <a:ext cx="1339200" cy="437400"/>
          </a:xfrm>
          <a:prstGeom prst="rect">
            <a:avLst/>
          </a:prstGeom>
          <a:solidFill>
            <a:srgbClr val="436C93"/>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900">
                <a:solidFill>
                  <a:schemeClr val="lt1"/>
                </a:solidFill>
                <a:latin typeface="Roboto Light"/>
                <a:ea typeface="Roboto Light"/>
                <a:cs typeface="Roboto Light"/>
                <a:sym typeface="Roboto Light"/>
              </a:rPr>
              <a:t>Miriam Meneses-Rios</a:t>
            </a:r>
            <a:endParaRPr sz="900">
              <a:solidFill>
                <a:schemeClr val="lt1"/>
              </a:solidFill>
              <a:latin typeface="Roboto Light"/>
              <a:ea typeface="Roboto Light"/>
              <a:cs typeface="Roboto Light"/>
              <a:sym typeface="Roboto Light"/>
            </a:endParaRPr>
          </a:p>
          <a:p>
            <a:pPr indent="0" lvl="0" marL="0" rtl="0" algn="ctr">
              <a:spcBef>
                <a:spcPts val="0"/>
              </a:spcBef>
              <a:spcAft>
                <a:spcPts val="0"/>
              </a:spcAft>
              <a:buNone/>
            </a:pPr>
            <a:r>
              <a:rPr lang="en" sz="900">
                <a:solidFill>
                  <a:schemeClr val="lt1"/>
                </a:solidFill>
                <a:latin typeface="Roboto Light"/>
                <a:ea typeface="Roboto Light"/>
                <a:cs typeface="Roboto Light"/>
                <a:sym typeface="Roboto Light"/>
              </a:rPr>
              <a:t>Social Services</a:t>
            </a:r>
            <a:endParaRPr sz="900">
              <a:solidFill>
                <a:schemeClr val="lt1"/>
              </a:solidFill>
              <a:latin typeface="Roboto Light"/>
              <a:ea typeface="Roboto Light"/>
              <a:cs typeface="Roboto Light"/>
              <a:sym typeface="Roboto Light"/>
            </a:endParaRPr>
          </a:p>
        </p:txBody>
      </p:sp>
      <p:sp>
        <p:nvSpPr>
          <p:cNvPr id="161" name="Google Shape;161;p19"/>
          <p:cNvSpPr/>
          <p:nvPr/>
        </p:nvSpPr>
        <p:spPr>
          <a:xfrm>
            <a:off x="7221450" y="4463400"/>
            <a:ext cx="1339200" cy="437400"/>
          </a:xfrm>
          <a:prstGeom prst="rect">
            <a:avLst/>
          </a:prstGeom>
          <a:solidFill>
            <a:srgbClr val="436C93"/>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900">
                <a:solidFill>
                  <a:schemeClr val="lt1"/>
                </a:solidFill>
                <a:latin typeface="Roboto Light"/>
                <a:ea typeface="Roboto Light"/>
                <a:cs typeface="Roboto Light"/>
                <a:sym typeface="Roboto Light"/>
              </a:rPr>
              <a:t>Ernest Stephens</a:t>
            </a:r>
            <a:endParaRPr sz="900">
              <a:solidFill>
                <a:schemeClr val="lt1"/>
              </a:solidFill>
              <a:latin typeface="Roboto Light"/>
              <a:ea typeface="Roboto Light"/>
              <a:cs typeface="Roboto Light"/>
              <a:sym typeface="Roboto Light"/>
            </a:endParaRPr>
          </a:p>
          <a:p>
            <a:pPr indent="0" lvl="0" marL="0" rtl="0" algn="ctr">
              <a:spcBef>
                <a:spcPts val="0"/>
              </a:spcBef>
              <a:spcAft>
                <a:spcPts val="0"/>
              </a:spcAft>
              <a:buNone/>
            </a:pPr>
            <a:r>
              <a:rPr lang="en" sz="900">
                <a:solidFill>
                  <a:schemeClr val="lt1"/>
                </a:solidFill>
                <a:latin typeface="Roboto Light"/>
                <a:ea typeface="Roboto Light"/>
                <a:cs typeface="Roboto Light"/>
                <a:sym typeface="Roboto Light"/>
              </a:rPr>
              <a:t>Business</a:t>
            </a:r>
            <a:endParaRPr sz="900">
              <a:solidFill>
                <a:schemeClr val="lt1"/>
              </a:solidFill>
              <a:latin typeface="Roboto Light"/>
              <a:ea typeface="Roboto Light"/>
              <a:cs typeface="Roboto Light"/>
              <a:sym typeface="Roboto Light"/>
            </a:endParaRPr>
          </a:p>
        </p:txBody>
      </p:sp>
      <p:sp>
        <p:nvSpPr>
          <p:cNvPr id="162" name="Google Shape;162;p19"/>
          <p:cNvSpPr txBox="1"/>
          <p:nvPr>
            <p:ph type="title"/>
          </p:nvPr>
        </p:nvSpPr>
        <p:spPr>
          <a:xfrm>
            <a:off x="276100" y="216325"/>
            <a:ext cx="7301100" cy="50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2720">
                <a:solidFill>
                  <a:srgbClr val="414042"/>
                </a:solidFill>
                <a:latin typeface="Roboto"/>
                <a:ea typeface="Roboto"/>
                <a:cs typeface="Roboto"/>
                <a:sym typeface="Roboto"/>
              </a:rPr>
              <a:t>Our Leadership</a:t>
            </a:r>
            <a:endParaRPr b="1" sz="2720">
              <a:solidFill>
                <a:srgbClr val="414042"/>
              </a:solidFill>
              <a:latin typeface="Roboto"/>
              <a:ea typeface="Roboto"/>
              <a:cs typeface="Roboto"/>
              <a:sym typeface="Roboto"/>
            </a:endParaRPr>
          </a:p>
          <a:p>
            <a:pPr indent="0" lvl="0" marL="0" rtl="0" algn="l">
              <a:spcBef>
                <a:spcPts val="800"/>
              </a:spcBef>
              <a:spcAft>
                <a:spcPts val="0"/>
              </a:spcAft>
              <a:buClr>
                <a:schemeClr val="dk1"/>
              </a:buClr>
              <a:buSzPts val="1100"/>
              <a:buFont typeface="Arial"/>
              <a:buNone/>
            </a:pPr>
            <a:r>
              <a:t/>
            </a:r>
            <a:endParaRPr b="1" sz="2720">
              <a:solidFill>
                <a:srgbClr val="414042"/>
              </a:solidFill>
              <a:latin typeface="Roboto"/>
              <a:ea typeface="Roboto"/>
              <a:cs typeface="Roboto"/>
              <a:sym typeface="Roboto"/>
            </a:endParaRPr>
          </a:p>
          <a:p>
            <a:pPr indent="0" lvl="0" marL="0" rtl="0" algn="l">
              <a:spcBef>
                <a:spcPts val="800"/>
              </a:spcBef>
              <a:spcAft>
                <a:spcPts val="800"/>
              </a:spcAft>
              <a:buSzPts val="1100"/>
              <a:buNone/>
            </a:pPr>
            <a:r>
              <a:t/>
            </a:r>
            <a:endParaRPr b="1" sz="2720">
              <a:solidFill>
                <a:srgbClr val="414042"/>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EF9EF"/>
        </a:solidFill>
      </p:bgPr>
    </p:bg>
    <p:spTree>
      <p:nvGrpSpPr>
        <p:cNvPr id="166" name="Shape 166"/>
        <p:cNvGrpSpPr/>
        <p:nvPr/>
      </p:nvGrpSpPr>
      <p:grpSpPr>
        <a:xfrm>
          <a:off x="0" y="0"/>
          <a:ext cx="0" cy="0"/>
          <a:chOff x="0" y="0"/>
          <a:chExt cx="0" cy="0"/>
        </a:xfrm>
      </p:grpSpPr>
      <p:sp>
        <p:nvSpPr>
          <p:cNvPr id="167" name="Google Shape;167;p20"/>
          <p:cNvSpPr txBox="1"/>
          <p:nvPr>
            <p:ph type="title"/>
          </p:nvPr>
        </p:nvSpPr>
        <p:spPr>
          <a:xfrm>
            <a:off x="311700" y="216425"/>
            <a:ext cx="5598900" cy="9696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2720">
                <a:solidFill>
                  <a:srgbClr val="414042"/>
                </a:solidFill>
                <a:latin typeface="Roboto"/>
                <a:ea typeface="Roboto"/>
                <a:cs typeface="Roboto"/>
                <a:sym typeface="Roboto"/>
              </a:rPr>
              <a:t>How We’re Working </a:t>
            </a:r>
            <a:r>
              <a:rPr b="1" lang="en" sz="2720">
                <a:solidFill>
                  <a:srgbClr val="51469C"/>
                </a:solidFill>
                <a:latin typeface="Roboto"/>
                <a:ea typeface="Roboto"/>
                <a:cs typeface="Roboto"/>
                <a:sym typeface="Roboto"/>
              </a:rPr>
              <a:t>Together</a:t>
            </a:r>
            <a:br>
              <a:rPr b="1" lang="en" sz="2720">
                <a:solidFill>
                  <a:srgbClr val="414042"/>
                </a:solidFill>
                <a:latin typeface="Roboto"/>
                <a:ea typeface="Roboto"/>
                <a:cs typeface="Roboto"/>
                <a:sym typeface="Roboto"/>
              </a:rPr>
            </a:br>
            <a:r>
              <a:rPr b="1" lang="en" sz="2720">
                <a:solidFill>
                  <a:srgbClr val="414042"/>
                </a:solidFill>
                <a:latin typeface="Roboto"/>
                <a:ea typeface="Roboto"/>
                <a:cs typeface="Roboto"/>
                <a:sym typeface="Roboto"/>
              </a:rPr>
              <a:t>to </a:t>
            </a:r>
            <a:r>
              <a:rPr b="1" lang="en" sz="2720">
                <a:solidFill>
                  <a:srgbClr val="51469C"/>
                </a:solidFill>
                <a:latin typeface="Roboto"/>
                <a:ea typeface="Roboto"/>
                <a:cs typeface="Roboto"/>
                <a:sym typeface="Roboto"/>
              </a:rPr>
              <a:t>Support Clatskanie Kids</a:t>
            </a:r>
            <a:endParaRPr b="1" sz="2820">
              <a:solidFill>
                <a:srgbClr val="51469C"/>
              </a:solidFill>
              <a:latin typeface="Roboto"/>
              <a:ea typeface="Roboto"/>
              <a:cs typeface="Roboto"/>
              <a:sym typeface="Roboto"/>
            </a:endParaRPr>
          </a:p>
        </p:txBody>
      </p:sp>
      <p:cxnSp>
        <p:nvCxnSpPr>
          <p:cNvPr id="168" name="Google Shape;168;p20"/>
          <p:cNvCxnSpPr/>
          <p:nvPr/>
        </p:nvCxnSpPr>
        <p:spPr>
          <a:xfrm>
            <a:off x="385200" y="1338025"/>
            <a:ext cx="2139600" cy="0"/>
          </a:xfrm>
          <a:prstGeom prst="straightConnector1">
            <a:avLst/>
          </a:prstGeom>
          <a:noFill/>
          <a:ln cap="flat" cmpd="sng" w="19050">
            <a:solidFill>
              <a:srgbClr val="414042"/>
            </a:solidFill>
            <a:prstDash val="solid"/>
            <a:round/>
            <a:headEnd len="med" w="med" type="none"/>
            <a:tailEnd len="med" w="med" type="none"/>
          </a:ln>
        </p:spPr>
      </p:cxnSp>
      <p:pic>
        <p:nvPicPr>
          <p:cNvPr id="169" name="Google Shape;169;p20"/>
          <p:cNvPicPr preferRelativeResize="0"/>
          <p:nvPr/>
        </p:nvPicPr>
        <p:blipFill rotWithShape="1">
          <a:blip r:embed="rId3">
            <a:alphaModFix/>
          </a:blip>
          <a:srcRect b="0" l="37815" r="15660" t="11095"/>
          <a:stretch/>
        </p:blipFill>
        <p:spPr>
          <a:xfrm>
            <a:off x="6834025" y="0"/>
            <a:ext cx="2309977" cy="5143501"/>
          </a:xfrm>
          <a:prstGeom prst="rect">
            <a:avLst/>
          </a:prstGeom>
          <a:noFill/>
          <a:ln>
            <a:noFill/>
          </a:ln>
        </p:spPr>
      </p:pic>
      <p:sp>
        <p:nvSpPr>
          <p:cNvPr id="170" name="Google Shape;170;p20"/>
          <p:cNvSpPr txBox="1"/>
          <p:nvPr>
            <p:ph idx="1" type="body"/>
          </p:nvPr>
        </p:nvSpPr>
        <p:spPr>
          <a:xfrm>
            <a:off x="311700" y="1489950"/>
            <a:ext cx="6282600" cy="3387600"/>
          </a:xfrm>
          <a:prstGeom prst="rect">
            <a:avLst/>
          </a:prstGeom>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Light"/>
                <a:ea typeface="Roboto Light"/>
                <a:cs typeface="Roboto Light"/>
                <a:sym typeface="Roboto Light"/>
              </a:rPr>
              <a:t>After more than a decade of discussion, planning and most recently construction, program development and launch, the doors at a new social emotional learning program swung open. </a:t>
            </a:r>
            <a:r>
              <a:rPr lang="en" sz="1500">
                <a:solidFill>
                  <a:srgbClr val="51469C"/>
                </a:solidFill>
                <a:latin typeface="Roboto"/>
                <a:ea typeface="Roboto"/>
                <a:cs typeface="Roboto"/>
                <a:sym typeface="Roboto"/>
              </a:rPr>
              <a:t>Meadowlark Academy</a:t>
            </a:r>
            <a:r>
              <a:rPr lang="en" sz="1500">
                <a:latin typeface="Roboto Light"/>
                <a:ea typeface="Roboto Light"/>
                <a:cs typeface="Roboto Light"/>
                <a:sym typeface="Roboto Light"/>
              </a:rPr>
              <a:t> </a:t>
            </a:r>
            <a:r>
              <a:rPr lang="en" sz="1500">
                <a:latin typeface="Roboto Light"/>
                <a:ea typeface="Roboto Light"/>
                <a:cs typeface="Roboto Light"/>
                <a:sym typeface="Roboto Light"/>
              </a:rPr>
              <a:t>draws kindergarten through fifth grade students from the Columbia County school districts of Clatskanie, Rainier, Scappoose, St. Helens and Vernonia. </a:t>
            </a:r>
            <a:r>
              <a:rPr lang="en" sz="1500">
                <a:latin typeface="Roboto Light"/>
                <a:ea typeface="Roboto Light"/>
                <a:cs typeface="Roboto Light"/>
                <a:sym typeface="Roboto Light"/>
              </a:rPr>
              <a:t>This year, 22 students will attend and an estimated 28 will attend next year. </a:t>
            </a:r>
            <a:endParaRPr sz="1500">
              <a:latin typeface="Roboto Light"/>
              <a:ea typeface="Roboto Light"/>
              <a:cs typeface="Roboto Light"/>
              <a:sym typeface="Roboto Light"/>
            </a:endParaRPr>
          </a:p>
          <a:p>
            <a:pPr indent="0" lvl="0" marL="0" rtl="0" algn="l">
              <a:spcBef>
                <a:spcPts val="1200"/>
              </a:spcBef>
              <a:spcAft>
                <a:spcPts val="0"/>
              </a:spcAft>
              <a:buNone/>
            </a:pPr>
            <a:r>
              <a:rPr i="1" lang="en" sz="1500">
                <a:solidFill>
                  <a:srgbClr val="51469C"/>
                </a:solidFill>
                <a:latin typeface="Roboto"/>
                <a:ea typeface="Roboto"/>
                <a:cs typeface="Roboto"/>
                <a:sym typeface="Roboto"/>
              </a:rPr>
              <a:t>“For many of our students, it will be the first time they are able to fully participate in their education,”</a:t>
            </a:r>
            <a:r>
              <a:rPr i="1" lang="en" sz="1500">
                <a:latin typeface="Roboto Light"/>
                <a:ea typeface="Roboto Light"/>
                <a:cs typeface="Roboto Light"/>
                <a:sym typeface="Roboto Light"/>
              </a:rPr>
              <a:t> says Timothy Montgomery, Meadowlark Academy’s program administrator.</a:t>
            </a:r>
            <a:endParaRPr i="1" sz="1500">
              <a:latin typeface="Roboto Light"/>
              <a:ea typeface="Roboto Light"/>
              <a:cs typeface="Roboto Light"/>
              <a:sym typeface="Roboto Light"/>
            </a:endParaRPr>
          </a:p>
          <a:p>
            <a:pPr indent="0" lvl="0" marL="0" rtl="0" algn="l">
              <a:spcBef>
                <a:spcPts val="1200"/>
              </a:spcBef>
              <a:spcAft>
                <a:spcPts val="1200"/>
              </a:spcAft>
              <a:buClr>
                <a:schemeClr val="dk1"/>
              </a:buClr>
              <a:buSzPts val="1100"/>
              <a:buFont typeface="Arial"/>
              <a:buNone/>
            </a:pPr>
            <a:r>
              <a:rPr lang="en" sz="1300" u="sng">
                <a:solidFill>
                  <a:srgbClr val="4F81BD"/>
                </a:solidFill>
                <a:latin typeface="Roboto Medium"/>
                <a:ea typeface="Roboto Medium"/>
                <a:cs typeface="Roboto Medium"/>
                <a:sym typeface="Roboto Medium"/>
                <a:hlinkClick r:id="rId4">
                  <a:extLst>
                    <a:ext uri="{A12FA001-AC4F-418D-AE19-62706E023703}">
                      <ahyp:hlinkClr val="tx"/>
                    </a:ext>
                  </a:extLst>
                </a:hlinkClick>
              </a:rPr>
              <a:t>Story: New Social Emotional Learning Program Opens in Columbia County</a:t>
            </a:r>
            <a:endParaRPr i="1" sz="1300">
              <a:solidFill>
                <a:srgbClr val="4F81BD"/>
              </a:solidFill>
              <a:latin typeface="Roboto Light"/>
              <a:ea typeface="Roboto Light"/>
              <a:cs typeface="Roboto Light"/>
              <a:sym typeface="Roboto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EF9EF"/>
        </a:solidFill>
      </p:bgPr>
    </p:bg>
    <p:spTree>
      <p:nvGrpSpPr>
        <p:cNvPr id="174" name="Shape 174"/>
        <p:cNvGrpSpPr/>
        <p:nvPr/>
      </p:nvGrpSpPr>
      <p:grpSpPr>
        <a:xfrm>
          <a:off x="0" y="0"/>
          <a:ext cx="0" cy="0"/>
          <a:chOff x="0" y="0"/>
          <a:chExt cx="0" cy="0"/>
        </a:xfrm>
      </p:grpSpPr>
      <p:sp>
        <p:nvSpPr>
          <p:cNvPr id="175" name="Google Shape;175;p21"/>
          <p:cNvSpPr/>
          <p:nvPr/>
        </p:nvSpPr>
        <p:spPr>
          <a:xfrm>
            <a:off x="4439775" y="941300"/>
            <a:ext cx="4704300" cy="4202100"/>
          </a:xfrm>
          <a:prstGeom prst="rect">
            <a:avLst/>
          </a:prstGeom>
          <a:solidFill>
            <a:srgbClr val="32516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6" name="Google Shape;176;p21"/>
          <p:cNvSpPr txBox="1"/>
          <p:nvPr>
            <p:ph idx="1" type="body"/>
          </p:nvPr>
        </p:nvSpPr>
        <p:spPr>
          <a:xfrm>
            <a:off x="926775" y="4420325"/>
            <a:ext cx="3040500" cy="6249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None/>
            </a:pPr>
            <a:r>
              <a:rPr b="1" lang="en" sz="1300">
                <a:latin typeface="Roboto"/>
                <a:ea typeface="Roboto"/>
                <a:cs typeface="Roboto"/>
                <a:sym typeface="Roboto"/>
              </a:rPr>
              <a:t>12</a:t>
            </a:r>
            <a:r>
              <a:rPr lang="en" sz="1300">
                <a:latin typeface="Roboto Light"/>
                <a:ea typeface="Roboto Light"/>
                <a:cs typeface="Roboto Light"/>
                <a:sym typeface="Roboto Light"/>
              </a:rPr>
              <a:t> staff support the district in specialty areas (as of fall 2024).</a:t>
            </a:r>
            <a:endParaRPr sz="1300">
              <a:latin typeface="Roboto Light"/>
              <a:ea typeface="Roboto Light"/>
              <a:cs typeface="Roboto Light"/>
              <a:sym typeface="Roboto Light"/>
            </a:endParaRPr>
          </a:p>
        </p:txBody>
      </p:sp>
      <p:sp>
        <p:nvSpPr>
          <p:cNvPr id="177" name="Google Shape;177;p21"/>
          <p:cNvSpPr txBox="1"/>
          <p:nvPr>
            <p:ph idx="1" type="body"/>
          </p:nvPr>
        </p:nvSpPr>
        <p:spPr>
          <a:xfrm>
            <a:off x="276100" y="943525"/>
            <a:ext cx="2027100" cy="378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latin typeface="Roboto Medium"/>
                <a:ea typeface="Roboto Medium"/>
                <a:cs typeface="Roboto Medium"/>
                <a:sym typeface="Roboto Medium"/>
              </a:rPr>
              <a:t>Student </a:t>
            </a:r>
            <a:r>
              <a:rPr lang="en" sz="1600">
                <a:latin typeface="Roboto Medium"/>
                <a:ea typeface="Roboto Medium"/>
                <a:cs typeface="Roboto Medium"/>
                <a:sym typeface="Roboto Medium"/>
              </a:rPr>
              <a:t>Counts</a:t>
            </a:r>
            <a:endParaRPr sz="1600">
              <a:latin typeface="Roboto Light"/>
              <a:ea typeface="Roboto Light"/>
              <a:cs typeface="Roboto Light"/>
              <a:sym typeface="Roboto Light"/>
            </a:endParaRPr>
          </a:p>
          <a:p>
            <a:pPr indent="0" lvl="0" marL="0" rtl="0" algn="l">
              <a:spcBef>
                <a:spcPts val="800"/>
              </a:spcBef>
              <a:spcAft>
                <a:spcPts val="800"/>
              </a:spcAft>
              <a:buNone/>
            </a:pPr>
            <a:r>
              <a:t/>
            </a:r>
            <a:endParaRPr sz="1600">
              <a:latin typeface="Roboto Medium"/>
              <a:ea typeface="Roboto Medium"/>
              <a:cs typeface="Roboto Medium"/>
              <a:sym typeface="Roboto Medium"/>
            </a:endParaRPr>
          </a:p>
        </p:txBody>
      </p:sp>
      <p:sp>
        <p:nvSpPr>
          <p:cNvPr id="178" name="Google Shape;178;p21"/>
          <p:cNvSpPr txBox="1"/>
          <p:nvPr>
            <p:ph type="title"/>
          </p:nvPr>
        </p:nvSpPr>
        <p:spPr>
          <a:xfrm>
            <a:off x="276100" y="216325"/>
            <a:ext cx="7301100" cy="5028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2720">
                <a:solidFill>
                  <a:schemeClr val="dk2"/>
                </a:solidFill>
                <a:latin typeface="Roboto"/>
                <a:ea typeface="Roboto"/>
                <a:cs typeface="Roboto"/>
                <a:sym typeface="Roboto"/>
              </a:rPr>
              <a:t>Spotlight on Data: </a:t>
            </a:r>
            <a:r>
              <a:rPr b="1" lang="en" sz="2720">
                <a:solidFill>
                  <a:srgbClr val="51469C"/>
                </a:solidFill>
                <a:latin typeface="Roboto"/>
                <a:ea typeface="Roboto"/>
                <a:cs typeface="Roboto"/>
                <a:sym typeface="Roboto"/>
              </a:rPr>
              <a:t>Clatskanie</a:t>
            </a:r>
            <a:r>
              <a:rPr b="1" lang="en" sz="2720">
                <a:solidFill>
                  <a:srgbClr val="51469C"/>
                </a:solidFill>
                <a:latin typeface="Roboto"/>
                <a:ea typeface="Roboto"/>
                <a:cs typeface="Roboto"/>
                <a:sym typeface="Roboto"/>
              </a:rPr>
              <a:t> by the Numbers</a:t>
            </a:r>
            <a:endParaRPr b="1" sz="2720">
              <a:solidFill>
                <a:srgbClr val="414042"/>
              </a:solidFill>
              <a:latin typeface="Roboto"/>
              <a:ea typeface="Roboto"/>
              <a:cs typeface="Roboto"/>
              <a:sym typeface="Roboto"/>
            </a:endParaRPr>
          </a:p>
        </p:txBody>
      </p:sp>
      <p:sp>
        <p:nvSpPr>
          <p:cNvPr id="179" name="Google Shape;179;p21"/>
          <p:cNvSpPr txBox="1"/>
          <p:nvPr>
            <p:ph idx="1" type="body"/>
          </p:nvPr>
        </p:nvSpPr>
        <p:spPr>
          <a:xfrm>
            <a:off x="5896525" y="4456550"/>
            <a:ext cx="2952300" cy="502800"/>
          </a:xfrm>
          <a:prstGeom prst="rect">
            <a:avLst/>
          </a:prstGeom>
        </p:spPr>
        <p:txBody>
          <a:bodyPr anchorCtr="0" anchor="t" bIns="91425" lIns="91425" spcFirstLastPara="1" rIns="91425" wrap="square" tIns="91425">
            <a:noAutofit/>
          </a:bodyPr>
          <a:lstStyle/>
          <a:p>
            <a:pPr indent="0" lvl="0" marL="0" rtl="0" algn="r">
              <a:spcBef>
                <a:spcPts val="0"/>
              </a:spcBef>
              <a:spcAft>
                <a:spcPts val="800"/>
              </a:spcAft>
              <a:buNone/>
            </a:pPr>
            <a:r>
              <a:rPr i="1" lang="en" sz="1200">
                <a:solidFill>
                  <a:schemeClr val="lt1"/>
                </a:solidFill>
                <a:latin typeface="Roboto Light"/>
                <a:ea typeface="Roboto Light"/>
                <a:cs typeface="Roboto Light"/>
                <a:sym typeface="Roboto Light"/>
              </a:rPr>
              <a:t>These are highlights and not a comprehensive list of current services.</a:t>
            </a:r>
            <a:endParaRPr i="1" sz="1200">
              <a:solidFill>
                <a:schemeClr val="lt1"/>
              </a:solidFill>
              <a:latin typeface="Roboto Light"/>
              <a:ea typeface="Roboto Light"/>
              <a:cs typeface="Roboto Light"/>
              <a:sym typeface="Roboto Light"/>
            </a:endParaRPr>
          </a:p>
        </p:txBody>
      </p:sp>
      <p:sp>
        <p:nvSpPr>
          <p:cNvPr id="180" name="Google Shape;180;p21"/>
          <p:cNvSpPr txBox="1"/>
          <p:nvPr>
            <p:ph idx="1" type="body"/>
          </p:nvPr>
        </p:nvSpPr>
        <p:spPr>
          <a:xfrm>
            <a:off x="926775" y="1351825"/>
            <a:ext cx="3277800" cy="62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300">
                <a:latin typeface="Roboto"/>
                <a:ea typeface="Roboto"/>
                <a:cs typeface="Roboto"/>
                <a:sym typeface="Roboto"/>
              </a:rPr>
              <a:t>50</a:t>
            </a:r>
            <a:r>
              <a:rPr lang="en" sz="1300">
                <a:latin typeface="Roboto Light"/>
                <a:ea typeface="Roboto Light"/>
                <a:cs typeface="Roboto Light"/>
                <a:sym typeface="Roboto Light"/>
              </a:rPr>
              <a:t> 6th graders attended Outdoor Science School (2023-24).</a:t>
            </a:r>
            <a:endParaRPr sz="1300">
              <a:latin typeface="Roboto Light"/>
              <a:ea typeface="Roboto Light"/>
              <a:cs typeface="Roboto Light"/>
              <a:sym typeface="Roboto Light"/>
            </a:endParaRPr>
          </a:p>
          <a:p>
            <a:pPr indent="0" lvl="0" marL="0" rtl="0" algn="l">
              <a:spcBef>
                <a:spcPts val="800"/>
              </a:spcBef>
              <a:spcAft>
                <a:spcPts val="800"/>
              </a:spcAft>
              <a:buNone/>
            </a:pPr>
            <a:r>
              <a:t/>
            </a:r>
            <a:endParaRPr sz="1300">
              <a:latin typeface="Roboto Medium"/>
              <a:ea typeface="Roboto Medium"/>
              <a:cs typeface="Roboto Medium"/>
              <a:sym typeface="Roboto Medium"/>
            </a:endParaRPr>
          </a:p>
        </p:txBody>
      </p:sp>
      <p:pic>
        <p:nvPicPr>
          <p:cNvPr id="181" name="Google Shape;181;p21"/>
          <p:cNvPicPr preferRelativeResize="0"/>
          <p:nvPr/>
        </p:nvPicPr>
        <p:blipFill rotWithShape="1">
          <a:blip r:embed="rId3">
            <a:alphaModFix/>
          </a:blip>
          <a:srcRect b="0" l="23706" r="24066" t="0"/>
          <a:stretch/>
        </p:blipFill>
        <p:spPr>
          <a:xfrm>
            <a:off x="276100" y="1400700"/>
            <a:ext cx="489451" cy="527140"/>
          </a:xfrm>
          <a:prstGeom prst="rect">
            <a:avLst/>
          </a:prstGeom>
          <a:noFill/>
          <a:ln>
            <a:noFill/>
          </a:ln>
        </p:spPr>
      </p:pic>
      <p:sp>
        <p:nvSpPr>
          <p:cNvPr id="182" name="Google Shape;182;p21"/>
          <p:cNvSpPr txBox="1"/>
          <p:nvPr>
            <p:ph idx="1" type="body"/>
          </p:nvPr>
        </p:nvSpPr>
        <p:spPr>
          <a:xfrm>
            <a:off x="926775" y="2085788"/>
            <a:ext cx="3426300" cy="378600"/>
          </a:xfrm>
          <a:prstGeom prst="rect">
            <a:avLst/>
          </a:prstGeom>
        </p:spPr>
        <p:txBody>
          <a:bodyPr anchorCtr="0" anchor="ctr" bIns="91425" lIns="91425" spcFirstLastPara="1" rIns="91425" wrap="square" tIns="91425">
            <a:noAutofit/>
          </a:bodyPr>
          <a:lstStyle/>
          <a:p>
            <a:pPr indent="0" lvl="0" marL="0" rtl="0" algn="l">
              <a:spcBef>
                <a:spcPts val="0"/>
              </a:spcBef>
              <a:spcAft>
                <a:spcPts val="800"/>
              </a:spcAft>
              <a:buNone/>
            </a:pPr>
            <a:r>
              <a:rPr b="1" lang="en" sz="1300">
                <a:latin typeface="Roboto"/>
                <a:ea typeface="Roboto"/>
                <a:cs typeface="Roboto"/>
                <a:sym typeface="Roboto"/>
              </a:rPr>
              <a:t>32</a:t>
            </a:r>
            <a:r>
              <a:rPr lang="en" sz="1300">
                <a:latin typeface="Roboto Light"/>
                <a:ea typeface="Roboto Light"/>
                <a:cs typeface="Roboto Light"/>
                <a:sym typeface="Roboto Light"/>
              </a:rPr>
              <a:t> kids served through EI/ECSE (May 2024).</a:t>
            </a:r>
            <a:endParaRPr sz="1300">
              <a:latin typeface="Roboto Medium"/>
              <a:ea typeface="Roboto Medium"/>
              <a:cs typeface="Roboto Medium"/>
              <a:sym typeface="Roboto Medium"/>
            </a:endParaRPr>
          </a:p>
        </p:txBody>
      </p:sp>
      <p:pic>
        <p:nvPicPr>
          <p:cNvPr id="183" name="Google Shape;183;p21"/>
          <p:cNvPicPr preferRelativeResize="0"/>
          <p:nvPr/>
        </p:nvPicPr>
        <p:blipFill rotWithShape="1">
          <a:blip r:embed="rId4">
            <a:alphaModFix/>
          </a:blip>
          <a:srcRect b="0" l="23883" r="23888" t="0"/>
          <a:stretch/>
        </p:blipFill>
        <p:spPr>
          <a:xfrm>
            <a:off x="276100" y="2011523"/>
            <a:ext cx="489451" cy="527140"/>
          </a:xfrm>
          <a:prstGeom prst="rect">
            <a:avLst/>
          </a:prstGeom>
          <a:noFill/>
          <a:ln>
            <a:noFill/>
          </a:ln>
        </p:spPr>
      </p:pic>
      <p:sp>
        <p:nvSpPr>
          <p:cNvPr id="184" name="Google Shape;184;p21"/>
          <p:cNvSpPr txBox="1"/>
          <p:nvPr>
            <p:ph idx="1" type="body"/>
          </p:nvPr>
        </p:nvSpPr>
        <p:spPr>
          <a:xfrm>
            <a:off x="926775" y="2573463"/>
            <a:ext cx="3228900" cy="6249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None/>
            </a:pPr>
            <a:r>
              <a:rPr b="1" lang="en" sz="1300">
                <a:latin typeface="Roboto"/>
                <a:ea typeface="Roboto"/>
                <a:cs typeface="Roboto"/>
                <a:sym typeface="Roboto"/>
              </a:rPr>
              <a:t>9</a:t>
            </a:r>
            <a:r>
              <a:rPr lang="en" sz="1300">
                <a:latin typeface="Roboto Light"/>
                <a:ea typeface="Roboto Light"/>
                <a:cs typeface="Roboto Light"/>
                <a:sym typeface="Roboto Light"/>
              </a:rPr>
              <a:t> students enrolled in the </a:t>
            </a:r>
            <a:br>
              <a:rPr lang="en" sz="1300">
                <a:latin typeface="Roboto Light"/>
                <a:ea typeface="Roboto Light"/>
                <a:cs typeface="Roboto Light"/>
                <a:sym typeface="Roboto Light"/>
              </a:rPr>
            </a:br>
            <a:r>
              <a:rPr lang="en" sz="1300">
                <a:latin typeface="Roboto Light"/>
                <a:ea typeface="Roboto Light"/>
                <a:cs typeface="Roboto Light"/>
                <a:sym typeface="Roboto Light"/>
              </a:rPr>
              <a:t>Migrant Education Program (2023-24).</a:t>
            </a:r>
            <a:endParaRPr sz="1300">
              <a:latin typeface="Roboto Light"/>
              <a:ea typeface="Roboto Light"/>
              <a:cs typeface="Roboto Light"/>
              <a:sym typeface="Roboto Light"/>
            </a:endParaRPr>
          </a:p>
        </p:txBody>
      </p:sp>
      <p:pic>
        <p:nvPicPr>
          <p:cNvPr id="185" name="Google Shape;185;p21"/>
          <p:cNvPicPr preferRelativeResize="0"/>
          <p:nvPr/>
        </p:nvPicPr>
        <p:blipFill rotWithShape="1">
          <a:blip r:embed="rId5">
            <a:alphaModFix/>
          </a:blip>
          <a:srcRect b="0" l="23883" r="23888" t="0"/>
          <a:stretch/>
        </p:blipFill>
        <p:spPr>
          <a:xfrm>
            <a:off x="276100" y="2651908"/>
            <a:ext cx="489451" cy="527140"/>
          </a:xfrm>
          <a:prstGeom prst="rect">
            <a:avLst/>
          </a:prstGeom>
          <a:noFill/>
          <a:ln>
            <a:noFill/>
          </a:ln>
        </p:spPr>
      </p:pic>
      <p:sp>
        <p:nvSpPr>
          <p:cNvPr id="186" name="Google Shape;186;p21"/>
          <p:cNvSpPr txBox="1"/>
          <p:nvPr>
            <p:ph idx="1" type="body"/>
          </p:nvPr>
        </p:nvSpPr>
        <p:spPr>
          <a:xfrm>
            <a:off x="276100" y="4018650"/>
            <a:ext cx="3810900" cy="378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600">
                <a:latin typeface="Roboto Medium"/>
                <a:ea typeface="Roboto Medium"/>
                <a:cs typeface="Roboto Medium"/>
                <a:sym typeface="Roboto Medium"/>
              </a:rPr>
              <a:t>Special ed. staff supporting the district</a:t>
            </a:r>
            <a:endParaRPr sz="1600">
              <a:latin typeface="Roboto Medium"/>
              <a:ea typeface="Roboto Medium"/>
              <a:cs typeface="Roboto Medium"/>
              <a:sym typeface="Roboto Medium"/>
            </a:endParaRPr>
          </a:p>
          <a:p>
            <a:pPr indent="0" lvl="0" marL="0" rtl="0" algn="l">
              <a:spcBef>
                <a:spcPts val="800"/>
              </a:spcBef>
              <a:spcAft>
                <a:spcPts val="800"/>
              </a:spcAft>
              <a:buNone/>
            </a:pPr>
            <a:r>
              <a:t/>
            </a:r>
            <a:endParaRPr sz="1600">
              <a:latin typeface="Roboto Medium"/>
              <a:ea typeface="Roboto Medium"/>
              <a:cs typeface="Roboto Medium"/>
              <a:sym typeface="Roboto Medium"/>
            </a:endParaRPr>
          </a:p>
        </p:txBody>
      </p:sp>
      <p:pic>
        <p:nvPicPr>
          <p:cNvPr id="187" name="Google Shape;187;p21"/>
          <p:cNvPicPr preferRelativeResize="0"/>
          <p:nvPr/>
        </p:nvPicPr>
        <p:blipFill rotWithShape="1">
          <a:blip r:embed="rId6">
            <a:alphaModFix/>
          </a:blip>
          <a:srcRect b="0" l="23883" r="23888" t="0"/>
          <a:stretch/>
        </p:blipFill>
        <p:spPr>
          <a:xfrm>
            <a:off x="276100" y="4444384"/>
            <a:ext cx="489451" cy="527140"/>
          </a:xfrm>
          <a:prstGeom prst="rect">
            <a:avLst/>
          </a:prstGeom>
          <a:noFill/>
          <a:ln>
            <a:noFill/>
          </a:ln>
        </p:spPr>
      </p:pic>
      <p:sp>
        <p:nvSpPr>
          <p:cNvPr id="188" name="Google Shape;188;p21"/>
          <p:cNvSpPr txBox="1"/>
          <p:nvPr>
            <p:ph idx="1" type="body"/>
          </p:nvPr>
        </p:nvSpPr>
        <p:spPr>
          <a:xfrm>
            <a:off x="4656375" y="1095925"/>
            <a:ext cx="4271100" cy="62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600">
                <a:solidFill>
                  <a:schemeClr val="lt1"/>
                </a:solidFill>
                <a:latin typeface="Roboto Medium"/>
                <a:ea typeface="Roboto Medium"/>
                <a:cs typeface="Roboto Medium"/>
                <a:sym typeface="Roboto Medium"/>
              </a:rPr>
              <a:t>Notable participation in professional learning and systems support</a:t>
            </a:r>
            <a:endParaRPr sz="1600">
              <a:solidFill>
                <a:schemeClr val="lt1"/>
              </a:solidFill>
              <a:latin typeface="Roboto Medium"/>
              <a:ea typeface="Roboto Medium"/>
              <a:cs typeface="Roboto Medium"/>
              <a:sym typeface="Roboto Medium"/>
            </a:endParaRPr>
          </a:p>
          <a:p>
            <a:pPr indent="0" lvl="0" marL="0" rtl="0" algn="l">
              <a:spcBef>
                <a:spcPts val="800"/>
              </a:spcBef>
              <a:spcAft>
                <a:spcPts val="800"/>
              </a:spcAft>
              <a:buNone/>
            </a:pPr>
            <a:r>
              <a:t/>
            </a:r>
            <a:endParaRPr sz="1600">
              <a:solidFill>
                <a:schemeClr val="lt1"/>
              </a:solidFill>
              <a:latin typeface="Roboto Medium"/>
              <a:ea typeface="Roboto Medium"/>
              <a:cs typeface="Roboto Medium"/>
              <a:sym typeface="Roboto Medium"/>
            </a:endParaRPr>
          </a:p>
        </p:txBody>
      </p:sp>
      <p:sp>
        <p:nvSpPr>
          <p:cNvPr id="189" name="Google Shape;189;p21"/>
          <p:cNvSpPr txBox="1"/>
          <p:nvPr>
            <p:ph idx="1" type="body"/>
          </p:nvPr>
        </p:nvSpPr>
        <p:spPr>
          <a:xfrm>
            <a:off x="4656375" y="1806950"/>
            <a:ext cx="4271100" cy="26496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Clr>
                <a:schemeClr val="lt1"/>
              </a:buClr>
              <a:buSzPts val="1600"/>
              <a:buFont typeface="Roboto Light"/>
              <a:buChar char="●"/>
            </a:pPr>
            <a:r>
              <a:rPr lang="en" sz="1600">
                <a:solidFill>
                  <a:schemeClr val="lt1"/>
                </a:solidFill>
                <a:latin typeface="Roboto Light"/>
                <a:ea typeface="Roboto Light"/>
                <a:cs typeface="Roboto Light"/>
                <a:sym typeface="Roboto Light"/>
              </a:rPr>
              <a:t>9th Grade Success Network</a:t>
            </a:r>
            <a:endParaRPr sz="1600">
              <a:solidFill>
                <a:schemeClr val="lt1"/>
              </a:solidFill>
              <a:latin typeface="Roboto Light"/>
              <a:ea typeface="Roboto Light"/>
              <a:cs typeface="Roboto Light"/>
              <a:sym typeface="Roboto Light"/>
            </a:endParaRPr>
          </a:p>
          <a:p>
            <a:pPr indent="-330200" lvl="0" marL="457200" rtl="0" algn="l">
              <a:spcBef>
                <a:spcPts val="0"/>
              </a:spcBef>
              <a:spcAft>
                <a:spcPts val="0"/>
              </a:spcAft>
              <a:buClr>
                <a:schemeClr val="lt1"/>
              </a:buClr>
              <a:buSzPts val="1600"/>
              <a:buFont typeface="Roboto Light"/>
              <a:buChar char="●"/>
            </a:pPr>
            <a:r>
              <a:rPr lang="en" sz="1600">
                <a:solidFill>
                  <a:schemeClr val="lt1"/>
                </a:solidFill>
                <a:latin typeface="Roboto Light"/>
                <a:ea typeface="Roboto Light"/>
                <a:cs typeface="Roboto Light"/>
                <a:sym typeface="Roboto Light"/>
              </a:rPr>
              <a:t>Instructional Coaching Network</a:t>
            </a:r>
            <a:endParaRPr sz="1600">
              <a:solidFill>
                <a:schemeClr val="lt1"/>
              </a:solidFill>
              <a:latin typeface="Roboto Light"/>
              <a:ea typeface="Roboto Light"/>
              <a:cs typeface="Roboto Light"/>
              <a:sym typeface="Roboto Light"/>
            </a:endParaRPr>
          </a:p>
          <a:p>
            <a:pPr indent="-330200" lvl="0" marL="457200" rtl="0" algn="l">
              <a:spcBef>
                <a:spcPts val="0"/>
              </a:spcBef>
              <a:spcAft>
                <a:spcPts val="0"/>
              </a:spcAft>
              <a:buClr>
                <a:schemeClr val="lt1"/>
              </a:buClr>
              <a:buSzPts val="1600"/>
              <a:buFont typeface="Roboto Light"/>
              <a:buChar char="●"/>
            </a:pPr>
            <a:r>
              <a:rPr lang="en" sz="1600">
                <a:solidFill>
                  <a:schemeClr val="lt1"/>
                </a:solidFill>
                <a:latin typeface="Roboto Light"/>
                <a:ea typeface="Roboto Light"/>
                <a:cs typeface="Roboto Light"/>
                <a:sym typeface="Roboto Light"/>
              </a:rPr>
              <a:t>Multi-tiered Systems of Support (MTSS) Data Tools (i.e., ION &amp; pilot)</a:t>
            </a:r>
            <a:endParaRPr sz="1600">
              <a:solidFill>
                <a:schemeClr val="lt1"/>
              </a:solidFill>
              <a:latin typeface="Roboto Light"/>
              <a:ea typeface="Roboto Light"/>
              <a:cs typeface="Roboto Light"/>
              <a:sym typeface="Roboto Light"/>
            </a:endParaRPr>
          </a:p>
          <a:p>
            <a:pPr indent="-330200" lvl="0" marL="457200" rtl="0" algn="l">
              <a:spcBef>
                <a:spcPts val="0"/>
              </a:spcBef>
              <a:spcAft>
                <a:spcPts val="0"/>
              </a:spcAft>
              <a:buClr>
                <a:schemeClr val="lt1"/>
              </a:buClr>
              <a:buSzPts val="1600"/>
              <a:buFont typeface="Roboto Light"/>
              <a:buChar char="●"/>
            </a:pPr>
            <a:r>
              <a:rPr lang="en" sz="1600">
                <a:solidFill>
                  <a:schemeClr val="lt1"/>
                </a:solidFill>
                <a:latin typeface="Roboto Light"/>
                <a:ea typeface="Roboto Light"/>
                <a:cs typeface="Roboto Light"/>
                <a:sym typeface="Roboto Light"/>
              </a:rPr>
              <a:t>STEM Hub</a:t>
            </a:r>
            <a:endParaRPr sz="1600">
              <a:solidFill>
                <a:schemeClr val="lt1"/>
              </a:solidFill>
              <a:latin typeface="Roboto Light"/>
              <a:ea typeface="Roboto Light"/>
              <a:cs typeface="Roboto Light"/>
              <a:sym typeface="Roboto Light"/>
            </a:endParaRPr>
          </a:p>
        </p:txBody>
      </p:sp>
      <p:sp>
        <p:nvSpPr>
          <p:cNvPr id="190" name="Google Shape;190;p21"/>
          <p:cNvSpPr txBox="1"/>
          <p:nvPr>
            <p:ph idx="1" type="body"/>
          </p:nvPr>
        </p:nvSpPr>
        <p:spPr>
          <a:xfrm>
            <a:off x="926775" y="3307475"/>
            <a:ext cx="3228900" cy="527100"/>
          </a:xfrm>
          <a:prstGeom prst="rect">
            <a:avLst/>
          </a:prstGeom>
        </p:spPr>
        <p:txBody>
          <a:bodyPr anchorCtr="0" anchor="ctr" bIns="91425" lIns="91425" spcFirstLastPara="1" rIns="91425" wrap="square" tIns="91425">
            <a:noAutofit/>
          </a:bodyPr>
          <a:lstStyle/>
          <a:p>
            <a:pPr indent="0" lvl="0" marL="0" rtl="0" algn="l">
              <a:spcBef>
                <a:spcPts val="0"/>
              </a:spcBef>
              <a:spcAft>
                <a:spcPts val="800"/>
              </a:spcAft>
              <a:buNone/>
            </a:pPr>
            <a:r>
              <a:rPr b="1" lang="en" sz="1300">
                <a:latin typeface="Roboto"/>
                <a:ea typeface="Roboto"/>
                <a:cs typeface="Roboto"/>
                <a:sym typeface="Roboto"/>
              </a:rPr>
              <a:t>1</a:t>
            </a:r>
            <a:r>
              <a:rPr lang="en" sz="1300">
                <a:latin typeface="Roboto Light"/>
                <a:ea typeface="Roboto Light"/>
                <a:cs typeface="Roboto Light"/>
                <a:sym typeface="Roboto Light"/>
              </a:rPr>
              <a:t> student attended a social emotional learning school (2023-24).</a:t>
            </a:r>
            <a:endParaRPr b="1" sz="1300">
              <a:latin typeface="Roboto"/>
              <a:ea typeface="Roboto"/>
              <a:cs typeface="Roboto"/>
              <a:sym typeface="Roboto"/>
            </a:endParaRPr>
          </a:p>
        </p:txBody>
      </p:sp>
      <p:pic>
        <p:nvPicPr>
          <p:cNvPr id="191" name="Google Shape;191;p21"/>
          <p:cNvPicPr preferRelativeResize="0"/>
          <p:nvPr/>
        </p:nvPicPr>
        <p:blipFill rotWithShape="1">
          <a:blip r:embed="rId7">
            <a:alphaModFix/>
          </a:blip>
          <a:srcRect b="0" l="23883" r="23888" t="0"/>
          <a:stretch/>
        </p:blipFill>
        <p:spPr>
          <a:xfrm>
            <a:off x="276100" y="3307458"/>
            <a:ext cx="489451" cy="52714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195" name="Shape 195"/>
        <p:cNvGrpSpPr/>
        <p:nvPr/>
      </p:nvGrpSpPr>
      <p:grpSpPr>
        <a:xfrm>
          <a:off x="0" y="0"/>
          <a:ext cx="0" cy="0"/>
          <a:chOff x="0" y="0"/>
          <a:chExt cx="0" cy="0"/>
        </a:xfrm>
      </p:grpSpPr>
      <p:pic>
        <p:nvPicPr>
          <p:cNvPr id="196" name="Google Shape;196;p22"/>
          <p:cNvPicPr preferRelativeResize="0"/>
          <p:nvPr/>
        </p:nvPicPr>
        <p:blipFill rotWithShape="1">
          <a:blip r:embed="rId3">
            <a:alphaModFix/>
          </a:blip>
          <a:srcRect b="8134" l="9575" r="0" t="15552"/>
          <a:stretch/>
        </p:blipFill>
        <p:spPr>
          <a:xfrm>
            <a:off x="0" y="0"/>
            <a:ext cx="9144003" cy="5143501"/>
          </a:xfrm>
          <a:prstGeom prst="rect">
            <a:avLst/>
          </a:prstGeom>
          <a:noFill/>
          <a:ln>
            <a:noFill/>
          </a:ln>
        </p:spPr>
      </p:pic>
      <p:sp>
        <p:nvSpPr>
          <p:cNvPr id="197" name="Google Shape;197;p22"/>
          <p:cNvSpPr txBox="1"/>
          <p:nvPr>
            <p:ph type="title"/>
          </p:nvPr>
        </p:nvSpPr>
        <p:spPr>
          <a:xfrm>
            <a:off x="735000" y="3706750"/>
            <a:ext cx="7674000" cy="841800"/>
          </a:xfrm>
          <a:prstGeom prst="rect">
            <a:avLst/>
          </a:prstGeom>
          <a:solidFill>
            <a:srgbClr val="658B43">
              <a:alpha val="85000"/>
            </a:srgbClr>
          </a:solidFill>
        </p:spPr>
        <p:txBody>
          <a:bodyPr anchorCtr="0" anchor="ctr" bIns="91425" lIns="91425" spcFirstLastPara="1" rIns="91425" wrap="square" tIns="91425">
            <a:normAutofit/>
          </a:bodyPr>
          <a:lstStyle/>
          <a:p>
            <a:pPr indent="0" lvl="0" marL="0" rtl="0" algn="ctr">
              <a:spcBef>
                <a:spcPts val="0"/>
              </a:spcBef>
              <a:spcAft>
                <a:spcPts val="0"/>
              </a:spcAft>
              <a:buSzPts val="990"/>
              <a:buNone/>
            </a:pPr>
            <a:r>
              <a:rPr lang="en" sz="3340">
                <a:solidFill>
                  <a:srgbClr val="FFFFFF"/>
                </a:solidFill>
                <a:latin typeface="Roboto Light"/>
                <a:ea typeface="Roboto Light"/>
                <a:cs typeface="Roboto Light"/>
                <a:sym typeface="Roboto Light"/>
              </a:rPr>
              <a:t>2025-26 Local Service Plan</a:t>
            </a:r>
            <a:endParaRPr sz="3340">
              <a:solidFill>
                <a:srgbClr val="FFFFFF"/>
              </a:solidFill>
              <a:latin typeface="Roboto Light"/>
              <a:ea typeface="Roboto Light"/>
              <a:cs typeface="Roboto Light"/>
              <a:sym typeface="Roboto Light"/>
            </a:endParaRPr>
          </a:p>
        </p:txBody>
      </p:sp>
      <p:sp>
        <p:nvSpPr>
          <p:cNvPr id="198" name="Google Shape;198;p22"/>
          <p:cNvSpPr txBox="1"/>
          <p:nvPr/>
        </p:nvSpPr>
        <p:spPr>
          <a:xfrm>
            <a:off x="7063125" y="4749475"/>
            <a:ext cx="2014800" cy="22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000">
                <a:solidFill>
                  <a:schemeClr val="lt1"/>
                </a:solidFill>
                <a:latin typeface="Roboto Light"/>
                <a:ea typeface="Roboto Light"/>
                <a:cs typeface="Roboto Light"/>
                <a:sym typeface="Roboto Light"/>
              </a:rPr>
              <a:t>Columbia Service Center</a:t>
            </a:r>
            <a:endParaRPr i="1" sz="1000">
              <a:solidFill>
                <a:schemeClr val="lt1"/>
              </a:solidFill>
              <a:latin typeface="Roboto Light"/>
              <a:ea typeface="Roboto Light"/>
              <a:cs typeface="Roboto Light"/>
              <a:sym typeface="Roboto 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EF9EF"/>
        </a:solidFill>
      </p:bgPr>
    </p:bg>
    <p:spTree>
      <p:nvGrpSpPr>
        <p:cNvPr id="202" name="Shape 202"/>
        <p:cNvGrpSpPr/>
        <p:nvPr/>
      </p:nvGrpSpPr>
      <p:grpSpPr>
        <a:xfrm>
          <a:off x="0" y="0"/>
          <a:ext cx="0" cy="0"/>
          <a:chOff x="0" y="0"/>
          <a:chExt cx="0" cy="0"/>
        </a:xfrm>
      </p:grpSpPr>
      <p:sp>
        <p:nvSpPr>
          <p:cNvPr id="203" name="Google Shape;203;p23"/>
          <p:cNvSpPr txBox="1"/>
          <p:nvPr>
            <p:ph type="title"/>
          </p:nvPr>
        </p:nvSpPr>
        <p:spPr>
          <a:xfrm>
            <a:off x="311700" y="215975"/>
            <a:ext cx="8520600" cy="9492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3020">
                <a:solidFill>
                  <a:srgbClr val="414042"/>
                </a:solidFill>
                <a:latin typeface="Roboto"/>
                <a:ea typeface="Roboto"/>
                <a:cs typeface="Roboto"/>
                <a:sym typeface="Roboto"/>
              </a:rPr>
              <a:t>The Scope of the </a:t>
            </a:r>
            <a:r>
              <a:rPr b="1" lang="en" sz="3020">
                <a:solidFill>
                  <a:srgbClr val="436C93"/>
                </a:solidFill>
                <a:latin typeface="Roboto"/>
                <a:ea typeface="Roboto"/>
                <a:cs typeface="Roboto"/>
                <a:sym typeface="Roboto"/>
              </a:rPr>
              <a:t>Local Service Plan</a:t>
            </a:r>
            <a:endParaRPr b="1" sz="2820">
              <a:solidFill>
                <a:srgbClr val="414042"/>
              </a:solidFill>
              <a:latin typeface="Roboto"/>
              <a:ea typeface="Roboto"/>
              <a:cs typeface="Roboto"/>
              <a:sym typeface="Roboto"/>
            </a:endParaRPr>
          </a:p>
        </p:txBody>
      </p:sp>
      <p:sp>
        <p:nvSpPr>
          <p:cNvPr id="204" name="Google Shape;204;p23"/>
          <p:cNvSpPr txBox="1"/>
          <p:nvPr>
            <p:ph idx="1" type="body"/>
          </p:nvPr>
        </p:nvSpPr>
        <p:spPr>
          <a:xfrm>
            <a:off x="311700" y="898975"/>
            <a:ext cx="8388600" cy="1887600"/>
          </a:xfrm>
          <a:prstGeom prst="rect">
            <a:avLst/>
          </a:prstGeom>
        </p:spPr>
        <p:txBody>
          <a:bodyPr anchorCtr="0" anchor="t" bIns="91425" lIns="91425" spcFirstLastPara="1" rIns="91425" wrap="square" tIns="91425">
            <a:noAutofit/>
          </a:bodyPr>
          <a:lstStyle/>
          <a:p>
            <a:pPr indent="-276860" lvl="0" marL="365760" rtl="0" algn="l">
              <a:lnSpc>
                <a:spcPct val="100000"/>
              </a:lnSpc>
              <a:spcBef>
                <a:spcPts val="0"/>
              </a:spcBef>
              <a:spcAft>
                <a:spcPts val="0"/>
              </a:spcAft>
              <a:buClr>
                <a:srgbClr val="436C93"/>
              </a:buClr>
              <a:buSzPts val="2200"/>
              <a:buFont typeface="Roboto"/>
              <a:buAutoNum type="alphaUcPeriod"/>
            </a:pPr>
            <a:r>
              <a:rPr b="1" lang="en" sz="2200">
                <a:solidFill>
                  <a:srgbClr val="436C93"/>
                </a:solidFill>
                <a:latin typeface="Roboto"/>
                <a:ea typeface="Roboto"/>
                <a:cs typeface="Roboto"/>
                <a:sym typeface="Roboto"/>
              </a:rPr>
              <a:t>Core services,</a:t>
            </a:r>
            <a:r>
              <a:rPr lang="en" sz="2200">
                <a:latin typeface="Roboto Light"/>
                <a:ea typeface="Roboto Light"/>
                <a:cs typeface="Roboto Light"/>
                <a:sym typeface="Roboto Light"/>
              </a:rPr>
              <a:t> i.e. shared services, available to all component school districts </a:t>
            </a:r>
            <a:endParaRPr sz="2200">
              <a:latin typeface="Roboto Light"/>
              <a:ea typeface="Roboto Light"/>
              <a:cs typeface="Roboto Light"/>
              <a:sym typeface="Roboto Light"/>
            </a:endParaRPr>
          </a:p>
          <a:p>
            <a:pPr indent="-276860" lvl="0" marL="365760" rtl="0" algn="l">
              <a:lnSpc>
                <a:spcPct val="100000"/>
              </a:lnSpc>
              <a:spcBef>
                <a:spcPts val="1000"/>
              </a:spcBef>
              <a:spcAft>
                <a:spcPts val="0"/>
              </a:spcAft>
              <a:buClr>
                <a:srgbClr val="436C93"/>
              </a:buClr>
              <a:buSzPts val="2200"/>
              <a:buFont typeface="Roboto"/>
              <a:buAutoNum type="alphaUcPeriod"/>
            </a:pPr>
            <a:r>
              <a:rPr b="1" lang="en" sz="2200">
                <a:solidFill>
                  <a:srgbClr val="436C93"/>
                </a:solidFill>
                <a:latin typeface="Roboto"/>
                <a:ea typeface="Roboto"/>
                <a:cs typeface="Roboto"/>
                <a:sym typeface="Roboto"/>
              </a:rPr>
              <a:t>Menu of services</a:t>
            </a:r>
            <a:r>
              <a:rPr lang="en" sz="2200">
                <a:latin typeface="Roboto Light"/>
                <a:ea typeface="Roboto Light"/>
                <a:cs typeface="Roboto Light"/>
                <a:sym typeface="Roboto Light"/>
              </a:rPr>
              <a:t> available by district request</a:t>
            </a:r>
            <a:endParaRPr sz="2200">
              <a:latin typeface="Roboto Light"/>
              <a:ea typeface="Roboto Light"/>
              <a:cs typeface="Roboto Light"/>
              <a:sym typeface="Roboto Light"/>
            </a:endParaRPr>
          </a:p>
          <a:p>
            <a:pPr indent="-276860" lvl="0" marL="365760" rtl="0" algn="l">
              <a:lnSpc>
                <a:spcPct val="100000"/>
              </a:lnSpc>
              <a:spcBef>
                <a:spcPts val="1000"/>
              </a:spcBef>
              <a:spcAft>
                <a:spcPts val="1000"/>
              </a:spcAft>
              <a:buClr>
                <a:srgbClr val="436C93"/>
              </a:buClr>
              <a:buSzPts val="2200"/>
              <a:buFont typeface="Arial"/>
              <a:buAutoNum type="alphaUcPeriod"/>
            </a:pPr>
            <a:r>
              <a:rPr b="1" lang="en" sz="2200">
                <a:solidFill>
                  <a:srgbClr val="436C93"/>
                </a:solidFill>
                <a:latin typeface="Roboto"/>
                <a:ea typeface="Roboto"/>
                <a:cs typeface="Roboto"/>
                <a:sym typeface="Roboto"/>
              </a:rPr>
              <a:t>Integrated Guidance Technical Assistance Plan</a:t>
            </a:r>
            <a:endParaRPr b="1" sz="2200">
              <a:solidFill>
                <a:srgbClr val="436C93"/>
              </a:solidFill>
              <a:latin typeface="Roboto"/>
              <a:ea typeface="Roboto"/>
              <a:cs typeface="Roboto"/>
              <a:sym typeface="Roboto"/>
            </a:endParaRPr>
          </a:p>
        </p:txBody>
      </p:sp>
      <p:sp>
        <p:nvSpPr>
          <p:cNvPr id="205" name="Google Shape;205;p23"/>
          <p:cNvSpPr txBox="1"/>
          <p:nvPr>
            <p:ph idx="1" type="body"/>
          </p:nvPr>
        </p:nvSpPr>
        <p:spPr>
          <a:xfrm>
            <a:off x="3295825" y="3262625"/>
            <a:ext cx="5536500" cy="13416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000"/>
              </a:spcAft>
              <a:buNone/>
            </a:pPr>
            <a:r>
              <a:rPr i="1" lang="en" sz="1600">
                <a:latin typeface="Roboto Light"/>
                <a:ea typeface="Roboto Light"/>
                <a:cs typeface="Roboto Light"/>
                <a:sym typeface="Roboto Light"/>
              </a:rPr>
              <a:t>Note: While the Local Service Plan does not include grant and other value added services for the purpose of board approval, we cover that information in jobalike conversations for the purpose of evaluation and submit in board packets to provide context of the full scope of services provided.</a:t>
            </a:r>
            <a:endParaRPr i="1" sz="1600">
              <a:latin typeface="Roboto Light"/>
              <a:ea typeface="Roboto Light"/>
              <a:cs typeface="Roboto Light"/>
              <a:sym typeface="Roboto Light"/>
            </a:endParaRPr>
          </a:p>
        </p:txBody>
      </p:sp>
      <p:pic>
        <p:nvPicPr>
          <p:cNvPr id="206" name="Google Shape;206;p23"/>
          <p:cNvPicPr preferRelativeResize="0"/>
          <p:nvPr/>
        </p:nvPicPr>
        <p:blipFill rotWithShape="1">
          <a:blip r:embed="rId3">
            <a:alphaModFix/>
          </a:blip>
          <a:srcRect b="0" l="0" r="51781" t="38438"/>
          <a:stretch/>
        </p:blipFill>
        <p:spPr>
          <a:xfrm>
            <a:off x="0" y="2726425"/>
            <a:ext cx="3365750" cy="24170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EF9EF"/>
        </a:solidFill>
      </p:bgPr>
    </p:bg>
    <p:spTree>
      <p:nvGrpSpPr>
        <p:cNvPr id="210" name="Shape 210"/>
        <p:cNvGrpSpPr/>
        <p:nvPr/>
      </p:nvGrpSpPr>
      <p:grpSpPr>
        <a:xfrm>
          <a:off x="0" y="0"/>
          <a:ext cx="0" cy="0"/>
          <a:chOff x="0" y="0"/>
          <a:chExt cx="0" cy="0"/>
        </a:xfrm>
      </p:grpSpPr>
      <p:pic>
        <p:nvPicPr>
          <p:cNvPr id="211" name="Google Shape;211;p24"/>
          <p:cNvPicPr preferRelativeResize="0"/>
          <p:nvPr/>
        </p:nvPicPr>
        <p:blipFill rotWithShape="1">
          <a:blip r:embed="rId3">
            <a:alphaModFix/>
          </a:blip>
          <a:srcRect b="0" l="51781" r="0" t="0"/>
          <a:stretch/>
        </p:blipFill>
        <p:spPr>
          <a:xfrm>
            <a:off x="5554050" y="665725"/>
            <a:ext cx="3838426" cy="4477775"/>
          </a:xfrm>
          <a:prstGeom prst="rect">
            <a:avLst/>
          </a:prstGeom>
          <a:noFill/>
          <a:ln>
            <a:noFill/>
          </a:ln>
        </p:spPr>
      </p:pic>
      <p:sp>
        <p:nvSpPr>
          <p:cNvPr id="212" name="Google Shape;212;p24"/>
          <p:cNvSpPr txBox="1"/>
          <p:nvPr>
            <p:ph type="title"/>
          </p:nvPr>
        </p:nvSpPr>
        <p:spPr>
          <a:xfrm>
            <a:off x="311700" y="215975"/>
            <a:ext cx="8520600" cy="9492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3020">
                <a:solidFill>
                  <a:srgbClr val="414042"/>
                </a:solidFill>
                <a:latin typeface="Roboto"/>
                <a:ea typeface="Roboto"/>
                <a:cs typeface="Roboto"/>
                <a:sym typeface="Roboto"/>
              </a:rPr>
              <a:t>Role of the</a:t>
            </a:r>
            <a:r>
              <a:rPr b="1" lang="en" sz="3020">
                <a:solidFill>
                  <a:srgbClr val="32516E"/>
                </a:solidFill>
                <a:latin typeface="Roboto"/>
                <a:ea typeface="Roboto"/>
                <a:cs typeface="Roboto"/>
                <a:sym typeface="Roboto"/>
              </a:rPr>
              <a:t> </a:t>
            </a:r>
            <a:r>
              <a:rPr b="1" lang="en" sz="3020">
                <a:solidFill>
                  <a:srgbClr val="51469C"/>
                </a:solidFill>
                <a:latin typeface="Roboto"/>
                <a:ea typeface="Roboto"/>
                <a:cs typeface="Roboto"/>
                <a:sym typeface="Roboto"/>
              </a:rPr>
              <a:t>School Board</a:t>
            </a:r>
            <a:endParaRPr b="1" sz="3020">
              <a:solidFill>
                <a:srgbClr val="51469C"/>
              </a:solidFill>
              <a:latin typeface="Roboto"/>
              <a:ea typeface="Roboto"/>
              <a:cs typeface="Roboto"/>
              <a:sym typeface="Roboto"/>
            </a:endParaRPr>
          </a:p>
          <a:p>
            <a:pPr indent="0" lvl="0" marL="0" rtl="0" algn="l">
              <a:lnSpc>
                <a:spcPct val="100000"/>
              </a:lnSpc>
              <a:spcBef>
                <a:spcPts val="800"/>
              </a:spcBef>
              <a:spcAft>
                <a:spcPts val="800"/>
              </a:spcAft>
              <a:buSzPts val="1100"/>
              <a:buNone/>
            </a:pPr>
            <a:r>
              <a:rPr i="1" lang="en" sz="2000">
                <a:solidFill>
                  <a:srgbClr val="414042"/>
                </a:solidFill>
                <a:latin typeface="Roboto"/>
                <a:ea typeface="Roboto"/>
                <a:cs typeface="Roboto"/>
                <a:sym typeface="Roboto"/>
              </a:rPr>
              <a:t>ORS 334.175</a:t>
            </a:r>
            <a:endParaRPr b="1" sz="2820">
              <a:solidFill>
                <a:srgbClr val="414042"/>
              </a:solidFill>
              <a:latin typeface="Roboto"/>
              <a:ea typeface="Roboto"/>
              <a:cs typeface="Roboto"/>
              <a:sym typeface="Roboto"/>
            </a:endParaRPr>
          </a:p>
        </p:txBody>
      </p:sp>
      <p:cxnSp>
        <p:nvCxnSpPr>
          <p:cNvPr id="213" name="Google Shape;213;p24"/>
          <p:cNvCxnSpPr/>
          <p:nvPr/>
        </p:nvCxnSpPr>
        <p:spPr>
          <a:xfrm>
            <a:off x="385200" y="1338025"/>
            <a:ext cx="2139600" cy="0"/>
          </a:xfrm>
          <a:prstGeom prst="straightConnector1">
            <a:avLst/>
          </a:prstGeom>
          <a:noFill/>
          <a:ln cap="flat" cmpd="sng" w="19050">
            <a:solidFill>
              <a:srgbClr val="414042"/>
            </a:solidFill>
            <a:prstDash val="solid"/>
            <a:round/>
            <a:headEnd len="med" w="med" type="none"/>
            <a:tailEnd len="med" w="med" type="none"/>
          </a:ln>
        </p:spPr>
      </p:cxnSp>
      <p:sp>
        <p:nvSpPr>
          <p:cNvPr id="214" name="Google Shape;214;p24"/>
          <p:cNvSpPr txBox="1"/>
          <p:nvPr>
            <p:ph idx="1" type="body"/>
          </p:nvPr>
        </p:nvSpPr>
        <p:spPr>
          <a:xfrm>
            <a:off x="311700" y="1490425"/>
            <a:ext cx="7359000" cy="9492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Clr>
                <a:schemeClr val="dk1"/>
              </a:buClr>
              <a:buSzPts val="1100"/>
              <a:buFont typeface="Arial"/>
              <a:buNone/>
            </a:pPr>
            <a:r>
              <a:rPr lang="en" sz="2400">
                <a:latin typeface="Roboto"/>
                <a:ea typeface="Roboto"/>
                <a:cs typeface="Roboto"/>
                <a:sym typeface="Roboto"/>
              </a:rPr>
              <a:t>Each year an Education Service District’s Local Service Plan must be:</a:t>
            </a:r>
            <a:endParaRPr sz="2200">
              <a:latin typeface="Roboto"/>
              <a:ea typeface="Roboto"/>
              <a:cs typeface="Roboto"/>
              <a:sym typeface="Roboto"/>
            </a:endParaRPr>
          </a:p>
        </p:txBody>
      </p:sp>
      <p:sp>
        <p:nvSpPr>
          <p:cNvPr id="215" name="Google Shape;215;p24"/>
          <p:cNvSpPr txBox="1"/>
          <p:nvPr>
            <p:ph idx="1" type="body"/>
          </p:nvPr>
        </p:nvSpPr>
        <p:spPr>
          <a:xfrm>
            <a:off x="311700" y="2439625"/>
            <a:ext cx="7359000" cy="3105900"/>
          </a:xfrm>
          <a:prstGeom prst="rect">
            <a:avLst/>
          </a:prstGeom>
        </p:spPr>
        <p:txBody>
          <a:bodyPr anchorCtr="0" anchor="t" bIns="91425" lIns="91425" spcFirstLastPara="1" rIns="91425" wrap="square" tIns="91425">
            <a:noAutofit/>
          </a:bodyPr>
          <a:lstStyle/>
          <a:p>
            <a:pPr indent="-276860" lvl="0" marL="365760" rtl="0" algn="l">
              <a:lnSpc>
                <a:spcPct val="100000"/>
              </a:lnSpc>
              <a:spcBef>
                <a:spcPts val="0"/>
              </a:spcBef>
              <a:spcAft>
                <a:spcPts val="0"/>
              </a:spcAft>
              <a:buClr>
                <a:srgbClr val="51469C"/>
              </a:buClr>
              <a:buSzPts val="2200"/>
              <a:buFont typeface="Roboto"/>
              <a:buAutoNum type="arabicPeriod"/>
            </a:pPr>
            <a:r>
              <a:rPr lang="en" sz="2200">
                <a:latin typeface="Roboto Light"/>
                <a:ea typeface="Roboto Light"/>
                <a:cs typeface="Roboto Light"/>
                <a:sym typeface="Roboto Light"/>
              </a:rPr>
              <a:t>adopted by the board of the education service district</a:t>
            </a:r>
            <a:endParaRPr sz="2200">
              <a:latin typeface="Roboto Light"/>
              <a:ea typeface="Roboto Light"/>
              <a:cs typeface="Roboto Light"/>
              <a:sym typeface="Roboto Light"/>
            </a:endParaRPr>
          </a:p>
          <a:p>
            <a:pPr indent="-276860" lvl="0" marL="365760" rtl="0" algn="l">
              <a:lnSpc>
                <a:spcPct val="100000"/>
              </a:lnSpc>
              <a:spcBef>
                <a:spcPts val="1000"/>
              </a:spcBef>
              <a:spcAft>
                <a:spcPts val="1000"/>
              </a:spcAft>
              <a:buClr>
                <a:srgbClr val="51469C"/>
              </a:buClr>
              <a:buSzPts val="2200"/>
              <a:buFont typeface="Roboto"/>
              <a:buAutoNum type="arabicPeriod"/>
            </a:pPr>
            <a:r>
              <a:rPr lang="en" sz="2200">
                <a:latin typeface="Roboto Light"/>
                <a:ea typeface="Roboto Light"/>
                <a:cs typeface="Roboto Light"/>
                <a:sym typeface="Roboto Light"/>
              </a:rPr>
              <a:t>approved on or before March 1 by resolution </a:t>
            </a:r>
            <a:br>
              <a:rPr lang="en" sz="2200">
                <a:latin typeface="Roboto Light"/>
                <a:ea typeface="Roboto Light"/>
                <a:cs typeface="Roboto Light"/>
                <a:sym typeface="Roboto Light"/>
              </a:rPr>
            </a:br>
            <a:r>
              <a:rPr lang="en" sz="2200">
                <a:latin typeface="Roboto Light"/>
                <a:ea typeface="Roboto Light"/>
                <a:cs typeface="Roboto Light"/>
                <a:sym typeface="Roboto Light"/>
              </a:rPr>
              <a:t>of two-thirds of the component school </a:t>
            </a:r>
            <a:br>
              <a:rPr lang="en" sz="2200">
                <a:latin typeface="Roboto Light"/>
                <a:ea typeface="Roboto Light"/>
                <a:cs typeface="Roboto Light"/>
                <a:sym typeface="Roboto Light"/>
              </a:rPr>
            </a:br>
            <a:r>
              <a:rPr lang="en" sz="2200">
                <a:latin typeface="Roboto Light"/>
                <a:ea typeface="Roboto Light"/>
                <a:cs typeface="Roboto Light"/>
                <a:sym typeface="Roboto Light"/>
              </a:rPr>
              <a:t>districts that have at least a majority</a:t>
            </a:r>
            <a:br>
              <a:rPr lang="en" sz="2200">
                <a:latin typeface="Roboto Light"/>
                <a:ea typeface="Roboto Light"/>
                <a:cs typeface="Roboto Light"/>
                <a:sym typeface="Roboto Light"/>
              </a:rPr>
            </a:br>
            <a:r>
              <a:rPr lang="en" sz="2200">
                <a:latin typeface="Roboto Light"/>
                <a:ea typeface="Roboto Light"/>
                <a:cs typeface="Roboto Light"/>
                <a:sym typeface="Roboto Light"/>
              </a:rPr>
              <a:t>of the pupils</a:t>
            </a:r>
            <a:endParaRPr sz="2200">
              <a:latin typeface="Roboto Light"/>
              <a:ea typeface="Roboto Light"/>
              <a:cs typeface="Roboto Light"/>
              <a:sym typeface="Roboto Ligh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ED3"/>
        </a:solidFill>
      </p:bgPr>
    </p:bg>
    <p:spTree>
      <p:nvGrpSpPr>
        <p:cNvPr id="219" name="Shape 219"/>
        <p:cNvGrpSpPr/>
        <p:nvPr/>
      </p:nvGrpSpPr>
      <p:grpSpPr>
        <a:xfrm>
          <a:off x="0" y="0"/>
          <a:ext cx="0" cy="0"/>
          <a:chOff x="0" y="0"/>
          <a:chExt cx="0" cy="0"/>
        </a:xfrm>
      </p:grpSpPr>
      <p:sp>
        <p:nvSpPr>
          <p:cNvPr id="220" name="Google Shape;220;p25"/>
          <p:cNvSpPr/>
          <p:nvPr/>
        </p:nvSpPr>
        <p:spPr>
          <a:xfrm>
            <a:off x="5755987" y="1469060"/>
            <a:ext cx="1873200" cy="181500"/>
          </a:xfrm>
          <a:prstGeom prst="rect">
            <a:avLst/>
          </a:prstGeom>
          <a:solidFill>
            <a:srgbClr val="9F5F6B">
              <a:alpha val="3824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1" name="Google Shape;221;p25"/>
          <p:cNvSpPr/>
          <p:nvPr/>
        </p:nvSpPr>
        <p:spPr>
          <a:xfrm>
            <a:off x="5755231" y="887389"/>
            <a:ext cx="1873200" cy="557700"/>
          </a:xfrm>
          <a:prstGeom prst="rect">
            <a:avLst/>
          </a:prstGeom>
          <a:solidFill>
            <a:srgbClr val="9F5F6B">
              <a:alpha val="5000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222" name="Google Shape;222;p25"/>
          <p:cNvPicPr preferRelativeResize="0"/>
          <p:nvPr/>
        </p:nvPicPr>
        <p:blipFill rotWithShape="1">
          <a:blip r:embed="rId3">
            <a:alphaModFix/>
          </a:blip>
          <a:srcRect b="2508" l="3614" r="2752" t="50597"/>
          <a:stretch/>
        </p:blipFill>
        <p:spPr>
          <a:xfrm>
            <a:off x="730400" y="1714175"/>
            <a:ext cx="7682452" cy="3263100"/>
          </a:xfrm>
          <a:prstGeom prst="rect">
            <a:avLst/>
          </a:prstGeom>
          <a:noFill/>
          <a:ln>
            <a:noFill/>
          </a:ln>
        </p:spPr>
      </p:pic>
      <p:sp>
        <p:nvSpPr>
          <p:cNvPr id="223" name="Google Shape;223;p25"/>
          <p:cNvSpPr/>
          <p:nvPr/>
        </p:nvSpPr>
        <p:spPr>
          <a:xfrm>
            <a:off x="730377" y="888062"/>
            <a:ext cx="5008500" cy="762600"/>
          </a:xfrm>
          <a:prstGeom prst="rect">
            <a:avLst/>
          </a:prstGeom>
          <a:solidFill>
            <a:srgbClr val="51469C">
              <a:alpha val="5000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4" name="Google Shape;224;p25"/>
          <p:cNvSpPr txBox="1"/>
          <p:nvPr/>
        </p:nvSpPr>
        <p:spPr>
          <a:xfrm>
            <a:off x="776709" y="860366"/>
            <a:ext cx="4918800" cy="28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Roboto"/>
                <a:ea typeface="Roboto"/>
                <a:cs typeface="Roboto"/>
                <a:sym typeface="Roboto"/>
              </a:rPr>
              <a:t>75% of school district allocations go to individual school district accounts</a:t>
            </a:r>
            <a:endParaRPr sz="1100">
              <a:latin typeface="Roboto"/>
              <a:ea typeface="Roboto"/>
              <a:cs typeface="Roboto"/>
              <a:sym typeface="Roboto"/>
            </a:endParaRPr>
          </a:p>
        </p:txBody>
      </p:sp>
      <p:sp>
        <p:nvSpPr>
          <p:cNvPr id="225" name="Google Shape;225;p25"/>
          <p:cNvSpPr txBox="1"/>
          <p:nvPr/>
        </p:nvSpPr>
        <p:spPr>
          <a:xfrm>
            <a:off x="5755575" y="860374"/>
            <a:ext cx="1942800" cy="54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oboto"/>
                <a:ea typeface="Roboto"/>
                <a:cs typeface="Roboto"/>
                <a:sym typeface="Roboto"/>
              </a:rPr>
              <a:t>25% of school district allocations are spent on core services*, i.e. shared services</a:t>
            </a:r>
            <a:endParaRPr sz="1000">
              <a:latin typeface="Roboto"/>
              <a:ea typeface="Roboto"/>
              <a:cs typeface="Roboto"/>
              <a:sym typeface="Roboto"/>
            </a:endParaRPr>
          </a:p>
        </p:txBody>
      </p:sp>
      <p:sp>
        <p:nvSpPr>
          <p:cNvPr id="226" name="Google Shape;226;p25"/>
          <p:cNvSpPr/>
          <p:nvPr/>
        </p:nvSpPr>
        <p:spPr>
          <a:xfrm>
            <a:off x="7646347" y="887946"/>
            <a:ext cx="766500" cy="762600"/>
          </a:xfrm>
          <a:prstGeom prst="rect">
            <a:avLst/>
          </a:prstGeom>
          <a:solidFill>
            <a:srgbClr val="ABD039">
              <a:alpha val="5000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7" name="Google Shape;227;p25"/>
          <p:cNvSpPr txBox="1"/>
          <p:nvPr/>
        </p:nvSpPr>
        <p:spPr>
          <a:xfrm>
            <a:off x="7599419" y="847625"/>
            <a:ext cx="813900" cy="72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50">
                <a:latin typeface="Roboto"/>
                <a:ea typeface="Roboto"/>
                <a:cs typeface="Roboto"/>
                <a:sym typeface="Roboto"/>
              </a:rPr>
              <a:t>10% of SSF formula for ESDs funds operations</a:t>
            </a:r>
            <a:endParaRPr sz="950">
              <a:latin typeface="Roboto"/>
              <a:ea typeface="Roboto"/>
              <a:cs typeface="Roboto"/>
              <a:sym typeface="Roboto"/>
            </a:endParaRPr>
          </a:p>
        </p:txBody>
      </p:sp>
      <p:sp>
        <p:nvSpPr>
          <p:cNvPr id="228" name="Google Shape;228;p25"/>
          <p:cNvSpPr/>
          <p:nvPr/>
        </p:nvSpPr>
        <p:spPr>
          <a:xfrm>
            <a:off x="730376" y="1612750"/>
            <a:ext cx="5008500" cy="73200"/>
          </a:xfrm>
          <a:prstGeom prst="rect">
            <a:avLst/>
          </a:prstGeom>
          <a:solidFill>
            <a:srgbClr val="51469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t> </a:t>
            </a:r>
            <a:endParaRPr/>
          </a:p>
        </p:txBody>
      </p:sp>
      <p:sp>
        <p:nvSpPr>
          <p:cNvPr id="229" name="Google Shape;229;p25"/>
          <p:cNvSpPr/>
          <p:nvPr/>
        </p:nvSpPr>
        <p:spPr>
          <a:xfrm>
            <a:off x="7646349" y="1612753"/>
            <a:ext cx="766500" cy="73200"/>
          </a:xfrm>
          <a:prstGeom prst="rect">
            <a:avLst/>
          </a:prstGeom>
          <a:solidFill>
            <a:srgbClr val="ABD03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0" name="Google Shape;230;p25"/>
          <p:cNvSpPr/>
          <p:nvPr/>
        </p:nvSpPr>
        <p:spPr>
          <a:xfrm>
            <a:off x="7647259" y="1712738"/>
            <a:ext cx="766500" cy="3263100"/>
          </a:xfrm>
          <a:prstGeom prst="rect">
            <a:avLst/>
          </a:prstGeom>
          <a:solidFill>
            <a:srgbClr val="ABD039">
              <a:alpha val="5000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1" name="Google Shape;231;p25"/>
          <p:cNvSpPr/>
          <p:nvPr/>
        </p:nvSpPr>
        <p:spPr>
          <a:xfrm>
            <a:off x="730400" y="1714190"/>
            <a:ext cx="5008500" cy="3263100"/>
          </a:xfrm>
          <a:prstGeom prst="rect">
            <a:avLst/>
          </a:prstGeom>
          <a:solidFill>
            <a:srgbClr val="51469C">
              <a:alpha val="5000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2" name="Google Shape;232;p25"/>
          <p:cNvSpPr/>
          <p:nvPr/>
        </p:nvSpPr>
        <p:spPr>
          <a:xfrm>
            <a:off x="5755575" y="1712642"/>
            <a:ext cx="1873200" cy="3263100"/>
          </a:xfrm>
          <a:prstGeom prst="rect">
            <a:avLst/>
          </a:prstGeom>
          <a:solidFill>
            <a:srgbClr val="9F5F6B">
              <a:alpha val="5000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3" name="Google Shape;233;p25"/>
          <p:cNvSpPr/>
          <p:nvPr/>
        </p:nvSpPr>
        <p:spPr>
          <a:xfrm>
            <a:off x="5755117" y="1612772"/>
            <a:ext cx="1873200" cy="73200"/>
          </a:xfrm>
          <a:prstGeom prst="rect">
            <a:avLst/>
          </a:prstGeom>
          <a:solidFill>
            <a:srgbClr val="9F5F6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4" name="Google Shape;234;p25"/>
          <p:cNvSpPr txBox="1"/>
          <p:nvPr/>
        </p:nvSpPr>
        <p:spPr>
          <a:xfrm>
            <a:off x="6118073" y="1388217"/>
            <a:ext cx="1510200" cy="224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i="1" lang="en" sz="900">
                <a:latin typeface="Roboto Light"/>
                <a:ea typeface="Roboto Light"/>
                <a:cs typeface="Roboto Light"/>
                <a:sym typeface="Roboto Light"/>
              </a:rPr>
              <a:t>*(4% for </a:t>
            </a:r>
            <a:r>
              <a:rPr i="1" lang="en" sz="900">
                <a:latin typeface="Roboto Light"/>
                <a:ea typeface="Roboto Light"/>
                <a:cs typeface="Roboto Light"/>
                <a:sym typeface="Roboto Light"/>
              </a:rPr>
              <a:t>BSD</a:t>
            </a:r>
            <a:r>
              <a:rPr i="1" lang="en" sz="900">
                <a:latin typeface="Roboto Light"/>
                <a:ea typeface="Roboto Light"/>
                <a:cs typeface="Roboto Light"/>
                <a:sym typeface="Roboto Light"/>
              </a:rPr>
              <a:t> and HSD)</a:t>
            </a:r>
            <a:endParaRPr i="1" sz="900">
              <a:latin typeface="Roboto Light"/>
              <a:ea typeface="Roboto Light"/>
              <a:cs typeface="Roboto Light"/>
              <a:sym typeface="Roboto Light"/>
            </a:endParaRPr>
          </a:p>
        </p:txBody>
      </p:sp>
      <p:sp>
        <p:nvSpPr>
          <p:cNvPr id="235" name="Google Shape;235;p25"/>
          <p:cNvSpPr txBox="1"/>
          <p:nvPr>
            <p:ph type="title"/>
          </p:nvPr>
        </p:nvSpPr>
        <p:spPr>
          <a:xfrm>
            <a:off x="311700" y="215975"/>
            <a:ext cx="8520600" cy="4887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SzPts val="1100"/>
              <a:buNone/>
            </a:pPr>
            <a:r>
              <a:rPr b="1" lang="en" sz="2320">
                <a:solidFill>
                  <a:srgbClr val="658B43"/>
                </a:solidFill>
                <a:latin typeface="Roboto"/>
                <a:ea typeface="Roboto"/>
                <a:cs typeface="Roboto"/>
                <a:sym typeface="Roboto"/>
              </a:rPr>
              <a:t>Breakdown of a Dollar:</a:t>
            </a:r>
            <a:r>
              <a:rPr b="1" lang="en" sz="2320">
                <a:solidFill>
                  <a:srgbClr val="414042"/>
                </a:solidFill>
                <a:latin typeface="Roboto"/>
                <a:ea typeface="Roboto"/>
                <a:cs typeface="Roboto"/>
                <a:sym typeface="Roboto"/>
              </a:rPr>
              <a:t> How Local Service Plan Revenue Flows</a:t>
            </a:r>
            <a:endParaRPr b="1" sz="2320">
              <a:solidFill>
                <a:srgbClr val="414042"/>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