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7010400" cy="9296400"/>
  <p:embeddedFontLst>
    <p:embeddedFont>
      <p:font typeface="Comic Sans MS" panose="030F0702030302020204" pitchFamily="66" charset="0"/>
      <p:regular r:id="rId24"/>
      <p:bold r:id="rId25"/>
      <p:italic r:id="rId26"/>
      <p:boldItalic r:id="rId27"/>
    </p:embeddedFont>
    <p:embeddedFont>
      <p:font typeface="Impact" panose="020B0806030902050204" pitchFamily="34" charset="0"/>
      <p:regular r:id="rId28"/>
    </p:embeddedFont>
    <p:embeddedFont>
      <p:font typeface="Spectral" panose="020B0604020202020204" charset="0"/>
      <p:regular r:id="rId29"/>
      <p:bold r:id="rId30"/>
      <p:italic r:id="rId31"/>
      <p:boldItalic r:id="rId32"/>
    </p:embeddedFont>
    <p:embeddedFont>
      <p:font typeface="Lora" panose="020B0604020202020204" charset="0"/>
      <p:regular r:id="rId33"/>
      <p:bold r:id="rId34"/>
      <p:italic r:id="rId35"/>
      <p:boldItalic r:id="rId36"/>
    </p:embeddedFont>
    <p:embeddedFont>
      <p:font typeface="Quicksand" panose="020B0604020202020204" charset="0"/>
      <p:regular r:id="rId37"/>
      <p:bold r:id="rId38"/>
    </p:embeddedFont>
    <p:embeddedFont>
      <p:font typeface="Calibri" panose="020F0502020204030204" pitchFamily="34" charset="0"/>
      <p:regular r:id="rId39"/>
      <p:bold r:id="rId40"/>
      <p:italic r:id="rId41"/>
      <p:boldItalic r:id="rId42"/>
    </p:embeddedFont>
    <p:embeddedFont>
      <p:font typeface="Lexend" panose="020B060402020202020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UJlchzjasAPa6YBsw7+wQOdmv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368E79-3C7B-495A-AE7D-EF82B6C5BCB2}">
  <a:tblStyle styleId="{37368E79-3C7B-495A-AE7D-EF82B6C5BCB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d68e632422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1d68e632422_0_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7" name="Google Shape;87;g1d68e632422_0_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d650db85c7_0_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d650db85c7_0_2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55" name="Google Shape;155;g1d650db85c7_0_2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a17a09ca12_0_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a17a09ca12_0_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2" name="Google Shape;162;g2a17a09ca12_0_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9" name="Google Shape;169;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75" name="Google Shape;175;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a05c86069a_0_5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a05c86069a_0_5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0" name="Google Shape;190;g2a05c86069a_0_5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a05c86069a_0_5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a05c86069a_0_5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6" name="Google Shape;206;g2a05c86069a_0_5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a05c86069a_0_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a05c86069a_0_1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3" name="Google Shape;213;g2a05c86069a_0_1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a05c86069a_0_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a05c86069a_0_3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0" name="Google Shape;220;g2a05c86069a_0_3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a05c86069a_0_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a05c86069a_0_3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6" name="Google Shape;226;g2a05c86069a_0_3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a05c86069a_0_4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a05c86069a_0_4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3" name="Google Shape;93;g2a05c86069a_0_4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a17a09ca12_0_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a17a09ca12_0_1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3" name="Google Shape;233;g2a17a09ca12_0_1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a17a09ca12_0_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a17a09ca12_0_1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0" name="Google Shape;240;g2a17a09ca12_0_1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99" name="Google Shape;99;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a0b16b0a4b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a0b16b0a4b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8" name="Google Shape;108;g2a0b16b0a4b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4" name="Google Shape;11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a05c86069a_0_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a05c86069a_0_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2" name="Google Shape;122;g2a05c86069a_0_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28" name="Google Shape;128;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37" name="Google Shape;137;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d650db85c7_0_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1d650db85c7_0_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46" name="Google Shape;146;g1d650db85c7_0_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 name="Google Shape;2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Milestones_Resources.aspx"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youtu.be/GORWOgwM-rw?si=xktmZBrIB8pYBI7x" TargetMode="External"/><Relationship Id="rId4" Type="http://schemas.openxmlformats.org/officeDocument/2006/relationships/hyperlink" Target="https://gaconnects.gadoe.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miller.k12.ga.us/facepolicy"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content.myconnectsuite.com/api/documents/863855c8e0564c80bcfc4d8a8bd05dae.pdf" TargetMode="External"/><Relationship Id="rId4" Type="http://schemas.openxmlformats.org/officeDocument/2006/relationships/hyperlink" Target="https://www.miller.k12.ga.us/annualmeetingforparen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drive.google.com/file/d/1oW172bI2VpOBxfYImwf7tTPQj2c6tvfd/view"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presentation/d/142lzqumnLtiAwfQoLuhyKbsvWGGqN4jaMEcEg5axJzE/edit?usp=sharin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g3CYPrrIlIQ"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mms.miller.k12.ga.us/" TargetMode="External"/><Relationship Id="rId5" Type="http://schemas.openxmlformats.org/officeDocument/2006/relationships/hyperlink" Target="https://youtu.be/bP9rYcnCilc" TargetMode="External"/><Relationship Id="rId4" Type="http://schemas.openxmlformats.org/officeDocument/2006/relationships/hyperlink" Target="https://youtu.be/18YXDesZqK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ixl.com/press/IXL-Product-Facts-Shee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g1d68e632422_0_0"/>
          <p:cNvPicPr preferRelativeResize="0"/>
          <p:nvPr/>
        </p:nvPicPr>
        <p:blipFill>
          <a:blip r:embed="rId3">
            <a:alphaModFix/>
          </a:blip>
          <a:stretch>
            <a:fillRect/>
          </a:stretch>
        </p:blipFill>
        <p:spPr>
          <a:xfrm>
            <a:off x="508925" y="152400"/>
            <a:ext cx="7817268" cy="65531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d650db85c7_0_22"/>
          <p:cNvSpPr txBox="1"/>
          <p:nvPr/>
        </p:nvSpPr>
        <p:spPr>
          <a:xfrm>
            <a:off x="5664625" y="1549200"/>
            <a:ext cx="3197100" cy="25551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Lora"/>
              <a:buChar char="●"/>
            </a:pPr>
            <a:r>
              <a:rPr lang="en-US" sz="1400" b="0" i="0" u="none" strike="noStrike" cap="none">
                <a:solidFill>
                  <a:srgbClr val="000000"/>
                </a:solidFill>
                <a:latin typeface="Lora"/>
                <a:ea typeface="Lora"/>
                <a:cs typeface="Lora"/>
                <a:sym typeface="Lora"/>
              </a:rPr>
              <a:t>Students MAP RIT scores are entered into IXL to create personalized individual skills plans</a:t>
            </a:r>
            <a:endParaRPr sz="1400" b="0" i="0" u="none" strike="noStrike" cap="none">
              <a:solidFill>
                <a:srgbClr val="000000"/>
              </a:solidFill>
              <a:latin typeface="Lora"/>
              <a:ea typeface="Lora"/>
              <a:cs typeface="Lora"/>
              <a:sym typeface="Lora"/>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ora"/>
              <a:ea typeface="Lora"/>
              <a:cs typeface="Lora"/>
              <a:sym typeface="Lora"/>
            </a:endParaRPr>
          </a:p>
          <a:p>
            <a:pPr marL="457200" marR="0" lvl="0" indent="-317500" algn="l" rtl="0">
              <a:lnSpc>
                <a:spcPct val="100000"/>
              </a:lnSpc>
              <a:spcBef>
                <a:spcPts val="0"/>
              </a:spcBef>
              <a:spcAft>
                <a:spcPts val="0"/>
              </a:spcAft>
              <a:buClr>
                <a:srgbClr val="000000"/>
              </a:buClr>
              <a:buSzPts val="1400"/>
              <a:buFont typeface="Lora"/>
              <a:buChar char="●"/>
            </a:pPr>
            <a:r>
              <a:rPr lang="en-US" sz="1400" b="0" i="0" u="none" strike="noStrike" cap="none">
                <a:solidFill>
                  <a:srgbClr val="000000"/>
                </a:solidFill>
                <a:latin typeface="Lora"/>
                <a:ea typeface="Lora"/>
                <a:cs typeface="Lora"/>
                <a:sym typeface="Lora"/>
              </a:rPr>
              <a:t>Teachers create assignments to support instruction and reinforce standard-based skills</a:t>
            </a:r>
            <a:endParaRPr sz="1400" b="0" i="0" u="none" strike="noStrike" cap="none">
              <a:solidFill>
                <a:srgbClr val="000000"/>
              </a:solidFill>
              <a:latin typeface="Lora"/>
              <a:ea typeface="Lora"/>
              <a:cs typeface="Lora"/>
              <a:sym typeface="Lora"/>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ora"/>
              <a:ea typeface="Lora"/>
              <a:cs typeface="Lora"/>
              <a:sym typeface="Lora"/>
            </a:endParaRPr>
          </a:p>
          <a:p>
            <a:pPr marL="457200" marR="0" lvl="0" indent="-317500" algn="l" rtl="0">
              <a:lnSpc>
                <a:spcPct val="100000"/>
              </a:lnSpc>
              <a:spcBef>
                <a:spcPts val="0"/>
              </a:spcBef>
              <a:spcAft>
                <a:spcPts val="0"/>
              </a:spcAft>
              <a:buClr>
                <a:srgbClr val="000000"/>
              </a:buClr>
              <a:buSzPts val="1400"/>
              <a:buFont typeface="Lora"/>
              <a:buChar char="●"/>
            </a:pPr>
            <a:r>
              <a:rPr lang="en-US" sz="1400" b="0" i="0" u="none" strike="noStrike" cap="none">
                <a:solidFill>
                  <a:srgbClr val="000000"/>
                </a:solidFill>
                <a:latin typeface="Lora"/>
                <a:ea typeface="Lora"/>
                <a:cs typeface="Lora"/>
                <a:sym typeface="Lora"/>
              </a:rPr>
              <a:t>IXL is accessible to students from home</a:t>
            </a:r>
            <a:endParaRPr sz="1400" b="0" i="0" u="none" strike="noStrike" cap="none">
              <a:solidFill>
                <a:srgbClr val="000000"/>
              </a:solidFill>
              <a:latin typeface="Lora"/>
              <a:ea typeface="Lora"/>
              <a:cs typeface="Lora"/>
              <a:sym typeface="Lora"/>
            </a:endParaRPr>
          </a:p>
        </p:txBody>
      </p:sp>
      <p:pic>
        <p:nvPicPr>
          <p:cNvPr id="158" name="Google Shape;158;g1d650db85c7_0_22"/>
          <p:cNvPicPr preferRelativeResize="0"/>
          <p:nvPr/>
        </p:nvPicPr>
        <p:blipFill>
          <a:blip r:embed="rId3">
            <a:alphaModFix/>
          </a:blip>
          <a:stretch>
            <a:fillRect/>
          </a:stretch>
        </p:blipFill>
        <p:spPr>
          <a:xfrm>
            <a:off x="34970" y="0"/>
            <a:ext cx="5284355" cy="6857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g2a17a09ca12_0_3"/>
          <p:cNvPicPr preferRelativeResize="0"/>
          <p:nvPr/>
        </p:nvPicPr>
        <p:blipFill>
          <a:blip r:embed="rId3">
            <a:alphaModFix/>
          </a:blip>
          <a:stretch>
            <a:fillRect/>
          </a:stretch>
        </p:blipFill>
        <p:spPr>
          <a:xfrm>
            <a:off x="152400" y="2387600"/>
            <a:ext cx="8839199" cy="3746105"/>
          </a:xfrm>
          <a:prstGeom prst="rect">
            <a:avLst/>
          </a:prstGeom>
          <a:noFill/>
          <a:ln>
            <a:noFill/>
          </a:ln>
        </p:spPr>
      </p:pic>
      <p:sp>
        <p:nvSpPr>
          <p:cNvPr id="165" name="Google Shape;165;g2a17a09ca12_0_3"/>
          <p:cNvSpPr txBox="1"/>
          <p:nvPr/>
        </p:nvSpPr>
        <p:spPr>
          <a:xfrm>
            <a:off x="304800" y="241300"/>
            <a:ext cx="8686800" cy="111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400" b="1">
                <a:solidFill>
                  <a:schemeClr val="dk1"/>
                </a:solidFill>
                <a:latin typeface="Quicksand"/>
                <a:ea typeface="Quicksand"/>
                <a:cs typeface="Quicksand"/>
                <a:sym typeface="Quicksand"/>
              </a:rPr>
              <a:t>Progress Learning</a:t>
            </a:r>
            <a:endParaRPr sz="4400" b="1">
              <a:solidFill>
                <a:schemeClr val="dk1"/>
              </a:solidFill>
              <a:latin typeface="Quicksand"/>
              <a:ea typeface="Quicksand"/>
              <a:cs typeface="Quicksand"/>
              <a:sym typeface="Quicksand"/>
            </a:endParaRPr>
          </a:p>
          <a:p>
            <a:pPr marL="0" lvl="0" indent="0" algn="ctr" rtl="0">
              <a:spcBef>
                <a:spcPts val="0"/>
              </a:spcBef>
              <a:spcAft>
                <a:spcPts val="0"/>
              </a:spcAft>
              <a:buNone/>
            </a:pPr>
            <a:endParaRPr sz="4400" b="1">
              <a:solidFill>
                <a:schemeClr val="dk1"/>
              </a:solidFill>
              <a:latin typeface="Quicksand"/>
              <a:ea typeface="Quicksand"/>
              <a:cs typeface="Quicksand"/>
              <a:sym typeface="Quicksand"/>
            </a:endParaRPr>
          </a:p>
        </p:txBody>
      </p:sp>
      <p:sp>
        <p:nvSpPr>
          <p:cNvPr id="166" name="Google Shape;166;g2a17a09ca12_0_3"/>
          <p:cNvSpPr txBox="1"/>
          <p:nvPr/>
        </p:nvSpPr>
        <p:spPr>
          <a:xfrm>
            <a:off x="304800" y="1282700"/>
            <a:ext cx="8686800" cy="1000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a:solidFill>
                  <a:schemeClr val="dk1"/>
                </a:solidFill>
                <a:latin typeface="Quicksand"/>
                <a:ea typeface="Quicksand"/>
                <a:cs typeface="Quicksand"/>
                <a:sym typeface="Quicksand"/>
              </a:rPr>
              <a:t>Benchmarks for Science &amp; Social Studies</a:t>
            </a:r>
            <a:endParaRPr sz="3200">
              <a:solidFill>
                <a:schemeClr val="dk1"/>
              </a:solidFill>
              <a:latin typeface="Quicksand"/>
              <a:ea typeface="Quicksand"/>
              <a:cs typeface="Quicksand"/>
              <a:sym typeface="Quicksand"/>
            </a:endParaRPr>
          </a:p>
          <a:p>
            <a:pPr marL="457200" lvl="0" indent="-311150" algn="l" rtl="0">
              <a:spcBef>
                <a:spcPts val="0"/>
              </a:spcBef>
              <a:spcAft>
                <a:spcPts val="0"/>
              </a:spcAft>
              <a:buClr>
                <a:schemeClr val="dk1"/>
              </a:buClr>
              <a:buSzPts val="1300"/>
              <a:buFont typeface="Quicksand"/>
              <a:buChar char="●"/>
            </a:pPr>
            <a:r>
              <a:rPr lang="en-US" sz="2100">
                <a:solidFill>
                  <a:schemeClr val="dk1"/>
                </a:solidFill>
                <a:latin typeface="Quicksand"/>
                <a:ea typeface="Quicksand"/>
                <a:cs typeface="Quicksand"/>
                <a:sym typeface="Quicksand"/>
              </a:rPr>
              <a:t>Administered 3 times per year </a:t>
            </a:r>
            <a:endParaRPr sz="2100">
              <a:solidFill>
                <a:schemeClr val="dk1"/>
              </a:solidFill>
              <a:latin typeface="Quicksand"/>
              <a:ea typeface="Quicksand"/>
              <a:cs typeface="Quicksand"/>
              <a:sym typeface="Quicksa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txBox="1">
            <a:spLocks noGrp="1"/>
          </p:cNvSpPr>
          <p:nvPr>
            <p:ph type="title"/>
          </p:nvPr>
        </p:nvSpPr>
        <p:spPr>
          <a:xfrm>
            <a:off x="381000" y="381000"/>
            <a:ext cx="8229600" cy="5105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9600"/>
              <a:buFont typeface="Calibri"/>
              <a:buNone/>
            </a:pPr>
            <a:r>
              <a:rPr lang="en-US" sz="8800" b="1">
                <a:latin typeface="Quicksand"/>
                <a:ea typeface="Quicksand"/>
                <a:cs typeface="Quicksand"/>
                <a:sym typeface="Quicksand"/>
              </a:rPr>
              <a:t>MAP</a:t>
            </a:r>
            <a:r>
              <a:rPr lang="en-US" sz="8800" b="1" cap="none">
                <a:latin typeface="Quicksand"/>
                <a:ea typeface="Quicksand"/>
                <a:cs typeface="Quicksand"/>
                <a:sym typeface="Quicksand"/>
              </a:rPr>
              <a:t/>
            </a:r>
            <a:br>
              <a:rPr lang="en-US" sz="8800" b="1" cap="none">
                <a:latin typeface="Quicksand"/>
                <a:ea typeface="Quicksand"/>
                <a:cs typeface="Quicksand"/>
                <a:sym typeface="Quicksand"/>
              </a:rPr>
            </a:br>
            <a:r>
              <a:rPr lang="en-US" sz="8800" b="1" cap="none">
                <a:latin typeface="Quicksand"/>
                <a:ea typeface="Quicksand"/>
                <a:cs typeface="Quicksand"/>
                <a:sym typeface="Quicksand"/>
              </a:rPr>
              <a:t>ASSESSMENT</a:t>
            </a:r>
            <a:endParaRPr sz="8800" b="1" cap="none">
              <a:latin typeface="Quicksand"/>
              <a:ea typeface="Quicksand"/>
              <a:cs typeface="Quicksand"/>
              <a:sym typeface="Quicksa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152400" y="76200"/>
            <a:ext cx="8763000" cy="1524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200" b="1">
                <a:latin typeface="Lora"/>
                <a:ea typeface="Lora"/>
                <a:cs typeface="Lora"/>
                <a:sym typeface="Lora"/>
              </a:rPr>
              <a:t>PURPOSE MAP</a:t>
            </a:r>
            <a:r>
              <a:rPr lang="en-US" sz="4200" b="1" cap="none">
                <a:latin typeface="Lora"/>
                <a:ea typeface="Lora"/>
                <a:cs typeface="Lora"/>
                <a:sym typeface="Lora"/>
              </a:rPr>
              <a:t> </a:t>
            </a:r>
            <a:endParaRPr sz="4200" b="1" cap="none">
              <a:latin typeface="Lora"/>
              <a:ea typeface="Lora"/>
              <a:cs typeface="Lora"/>
              <a:sym typeface="Lora"/>
            </a:endParaRPr>
          </a:p>
        </p:txBody>
      </p:sp>
      <p:sp>
        <p:nvSpPr>
          <p:cNvPr id="178" name="Google Shape;178;p10"/>
          <p:cNvSpPr txBox="1">
            <a:spLocks noGrp="1"/>
          </p:cNvSpPr>
          <p:nvPr>
            <p:ph type="body" idx="1"/>
          </p:nvPr>
        </p:nvSpPr>
        <p:spPr>
          <a:xfrm>
            <a:off x="351375" y="1331350"/>
            <a:ext cx="8610600" cy="5343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800"/>
              <a:buNone/>
            </a:pPr>
            <a:r>
              <a:rPr lang="en-US" sz="2600" b="1"/>
              <a:t>MAP stands for </a:t>
            </a:r>
            <a:r>
              <a:rPr lang="en-US" sz="2600" b="1">
                <a:solidFill>
                  <a:srgbClr val="404040"/>
                </a:solidFill>
              </a:rPr>
              <a:t>Measures of Academic Progress</a:t>
            </a:r>
            <a:r>
              <a:rPr lang="en-US" sz="2600" b="1" baseline="30000">
                <a:solidFill>
                  <a:srgbClr val="404040"/>
                </a:solidFill>
              </a:rPr>
              <a:t>®</a:t>
            </a:r>
            <a:r>
              <a:rPr lang="en-US" sz="2600" b="1">
                <a:solidFill>
                  <a:srgbClr val="404040"/>
                </a:solidFill>
              </a:rPr>
              <a:t> (MAP</a:t>
            </a:r>
            <a:r>
              <a:rPr lang="en-US" sz="2600" b="1" baseline="30000">
                <a:solidFill>
                  <a:srgbClr val="404040"/>
                </a:solidFill>
              </a:rPr>
              <a:t>®</a:t>
            </a:r>
            <a:r>
              <a:rPr lang="en-US" sz="2600" b="1">
                <a:solidFill>
                  <a:srgbClr val="404040"/>
                </a:solidFill>
              </a:rPr>
              <a:t>)</a:t>
            </a:r>
            <a:r>
              <a:rPr lang="en-US" sz="2800" b="1">
                <a:solidFill>
                  <a:srgbClr val="404040"/>
                </a:solidFill>
              </a:rPr>
              <a:t> </a:t>
            </a:r>
            <a:endParaRPr sz="2800" b="1">
              <a:solidFill>
                <a:srgbClr val="404040"/>
              </a:solidFill>
            </a:endParaRPr>
          </a:p>
          <a:p>
            <a:pPr marL="914400" lvl="0" indent="0" algn="just" rtl="0">
              <a:lnSpc>
                <a:spcPct val="100000"/>
              </a:lnSpc>
              <a:spcBef>
                <a:spcPts val="0"/>
              </a:spcBef>
              <a:spcAft>
                <a:spcPts val="0"/>
              </a:spcAft>
              <a:buSzPts val="1800"/>
              <a:buNone/>
            </a:pPr>
            <a:endParaRPr sz="2800">
              <a:solidFill>
                <a:srgbClr val="404040"/>
              </a:solidFill>
            </a:endParaRPr>
          </a:p>
          <a:p>
            <a:pPr marL="457200" lvl="0" indent="-381000" algn="just" rtl="0">
              <a:lnSpc>
                <a:spcPct val="100000"/>
              </a:lnSpc>
              <a:spcBef>
                <a:spcPts val="0"/>
              </a:spcBef>
              <a:spcAft>
                <a:spcPts val="0"/>
              </a:spcAft>
              <a:buSzPts val="2400"/>
              <a:buFont typeface="Lora"/>
              <a:buChar char="•"/>
            </a:pPr>
            <a:r>
              <a:rPr lang="en-US" sz="2400">
                <a:latin typeface="Lora"/>
                <a:ea typeface="Lora"/>
                <a:cs typeface="Lora"/>
                <a:sym typeface="Lora"/>
              </a:rPr>
              <a:t>MAP is a suite of assessments that deliver data you need to make a difference in student progress; assessments are given three times throughout the school year (beginning of year, mid-year and end of year). </a:t>
            </a:r>
            <a:endParaRPr sz="2400">
              <a:latin typeface="Lora"/>
              <a:ea typeface="Lora"/>
              <a:cs typeface="Lora"/>
              <a:sym typeface="Lora"/>
            </a:endParaRPr>
          </a:p>
          <a:p>
            <a:pPr marL="457200" lvl="0" indent="0" algn="just" rtl="0">
              <a:lnSpc>
                <a:spcPct val="100000"/>
              </a:lnSpc>
              <a:spcBef>
                <a:spcPts val="0"/>
              </a:spcBef>
              <a:spcAft>
                <a:spcPts val="0"/>
              </a:spcAft>
              <a:buSzPts val="1800"/>
              <a:buNone/>
            </a:pPr>
            <a:endParaRPr sz="2400">
              <a:latin typeface="Lora"/>
              <a:ea typeface="Lora"/>
              <a:cs typeface="Lora"/>
              <a:sym typeface="Lora"/>
            </a:endParaRPr>
          </a:p>
          <a:p>
            <a:pPr marL="914400" lvl="0" indent="-355600" algn="l" rtl="0">
              <a:lnSpc>
                <a:spcPct val="115000"/>
              </a:lnSpc>
              <a:spcBef>
                <a:spcPts val="0"/>
              </a:spcBef>
              <a:spcAft>
                <a:spcPts val="0"/>
              </a:spcAft>
              <a:buSzPts val="2000"/>
              <a:buFont typeface="Lora"/>
              <a:buChar char="•"/>
            </a:pPr>
            <a:r>
              <a:rPr lang="en-US" sz="2000">
                <a:latin typeface="Lora"/>
                <a:ea typeface="Lora"/>
                <a:cs typeface="Lora"/>
                <a:sym typeface="Lora"/>
              </a:rPr>
              <a:t>MAP</a:t>
            </a:r>
            <a:r>
              <a:rPr lang="en-US" sz="2000" baseline="30000">
                <a:latin typeface="Lora"/>
                <a:ea typeface="Lora"/>
                <a:cs typeface="Lora"/>
                <a:sym typeface="Lora"/>
              </a:rPr>
              <a:t>®</a:t>
            </a:r>
            <a:r>
              <a:rPr lang="en-US" sz="2000">
                <a:latin typeface="Lora"/>
                <a:ea typeface="Lora"/>
                <a:cs typeface="Lora"/>
                <a:sym typeface="Lora"/>
              </a:rPr>
              <a:t> Growth™—measures areas that are related to our math and ELA standards</a:t>
            </a:r>
            <a:endParaRPr sz="2000" u="sng">
              <a:latin typeface="Lora"/>
              <a:ea typeface="Lora"/>
              <a:cs typeface="Lora"/>
              <a:sym typeface="Lora"/>
            </a:endParaRPr>
          </a:p>
          <a:p>
            <a:pPr marL="914400" lvl="0" indent="-355600" algn="l" rtl="0">
              <a:lnSpc>
                <a:spcPct val="115000"/>
              </a:lnSpc>
              <a:spcBef>
                <a:spcPts val="0"/>
              </a:spcBef>
              <a:spcAft>
                <a:spcPts val="0"/>
              </a:spcAft>
              <a:buSzPts val="2000"/>
              <a:buFont typeface="Lora"/>
              <a:buChar char="•"/>
            </a:pPr>
            <a:r>
              <a:rPr lang="en-US" sz="2000">
                <a:latin typeface="Lora"/>
                <a:ea typeface="Lora"/>
                <a:cs typeface="Lora"/>
                <a:sym typeface="Lora"/>
              </a:rPr>
              <a:t>MAP</a:t>
            </a:r>
            <a:r>
              <a:rPr lang="en-US" sz="2000" baseline="30000">
                <a:latin typeface="Lora"/>
                <a:ea typeface="Lora"/>
                <a:cs typeface="Lora"/>
                <a:sym typeface="Lora"/>
              </a:rPr>
              <a:t>®</a:t>
            </a:r>
            <a:r>
              <a:rPr lang="en-US" sz="2000">
                <a:latin typeface="Lora"/>
                <a:ea typeface="Lora"/>
                <a:cs typeface="Lora"/>
                <a:sym typeface="Lora"/>
              </a:rPr>
              <a:t> Skills™—identifies gaps and helps students to master specific skills within a hierarchy of foundational skills</a:t>
            </a:r>
            <a:endParaRPr sz="2000">
              <a:latin typeface="Lora"/>
              <a:ea typeface="Lora"/>
              <a:cs typeface="Lora"/>
              <a:sym typeface="Lora"/>
            </a:endParaRPr>
          </a:p>
          <a:p>
            <a:pPr marL="914400" lvl="0" indent="0" algn="just" rtl="0">
              <a:lnSpc>
                <a:spcPct val="100000"/>
              </a:lnSpc>
              <a:spcBef>
                <a:spcPts val="2100"/>
              </a:spcBef>
              <a:spcAft>
                <a:spcPts val="0"/>
              </a:spcAft>
              <a:buSzPts val="1800"/>
              <a:buNone/>
            </a:pPr>
            <a:endParaRPr sz="2400">
              <a:latin typeface="Lora"/>
              <a:ea typeface="Lora"/>
              <a:cs typeface="Lora"/>
              <a:sym typeface="Lora"/>
            </a:endParaRPr>
          </a:p>
        </p:txBody>
      </p:sp>
      <p:pic>
        <p:nvPicPr>
          <p:cNvPr id="179" name="Google Shape;179;p10"/>
          <p:cNvPicPr preferRelativeResize="0"/>
          <p:nvPr/>
        </p:nvPicPr>
        <p:blipFill rotWithShape="1">
          <a:blip r:embed="rId3">
            <a:alphaModFix/>
          </a:blip>
          <a:srcRect/>
          <a:stretch/>
        </p:blipFill>
        <p:spPr>
          <a:xfrm>
            <a:off x="6438925" y="5566475"/>
            <a:ext cx="2328700" cy="986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title"/>
          </p:nvPr>
        </p:nvSpPr>
        <p:spPr>
          <a:xfrm>
            <a:off x="76200" y="274638"/>
            <a:ext cx="8991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500"/>
              <a:buFont typeface="Calibri"/>
              <a:buNone/>
            </a:pPr>
            <a:r>
              <a:rPr lang="en-US" sz="3500" b="1">
                <a:latin typeface="Lora"/>
                <a:ea typeface="Lora"/>
                <a:cs typeface="Lora"/>
                <a:sym typeface="Lora"/>
              </a:rPr>
              <a:t>How does the MAP assessment work?</a:t>
            </a:r>
            <a:endParaRPr sz="3500" b="1" cap="none">
              <a:latin typeface="Lora"/>
              <a:ea typeface="Lora"/>
              <a:cs typeface="Lora"/>
              <a:sym typeface="Lora"/>
            </a:endParaRPr>
          </a:p>
        </p:txBody>
      </p:sp>
      <p:sp>
        <p:nvSpPr>
          <p:cNvPr id="185" name="Google Shape;185;p11"/>
          <p:cNvSpPr txBox="1">
            <a:spLocks noGrp="1"/>
          </p:cNvSpPr>
          <p:nvPr>
            <p:ph type="body" idx="1"/>
          </p:nvPr>
        </p:nvSpPr>
        <p:spPr>
          <a:xfrm>
            <a:off x="192625" y="1295400"/>
            <a:ext cx="8470200" cy="5257800"/>
          </a:xfrm>
          <a:prstGeom prst="rect">
            <a:avLst/>
          </a:prstGeom>
          <a:noFill/>
          <a:ln>
            <a:noFill/>
          </a:ln>
        </p:spPr>
        <p:txBody>
          <a:bodyPr spcFirstLastPara="1" wrap="square" lIns="91425" tIns="45700" rIns="91425" bIns="45700" anchor="t" anchorCtr="0">
            <a:normAutofit fontScale="62500" lnSpcReduction="20000"/>
          </a:bodyPr>
          <a:lstStyle/>
          <a:p>
            <a:pPr marL="457200" lvl="0" indent="-358973" algn="l" rtl="0">
              <a:lnSpc>
                <a:spcPct val="115000"/>
              </a:lnSpc>
              <a:spcBef>
                <a:spcPts val="0"/>
              </a:spcBef>
              <a:spcAft>
                <a:spcPts val="0"/>
              </a:spcAft>
              <a:buClr>
                <a:schemeClr val="dk1"/>
              </a:buClr>
              <a:buSzPct val="100000"/>
              <a:buFont typeface="Lora"/>
              <a:buChar char="●"/>
            </a:pPr>
            <a:r>
              <a:rPr lang="en-US" sz="3283">
                <a:latin typeface="Lora"/>
                <a:ea typeface="Lora"/>
                <a:cs typeface="Lora"/>
                <a:sym typeface="Lora"/>
              </a:rPr>
              <a:t>Adaptive assessment that adjusts to students’ knowledge</a:t>
            </a:r>
            <a:endParaRPr sz="3283">
              <a:latin typeface="Lora"/>
              <a:ea typeface="Lora"/>
              <a:cs typeface="Lora"/>
              <a:sym typeface="Lora"/>
            </a:endParaRPr>
          </a:p>
          <a:p>
            <a:pPr marL="457200" lvl="0" indent="-358973" algn="l" rtl="0">
              <a:lnSpc>
                <a:spcPct val="115000"/>
              </a:lnSpc>
              <a:spcBef>
                <a:spcPts val="0"/>
              </a:spcBef>
              <a:spcAft>
                <a:spcPts val="0"/>
              </a:spcAft>
              <a:buClr>
                <a:schemeClr val="dk1"/>
              </a:buClr>
              <a:buSzPct val="100000"/>
              <a:buFont typeface="Lora"/>
              <a:buChar char="●"/>
            </a:pPr>
            <a:r>
              <a:rPr lang="en-US" sz="3283">
                <a:latin typeface="Lora"/>
                <a:ea typeface="Lora"/>
                <a:cs typeface="Lora"/>
                <a:sym typeface="Lora"/>
              </a:rPr>
              <a:t>Administered in math, reading, and language usage for grades 6-8</a:t>
            </a:r>
            <a:endParaRPr sz="3283">
              <a:latin typeface="Lora"/>
              <a:ea typeface="Lora"/>
              <a:cs typeface="Lora"/>
              <a:sym typeface="Lora"/>
            </a:endParaRPr>
          </a:p>
          <a:p>
            <a:pPr marL="457200" lvl="0" indent="-358973" algn="l" rtl="0">
              <a:lnSpc>
                <a:spcPct val="115000"/>
              </a:lnSpc>
              <a:spcBef>
                <a:spcPts val="0"/>
              </a:spcBef>
              <a:spcAft>
                <a:spcPts val="0"/>
              </a:spcAft>
              <a:buClr>
                <a:schemeClr val="dk1"/>
              </a:buClr>
              <a:buSzPct val="100000"/>
              <a:buFont typeface="Lora"/>
              <a:buChar char="●"/>
            </a:pPr>
            <a:r>
              <a:rPr lang="en-US" sz="3283">
                <a:latin typeface="Lora"/>
                <a:ea typeface="Lora"/>
                <a:cs typeface="Lora"/>
                <a:sym typeface="Lora"/>
              </a:rPr>
              <a:t>Norm referenced comparing students in the same grade across the country</a:t>
            </a:r>
            <a:endParaRPr sz="3283">
              <a:latin typeface="Lora"/>
              <a:ea typeface="Lora"/>
              <a:cs typeface="Lora"/>
              <a:sym typeface="Lora"/>
            </a:endParaRPr>
          </a:p>
          <a:p>
            <a:pPr marL="457200" lvl="0" indent="-358973" algn="l" rtl="0">
              <a:lnSpc>
                <a:spcPct val="115000"/>
              </a:lnSpc>
              <a:spcBef>
                <a:spcPts val="0"/>
              </a:spcBef>
              <a:spcAft>
                <a:spcPts val="0"/>
              </a:spcAft>
              <a:buClr>
                <a:schemeClr val="dk1"/>
              </a:buClr>
              <a:buSzPct val="100000"/>
              <a:buFont typeface="Lora"/>
              <a:buChar char="●"/>
            </a:pPr>
            <a:r>
              <a:rPr lang="en-US" sz="3283">
                <a:latin typeface="Lora"/>
                <a:ea typeface="Lora"/>
                <a:cs typeface="Lora"/>
                <a:sym typeface="Lora"/>
              </a:rPr>
              <a:t>Assigns projected achievement for Georgia Milestones</a:t>
            </a:r>
            <a:endParaRPr sz="3283">
              <a:latin typeface="Lora"/>
              <a:ea typeface="Lora"/>
              <a:cs typeface="Lora"/>
              <a:sym typeface="Lora"/>
            </a:endParaRPr>
          </a:p>
          <a:p>
            <a:pPr marL="457200" lvl="0" indent="-358973" algn="l" rtl="0">
              <a:lnSpc>
                <a:spcPct val="115000"/>
              </a:lnSpc>
              <a:spcBef>
                <a:spcPts val="0"/>
              </a:spcBef>
              <a:spcAft>
                <a:spcPts val="0"/>
              </a:spcAft>
              <a:buClr>
                <a:schemeClr val="dk1"/>
              </a:buClr>
              <a:buSzPct val="100000"/>
              <a:buFont typeface="Lora"/>
              <a:buChar char="●"/>
            </a:pPr>
            <a:r>
              <a:rPr lang="en-US" sz="3283">
                <a:latin typeface="Lora"/>
                <a:ea typeface="Lora"/>
                <a:cs typeface="Lora"/>
                <a:sym typeface="Lora"/>
              </a:rPr>
              <a:t>Assigns a RIT score </a:t>
            </a:r>
            <a:endParaRPr sz="3283">
              <a:latin typeface="Lora"/>
              <a:ea typeface="Lora"/>
              <a:cs typeface="Lora"/>
              <a:sym typeface="Lora"/>
            </a:endParaRPr>
          </a:p>
          <a:p>
            <a:pPr marL="914400" lvl="1" indent="-362730" algn="l" rtl="0">
              <a:lnSpc>
                <a:spcPct val="115000"/>
              </a:lnSpc>
              <a:spcBef>
                <a:spcPts val="0"/>
              </a:spcBef>
              <a:spcAft>
                <a:spcPts val="0"/>
              </a:spcAft>
              <a:buClr>
                <a:schemeClr val="dk1"/>
              </a:buClr>
              <a:buSzPct val="148304"/>
              <a:buFont typeface="Lora"/>
              <a:buChar char="○"/>
            </a:pPr>
            <a:r>
              <a:rPr lang="en-US" sz="2277">
                <a:latin typeface="Lora"/>
                <a:ea typeface="Lora"/>
                <a:cs typeface="Lora"/>
                <a:sym typeface="Lora"/>
              </a:rPr>
              <a:t>A specific RIT score represents the level where a student is ready to learn. The test finds that level by pinpointing where a student would just as likely answer incorrectly as correctly, the point between knowing and not knowing answers.</a:t>
            </a:r>
            <a:endParaRPr sz="3377">
              <a:latin typeface="Lora"/>
              <a:ea typeface="Lora"/>
              <a:cs typeface="Lora"/>
              <a:sym typeface="Lora"/>
            </a:endParaRPr>
          </a:p>
          <a:p>
            <a:pPr marL="914400" lvl="1" indent="-321055" algn="l" rtl="0">
              <a:lnSpc>
                <a:spcPct val="115000"/>
              </a:lnSpc>
              <a:spcBef>
                <a:spcPts val="0"/>
              </a:spcBef>
              <a:spcAft>
                <a:spcPts val="0"/>
              </a:spcAft>
              <a:buClr>
                <a:schemeClr val="dk1"/>
              </a:buClr>
              <a:buSzPct val="100000"/>
              <a:buFont typeface="Lora"/>
              <a:buChar char="○"/>
            </a:pPr>
            <a:r>
              <a:rPr lang="en-US" sz="2328">
                <a:latin typeface="Lora"/>
                <a:ea typeface="Lora"/>
                <a:cs typeface="Lora"/>
                <a:sym typeface="Lora"/>
              </a:rPr>
              <a:t>RIT scores are entered into Exact Path in order to assign Learning Paths to fill in gaps</a:t>
            </a:r>
            <a:endParaRPr sz="2328">
              <a:latin typeface="Lora"/>
              <a:ea typeface="Lora"/>
              <a:cs typeface="Lora"/>
              <a:sym typeface="Lora"/>
            </a:endParaRPr>
          </a:p>
          <a:p>
            <a:pPr marL="1371600" lvl="2" indent="-321054" algn="l" rtl="0">
              <a:lnSpc>
                <a:spcPct val="115000"/>
              </a:lnSpc>
              <a:spcBef>
                <a:spcPts val="0"/>
              </a:spcBef>
              <a:spcAft>
                <a:spcPts val="0"/>
              </a:spcAft>
              <a:buClr>
                <a:schemeClr val="dk1"/>
              </a:buClr>
              <a:buSzPct val="100000"/>
              <a:buFont typeface="Lora"/>
              <a:buChar char="■"/>
            </a:pPr>
            <a:r>
              <a:rPr lang="en-US" sz="2328">
                <a:latin typeface="Lora"/>
                <a:ea typeface="Lora"/>
                <a:cs typeface="Lora"/>
                <a:sym typeface="Lora"/>
              </a:rPr>
              <a:t>Exact Path identifies individual weaknesses and provides acceleration for students working beyond grade level</a:t>
            </a:r>
            <a:endParaRPr sz="2328">
              <a:latin typeface="Lora"/>
              <a:ea typeface="Lora"/>
              <a:cs typeface="Lora"/>
              <a:sym typeface="Lora"/>
            </a:endParaRPr>
          </a:p>
          <a:p>
            <a:pPr marL="914400" lvl="1" indent="-321055" algn="l" rtl="0">
              <a:lnSpc>
                <a:spcPct val="115000"/>
              </a:lnSpc>
              <a:spcBef>
                <a:spcPts val="0"/>
              </a:spcBef>
              <a:spcAft>
                <a:spcPts val="0"/>
              </a:spcAft>
              <a:buClr>
                <a:srgbClr val="595959"/>
              </a:buClr>
              <a:buSzPct val="100000"/>
              <a:buFont typeface="Lora"/>
              <a:buChar char="○"/>
            </a:pPr>
            <a:r>
              <a:rPr lang="en-US" sz="2328">
                <a:latin typeface="Lora"/>
                <a:ea typeface="Lora"/>
                <a:cs typeface="Lora"/>
                <a:sym typeface="Lora"/>
              </a:rPr>
              <a:t>RIT scores are also entered into IXL where individualized skill plans are developed </a:t>
            </a:r>
            <a:endParaRPr sz="2328">
              <a:latin typeface="Lora"/>
              <a:ea typeface="Lora"/>
              <a:cs typeface="Lora"/>
              <a:sym typeface="Lora"/>
            </a:endParaRPr>
          </a:p>
          <a:p>
            <a:pPr marL="1371600" lvl="2" indent="-321113" algn="l" rtl="0">
              <a:lnSpc>
                <a:spcPct val="115000"/>
              </a:lnSpc>
              <a:spcBef>
                <a:spcPts val="0"/>
              </a:spcBef>
              <a:spcAft>
                <a:spcPts val="0"/>
              </a:spcAft>
              <a:buClr>
                <a:srgbClr val="595959"/>
              </a:buClr>
              <a:buSzPct val="99748"/>
              <a:buFont typeface="Calibri"/>
              <a:buChar char="■"/>
            </a:pPr>
            <a:r>
              <a:rPr lang="en-US" sz="2334">
                <a:solidFill>
                  <a:srgbClr val="202124"/>
                </a:solidFill>
                <a:highlight>
                  <a:srgbClr val="FFFFFF"/>
                </a:highlight>
                <a:latin typeface="Lora"/>
                <a:ea typeface="Lora"/>
                <a:cs typeface="Lora"/>
                <a:sym typeface="Lora"/>
              </a:rPr>
              <a:t>IXL skills are aligned to the NWEA® MAP™ Growth assess</a:t>
            </a:r>
            <a:r>
              <a:rPr lang="en-US" sz="2334">
                <a:solidFill>
                  <a:srgbClr val="202124"/>
                </a:solidFill>
                <a:highlight>
                  <a:srgbClr val="FFFFFF"/>
                </a:highlight>
              </a:rPr>
              <a:t>ment.</a:t>
            </a:r>
            <a:endParaRPr sz="4334"/>
          </a:p>
          <a:p>
            <a:pPr marL="457200" lvl="1" indent="0" algn="l" rtl="0">
              <a:lnSpc>
                <a:spcPct val="100000"/>
              </a:lnSpc>
              <a:spcBef>
                <a:spcPts val="1200"/>
              </a:spcBef>
              <a:spcAft>
                <a:spcPts val="0"/>
              </a:spcAft>
              <a:buClr>
                <a:schemeClr val="dk1"/>
              </a:buClr>
              <a:buSzPct val="100000"/>
              <a:buNone/>
            </a:pPr>
            <a:endParaRPr/>
          </a:p>
          <a:p>
            <a:pPr marL="457200" lvl="1" indent="0" algn="l" rtl="0">
              <a:lnSpc>
                <a:spcPct val="100000"/>
              </a:lnSpc>
              <a:spcBef>
                <a:spcPts val="392"/>
              </a:spcBef>
              <a:spcAft>
                <a:spcPts val="0"/>
              </a:spcAft>
              <a:buClr>
                <a:schemeClr val="dk1"/>
              </a:buClr>
              <a:buSzPct val="100000"/>
              <a:buNone/>
            </a:pPr>
            <a:endParaRPr/>
          </a:p>
        </p:txBody>
      </p:sp>
      <p:pic>
        <p:nvPicPr>
          <p:cNvPr id="186" name="Google Shape;186;p11"/>
          <p:cNvPicPr preferRelativeResize="0"/>
          <p:nvPr/>
        </p:nvPicPr>
        <p:blipFill rotWithShape="1">
          <a:blip r:embed="rId3">
            <a:alphaModFix/>
          </a:blip>
          <a:srcRect/>
          <a:stretch/>
        </p:blipFill>
        <p:spPr>
          <a:xfrm>
            <a:off x="6438925" y="5566475"/>
            <a:ext cx="2328700" cy="986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a05c86069a_0_53"/>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b="1">
                <a:latin typeface="Quicksand"/>
                <a:ea typeface="Quicksand"/>
                <a:cs typeface="Quicksand"/>
                <a:sym typeface="Quicksand"/>
              </a:rPr>
              <a:t>Georgia Milestones Assessment</a:t>
            </a:r>
            <a:endParaRPr b="1">
              <a:latin typeface="Quicksand"/>
              <a:ea typeface="Quicksand"/>
              <a:cs typeface="Quicksand"/>
              <a:sym typeface="Quicksand"/>
            </a:endParaRPr>
          </a:p>
        </p:txBody>
      </p:sp>
      <p:sp>
        <p:nvSpPr>
          <p:cNvPr id="193" name="Google Shape;193;g2a05c86069a_0_53"/>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ctr" rtl="0">
              <a:spcBef>
                <a:spcPts val="360"/>
              </a:spcBef>
              <a:spcAft>
                <a:spcPts val="0"/>
              </a:spcAft>
              <a:buNone/>
            </a:pPr>
            <a:r>
              <a:rPr lang="en-US" sz="4400">
                <a:latin typeface="Quicksand"/>
                <a:ea typeface="Quicksand"/>
                <a:cs typeface="Quicksand"/>
                <a:sym typeface="Quicksand"/>
              </a:rPr>
              <a:t>Who &amp; What are Assessed?</a:t>
            </a:r>
            <a:endParaRPr sz="4400">
              <a:latin typeface="Quicksand"/>
              <a:ea typeface="Quicksand"/>
              <a:cs typeface="Quicksand"/>
              <a:sym typeface="Quicksand"/>
            </a:endParaRPr>
          </a:p>
          <a:p>
            <a:pPr marL="0" lvl="0" indent="0" algn="ctr" rtl="0">
              <a:spcBef>
                <a:spcPts val="360"/>
              </a:spcBef>
              <a:spcAft>
                <a:spcPts val="0"/>
              </a:spcAft>
              <a:buNone/>
            </a:pPr>
            <a:endParaRPr/>
          </a:p>
          <a:p>
            <a:pPr marL="0" lvl="0" indent="0" algn="l" rtl="0">
              <a:spcBef>
                <a:spcPts val="360"/>
              </a:spcBef>
              <a:spcAft>
                <a:spcPts val="0"/>
              </a:spcAft>
              <a:buNone/>
            </a:pPr>
            <a:endParaRPr/>
          </a:p>
        </p:txBody>
      </p:sp>
      <p:graphicFrame>
        <p:nvGraphicFramePr>
          <p:cNvPr id="194" name="Google Shape;194;g2a05c86069a_0_53"/>
          <p:cNvGraphicFramePr/>
          <p:nvPr/>
        </p:nvGraphicFramePr>
        <p:xfrm>
          <a:off x="952500" y="2667000"/>
          <a:ext cx="3000000" cy="3000000"/>
        </p:xfrm>
        <a:graphic>
          <a:graphicData uri="http://schemas.openxmlformats.org/drawingml/2006/table">
            <a:tbl>
              <a:tblPr>
                <a:noFill/>
                <a:tableStyleId>{37368E79-3C7B-495A-AE7D-EF82B6C5BCB2}</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r>
                        <a:rPr lang="en-US" b="1">
                          <a:latin typeface="Quicksand"/>
                          <a:ea typeface="Quicksand"/>
                          <a:cs typeface="Quicksand"/>
                          <a:sym typeface="Quicksand"/>
                        </a:rPr>
                        <a:t>Grade Level</a:t>
                      </a:r>
                      <a:endParaRPr b="1">
                        <a:latin typeface="Quicksand"/>
                        <a:ea typeface="Quicksand"/>
                        <a:cs typeface="Quicksand"/>
                        <a:sym typeface="Quicksand"/>
                      </a:endParaRPr>
                    </a:p>
                  </a:txBody>
                  <a:tcPr marL="91425" marR="91425" marT="91425" marB="91425">
                    <a:solidFill>
                      <a:srgbClr val="CCCCCC"/>
                    </a:solidFill>
                  </a:tcPr>
                </a:tc>
                <a:tc>
                  <a:txBody>
                    <a:bodyPr/>
                    <a:lstStyle/>
                    <a:p>
                      <a:pPr marL="0" lvl="0" indent="0" algn="ctr" rtl="0">
                        <a:spcBef>
                          <a:spcPts val="0"/>
                        </a:spcBef>
                        <a:spcAft>
                          <a:spcPts val="0"/>
                        </a:spcAft>
                        <a:buNone/>
                      </a:pPr>
                      <a:r>
                        <a:rPr lang="en-US" b="1">
                          <a:latin typeface="Quicksand"/>
                          <a:ea typeface="Quicksand"/>
                          <a:cs typeface="Quicksand"/>
                          <a:sym typeface="Quicksand"/>
                        </a:rPr>
                        <a:t>ELA</a:t>
                      </a:r>
                      <a:endParaRPr b="1">
                        <a:latin typeface="Quicksand"/>
                        <a:ea typeface="Quicksand"/>
                        <a:cs typeface="Quicksand"/>
                        <a:sym typeface="Quicksand"/>
                      </a:endParaRPr>
                    </a:p>
                  </a:txBody>
                  <a:tcPr marL="91425" marR="91425" marT="91425" marB="91425">
                    <a:solidFill>
                      <a:srgbClr val="CCCCCC"/>
                    </a:solidFill>
                  </a:tcPr>
                </a:tc>
                <a:tc>
                  <a:txBody>
                    <a:bodyPr/>
                    <a:lstStyle/>
                    <a:p>
                      <a:pPr marL="0" lvl="0" indent="0" algn="ctr" rtl="0">
                        <a:spcBef>
                          <a:spcPts val="0"/>
                        </a:spcBef>
                        <a:spcAft>
                          <a:spcPts val="0"/>
                        </a:spcAft>
                        <a:buNone/>
                      </a:pPr>
                      <a:r>
                        <a:rPr lang="en-US" b="1">
                          <a:latin typeface="Quicksand"/>
                          <a:ea typeface="Quicksand"/>
                          <a:cs typeface="Quicksand"/>
                          <a:sym typeface="Quicksand"/>
                        </a:rPr>
                        <a:t>Math</a:t>
                      </a:r>
                      <a:endParaRPr b="1">
                        <a:latin typeface="Quicksand"/>
                        <a:ea typeface="Quicksand"/>
                        <a:cs typeface="Quicksand"/>
                        <a:sym typeface="Quicksand"/>
                      </a:endParaRPr>
                    </a:p>
                  </a:txBody>
                  <a:tcPr marL="91425" marR="91425" marT="91425" marB="91425">
                    <a:solidFill>
                      <a:srgbClr val="CCCCCC"/>
                    </a:solidFill>
                  </a:tcPr>
                </a:tc>
                <a:tc>
                  <a:txBody>
                    <a:bodyPr/>
                    <a:lstStyle/>
                    <a:p>
                      <a:pPr marL="0" lvl="0" indent="0" algn="ctr" rtl="0">
                        <a:spcBef>
                          <a:spcPts val="0"/>
                        </a:spcBef>
                        <a:spcAft>
                          <a:spcPts val="0"/>
                        </a:spcAft>
                        <a:buNone/>
                      </a:pPr>
                      <a:r>
                        <a:rPr lang="en-US" b="1">
                          <a:latin typeface="Quicksand"/>
                          <a:ea typeface="Quicksand"/>
                          <a:cs typeface="Quicksand"/>
                          <a:sym typeface="Quicksand"/>
                        </a:rPr>
                        <a:t>Science</a:t>
                      </a:r>
                      <a:endParaRPr b="1">
                        <a:latin typeface="Quicksand"/>
                        <a:ea typeface="Quicksand"/>
                        <a:cs typeface="Quicksand"/>
                        <a:sym typeface="Quicksand"/>
                      </a:endParaRPr>
                    </a:p>
                  </a:txBody>
                  <a:tcPr marL="91425" marR="91425" marT="91425" marB="91425">
                    <a:solidFill>
                      <a:srgbClr val="CCCCCC"/>
                    </a:solidFill>
                  </a:tcPr>
                </a:tc>
                <a:tc>
                  <a:txBody>
                    <a:bodyPr/>
                    <a:lstStyle/>
                    <a:p>
                      <a:pPr marL="0" lvl="0" indent="0" algn="ctr" rtl="0">
                        <a:spcBef>
                          <a:spcPts val="0"/>
                        </a:spcBef>
                        <a:spcAft>
                          <a:spcPts val="0"/>
                        </a:spcAft>
                        <a:buNone/>
                      </a:pPr>
                      <a:r>
                        <a:rPr lang="en-US" b="1">
                          <a:latin typeface="Quicksand"/>
                          <a:ea typeface="Quicksand"/>
                          <a:cs typeface="Quicksand"/>
                          <a:sym typeface="Quicksand"/>
                        </a:rPr>
                        <a:t>Social Studies</a:t>
                      </a:r>
                      <a:endParaRPr b="1">
                        <a:latin typeface="Quicksand"/>
                        <a:ea typeface="Quicksand"/>
                        <a:cs typeface="Quicksand"/>
                        <a:sym typeface="Quicksand"/>
                      </a:endParaRPr>
                    </a:p>
                  </a:txBody>
                  <a:tcPr marL="91425" marR="91425" marT="91425" marB="91425">
                    <a:solidFill>
                      <a:srgbClr val="CCCCCC"/>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a:latin typeface="Quicksand"/>
                          <a:ea typeface="Quicksand"/>
                          <a:cs typeface="Quicksand"/>
                          <a:sym typeface="Quicksand"/>
                        </a:rPr>
                        <a:t>6th</a:t>
                      </a:r>
                      <a:endParaRPr>
                        <a:latin typeface="Quicksand"/>
                        <a:ea typeface="Quicksand"/>
                        <a:cs typeface="Quicksand"/>
                        <a:sym typeface="Quicksand"/>
                      </a:endParaRPr>
                    </a:p>
                  </a:txBody>
                  <a:tcPr marL="91425" marR="91425" marT="91425" marB="91425"/>
                </a:tc>
                <a:tc>
                  <a:txBody>
                    <a:bodyPr/>
                    <a:lstStyle/>
                    <a:p>
                      <a:pPr marL="0" lvl="0" indent="0" algn="ctr" rtl="0">
                        <a:spcBef>
                          <a:spcPts val="0"/>
                        </a:spcBef>
                        <a:spcAft>
                          <a:spcPts val="0"/>
                        </a:spcAft>
                        <a:buNone/>
                      </a:pPr>
                      <a:endParaRPr>
                        <a:latin typeface="Quicksand"/>
                        <a:ea typeface="Quicksand"/>
                        <a:cs typeface="Quicksand"/>
                        <a:sym typeface="Quicksand"/>
                      </a:endParaRPr>
                    </a:p>
                  </a:txBody>
                  <a:tcPr marL="91425" marR="91425" marT="91425" marB="91425"/>
                </a:tc>
                <a:tc>
                  <a:txBody>
                    <a:bodyPr/>
                    <a:lstStyle/>
                    <a:p>
                      <a:pPr marL="0" lvl="0" indent="0" algn="ctr" rtl="0">
                        <a:spcBef>
                          <a:spcPts val="0"/>
                        </a:spcBef>
                        <a:spcAft>
                          <a:spcPts val="0"/>
                        </a:spcAft>
                        <a:buNone/>
                      </a:pPr>
                      <a:endParaRPr>
                        <a:latin typeface="Quicksand"/>
                        <a:ea typeface="Quicksand"/>
                        <a:cs typeface="Quicksand"/>
                        <a:sym typeface="Quicksand"/>
                      </a:endParaRPr>
                    </a:p>
                  </a:txBody>
                  <a:tcPr marL="91425" marR="91425" marT="91425" marB="91425"/>
                </a:tc>
                <a:tc>
                  <a:txBody>
                    <a:bodyPr/>
                    <a:lstStyle/>
                    <a:p>
                      <a:pPr marL="0" lvl="0" indent="0" algn="ctr" rtl="0">
                        <a:spcBef>
                          <a:spcPts val="0"/>
                        </a:spcBef>
                        <a:spcAft>
                          <a:spcPts val="0"/>
                        </a:spcAft>
                        <a:buNone/>
                      </a:pPr>
                      <a:endParaRPr>
                        <a:latin typeface="Quicksand"/>
                        <a:ea typeface="Quicksand"/>
                        <a:cs typeface="Quicksand"/>
                        <a:sym typeface="Quicksand"/>
                      </a:endParaRPr>
                    </a:p>
                  </a:txBody>
                  <a:tcPr marL="91425" marR="91425" marT="91425" marB="91425"/>
                </a:tc>
                <a:tc>
                  <a:txBody>
                    <a:bodyPr/>
                    <a:lstStyle/>
                    <a:p>
                      <a:pPr marL="0" lvl="0" indent="0" algn="ctr" rtl="0">
                        <a:spcBef>
                          <a:spcPts val="0"/>
                        </a:spcBef>
                        <a:spcAft>
                          <a:spcPts val="0"/>
                        </a:spcAft>
                        <a:buNone/>
                      </a:pPr>
                      <a:endParaRPr>
                        <a:latin typeface="Quicksand"/>
                        <a:ea typeface="Quicksand"/>
                        <a:cs typeface="Quicksand"/>
                        <a:sym typeface="Quicksand"/>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US">
                          <a:latin typeface="Quicksand"/>
                          <a:ea typeface="Quicksand"/>
                          <a:cs typeface="Quicksand"/>
                          <a:sym typeface="Quicksand"/>
                        </a:rPr>
                        <a:t>7th</a:t>
                      </a:r>
                      <a:endParaRPr>
                        <a:latin typeface="Quicksand"/>
                        <a:ea typeface="Quicksand"/>
                        <a:cs typeface="Quicksand"/>
                        <a:sym typeface="Quicksand"/>
                      </a:endParaRPr>
                    </a:p>
                  </a:txBody>
                  <a:tcPr marL="91425" marR="91425" marT="91425" marB="91425"/>
                </a:tc>
                <a:tc>
                  <a:txBody>
                    <a:bodyPr/>
                    <a:lstStyle/>
                    <a:p>
                      <a:pPr marL="0" lvl="0" indent="0" algn="ctr" rtl="0">
                        <a:spcBef>
                          <a:spcPts val="0"/>
                        </a:spcBef>
                        <a:spcAft>
                          <a:spcPts val="0"/>
                        </a:spcAft>
                        <a:buNone/>
                      </a:pPr>
                      <a:endParaRPr>
                        <a:latin typeface="Quicksand"/>
                        <a:ea typeface="Quicksand"/>
                        <a:cs typeface="Quicksand"/>
                        <a:sym typeface="Quicksand"/>
                      </a:endParaRPr>
                    </a:p>
                  </a:txBody>
                  <a:tcPr marL="91425" marR="91425" marT="91425" marB="91425"/>
                </a:tc>
                <a:tc>
                  <a:txBody>
                    <a:bodyPr/>
                    <a:lstStyle/>
                    <a:p>
                      <a:pPr marL="0" lvl="0" indent="0" algn="ctr" rtl="0">
                        <a:spcBef>
                          <a:spcPts val="0"/>
                        </a:spcBef>
                        <a:spcAft>
                          <a:spcPts val="0"/>
                        </a:spcAft>
                        <a:buNone/>
                      </a:pPr>
                      <a:endParaRPr>
                        <a:latin typeface="Quicksand"/>
                        <a:ea typeface="Quicksand"/>
                        <a:cs typeface="Quicksand"/>
                        <a:sym typeface="Quicksand"/>
                      </a:endParaRPr>
                    </a:p>
                  </a:txBody>
                  <a:tcPr marL="91425" marR="91425" marT="91425" marB="91425"/>
                </a:tc>
                <a:tc>
                  <a:txBody>
                    <a:bodyPr/>
                    <a:lstStyle/>
                    <a:p>
                      <a:pPr marL="0" lvl="0" indent="0" algn="ctr" rtl="0">
                        <a:spcBef>
                          <a:spcPts val="0"/>
                        </a:spcBef>
                        <a:spcAft>
                          <a:spcPts val="0"/>
                        </a:spcAft>
                        <a:buNone/>
                      </a:pPr>
                      <a:endParaRPr>
                        <a:latin typeface="Quicksand"/>
                        <a:ea typeface="Quicksand"/>
                        <a:cs typeface="Quicksand"/>
                        <a:sym typeface="Quicksand"/>
                      </a:endParaRPr>
                    </a:p>
                  </a:txBody>
                  <a:tcPr marL="91425" marR="91425" marT="91425" marB="91425"/>
                </a:tc>
                <a:tc>
                  <a:txBody>
                    <a:bodyPr/>
                    <a:lstStyle/>
                    <a:p>
                      <a:pPr marL="0" lvl="0" indent="0" algn="ctr" rtl="0">
                        <a:spcBef>
                          <a:spcPts val="0"/>
                        </a:spcBef>
                        <a:spcAft>
                          <a:spcPts val="0"/>
                        </a:spcAft>
                        <a:buNone/>
                      </a:pPr>
                      <a:endParaRPr>
                        <a:latin typeface="Quicksand"/>
                        <a:ea typeface="Quicksand"/>
                        <a:cs typeface="Quicksand"/>
                        <a:sym typeface="Quicksand"/>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US">
                          <a:latin typeface="Quicksand"/>
                          <a:ea typeface="Quicksand"/>
                          <a:cs typeface="Quicksand"/>
                          <a:sym typeface="Quicksand"/>
                        </a:rPr>
                        <a:t>8th</a:t>
                      </a:r>
                      <a:endParaRPr>
                        <a:latin typeface="Quicksand"/>
                        <a:ea typeface="Quicksand"/>
                        <a:cs typeface="Quicksand"/>
                        <a:sym typeface="Quicksand"/>
                      </a:endParaRPr>
                    </a:p>
                  </a:txBody>
                  <a:tcPr marL="91425" marR="91425" marT="91425" marB="91425"/>
                </a:tc>
                <a:tc>
                  <a:txBody>
                    <a:bodyPr/>
                    <a:lstStyle/>
                    <a:p>
                      <a:pPr marL="0" lvl="0" indent="0" algn="ctr" rtl="0">
                        <a:spcBef>
                          <a:spcPts val="0"/>
                        </a:spcBef>
                        <a:spcAft>
                          <a:spcPts val="0"/>
                        </a:spcAft>
                        <a:buNone/>
                      </a:pPr>
                      <a:endParaRPr>
                        <a:latin typeface="Quicksand"/>
                        <a:ea typeface="Quicksand"/>
                        <a:cs typeface="Quicksand"/>
                        <a:sym typeface="Quicksand"/>
                      </a:endParaRPr>
                    </a:p>
                  </a:txBody>
                  <a:tcPr marL="91425" marR="91425" marT="91425" marB="91425"/>
                </a:tc>
                <a:tc>
                  <a:txBody>
                    <a:bodyPr/>
                    <a:lstStyle/>
                    <a:p>
                      <a:pPr marL="0" lvl="0" indent="0" algn="ctr" rtl="0">
                        <a:spcBef>
                          <a:spcPts val="0"/>
                        </a:spcBef>
                        <a:spcAft>
                          <a:spcPts val="0"/>
                        </a:spcAft>
                        <a:buNone/>
                      </a:pPr>
                      <a:endParaRPr>
                        <a:latin typeface="Quicksand"/>
                        <a:ea typeface="Quicksand"/>
                        <a:cs typeface="Quicksand"/>
                        <a:sym typeface="Quicksand"/>
                      </a:endParaRPr>
                    </a:p>
                  </a:txBody>
                  <a:tcPr marL="91425" marR="91425" marT="91425" marB="91425"/>
                </a:tc>
                <a:tc>
                  <a:txBody>
                    <a:bodyPr/>
                    <a:lstStyle/>
                    <a:p>
                      <a:pPr marL="0" lvl="0" indent="0" algn="ctr" rtl="0">
                        <a:spcBef>
                          <a:spcPts val="0"/>
                        </a:spcBef>
                        <a:spcAft>
                          <a:spcPts val="0"/>
                        </a:spcAft>
                        <a:buNone/>
                      </a:pPr>
                      <a:endParaRPr>
                        <a:latin typeface="Quicksand"/>
                        <a:ea typeface="Quicksand"/>
                        <a:cs typeface="Quicksand"/>
                        <a:sym typeface="Quicksand"/>
                      </a:endParaRPr>
                    </a:p>
                  </a:txBody>
                  <a:tcPr marL="91425" marR="91425" marT="91425" marB="91425"/>
                </a:tc>
                <a:tc>
                  <a:txBody>
                    <a:bodyPr/>
                    <a:lstStyle/>
                    <a:p>
                      <a:pPr marL="0" lvl="0" indent="0" algn="ctr" rtl="0">
                        <a:spcBef>
                          <a:spcPts val="0"/>
                        </a:spcBef>
                        <a:spcAft>
                          <a:spcPts val="0"/>
                        </a:spcAft>
                        <a:buNone/>
                      </a:pPr>
                      <a:endParaRPr>
                        <a:latin typeface="Quicksand"/>
                        <a:ea typeface="Quicksand"/>
                        <a:cs typeface="Quicksand"/>
                        <a:sym typeface="Quicksand"/>
                      </a:endParaRPr>
                    </a:p>
                  </a:txBody>
                  <a:tcPr marL="91425" marR="91425" marT="91425" marB="91425"/>
                </a:tc>
                <a:extLst>
                  <a:ext uri="{0D108BD9-81ED-4DB2-BD59-A6C34878D82A}">
                    <a16:rowId xmlns:a16="http://schemas.microsoft.com/office/drawing/2014/main" val="10003"/>
                  </a:ext>
                </a:extLst>
              </a:tr>
            </a:tbl>
          </a:graphicData>
        </a:graphic>
      </p:graphicFrame>
      <p:pic>
        <p:nvPicPr>
          <p:cNvPr id="195" name="Google Shape;195;g2a05c86069a_0_53"/>
          <p:cNvPicPr preferRelativeResize="0"/>
          <p:nvPr/>
        </p:nvPicPr>
        <p:blipFill>
          <a:blip r:embed="rId3">
            <a:alphaModFix/>
          </a:blip>
          <a:stretch>
            <a:fillRect/>
          </a:stretch>
        </p:blipFill>
        <p:spPr>
          <a:xfrm>
            <a:off x="2978074" y="3108399"/>
            <a:ext cx="277576" cy="277576"/>
          </a:xfrm>
          <a:prstGeom prst="rect">
            <a:avLst/>
          </a:prstGeom>
          <a:noFill/>
          <a:ln>
            <a:noFill/>
          </a:ln>
        </p:spPr>
      </p:pic>
      <p:pic>
        <p:nvPicPr>
          <p:cNvPr id="196" name="Google Shape;196;g2a05c86069a_0_53"/>
          <p:cNvPicPr preferRelativeResize="0"/>
          <p:nvPr/>
        </p:nvPicPr>
        <p:blipFill>
          <a:blip r:embed="rId3">
            <a:alphaModFix/>
          </a:blip>
          <a:stretch>
            <a:fillRect/>
          </a:stretch>
        </p:blipFill>
        <p:spPr>
          <a:xfrm>
            <a:off x="2978074" y="3541312"/>
            <a:ext cx="277576" cy="277576"/>
          </a:xfrm>
          <a:prstGeom prst="rect">
            <a:avLst/>
          </a:prstGeom>
          <a:noFill/>
          <a:ln>
            <a:noFill/>
          </a:ln>
        </p:spPr>
      </p:pic>
      <p:pic>
        <p:nvPicPr>
          <p:cNvPr id="197" name="Google Shape;197;g2a05c86069a_0_53"/>
          <p:cNvPicPr preferRelativeResize="0"/>
          <p:nvPr/>
        </p:nvPicPr>
        <p:blipFill>
          <a:blip r:embed="rId3">
            <a:alphaModFix/>
          </a:blip>
          <a:stretch>
            <a:fillRect/>
          </a:stretch>
        </p:blipFill>
        <p:spPr>
          <a:xfrm>
            <a:off x="2978074" y="3927724"/>
            <a:ext cx="277576" cy="277576"/>
          </a:xfrm>
          <a:prstGeom prst="rect">
            <a:avLst/>
          </a:prstGeom>
          <a:noFill/>
          <a:ln>
            <a:noFill/>
          </a:ln>
        </p:spPr>
      </p:pic>
      <p:pic>
        <p:nvPicPr>
          <p:cNvPr id="198" name="Google Shape;198;g2a05c86069a_0_53"/>
          <p:cNvPicPr preferRelativeResize="0"/>
          <p:nvPr/>
        </p:nvPicPr>
        <p:blipFill>
          <a:blip r:embed="rId3">
            <a:alphaModFix/>
          </a:blip>
          <a:stretch>
            <a:fillRect/>
          </a:stretch>
        </p:blipFill>
        <p:spPr>
          <a:xfrm>
            <a:off x="4389499" y="3541299"/>
            <a:ext cx="277576" cy="277576"/>
          </a:xfrm>
          <a:prstGeom prst="rect">
            <a:avLst/>
          </a:prstGeom>
          <a:noFill/>
          <a:ln>
            <a:noFill/>
          </a:ln>
        </p:spPr>
      </p:pic>
      <p:pic>
        <p:nvPicPr>
          <p:cNvPr id="199" name="Google Shape;199;g2a05c86069a_0_53"/>
          <p:cNvPicPr preferRelativeResize="0"/>
          <p:nvPr/>
        </p:nvPicPr>
        <p:blipFill>
          <a:blip r:embed="rId3">
            <a:alphaModFix/>
          </a:blip>
          <a:stretch>
            <a:fillRect/>
          </a:stretch>
        </p:blipFill>
        <p:spPr>
          <a:xfrm>
            <a:off x="4342674" y="3927724"/>
            <a:ext cx="277576" cy="277576"/>
          </a:xfrm>
          <a:prstGeom prst="rect">
            <a:avLst/>
          </a:prstGeom>
          <a:noFill/>
          <a:ln>
            <a:noFill/>
          </a:ln>
        </p:spPr>
      </p:pic>
      <p:pic>
        <p:nvPicPr>
          <p:cNvPr id="200" name="Google Shape;200;g2a05c86069a_0_53"/>
          <p:cNvPicPr preferRelativeResize="0"/>
          <p:nvPr/>
        </p:nvPicPr>
        <p:blipFill>
          <a:blip r:embed="rId3">
            <a:alphaModFix/>
          </a:blip>
          <a:stretch>
            <a:fillRect/>
          </a:stretch>
        </p:blipFill>
        <p:spPr>
          <a:xfrm>
            <a:off x="4433212" y="3108399"/>
            <a:ext cx="277576" cy="277576"/>
          </a:xfrm>
          <a:prstGeom prst="rect">
            <a:avLst/>
          </a:prstGeom>
          <a:noFill/>
          <a:ln>
            <a:noFill/>
          </a:ln>
        </p:spPr>
      </p:pic>
      <p:pic>
        <p:nvPicPr>
          <p:cNvPr id="201" name="Google Shape;201;g2a05c86069a_0_53"/>
          <p:cNvPicPr preferRelativeResize="0"/>
          <p:nvPr/>
        </p:nvPicPr>
        <p:blipFill>
          <a:blip r:embed="rId3">
            <a:alphaModFix/>
          </a:blip>
          <a:stretch>
            <a:fillRect/>
          </a:stretch>
        </p:blipFill>
        <p:spPr>
          <a:xfrm>
            <a:off x="5848499" y="3927724"/>
            <a:ext cx="277576" cy="277576"/>
          </a:xfrm>
          <a:prstGeom prst="rect">
            <a:avLst/>
          </a:prstGeom>
          <a:noFill/>
          <a:ln>
            <a:noFill/>
          </a:ln>
        </p:spPr>
      </p:pic>
      <p:pic>
        <p:nvPicPr>
          <p:cNvPr id="202" name="Google Shape;202;g2a05c86069a_0_53"/>
          <p:cNvPicPr preferRelativeResize="0"/>
          <p:nvPr/>
        </p:nvPicPr>
        <p:blipFill>
          <a:blip r:embed="rId3">
            <a:alphaModFix/>
          </a:blip>
          <a:stretch>
            <a:fillRect/>
          </a:stretch>
        </p:blipFill>
        <p:spPr>
          <a:xfrm>
            <a:off x="7354324" y="3927724"/>
            <a:ext cx="277576" cy="2775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a05c86069a_0_5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latin typeface="Quicksand"/>
                <a:ea typeface="Quicksand"/>
                <a:cs typeface="Quicksand"/>
                <a:sym typeface="Quicksand"/>
              </a:rPr>
              <a:t>Parent Resources for GMAS</a:t>
            </a:r>
            <a:endParaRPr>
              <a:latin typeface="Quicksand"/>
              <a:ea typeface="Quicksand"/>
              <a:cs typeface="Quicksand"/>
              <a:sym typeface="Quicksand"/>
            </a:endParaRPr>
          </a:p>
        </p:txBody>
      </p:sp>
      <p:sp>
        <p:nvSpPr>
          <p:cNvPr id="209" name="Google Shape;209;g2a05c86069a_0_59"/>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u="sng">
                <a:solidFill>
                  <a:schemeClr val="hlink"/>
                </a:solidFill>
                <a:latin typeface="Quicksand"/>
                <a:ea typeface="Quicksand"/>
                <a:cs typeface="Quicksand"/>
                <a:sym typeface="Quicksand"/>
                <a:hlinkClick r:id="rId3"/>
              </a:rPr>
              <a:t>Georgia Milestones Resources</a:t>
            </a:r>
            <a:r>
              <a:rPr lang="en-US">
                <a:latin typeface="Quicksand"/>
                <a:ea typeface="Quicksand"/>
                <a:cs typeface="Quicksand"/>
                <a:sym typeface="Quicksand"/>
              </a:rPr>
              <a:t>  GADOE</a:t>
            </a:r>
            <a:endParaRPr>
              <a:latin typeface="Quicksand"/>
              <a:ea typeface="Quicksand"/>
              <a:cs typeface="Quicksand"/>
              <a:sym typeface="Quicksand"/>
            </a:endParaRPr>
          </a:p>
          <a:p>
            <a:pPr marL="0" lvl="0" indent="0" algn="l" rtl="0">
              <a:spcBef>
                <a:spcPts val="360"/>
              </a:spcBef>
              <a:spcAft>
                <a:spcPts val="0"/>
              </a:spcAft>
              <a:buNone/>
            </a:pPr>
            <a:endParaRPr>
              <a:latin typeface="Quicksand"/>
              <a:ea typeface="Quicksand"/>
              <a:cs typeface="Quicksand"/>
              <a:sym typeface="Quicksand"/>
            </a:endParaRPr>
          </a:p>
          <a:p>
            <a:pPr marL="0" lvl="0" indent="0" algn="l" rtl="0">
              <a:spcBef>
                <a:spcPts val="360"/>
              </a:spcBef>
              <a:spcAft>
                <a:spcPts val="0"/>
              </a:spcAft>
              <a:buNone/>
            </a:pPr>
            <a:r>
              <a:rPr lang="en-US" u="sng">
                <a:solidFill>
                  <a:schemeClr val="hlink"/>
                </a:solidFill>
                <a:latin typeface="Quicksand"/>
                <a:ea typeface="Quicksand"/>
                <a:cs typeface="Quicksand"/>
                <a:sym typeface="Quicksand"/>
                <a:hlinkClick r:id="rId4"/>
              </a:rPr>
              <a:t>GaConnects</a:t>
            </a:r>
            <a:r>
              <a:rPr lang="en-US">
                <a:latin typeface="Quicksand"/>
                <a:ea typeface="Quicksand"/>
                <a:cs typeface="Quicksand"/>
                <a:sym typeface="Quicksand"/>
              </a:rPr>
              <a:t> </a:t>
            </a:r>
            <a:endParaRPr>
              <a:latin typeface="Quicksand"/>
              <a:ea typeface="Quicksand"/>
              <a:cs typeface="Quicksand"/>
              <a:sym typeface="Quicksand"/>
            </a:endParaRPr>
          </a:p>
          <a:p>
            <a:pPr marL="0" lvl="0" indent="0" algn="l" rtl="0">
              <a:spcBef>
                <a:spcPts val="360"/>
              </a:spcBef>
              <a:spcAft>
                <a:spcPts val="0"/>
              </a:spcAft>
              <a:buNone/>
            </a:pPr>
            <a:endParaRPr>
              <a:latin typeface="Quicksand"/>
              <a:ea typeface="Quicksand"/>
              <a:cs typeface="Quicksand"/>
              <a:sym typeface="Quicksand"/>
            </a:endParaRPr>
          </a:p>
          <a:p>
            <a:pPr marL="0" lvl="0" indent="0" algn="l" rtl="0">
              <a:spcBef>
                <a:spcPts val="360"/>
              </a:spcBef>
              <a:spcAft>
                <a:spcPts val="0"/>
              </a:spcAft>
              <a:buNone/>
            </a:pPr>
            <a:r>
              <a:rPr lang="en-US">
                <a:latin typeface="Quicksand"/>
                <a:ea typeface="Quicksand"/>
                <a:cs typeface="Quicksand"/>
                <a:sym typeface="Quicksand"/>
              </a:rPr>
              <a:t> </a:t>
            </a:r>
            <a:r>
              <a:rPr lang="en-US" u="sng">
                <a:solidFill>
                  <a:schemeClr val="hlink"/>
                </a:solidFill>
                <a:latin typeface="Quicksand"/>
                <a:ea typeface="Quicksand"/>
                <a:cs typeface="Quicksand"/>
                <a:sym typeface="Quicksand"/>
                <a:hlinkClick r:id="rId5"/>
              </a:rPr>
              <a:t>GMAS Preparation for Parents</a:t>
            </a:r>
            <a:r>
              <a:rPr lang="en-US">
                <a:latin typeface="Quicksand"/>
                <a:ea typeface="Quicksand"/>
                <a:cs typeface="Quicksand"/>
                <a:sym typeface="Quicksand"/>
              </a:rPr>
              <a:t> K. Houston</a:t>
            </a:r>
            <a:endParaRPr>
              <a:latin typeface="Quicksand"/>
              <a:ea typeface="Quicksand"/>
              <a:cs typeface="Quicksand"/>
              <a:sym typeface="Quicksa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a05c86069a_0_14"/>
          <p:cNvSpPr txBox="1"/>
          <p:nvPr/>
        </p:nvSpPr>
        <p:spPr>
          <a:xfrm>
            <a:off x="199250" y="115350"/>
            <a:ext cx="8902800" cy="666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pic>
        <p:nvPicPr>
          <p:cNvPr id="216" name="Google Shape;216;g2a05c86069a_0_14"/>
          <p:cNvPicPr preferRelativeResize="0"/>
          <p:nvPr/>
        </p:nvPicPr>
        <p:blipFill>
          <a:blip r:embed="rId3">
            <a:alphaModFix/>
          </a:blip>
          <a:stretch>
            <a:fillRect/>
          </a:stretch>
        </p:blipFill>
        <p:spPr>
          <a:xfrm>
            <a:off x="142875" y="0"/>
            <a:ext cx="9001126" cy="696861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g2a05c86069a_0_32"/>
          <p:cNvPicPr preferRelativeResize="0"/>
          <p:nvPr/>
        </p:nvPicPr>
        <p:blipFill>
          <a:blip r:embed="rId3">
            <a:alphaModFix/>
          </a:blip>
          <a:stretch>
            <a:fillRect/>
          </a:stretch>
        </p:blipFill>
        <p:spPr>
          <a:xfrm>
            <a:off x="152400" y="152400"/>
            <a:ext cx="8839200" cy="540658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a05c86069a_0_3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latin typeface="Quicksand"/>
                <a:ea typeface="Quicksand"/>
                <a:cs typeface="Quicksand"/>
                <a:sym typeface="Quicksand"/>
              </a:rPr>
              <a:t>Family &amp; Community Engagement</a:t>
            </a:r>
            <a:endParaRPr>
              <a:latin typeface="Quicksand"/>
              <a:ea typeface="Quicksand"/>
              <a:cs typeface="Quicksand"/>
              <a:sym typeface="Quicksand"/>
            </a:endParaRPr>
          </a:p>
        </p:txBody>
      </p:sp>
      <p:sp>
        <p:nvSpPr>
          <p:cNvPr id="229" name="Google Shape;229;g2a05c86069a_0_38"/>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lnSpcReduction="10000"/>
          </a:bodyPr>
          <a:lstStyle/>
          <a:p>
            <a:pPr marL="0" lvl="0" indent="0" algn="l" rtl="0">
              <a:spcBef>
                <a:spcPts val="360"/>
              </a:spcBef>
              <a:spcAft>
                <a:spcPts val="0"/>
              </a:spcAft>
              <a:buNone/>
            </a:pPr>
            <a:r>
              <a:rPr lang="en-US" u="sng">
                <a:solidFill>
                  <a:schemeClr val="hlink"/>
                </a:solidFill>
                <a:latin typeface="Quicksand"/>
                <a:ea typeface="Quicksand"/>
                <a:cs typeface="Quicksand"/>
                <a:sym typeface="Quicksand"/>
                <a:hlinkClick r:id="rId3"/>
              </a:rPr>
              <a:t>Family Engagement Policy - Miller County School District</a:t>
            </a:r>
            <a:r>
              <a:rPr lang="en-US">
                <a:latin typeface="Quicksand"/>
                <a:ea typeface="Quicksand"/>
                <a:cs typeface="Quicksand"/>
                <a:sym typeface="Quicksand"/>
              </a:rPr>
              <a:t> </a:t>
            </a:r>
            <a:endParaRPr>
              <a:latin typeface="Quicksand"/>
              <a:ea typeface="Quicksand"/>
              <a:cs typeface="Quicksand"/>
              <a:sym typeface="Quicksand"/>
            </a:endParaRPr>
          </a:p>
          <a:p>
            <a:pPr marL="0" lvl="0" indent="0" algn="l" rtl="0">
              <a:spcBef>
                <a:spcPts val="360"/>
              </a:spcBef>
              <a:spcAft>
                <a:spcPts val="0"/>
              </a:spcAft>
              <a:buNone/>
            </a:pPr>
            <a:endParaRPr>
              <a:latin typeface="Quicksand"/>
              <a:ea typeface="Quicksand"/>
              <a:cs typeface="Quicksand"/>
              <a:sym typeface="Quicksand"/>
            </a:endParaRPr>
          </a:p>
          <a:p>
            <a:pPr marL="0" lvl="0" indent="0" algn="l" rtl="0">
              <a:spcBef>
                <a:spcPts val="360"/>
              </a:spcBef>
              <a:spcAft>
                <a:spcPts val="0"/>
              </a:spcAft>
              <a:buNone/>
            </a:pPr>
            <a:r>
              <a:rPr lang="en-US" u="sng">
                <a:solidFill>
                  <a:schemeClr val="hlink"/>
                </a:solidFill>
                <a:latin typeface="Quicksand"/>
                <a:ea typeface="Quicksand"/>
                <a:cs typeface="Quicksand"/>
                <a:sym typeface="Quicksand"/>
                <a:hlinkClick r:id="rId4"/>
              </a:rPr>
              <a:t>https://www.miller.k12.ga.us/annualmeetingforparents</a:t>
            </a:r>
            <a:endParaRPr>
              <a:latin typeface="Quicksand"/>
              <a:ea typeface="Quicksand"/>
              <a:cs typeface="Quicksand"/>
              <a:sym typeface="Quicksand"/>
            </a:endParaRPr>
          </a:p>
          <a:p>
            <a:pPr marL="0" lvl="0" indent="0" algn="l" rtl="0">
              <a:spcBef>
                <a:spcPts val="360"/>
              </a:spcBef>
              <a:spcAft>
                <a:spcPts val="0"/>
              </a:spcAft>
              <a:buNone/>
            </a:pPr>
            <a:endParaRPr>
              <a:latin typeface="Quicksand"/>
              <a:ea typeface="Quicksand"/>
              <a:cs typeface="Quicksand"/>
              <a:sym typeface="Quicksand"/>
            </a:endParaRPr>
          </a:p>
          <a:p>
            <a:pPr marL="0" lvl="0" indent="0" algn="l" rtl="0">
              <a:spcBef>
                <a:spcPts val="360"/>
              </a:spcBef>
              <a:spcAft>
                <a:spcPts val="0"/>
              </a:spcAft>
              <a:buNone/>
            </a:pPr>
            <a:r>
              <a:rPr lang="en-US">
                <a:latin typeface="Quicksand"/>
                <a:ea typeface="Quicksand"/>
                <a:cs typeface="Quicksand"/>
                <a:sym typeface="Quicksand"/>
              </a:rPr>
              <a:t> </a:t>
            </a:r>
            <a:r>
              <a:rPr lang="en-US" u="sng">
                <a:solidFill>
                  <a:schemeClr val="hlink"/>
                </a:solidFill>
                <a:latin typeface="Quicksand"/>
                <a:ea typeface="Quicksand"/>
                <a:cs typeface="Quicksand"/>
                <a:sym typeface="Quicksand"/>
                <a:hlinkClick r:id="rId5"/>
              </a:rPr>
              <a:t>School Parent and Family Engagement Policy Miller County Schools (MCES, MCMS, MCHS) 2023-2024 Revised</a:t>
            </a:r>
            <a:r>
              <a:rPr lang="en-US">
                <a:latin typeface="Quicksand"/>
                <a:ea typeface="Quicksand"/>
                <a:cs typeface="Quicksand"/>
                <a:sym typeface="Quicksand"/>
              </a:rPr>
              <a:t> </a:t>
            </a:r>
            <a:endParaRPr>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05c86069a_0_47"/>
          <p:cNvPicPr preferRelativeResize="0"/>
          <p:nvPr/>
        </p:nvPicPr>
        <p:blipFill>
          <a:blip r:embed="rId3">
            <a:alphaModFix amt="15000"/>
          </a:blip>
          <a:stretch>
            <a:fillRect/>
          </a:stretch>
        </p:blipFill>
        <p:spPr>
          <a:xfrm>
            <a:off x="0" y="0"/>
            <a:ext cx="6642099" cy="6769100"/>
          </a:xfrm>
          <a:prstGeom prst="rect">
            <a:avLst/>
          </a:prstGeom>
          <a:noFill/>
          <a:ln>
            <a:noFill/>
          </a:ln>
        </p:spPr>
      </p:pic>
      <p:sp>
        <p:nvSpPr>
          <p:cNvPr id="96" name="Google Shape;96;g2a05c86069a_0_47"/>
          <p:cNvSpPr txBox="1"/>
          <p:nvPr/>
        </p:nvSpPr>
        <p:spPr>
          <a:xfrm>
            <a:off x="367025" y="346050"/>
            <a:ext cx="8640600" cy="4194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100">
                <a:solidFill>
                  <a:schemeClr val="dk1"/>
                </a:solidFill>
                <a:latin typeface="Comic Sans MS"/>
                <a:ea typeface="Comic Sans MS"/>
                <a:cs typeface="Comic Sans MS"/>
                <a:sym typeface="Comic Sans MS"/>
              </a:rPr>
              <a:t>            </a:t>
            </a:r>
            <a:r>
              <a:rPr lang="en-US" sz="1100" b="1">
                <a:solidFill>
                  <a:schemeClr val="dk1"/>
                </a:solidFill>
                <a:latin typeface="Comic Sans MS"/>
                <a:ea typeface="Comic Sans MS"/>
                <a:cs typeface="Comic Sans MS"/>
                <a:sym typeface="Comic Sans MS"/>
              </a:rPr>
              <a:t>     Annual Title I Parent Meeting</a:t>
            </a:r>
            <a:endParaRPr sz="1100" b="1">
              <a:solidFill>
                <a:schemeClr val="dk1"/>
              </a:solidFill>
              <a:latin typeface="Comic Sans MS"/>
              <a:ea typeface="Comic Sans MS"/>
              <a:cs typeface="Comic Sans MS"/>
              <a:sym typeface="Comic Sans MS"/>
            </a:endParaRPr>
          </a:p>
          <a:p>
            <a:pPr marL="0" lvl="0" indent="0" algn="l" rtl="0">
              <a:lnSpc>
                <a:spcPct val="107916"/>
              </a:lnSpc>
              <a:spcBef>
                <a:spcPts val="800"/>
              </a:spcBef>
              <a:spcAft>
                <a:spcPts val="0"/>
              </a:spcAft>
              <a:buClr>
                <a:schemeClr val="dk1"/>
              </a:buClr>
              <a:buSzPts val="1100"/>
              <a:buFont typeface="Arial"/>
              <a:buNone/>
            </a:pPr>
            <a:r>
              <a:rPr lang="en-US" sz="1100" b="1">
                <a:solidFill>
                  <a:schemeClr val="dk1"/>
                </a:solidFill>
                <a:latin typeface="Comic Sans MS"/>
                <a:ea typeface="Comic Sans MS"/>
                <a:cs typeface="Comic Sans MS"/>
                <a:sym typeface="Comic Sans MS"/>
              </a:rPr>
              <a:t>           MCHS Library - December 4 &amp; 5, 2023</a:t>
            </a:r>
            <a:endParaRPr sz="1100" b="1">
              <a:solidFill>
                <a:schemeClr val="dk1"/>
              </a:solidFill>
              <a:latin typeface="Comic Sans MS"/>
              <a:ea typeface="Comic Sans MS"/>
              <a:cs typeface="Comic Sans MS"/>
              <a:sym typeface="Comic Sans MS"/>
            </a:endParaRPr>
          </a:p>
          <a:p>
            <a:pPr marL="0" lvl="0" indent="0" algn="l" rtl="0">
              <a:lnSpc>
                <a:spcPct val="107916"/>
              </a:lnSpc>
              <a:spcBef>
                <a:spcPts val="800"/>
              </a:spcBef>
              <a:spcAft>
                <a:spcPts val="0"/>
              </a:spcAft>
              <a:buClr>
                <a:schemeClr val="dk1"/>
              </a:buClr>
              <a:buSzPts val="1100"/>
              <a:buFont typeface="Arial"/>
              <a:buNone/>
            </a:pPr>
            <a:r>
              <a:rPr lang="en-US" sz="1100" b="1">
                <a:solidFill>
                  <a:schemeClr val="dk1"/>
                </a:solidFill>
                <a:latin typeface="Comic Sans MS"/>
                <a:ea typeface="Comic Sans MS"/>
                <a:cs typeface="Comic Sans MS"/>
                <a:sym typeface="Comic Sans MS"/>
              </a:rPr>
              <a:t>                                     Agenda</a:t>
            </a:r>
            <a:endParaRPr sz="1100" b="1">
              <a:solidFill>
                <a:schemeClr val="dk1"/>
              </a:solidFill>
              <a:latin typeface="Comic Sans MS"/>
              <a:ea typeface="Comic Sans MS"/>
              <a:cs typeface="Comic Sans MS"/>
              <a:sym typeface="Comic Sans MS"/>
            </a:endParaRPr>
          </a:p>
          <a:p>
            <a:pPr marL="0" lvl="0" indent="0" algn="l" rtl="0">
              <a:lnSpc>
                <a:spcPct val="107916"/>
              </a:lnSpc>
              <a:spcBef>
                <a:spcPts val="800"/>
              </a:spcBef>
              <a:spcAft>
                <a:spcPts val="0"/>
              </a:spcAft>
              <a:buClr>
                <a:schemeClr val="dk1"/>
              </a:buClr>
              <a:buSzPts val="1100"/>
              <a:buFont typeface="Arial"/>
              <a:buNone/>
            </a:pPr>
            <a:r>
              <a:rPr lang="en-US" sz="1100" b="1">
                <a:solidFill>
                  <a:schemeClr val="dk1"/>
                </a:solidFill>
                <a:latin typeface="Comic Sans MS"/>
                <a:ea typeface="Comic Sans MS"/>
                <a:cs typeface="Comic Sans MS"/>
                <a:sym typeface="Comic Sans MS"/>
              </a:rPr>
              <a:t>Robert Green, Federal Programs Director </a:t>
            </a:r>
            <a:endParaRPr sz="1100" b="1">
              <a:solidFill>
                <a:schemeClr val="dk1"/>
              </a:solidFill>
              <a:latin typeface="Comic Sans MS"/>
              <a:ea typeface="Comic Sans MS"/>
              <a:cs typeface="Comic Sans MS"/>
              <a:sym typeface="Comic Sans MS"/>
            </a:endParaRPr>
          </a:p>
          <a:p>
            <a:pPr marL="457200" lvl="0" indent="-298450" algn="l" rtl="0">
              <a:lnSpc>
                <a:spcPct val="107916"/>
              </a:lnSpc>
              <a:spcBef>
                <a:spcPts val="800"/>
              </a:spcBef>
              <a:spcAft>
                <a:spcPts val="0"/>
              </a:spcAft>
              <a:buClr>
                <a:schemeClr val="dk1"/>
              </a:buClr>
              <a:buSzPts val="1100"/>
              <a:buFont typeface="Comic Sans MS"/>
              <a:buChar char="●"/>
            </a:pPr>
            <a:r>
              <a:rPr lang="en-US" sz="1100" b="1">
                <a:solidFill>
                  <a:schemeClr val="dk1"/>
                </a:solidFill>
                <a:latin typeface="Comic Sans MS"/>
                <a:ea typeface="Comic Sans MS"/>
                <a:cs typeface="Comic Sans MS"/>
                <a:sym typeface="Comic Sans MS"/>
              </a:rPr>
              <a:t>What is a Title I school?</a:t>
            </a:r>
            <a:endParaRPr sz="1100" b="1">
              <a:solidFill>
                <a:schemeClr val="dk1"/>
              </a:solidFill>
              <a:latin typeface="Comic Sans MS"/>
              <a:ea typeface="Comic Sans MS"/>
              <a:cs typeface="Comic Sans MS"/>
              <a:sym typeface="Comic Sans MS"/>
            </a:endParaRPr>
          </a:p>
          <a:p>
            <a:pPr marL="457200" lvl="0" indent="-298450" algn="l" rtl="0">
              <a:lnSpc>
                <a:spcPct val="107916"/>
              </a:lnSpc>
              <a:spcBef>
                <a:spcPts val="0"/>
              </a:spcBef>
              <a:spcAft>
                <a:spcPts val="0"/>
              </a:spcAft>
              <a:buClr>
                <a:schemeClr val="dk1"/>
              </a:buClr>
              <a:buSzPts val="1100"/>
              <a:buFont typeface="Comic Sans MS"/>
              <a:buChar char="●"/>
            </a:pPr>
            <a:r>
              <a:rPr lang="en-US" sz="1100" b="1">
                <a:solidFill>
                  <a:schemeClr val="dk1"/>
                </a:solidFill>
                <a:latin typeface="Comic Sans MS"/>
                <a:ea typeface="Comic Sans MS"/>
                <a:cs typeface="Comic Sans MS"/>
                <a:sym typeface="Comic Sans MS"/>
              </a:rPr>
              <a:t>How does our school spend Title I money? </a:t>
            </a:r>
            <a:endParaRPr sz="1100" b="1">
              <a:solidFill>
                <a:schemeClr val="dk1"/>
              </a:solidFill>
              <a:latin typeface="Comic Sans MS"/>
              <a:ea typeface="Comic Sans MS"/>
              <a:cs typeface="Comic Sans MS"/>
              <a:sym typeface="Comic Sans MS"/>
            </a:endParaRPr>
          </a:p>
          <a:p>
            <a:pPr marL="457200" lvl="0" indent="-298450" algn="l" rtl="0">
              <a:lnSpc>
                <a:spcPct val="107916"/>
              </a:lnSpc>
              <a:spcBef>
                <a:spcPts val="0"/>
              </a:spcBef>
              <a:spcAft>
                <a:spcPts val="0"/>
              </a:spcAft>
              <a:buClr>
                <a:schemeClr val="dk1"/>
              </a:buClr>
              <a:buSzPts val="1100"/>
              <a:buFont typeface="Comic Sans MS"/>
              <a:buChar char="●"/>
            </a:pPr>
            <a:r>
              <a:rPr lang="en-US" sz="1100" b="1">
                <a:solidFill>
                  <a:schemeClr val="dk1"/>
                </a:solidFill>
                <a:latin typeface="Comic Sans MS"/>
                <a:ea typeface="Comic Sans MS"/>
                <a:cs typeface="Comic Sans MS"/>
                <a:sym typeface="Comic Sans MS"/>
              </a:rPr>
              <a:t>How is Title I Parent and Family Engagement money spent?</a:t>
            </a:r>
            <a:endParaRPr sz="1100" b="1">
              <a:solidFill>
                <a:schemeClr val="dk1"/>
              </a:solidFill>
              <a:latin typeface="Comic Sans MS"/>
              <a:ea typeface="Comic Sans MS"/>
              <a:cs typeface="Comic Sans MS"/>
              <a:sym typeface="Comic Sans MS"/>
            </a:endParaRPr>
          </a:p>
          <a:p>
            <a:pPr marL="457200" lvl="0" indent="-298450" algn="l" rtl="0">
              <a:lnSpc>
                <a:spcPct val="107916"/>
              </a:lnSpc>
              <a:spcBef>
                <a:spcPts val="0"/>
              </a:spcBef>
              <a:spcAft>
                <a:spcPts val="0"/>
              </a:spcAft>
              <a:buClr>
                <a:schemeClr val="dk1"/>
              </a:buClr>
              <a:buSzPts val="1100"/>
              <a:buFont typeface="Comic Sans MS"/>
              <a:buChar char="●"/>
            </a:pPr>
            <a:r>
              <a:rPr lang="en-US" sz="1100" b="1">
                <a:solidFill>
                  <a:schemeClr val="dk1"/>
                </a:solidFill>
                <a:latin typeface="Comic Sans MS"/>
                <a:ea typeface="Comic Sans MS"/>
                <a:cs typeface="Comic Sans MS"/>
                <a:sym typeface="Comic Sans MS"/>
              </a:rPr>
              <a:t>What are our school’s Title I requirements?</a:t>
            </a:r>
            <a:endParaRPr sz="1100" b="1">
              <a:solidFill>
                <a:schemeClr val="dk1"/>
              </a:solidFill>
              <a:latin typeface="Comic Sans MS"/>
              <a:ea typeface="Comic Sans MS"/>
              <a:cs typeface="Comic Sans MS"/>
              <a:sym typeface="Comic Sans MS"/>
            </a:endParaRPr>
          </a:p>
          <a:p>
            <a:pPr marL="457200" lvl="0" indent="-298450" algn="l" rtl="0">
              <a:lnSpc>
                <a:spcPct val="107916"/>
              </a:lnSpc>
              <a:spcBef>
                <a:spcPts val="0"/>
              </a:spcBef>
              <a:spcAft>
                <a:spcPts val="0"/>
              </a:spcAft>
              <a:buClr>
                <a:schemeClr val="dk1"/>
              </a:buClr>
              <a:buSzPts val="1100"/>
              <a:buFont typeface="Comic Sans MS"/>
              <a:buChar char="●"/>
            </a:pPr>
            <a:r>
              <a:rPr lang="en-US" sz="1100" b="1">
                <a:solidFill>
                  <a:schemeClr val="dk1"/>
                </a:solidFill>
                <a:latin typeface="Comic Sans MS"/>
                <a:ea typeface="Comic Sans MS"/>
                <a:cs typeface="Comic Sans MS"/>
                <a:sym typeface="Comic Sans MS"/>
              </a:rPr>
              <a:t>What is required by law for parent and family engagement?</a:t>
            </a:r>
            <a:endParaRPr sz="1100" b="1">
              <a:solidFill>
                <a:schemeClr val="dk1"/>
              </a:solidFill>
              <a:latin typeface="Comic Sans MS"/>
              <a:ea typeface="Comic Sans MS"/>
              <a:cs typeface="Comic Sans MS"/>
              <a:sym typeface="Comic Sans MS"/>
            </a:endParaRPr>
          </a:p>
          <a:p>
            <a:pPr marL="457200" lvl="0" indent="-298450" algn="l" rtl="0">
              <a:lnSpc>
                <a:spcPct val="107916"/>
              </a:lnSpc>
              <a:spcBef>
                <a:spcPts val="0"/>
              </a:spcBef>
              <a:spcAft>
                <a:spcPts val="0"/>
              </a:spcAft>
              <a:buClr>
                <a:schemeClr val="dk1"/>
              </a:buClr>
              <a:buSzPts val="1100"/>
              <a:buFont typeface="Comic Sans MS"/>
              <a:buChar char="●"/>
            </a:pPr>
            <a:r>
              <a:rPr lang="en-US" sz="1100" b="1">
                <a:solidFill>
                  <a:schemeClr val="dk1"/>
                </a:solidFill>
                <a:latin typeface="Comic Sans MS"/>
                <a:ea typeface="Comic Sans MS"/>
                <a:cs typeface="Comic Sans MS"/>
                <a:sym typeface="Comic Sans MS"/>
              </a:rPr>
              <a:t>Does my child’s teacher meet professional qualifications?</a:t>
            </a:r>
            <a:endParaRPr sz="1100" b="1">
              <a:solidFill>
                <a:schemeClr val="dk1"/>
              </a:solidFill>
              <a:latin typeface="Comic Sans MS"/>
              <a:ea typeface="Comic Sans MS"/>
              <a:cs typeface="Comic Sans MS"/>
              <a:sym typeface="Comic Sans MS"/>
            </a:endParaRPr>
          </a:p>
          <a:p>
            <a:pPr marL="457200" lvl="0" indent="0" algn="l" rtl="0">
              <a:lnSpc>
                <a:spcPct val="107916"/>
              </a:lnSpc>
              <a:spcBef>
                <a:spcPts val="0"/>
              </a:spcBef>
              <a:spcAft>
                <a:spcPts val="0"/>
              </a:spcAft>
              <a:buClr>
                <a:schemeClr val="dk1"/>
              </a:buClr>
              <a:buSzPts val="1100"/>
              <a:buFont typeface="Arial"/>
              <a:buNone/>
            </a:pPr>
            <a:endParaRPr sz="1100" b="1">
              <a:solidFill>
                <a:schemeClr val="dk1"/>
              </a:solidFill>
              <a:latin typeface="Comic Sans MS"/>
              <a:ea typeface="Comic Sans MS"/>
              <a:cs typeface="Comic Sans MS"/>
              <a:sym typeface="Comic Sans MS"/>
            </a:endParaRPr>
          </a:p>
          <a:p>
            <a:pPr marL="0" lvl="0" indent="0" algn="l" rtl="0">
              <a:lnSpc>
                <a:spcPct val="107916"/>
              </a:lnSpc>
              <a:spcBef>
                <a:spcPts val="800"/>
              </a:spcBef>
              <a:spcAft>
                <a:spcPts val="0"/>
              </a:spcAft>
              <a:buClr>
                <a:schemeClr val="dk1"/>
              </a:buClr>
              <a:buSzPts val="1100"/>
              <a:buFont typeface="Arial"/>
              <a:buNone/>
            </a:pPr>
            <a:r>
              <a:rPr lang="en-US" sz="1100" b="1">
                <a:solidFill>
                  <a:schemeClr val="dk1"/>
                </a:solidFill>
                <a:latin typeface="Comic Sans MS"/>
                <a:ea typeface="Comic Sans MS"/>
                <a:cs typeface="Comic Sans MS"/>
                <a:sym typeface="Comic Sans MS"/>
              </a:rPr>
              <a:t>Kristan Houston MCMS Academic Coach</a:t>
            </a:r>
            <a:endParaRPr sz="1100" b="1">
              <a:solidFill>
                <a:schemeClr val="dk1"/>
              </a:solidFill>
              <a:latin typeface="Comic Sans MS"/>
              <a:ea typeface="Comic Sans MS"/>
              <a:cs typeface="Comic Sans MS"/>
              <a:sym typeface="Comic Sans MS"/>
            </a:endParaRPr>
          </a:p>
          <a:p>
            <a:pPr marL="457200" lvl="0" indent="-298450" algn="l" rtl="0">
              <a:lnSpc>
                <a:spcPct val="107916"/>
              </a:lnSpc>
              <a:spcBef>
                <a:spcPts val="800"/>
              </a:spcBef>
              <a:spcAft>
                <a:spcPts val="0"/>
              </a:spcAft>
              <a:buClr>
                <a:schemeClr val="dk1"/>
              </a:buClr>
              <a:buSzPts val="1100"/>
              <a:buFont typeface="Comic Sans MS"/>
              <a:buChar char="●"/>
            </a:pPr>
            <a:r>
              <a:rPr lang="en-US" sz="1100" b="1">
                <a:solidFill>
                  <a:schemeClr val="dk1"/>
                </a:solidFill>
                <a:latin typeface="Comic Sans MS"/>
                <a:ea typeface="Comic Sans MS"/>
                <a:cs typeface="Comic Sans MS"/>
                <a:sym typeface="Comic Sans MS"/>
              </a:rPr>
              <a:t>What curriculum does our school use?</a:t>
            </a:r>
            <a:endParaRPr sz="1100" b="1">
              <a:solidFill>
                <a:schemeClr val="dk1"/>
              </a:solidFill>
              <a:latin typeface="Comic Sans MS"/>
              <a:ea typeface="Comic Sans MS"/>
              <a:cs typeface="Comic Sans MS"/>
              <a:sym typeface="Comic Sans MS"/>
            </a:endParaRPr>
          </a:p>
          <a:p>
            <a:pPr marL="914400" lvl="1" indent="-298450" algn="l" rtl="0">
              <a:lnSpc>
                <a:spcPct val="107916"/>
              </a:lnSpc>
              <a:spcBef>
                <a:spcPts val="0"/>
              </a:spcBef>
              <a:spcAft>
                <a:spcPts val="0"/>
              </a:spcAft>
              <a:buClr>
                <a:schemeClr val="dk1"/>
              </a:buClr>
              <a:buSzPts val="1100"/>
              <a:buFont typeface="Comic Sans MS"/>
              <a:buChar char="o"/>
            </a:pPr>
            <a:r>
              <a:rPr lang="en-US" sz="1100" b="1">
                <a:solidFill>
                  <a:schemeClr val="dk1"/>
                </a:solidFill>
                <a:latin typeface="Comic Sans MS"/>
                <a:ea typeface="Comic Sans MS"/>
                <a:cs typeface="Comic Sans MS"/>
                <a:sym typeface="Comic Sans MS"/>
              </a:rPr>
              <a:t>Review curriculum used at MCES</a:t>
            </a:r>
            <a:endParaRPr sz="1100" b="1">
              <a:solidFill>
                <a:schemeClr val="dk1"/>
              </a:solidFill>
              <a:latin typeface="Comic Sans MS"/>
              <a:ea typeface="Comic Sans MS"/>
              <a:cs typeface="Comic Sans MS"/>
              <a:sym typeface="Comic Sans MS"/>
            </a:endParaRPr>
          </a:p>
          <a:p>
            <a:pPr marL="457200" lvl="0" indent="-298450" algn="l" rtl="0">
              <a:lnSpc>
                <a:spcPct val="107916"/>
              </a:lnSpc>
              <a:spcBef>
                <a:spcPts val="0"/>
              </a:spcBef>
              <a:spcAft>
                <a:spcPts val="0"/>
              </a:spcAft>
              <a:buClr>
                <a:schemeClr val="dk1"/>
              </a:buClr>
              <a:buSzPts val="1100"/>
              <a:buFont typeface="Comic Sans MS"/>
              <a:buChar char="●"/>
            </a:pPr>
            <a:r>
              <a:rPr lang="en-US" sz="1100" b="1">
                <a:solidFill>
                  <a:schemeClr val="dk1"/>
                </a:solidFill>
                <a:latin typeface="Comic Sans MS"/>
                <a:ea typeface="Comic Sans MS"/>
                <a:cs typeface="Comic Sans MS"/>
                <a:sym typeface="Comic Sans MS"/>
              </a:rPr>
              <a:t>What tests will my child be taking?</a:t>
            </a:r>
            <a:endParaRPr sz="1100" b="1">
              <a:solidFill>
                <a:schemeClr val="dk1"/>
              </a:solidFill>
              <a:latin typeface="Comic Sans MS"/>
              <a:ea typeface="Comic Sans MS"/>
              <a:cs typeface="Comic Sans MS"/>
              <a:sym typeface="Comic Sans MS"/>
            </a:endParaRPr>
          </a:p>
          <a:p>
            <a:pPr marL="914400" lvl="1" indent="-298450" algn="l" rtl="0">
              <a:lnSpc>
                <a:spcPct val="107916"/>
              </a:lnSpc>
              <a:spcBef>
                <a:spcPts val="0"/>
              </a:spcBef>
              <a:spcAft>
                <a:spcPts val="0"/>
              </a:spcAft>
              <a:buClr>
                <a:schemeClr val="dk1"/>
              </a:buClr>
              <a:buSzPts val="1100"/>
              <a:buFont typeface="Comic Sans MS"/>
              <a:buChar char="o"/>
            </a:pPr>
            <a:r>
              <a:rPr lang="en-US" sz="1100" b="1">
                <a:solidFill>
                  <a:schemeClr val="dk1"/>
                </a:solidFill>
                <a:latin typeface="Comic Sans MS"/>
                <a:ea typeface="Comic Sans MS"/>
                <a:cs typeface="Comic Sans MS"/>
                <a:sym typeface="Comic Sans MS"/>
              </a:rPr>
              <a:t>MAP, iLearn, Istation, Write Score, GMAS</a:t>
            </a:r>
            <a:endParaRPr sz="1100" b="1">
              <a:solidFill>
                <a:schemeClr val="dk1"/>
              </a:solidFill>
              <a:latin typeface="Comic Sans MS"/>
              <a:ea typeface="Comic Sans MS"/>
              <a:cs typeface="Comic Sans MS"/>
              <a:sym typeface="Comic Sans MS"/>
            </a:endParaRPr>
          </a:p>
          <a:p>
            <a:pPr marL="457200" lvl="0" indent="-298450" algn="l" rtl="0">
              <a:lnSpc>
                <a:spcPct val="107916"/>
              </a:lnSpc>
              <a:spcBef>
                <a:spcPts val="0"/>
              </a:spcBef>
              <a:spcAft>
                <a:spcPts val="0"/>
              </a:spcAft>
              <a:buClr>
                <a:schemeClr val="dk1"/>
              </a:buClr>
              <a:buSzPts val="1100"/>
              <a:buFont typeface="Comic Sans MS"/>
              <a:buChar char="●"/>
            </a:pPr>
            <a:r>
              <a:rPr lang="en-US" sz="1100" b="1">
                <a:solidFill>
                  <a:schemeClr val="dk1"/>
                </a:solidFill>
                <a:latin typeface="Comic Sans MS"/>
                <a:ea typeface="Comic Sans MS"/>
                <a:cs typeface="Comic Sans MS"/>
                <a:sym typeface="Comic Sans MS"/>
              </a:rPr>
              <a:t>What are our school wide goals?</a:t>
            </a:r>
            <a:endParaRPr sz="1100" b="1">
              <a:solidFill>
                <a:schemeClr val="dk1"/>
              </a:solidFill>
              <a:latin typeface="Comic Sans MS"/>
              <a:ea typeface="Comic Sans MS"/>
              <a:cs typeface="Comic Sans MS"/>
              <a:sym typeface="Comic Sans MS"/>
            </a:endParaRPr>
          </a:p>
          <a:p>
            <a:pPr marL="914400" lvl="1" indent="-298450" algn="l" rtl="0">
              <a:lnSpc>
                <a:spcPct val="107916"/>
              </a:lnSpc>
              <a:spcBef>
                <a:spcPts val="0"/>
              </a:spcBef>
              <a:spcAft>
                <a:spcPts val="0"/>
              </a:spcAft>
              <a:buClr>
                <a:schemeClr val="dk1"/>
              </a:buClr>
              <a:buSzPts val="1100"/>
              <a:buFont typeface="Comic Sans MS"/>
              <a:buChar char="o"/>
            </a:pPr>
            <a:r>
              <a:rPr lang="en-US" sz="1100" b="1">
                <a:solidFill>
                  <a:schemeClr val="dk1"/>
                </a:solidFill>
                <a:latin typeface="Comic Sans MS"/>
                <a:ea typeface="Comic Sans MS"/>
                <a:cs typeface="Comic Sans MS"/>
                <a:sym typeface="Comic Sans MS"/>
              </a:rPr>
              <a:t>Review School Improvement Plan/Goals</a:t>
            </a:r>
            <a:endParaRPr sz="1100" b="1">
              <a:solidFill>
                <a:schemeClr val="dk1"/>
              </a:solidFill>
              <a:latin typeface="Comic Sans MS"/>
              <a:ea typeface="Comic Sans MS"/>
              <a:cs typeface="Comic Sans MS"/>
              <a:sym typeface="Comic Sans MS"/>
            </a:endParaRPr>
          </a:p>
          <a:p>
            <a:pPr marL="457200" lvl="0" indent="-298450" algn="l" rtl="0">
              <a:lnSpc>
                <a:spcPct val="107916"/>
              </a:lnSpc>
              <a:spcBef>
                <a:spcPts val="0"/>
              </a:spcBef>
              <a:spcAft>
                <a:spcPts val="0"/>
              </a:spcAft>
              <a:buClr>
                <a:schemeClr val="dk1"/>
              </a:buClr>
              <a:buSzPts val="1100"/>
              <a:buFont typeface="Comic Sans MS"/>
              <a:buChar char="●"/>
            </a:pPr>
            <a:r>
              <a:rPr lang="en-US" sz="1100" b="1">
                <a:solidFill>
                  <a:schemeClr val="dk1"/>
                </a:solidFill>
                <a:latin typeface="Comic Sans MS"/>
                <a:ea typeface="Comic Sans MS"/>
                <a:cs typeface="Comic Sans MS"/>
                <a:sym typeface="Comic Sans MS"/>
              </a:rPr>
              <a:t>What opportunities does the school provide for family engagement?</a:t>
            </a:r>
            <a:endParaRPr sz="1100" b="1">
              <a:solidFill>
                <a:schemeClr val="dk1"/>
              </a:solidFill>
              <a:latin typeface="Comic Sans MS"/>
              <a:ea typeface="Comic Sans MS"/>
              <a:cs typeface="Comic Sans MS"/>
              <a:sym typeface="Comic Sans MS"/>
            </a:endParaRPr>
          </a:p>
          <a:p>
            <a:pPr marL="914400" lvl="1" indent="-298450" algn="l" rtl="0">
              <a:lnSpc>
                <a:spcPct val="107916"/>
              </a:lnSpc>
              <a:spcBef>
                <a:spcPts val="0"/>
              </a:spcBef>
              <a:spcAft>
                <a:spcPts val="0"/>
              </a:spcAft>
              <a:buClr>
                <a:schemeClr val="dk1"/>
              </a:buClr>
              <a:buSzPts val="1100"/>
              <a:buFont typeface="Comic Sans MS"/>
              <a:buChar char="o"/>
            </a:pPr>
            <a:r>
              <a:rPr lang="en-US" sz="1100" b="1">
                <a:solidFill>
                  <a:schemeClr val="dk1"/>
                </a:solidFill>
                <a:latin typeface="Comic Sans MS"/>
                <a:ea typeface="Comic Sans MS"/>
                <a:cs typeface="Comic Sans MS"/>
                <a:sym typeface="Comic Sans MS"/>
              </a:rPr>
              <a:t>Parent Surveys, Parent Information Sessions</a:t>
            </a:r>
            <a:endParaRPr sz="1100" b="1">
              <a:solidFill>
                <a:schemeClr val="dk1"/>
              </a:solidFill>
              <a:latin typeface="Comic Sans MS"/>
              <a:ea typeface="Comic Sans MS"/>
              <a:cs typeface="Comic Sans MS"/>
              <a:sym typeface="Comic Sans MS"/>
            </a:endParaRPr>
          </a:p>
          <a:p>
            <a:pPr marL="914400" lvl="1" indent="-298450" algn="l" rtl="0">
              <a:lnSpc>
                <a:spcPct val="107916"/>
              </a:lnSpc>
              <a:spcBef>
                <a:spcPts val="0"/>
              </a:spcBef>
              <a:spcAft>
                <a:spcPts val="0"/>
              </a:spcAft>
              <a:buClr>
                <a:schemeClr val="dk1"/>
              </a:buClr>
              <a:buSzPts val="1100"/>
              <a:buFont typeface="Comic Sans MS"/>
              <a:buChar char="o"/>
            </a:pPr>
            <a:r>
              <a:rPr lang="en-US" sz="1100" b="1">
                <a:solidFill>
                  <a:schemeClr val="dk1"/>
                </a:solidFill>
                <a:latin typeface="Comic Sans MS"/>
                <a:ea typeface="Comic Sans MS"/>
                <a:cs typeface="Comic Sans MS"/>
                <a:sym typeface="Comic Sans MS"/>
              </a:rPr>
              <a:t>Jointly developed School Compact</a:t>
            </a:r>
            <a:endParaRPr sz="1100" b="1">
              <a:solidFill>
                <a:schemeClr val="dk1"/>
              </a:solidFill>
              <a:latin typeface="Comic Sans MS"/>
              <a:ea typeface="Comic Sans MS"/>
              <a:cs typeface="Comic Sans MS"/>
              <a:sym typeface="Comic Sans MS"/>
            </a:endParaRPr>
          </a:p>
          <a:p>
            <a:pPr marL="914400" lvl="1" indent="-298450" algn="l" rtl="0">
              <a:lnSpc>
                <a:spcPct val="107916"/>
              </a:lnSpc>
              <a:spcBef>
                <a:spcPts val="0"/>
              </a:spcBef>
              <a:spcAft>
                <a:spcPts val="0"/>
              </a:spcAft>
              <a:buClr>
                <a:schemeClr val="dk1"/>
              </a:buClr>
              <a:buSzPts val="1100"/>
              <a:buFont typeface="Comic Sans MS"/>
              <a:buChar char="o"/>
            </a:pPr>
            <a:r>
              <a:rPr lang="en-US" sz="1100" b="1">
                <a:solidFill>
                  <a:schemeClr val="dk1"/>
                </a:solidFill>
                <a:latin typeface="Comic Sans MS"/>
                <a:ea typeface="Comic Sans MS"/>
                <a:cs typeface="Comic Sans MS"/>
                <a:sym typeface="Comic Sans MS"/>
              </a:rPr>
              <a:t>School, Parent and Family Engagement Policy</a:t>
            </a:r>
            <a:endParaRPr sz="1100" b="1">
              <a:solidFill>
                <a:schemeClr val="dk1"/>
              </a:solidFill>
              <a:latin typeface="Comic Sans MS"/>
              <a:ea typeface="Comic Sans MS"/>
              <a:cs typeface="Comic Sans MS"/>
              <a:sym typeface="Comic Sans MS"/>
            </a:endParaRPr>
          </a:p>
          <a:p>
            <a:pPr marL="457200" lvl="0" indent="-298450" algn="l" rtl="0">
              <a:lnSpc>
                <a:spcPct val="107916"/>
              </a:lnSpc>
              <a:spcBef>
                <a:spcPts val="0"/>
              </a:spcBef>
              <a:spcAft>
                <a:spcPts val="0"/>
              </a:spcAft>
              <a:buClr>
                <a:schemeClr val="dk1"/>
              </a:buClr>
              <a:buSzPts val="1100"/>
              <a:buFont typeface="Comic Sans MS"/>
              <a:buChar char="●"/>
            </a:pPr>
            <a:r>
              <a:rPr lang="en-US" sz="1100" b="1">
                <a:solidFill>
                  <a:schemeClr val="dk1"/>
                </a:solidFill>
                <a:latin typeface="Comic Sans MS"/>
                <a:ea typeface="Comic Sans MS"/>
                <a:cs typeface="Comic Sans MS"/>
                <a:sym typeface="Comic Sans MS"/>
              </a:rPr>
              <a:t>How responsive will the school be to my questions when staff is contacted?</a:t>
            </a:r>
            <a:endParaRPr sz="1100" b="1">
              <a:solidFill>
                <a:schemeClr val="dk1"/>
              </a:solidFill>
              <a:latin typeface="Comic Sans MS"/>
              <a:ea typeface="Comic Sans MS"/>
              <a:cs typeface="Comic Sans MS"/>
              <a:sym typeface="Comic Sans MS"/>
            </a:endParaRPr>
          </a:p>
          <a:p>
            <a:pPr marL="0" lvl="0" indent="0" algn="l" rtl="0">
              <a:lnSpc>
                <a:spcPct val="107916"/>
              </a:lnSpc>
              <a:spcBef>
                <a:spcPts val="800"/>
              </a:spcBef>
              <a:spcAft>
                <a:spcPts val="0"/>
              </a:spcAft>
              <a:buClr>
                <a:schemeClr val="dk1"/>
              </a:buClr>
              <a:buSzPts val="1100"/>
              <a:buFont typeface="Arial"/>
              <a:buNone/>
            </a:pPr>
            <a:r>
              <a:rPr lang="en-US" sz="1100" b="1">
                <a:solidFill>
                  <a:schemeClr val="dk1"/>
                </a:solidFill>
                <a:latin typeface="Comic Sans MS"/>
                <a:ea typeface="Comic Sans MS"/>
                <a:cs typeface="Comic Sans MS"/>
                <a:sym typeface="Comic Sans MS"/>
              </a:rPr>
              <a:t>Closing Remarks- Cleve Roland, MCMS Principal</a:t>
            </a:r>
            <a:endParaRPr sz="1100" b="1">
              <a:solidFill>
                <a:schemeClr val="dk1"/>
              </a:solidFill>
              <a:latin typeface="Comic Sans MS"/>
              <a:ea typeface="Comic Sans MS"/>
              <a:cs typeface="Comic Sans MS"/>
              <a:sym typeface="Comic Sans MS"/>
            </a:endParaRPr>
          </a:p>
          <a:p>
            <a:pPr marL="0" lvl="0" indent="0" algn="l" rtl="0">
              <a:lnSpc>
                <a:spcPct val="107916"/>
              </a:lnSpc>
              <a:spcBef>
                <a:spcPts val="800"/>
              </a:spcBef>
              <a:spcAft>
                <a:spcPts val="0"/>
              </a:spcAft>
              <a:buClr>
                <a:schemeClr val="dk1"/>
              </a:buClr>
              <a:buSzPts val="1100"/>
              <a:buFont typeface="Arial"/>
              <a:buNone/>
            </a:pPr>
            <a:r>
              <a:rPr lang="en-US" sz="1100" b="1">
                <a:solidFill>
                  <a:schemeClr val="dk1"/>
                </a:solidFill>
                <a:latin typeface="Comic Sans MS"/>
                <a:ea typeface="Comic Sans MS"/>
                <a:cs typeface="Comic Sans MS"/>
                <a:sym typeface="Comic Sans MS"/>
              </a:rPr>
              <a:t>Question/Answer session</a:t>
            </a:r>
            <a:endParaRPr sz="1100" b="1">
              <a:solidFill>
                <a:schemeClr val="dk1"/>
              </a:solidFill>
              <a:latin typeface="Comic Sans MS"/>
              <a:ea typeface="Comic Sans MS"/>
              <a:cs typeface="Comic Sans MS"/>
              <a:sym typeface="Comic Sans MS"/>
            </a:endParaRPr>
          </a:p>
          <a:p>
            <a:pPr marL="0" lvl="0" indent="0" algn="l" rtl="0">
              <a:lnSpc>
                <a:spcPct val="107916"/>
              </a:lnSpc>
              <a:spcBef>
                <a:spcPts val="800"/>
              </a:spcBef>
              <a:spcAft>
                <a:spcPts val="0"/>
              </a:spcAft>
              <a:buClr>
                <a:schemeClr val="dk1"/>
              </a:buClr>
              <a:buSzPts val="1100"/>
              <a:buFont typeface="Arial"/>
              <a:buNone/>
            </a:pPr>
            <a:r>
              <a:rPr lang="en-US" sz="1100" b="1">
                <a:solidFill>
                  <a:schemeClr val="dk1"/>
                </a:solidFill>
                <a:latin typeface="Comic Sans MS"/>
                <a:ea typeface="Comic Sans MS"/>
                <a:cs typeface="Comic Sans MS"/>
                <a:sym typeface="Comic Sans MS"/>
              </a:rPr>
              <a:t>Adjourn Title I Meeting</a:t>
            </a:r>
            <a:endParaRPr sz="1100" b="1">
              <a:solidFill>
                <a:schemeClr val="dk1"/>
              </a:solidFill>
              <a:latin typeface="Comic Sans MS"/>
              <a:ea typeface="Comic Sans MS"/>
              <a:cs typeface="Comic Sans MS"/>
              <a:sym typeface="Comic Sans MS"/>
            </a:endParaRPr>
          </a:p>
          <a:p>
            <a:pPr marL="0" lvl="0" indent="0" algn="l" rtl="0">
              <a:lnSpc>
                <a:spcPct val="107916"/>
              </a:lnSpc>
              <a:spcBef>
                <a:spcPts val="800"/>
              </a:spcBef>
              <a:spcAft>
                <a:spcPts val="0"/>
              </a:spcAft>
              <a:buClr>
                <a:schemeClr val="dk1"/>
              </a:buClr>
              <a:buSzPts val="1100"/>
              <a:buFont typeface="Arial"/>
              <a:buNone/>
            </a:pPr>
            <a:r>
              <a:rPr lang="en-US" sz="1100" b="1">
                <a:solidFill>
                  <a:schemeClr val="dk1"/>
                </a:solidFill>
                <a:latin typeface="Comic Sans MS"/>
                <a:ea typeface="Comic Sans MS"/>
                <a:cs typeface="Comic Sans MS"/>
                <a:sym typeface="Comic Sans MS"/>
              </a:rPr>
              <a:t>Parent Engagement Activity: Infinite Campus with Mrs. Keumele Keown</a:t>
            </a:r>
            <a:r>
              <a:rPr lang="en-US" sz="1200" b="1">
                <a:solidFill>
                  <a:schemeClr val="dk1"/>
                </a:solidFill>
                <a:latin typeface="Comic Sans MS"/>
                <a:ea typeface="Comic Sans MS"/>
                <a:cs typeface="Comic Sans MS"/>
                <a:sym typeface="Comic Sans MS"/>
              </a:rPr>
              <a:t>, MCMS Counselor </a:t>
            </a:r>
            <a:endParaRPr sz="1100" b="1">
              <a:solidFill>
                <a:schemeClr val="dk1"/>
              </a:solidFill>
              <a:latin typeface="Comic Sans MS"/>
              <a:ea typeface="Comic Sans MS"/>
              <a:cs typeface="Comic Sans MS"/>
              <a:sym typeface="Comic Sans MS"/>
            </a:endParaRPr>
          </a:p>
          <a:p>
            <a:pPr marL="0" lvl="0" indent="0" algn="l" rtl="0">
              <a:lnSpc>
                <a:spcPct val="107916"/>
              </a:lnSpc>
              <a:spcBef>
                <a:spcPts val="800"/>
              </a:spcBef>
              <a:spcAft>
                <a:spcPts val="800"/>
              </a:spcAft>
              <a:buClr>
                <a:schemeClr val="dk1"/>
              </a:buClr>
              <a:buSzPts val="1100"/>
              <a:buFont typeface="Arial"/>
              <a:buNone/>
            </a:pPr>
            <a:endParaRPr sz="1200" b="1">
              <a:solidFill>
                <a:schemeClr val="dk1"/>
              </a:solidFill>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a17a09ca12_0_1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b="1">
                <a:latin typeface="Quicksand"/>
                <a:ea typeface="Quicksand"/>
                <a:cs typeface="Quicksand"/>
                <a:sym typeface="Quicksand"/>
              </a:rPr>
              <a:t>Infinite Campus- Parent Portal</a:t>
            </a:r>
            <a:endParaRPr b="1">
              <a:latin typeface="Quicksand"/>
              <a:ea typeface="Quicksand"/>
              <a:cs typeface="Quicksand"/>
              <a:sym typeface="Quicksand"/>
            </a:endParaRPr>
          </a:p>
        </p:txBody>
      </p:sp>
      <p:pic>
        <p:nvPicPr>
          <p:cNvPr id="236" name="Google Shape;236;g2a17a09ca12_0_10" title="Parent Portal directions.webm">
            <a:hlinkClick r:id="rId3"/>
          </p:cNvPr>
          <p:cNvPicPr preferRelativeResize="0"/>
          <p:nvPr/>
        </p:nvPicPr>
        <p:blipFill>
          <a:blip r:embed="rId4">
            <a:alphaModFix/>
          </a:blip>
          <a:stretch>
            <a:fillRect/>
          </a:stretch>
        </p:blipFill>
        <p:spPr>
          <a:xfrm>
            <a:off x="457200" y="1417650"/>
            <a:ext cx="84582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a17a09ca12_0_1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latin typeface="Quicksand"/>
                <a:ea typeface="Quicksand"/>
                <a:cs typeface="Quicksand"/>
                <a:sym typeface="Quicksand"/>
              </a:rPr>
              <a:t>Infinite Campus for Parents</a:t>
            </a:r>
            <a:endParaRPr b="1">
              <a:latin typeface="Quicksand"/>
              <a:ea typeface="Quicksand"/>
              <a:cs typeface="Quicksand"/>
              <a:sym typeface="Quicksand"/>
            </a:endParaRPr>
          </a:p>
        </p:txBody>
      </p:sp>
      <p:sp>
        <p:nvSpPr>
          <p:cNvPr id="243" name="Google Shape;243;g2a17a09ca12_0_18"/>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MCMS </a:t>
            </a:r>
            <a:r>
              <a:rPr lang="en-US" u="sng">
                <a:solidFill>
                  <a:schemeClr val="hlink"/>
                </a:solidFill>
                <a:hlinkClick r:id="rId3"/>
              </a:rPr>
              <a:t>Benefits of Infinite Campus</a:t>
            </a:r>
            <a:r>
              <a:rPr lang="en-US"/>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377850" y="160775"/>
            <a:ext cx="7772400" cy="2895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DF322D"/>
              </a:buClr>
              <a:buSzPts val="19900"/>
              <a:buFont typeface="Calibri"/>
              <a:buNone/>
            </a:pPr>
            <a:r>
              <a:rPr lang="en-US" sz="16200" b="1">
                <a:solidFill>
                  <a:srgbClr val="DF322D"/>
                </a:solidFill>
                <a:latin typeface="Quicksand"/>
                <a:ea typeface="Quicksand"/>
                <a:cs typeface="Quicksand"/>
                <a:sym typeface="Quicksand"/>
              </a:rPr>
              <a:t>MCMS</a:t>
            </a:r>
            <a:endParaRPr sz="16200" b="1">
              <a:solidFill>
                <a:srgbClr val="DF322D"/>
              </a:solidFill>
              <a:latin typeface="Quicksand"/>
              <a:ea typeface="Quicksand"/>
              <a:cs typeface="Quicksand"/>
              <a:sym typeface="Quicksand"/>
            </a:endParaRPr>
          </a:p>
        </p:txBody>
      </p:sp>
      <p:sp>
        <p:nvSpPr>
          <p:cNvPr id="102" name="Google Shape;102;p1"/>
          <p:cNvSpPr txBox="1">
            <a:spLocks noGrp="1"/>
          </p:cNvSpPr>
          <p:nvPr>
            <p:ph type="subTitle" idx="1"/>
          </p:nvPr>
        </p:nvSpPr>
        <p:spPr>
          <a:xfrm>
            <a:off x="762000" y="2971800"/>
            <a:ext cx="7696200" cy="1752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3F3F3F"/>
              </a:buClr>
              <a:buSzPts val="3200"/>
              <a:buNone/>
            </a:pPr>
            <a:r>
              <a:rPr lang="en-US" sz="2900" b="1">
                <a:solidFill>
                  <a:srgbClr val="3F3F3F"/>
                </a:solidFill>
                <a:latin typeface="Quicksand"/>
                <a:ea typeface="Quicksand"/>
                <a:cs typeface="Quicksand"/>
                <a:sym typeface="Quicksand"/>
              </a:rPr>
              <a:t>Curriculum and Assessment Information</a:t>
            </a:r>
            <a:endParaRPr sz="2900" b="1">
              <a:latin typeface="Quicksand"/>
              <a:ea typeface="Quicksand"/>
              <a:cs typeface="Quicksand"/>
              <a:sym typeface="Quicksand"/>
            </a:endParaRPr>
          </a:p>
          <a:p>
            <a:pPr marL="0" lvl="0" indent="0" algn="ctr" rtl="0">
              <a:lnSpc>
                <a:spcPct val="100000"/>
              </a:lnSpc>
              <a:spcBef>
                <a:spcPts val="480"/>
              </a:spcBef>
              <a:spcAft>
                <a:spcPts val="0"/>
              </a:spcAft>
              <a:buClr>
                <a:srgbClr val="3F3F3F"/>
              </a:buClr>
              <a:buSzPts val="2400"/>
              <a:buNone/>
            </a:pPr>
            <a:r>
              <a:rPr lang="en-US" sz="2100" b="1">
                <a:solidFill>
                  <a:srgbClr val="3F3F3F"/>
                </a:solidFill>
                <a:latin typeface="Quicksand"/>
                <a:ea typeface="Quicksand"/>
                <a:cs typeface="Quicksand"/>
                <a:sym typeface="Quicksand"/>
              </a:rPr>
              <a:t>(Title 1 Annual Parent Meeting)</a:t>
            </a:r>
            <a:endParaRPr sz="2100" b="1">
              <a:solidFill>
                <a:srgbClr val="3F3F3F"/>
              </a:solidFill>
              <a:latin typeface="Quicksand"/>
              <a:ea typeface="Quicksand"/>
              <a:cs typeface="Quicksand"/>
              <a:sym typeface="Quicksand"/>
            </a:endParaRPr>
          </a:p>
        </p:txBody>
      </p:sp>
      <p:pic>
        <p:nvPicPr>
          <p:cNvPr id="103" name="Google Shape;103;p1"/>
          <p:cNvPicPr preferRelativeResize="0"/>
          <p:nvPr/>
        </p:nvPicPr>
        <p:blipFill rotWithShape="1">
          <a:blip r:embed="rId3">
            <a:alphaModFix amt="14000"/>
          </a:blip>
          <a:srcRect l="-930" t="18199" r="929" b="-18199"/>
          <a:stretch/>
        </p:blipFill>
        <p:spPr>
          <a:xfrm>
            <a:off x="114300" y="304100"/>
            <a:ext cx="8991600" cy="8519726"/>
          </a:xfrm>
          <a:prstGeom prst="rect">
            <a:avLst/>
          </a:prstGeom>
          <a:noFill/>
          <a:ln>
            <a:noFill/>
          </a:ln>
        </p:spPr>
      </p:pic>
      <p:sp>
        <p:nvSpPr>
          <p:cNvPr id="104" name="Google Shape;104;p1"/>
          <p:cNvSpPr txBox="1"/>
          <p:nvPr/>
        </p:nvSpPr>
        <p:spPr>
          <a:xfrm>
            <a:off x="2667000" y="4346675"/>
            <a:ext cx="38100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200" b="1">
                <a:solidFill>
                  <a:srgbClr val="3F3F3F"/>
                </a:solidFill>
                <a:latin typeface="Quicksand"/>
                <a:ea typeface="Quicksand"/>
                <a:cs typeface="Quicksand"/>
                <a:sym typeface="Quicksand"/>
              </a:rPr>
              <a:t>December 4th &amp; 5th, 2023</a:t>
            </a:r>
            <a:endParaRPr sz="1800" b="1" i="0" u="none" strike="noStrike" cap="none">
              <a:solidFill>
                <a:srgbClr val="000000"/>
              </a:solidFill>
              <a:latin typeface="Quicksand"/>
              <a:ea typeface="Quicksand"/>
              <a:cs typeface="Quicksand"/>
              <a:sym typeface="Quicksand"/>
            </a:endParaRPr>
          </a:p>
          <a:p>
            <a:pPr marL="0" marR="0" lvl="0" indent="0" algn="ctr" rtl="0">
              <a:lnSpc>
                <a:spcPct val="100000"/>
              </a:lnSpc>
              <a:spcBef>
                <a:spcPts val="0"/>
              </a:spcBef>
              <a:spcAft>
                <a:spcPts val="0"/>
              </a:spcAft>
              <a:buClr>
                <a:srgbClr val="000000"/>
              </a:buClr>
              <a:buSzPts val="1800"/>
              <a:buFont typeface="Arial"/>
              <a:buNone/>
            </a:pPr>
            <a:endParaRPr sz="2200" b="1" i="0" u="none" strike="noStrike" cap="none">
              <a:solidFill>
                <a:srgbClr val="3F3F3F"/>
              </a:solidFill>
              <a:latin typeface="Lora"/>
              <a:ea typeface="Lora"/>
              <a:cs typeface="Lora"/>
              <a:sym typeface="Lo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g2a0b16b0a4b_0_0"/>
          <p:cNvPicPr preferRelativeResize="0"/>
          <p:nvPr/>
        </p:nvPicPr>
        <p:blipFill>
          <a:blip r:embed="rId3">
            <a:alphaModFix/>
          </a:blip>
          <a:stretch>
            <a:fillRect/>
          </a:stretch>
        </p:blipFill>
        <p:spPr>
          <a:xfrm>
            <a:off x="1184949" y="767725"/>
            <a:ext cx="7089924" cy="5943451"/>
          </a:xfrm>
          <a:prstGeom prst="rect">
            <a:avLst/>
          </a:prstGeom>
          <a:noFill/>
          <a:ln>
            <a:noFill/>
          </a:ln>
        </p:spPr>
      </p:pic>
      <p:sp>
        <p:nvSpPr>
          <p:cNvPr id="111" name="Google Shape;111;g2a0b16b0a4b_0_0"/>
          <p:cNvSpPr txBox="1"/>
          <p:nvPr/>
        </p:nvSpPr>
        <p:spPr>
          <a:xfrm>
            <a:off x="587275" y="59175"/>
            <a:ext cx="77505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800">
                <a:solidFill>
                  <a:srgbClr val="FF0000"/>
                </a:solidFill>
                <a:latin typeface="Impact"/>
                <a:ea typeface="Impact"/>
                <a:cs typeface="Impact"/>
                <a:sym typeface="Impact"/>
              </a:rPr>
              <a:t>MCMS 2023 Title 1 Reward School</a:t>
            </a:r>
            <a:endParaRPr sz="3800">
              <a:solidFill>
                <a:srgbClr val="FF0000"/>
              </a:solidFill>
              <a:latin typeface="Impact"/>
              <a:ea typeface="Impact"/>
              <a:cs typeface="Impact"/>
              <a:sym typeface="Impac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a:spLocks noGrp="1"/>
          </p:cNvSpPr>
          <p:nvPr>
            <p:ph type="title"/>
          </p:nvPr>
        </p:nvSpPr>
        <p:spPr>
          <a:xfrm>
            <a:off x="152400" y="274638"/>
            <a:ext cx="8686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800"/>
              <a:buFont typeface="Calibri"/>
              <a:buNone/>
            </a:pPr>
            <a:r>
              <a:rPr lang="en-US" sz="4800" b="1" cap="none">
                <a:latin typeface="Quicksand"/>
                <a:ea typeface="Quicksand"/>
                <a:cs typeface="Quicksand"/>
                <a:sym typeface="Quicksand"/>
              </a:rPr>
              <a:t>MCMS CURRICULUM</a:t>
            </a:r>
            <a:endParaRPr sz="4800" b="1" cap="none">
              <a:latin typeface="Quicksand"/>
              <a:ea typeface="Quicksand"/>
              <a:cs typeface="Quicksand"/>
              <a:sym typeface="Quicksand"/>
            </a:endParaRPr>
          </a:p>
        </p:txBody>
      </p:sp>
      <p:sp>
        <p:nvSpPr>
          <p:cNvPr id="117" name="Google Shape;117;p2"/>
          <p:cNvSpPr txBox="1">
            <a:spLocks noGrp="1"/>
          </p:cNvSpPr>
          <p:nvPr>
            <p:ph type="body" idx="1"/>
          </p:nvPr>
        </p:nvSpPr>
        <p:spPr>
          <a:xfrm>
            <a:off x="152400" y="1282800"/>
            <a:ext cx="8915400" cy="4965600"/>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100000"/>
              </a:lnSpc>
              <a:spcBef>
                <a:spcPts val="0"/>
              </a:spcBef>
              <a:spcAft>
                <a:spcPts val="0"/>
              </a:spcAft>
              <a:buClr>
                <a:schemeClr val="dk1"/>
              </a:buClr>
              <a:buSzPct val="100000"/>
              <a:buNone/>
            </a:pPr>
            <a:endParaRPr sz="4800">
              <a:latin typeface="Lexend"/>
              <a:ea typeface="Lexend"/>
              <a:cs typeface="Lexend"/>
              <a:sym typeface="Lexend"/>
            </a:endParaRPr>
          </a:p>
          <a:p>
            <a:pPr marL="457200" lvl="0" indent="-403089" algn="l" rtl="0">
              <a:lnSpc>
                <a:spcPct val="100000"/>
              </a:lnSpc>
              <a:spcBef>
                <a:spcPts val="0"/>
              </a:spcBef>
              <a:spcAft>
                <a:spcPts val="0"/>
              </a:spcAft>
              <a:buSzPct val="99971"/>
              <a:buFont typeface="Quicksand"/>
              <a:buChar char="•"/>
            </a:pPr>
            <a:r>
              <a:rPr lang="en-US" sz="3543">
                <a:latin typeface="Quicksand"/>
                <a:ea typeface="Quicksand"/>
                <a:cs typeface="Quicksand"/>
                <a:sym typeface="Quicksand"/>
              </a:rPr>
              <a:t>GA Standards of Excellence</a:t>
            </a:r>
            <a:endParaRPr sz="3543">
              <a:latin typeface="Quicksand"/>
              <a:ea typeface="Quicksand"/>
              <a:cs typeface="Quicksand"/>
              <a:sym typeface="Quicksand"/>
            </a:endParaRPr>
          </a:p>
          <a:p>
            <a:pPr marL="457200" lvl="0" indent="0" algn="l" rtl="0">
              <a:lnSpc>
                <a:spcPct val="100000"/>
              </a:lnSpc>
              <a:spcBef>
                <a:spcPts val="0"/>
              </a:spcBef>
              <a:spcAft>
                <a:spcPts val="0"/>
              </a:spcAft>
              <a:buSzPct val="65535"/>
              <a:buNone/>
            </a:pPr>
            <a:endParaRPr sz="3543">
              <a:latin typeface="Quicksand"/>
              <a:ea typeface="Quicksand"/>
              <a:cs typeface="Quicksand"/>
              <a:sym typeface="Quicksand"/>
            </a:endParaRPr>
          </a:p>
          <a:p>
            <a:pPr marL="457200" lvl="0" indent="-403075" algn="l" rtl="0">
              <a:lnSpc>
                <a:spcPct val="100000"/>
              </a:lnSpc>
              <a:spcBef>
                <a:spcPts val="0"/>
              </a:spcBef>
              <a:spcAft>
                <a:spcPts val="0"/>
              </a:spcAft>
              <a:buSzPct val="94056"/>
              <a:buFont typeface="Quicksand"/>
              <a:buChar char="•"/>
            </a:pPr>
            <a:r>
              <a:rPr lang="en-US" sz="3766">
                <a:latin typeface="Quicksand"/>
                <a:ea typeface="Quicksand"/>
                <a:cs typeface="Quicksand"/>
                <a:sym typeface="Quicksand"/>
              </a:rPr>
              <a:t>McGraw Hill Curriculum:</a:t>
            </a:r>
            <a:endParaRPr sz="3766">
              <a:latin typeface="Quicksand"/>
              <a:ea typeface="Quicksand"/>
              <a:cs typeface="Quicksand"/>
              <a:sym typeface="Quicksand"/>
            </a:endParaRPr>
          </a:p>
          <a:p>
            <a:pPr marL="914400" lvl="0" indent="-378797" algn="l" rtl="0">
              <a:lnSpc>
                <a:spcPct val="100000"/>
              </a:lnSpc>
              <a:spcBef>
                <a:spcPts val="0"/>
              </a:spcBef>
              <a:spcAft>
                <a:spcPts val="0"/>
              </a:spcAft>
              <a:buClr>
                <a:srgbClr val="FF0000"/>
              </a:buClr>
              <a:buSzPct val="100000"/>
              <a:buFont typeface="Quicksand"/>
              <a:buChar char="❏"/>
            </a:pPr>
            <a:r>
              <a:rPr lang="en-US" sz="3051">
                <a:solidFill>
                  <a:srgbClr val="FF0000"/>
                </a:solidFill>
                <a:latin typeface="Quicksand"/>
                <a:ea typeface="Quicksand"/>
                <a:cs typeface="Quicksand"/>
                <a:sym typeface="Quicksand"/>
              </a:rPr>
              <a:t>Reveal Math</a:t>
            </a:r>
            <a:endParaRPr sz="3051">
              <a:solidFill>
                <a:srgbClr val="FF0000"/>
              </a:solidFill>
              <a:latin typeface="Quicksand"/>
              <a:ea typeface="Quicksand"/>
              <a:cs typeface="Quicksand"/>
              <a:sym typeface="Quicksand"/>
            </a:endParaRPr>
          </a:p>
          <a:p>
            <a:pPr marL="914400" lvl="0" indent="-378797" algn="l" rtl="0">
              <a:lnSpc>
                <a:spcPct val="100000"/>
              </a:lnSpc>
              <a:spcBef>
                <a:spcPts val="0"/>
              </a:spcBef>
              <a:spcAft>
                <a:spcPts val="0"/>
              </a:spcAft>
              <a:buClr>
                <a:srgbClr val="FF0000"/>
              </a:buClr>
              <a:buSzPct val="100000"/>
              <a:buFont typeface="Quicksand"/>
              <a:buChar char="❏"/>
            </a:pPr>
            <a:r>
              <a:rPr lang="en-US" sz="3051">
                <a:solidFill>
                  <a:srgbClr val="FF0000"/>
                </a:solidFill>
                <a:latin typeface="Quicksand"/>
                <a:ea typeface="Quicksand"/>
                <a:cs typeface="Quicksand"/>
                <a:sym typeface="Quicksand"/>
              </a:rPr>
              <a:t>Inspire Science</a:t>
            </a:r>
            <a:endParaRPr sz="3051">
              <a:solidFill>
                <a:srgbClr val="FF0000"/>
              </a:solidFill>
              <a:latin typeface="Quicksand"/>
              <a:ea typeface="Quicksand"/>
              <a:cs typeface="Quicksand"/>
              <a:sym typeface="Quicksand"/>
            </a:endParaRPr>
          </a:p>
          <a:p>
            <a:pPr marL="914400" lvl="0" indent="-378797" algn="l" rtl="0">
              <a:lnSpc>
                <a:spcPct val="100000"/>
              </a:lnSpc>
              <a:spcBef>
                <a:spcPts val="0"/>
              </a:spcBef>
              <a:spcAft>
                <a:spcPts val="0"/>
              </a:spcAft>
              <a:buClr>
                <a:srgbClr val="FF0000"/>
              </a:buClr>
              <a:buSzPct val="100000"/>
              <a:buFont typeface="Quicksand"/>
              <a:buChar char="❏"/>
            </a:pPr>
            <a:r>
              <a:rPr lang="en-US" sz="3051">
                <a:solidFill>
                  <a:srgbClr val="FF0000"/>
                </a:solidFill>
                <a:latin typeface="Quicksand"/>
                <a:ea typeface="Quicksand"/>
                <a:cs typeface="Quicksand"/>
                <a:sym typeface="Quicksand"/>
              </a:rPr>
              <a:t>Study Sync ELA/Reading</a:t>
            </a:r>
            <a:endParaRPr sz="3051">
              <a:solidFill>
                <a:srgbClr val="FF0000"/>
              </a:solidFill>
              <a:latin typeface="Quicksand"/>
              <a:ea typeface="Quicksand"/>
              <a:cs typeface="Quicksand"/>
              <a:sym typeface="Quicksand"/>
            </a:endParaRPr>
          </a:p>
          <a:p>
            <a:pPr marL="914400" lvl="0" indent="0" algn="l" rtl="0">
              <a:lnSpc>
                <a:spcPct val="100000"/>
              </a:lnSpc>
              <a:spcBef>
                <a:spcPts val="518"/>
              </a:spcBef>
              <a:spcAft>
                <a:spcPts val="0"/>
              </a:spcAft>
              <a:buSzPct val="76125"/>
              <a:buNone/>
            </a:pPr>
            <a:endParaRPr sz="3051">
              <a:solidFill>
                <a:srgbClr val="FF0000"/>
              </a:solidFill>
              <a:latin typeface="Quicksand"/>
              <a:ea typeface="Quicksand"/>
              <a:cs typeface="Quicksand"/>
              <a:sym typeface="Quicksand"/>
            </a:endParaRPr>
          </a:p>
          <a:p>
            <a:pPr marL="457200" lvl="0" indent="-344051" algn="l" rtl="0">
              <a:lnSpc>
                <a:spcPct val="100000"/>
              </a:lnSpc>
              <a:spcBef>
                <a:spcPts val="518"/>
              </a:spcBef>
              <a:spcAft>
                <a:spcPts val="0"/>
              </a:spcAft>
              <a:buSzPct val="76866"/>
              <a:buFont typeface="Quicksand"/>
              <a:buChar char="●"/>
            </a:pPr>
            <a:r>
              <a:rPr lang="en-US" sz="3051">
                <a:latin typeface="Quicksand"/>
                <a:ea typeface="Quicksand"/>
                <a:cs typeface="Quicksand"/>
                <a:sym typeface="Quicksand"/>
              </a:rPr>
              <a:t>Social Studies Weekly</a:t>
            </a:r>
            <a:endParaRPr sz="3051">
              <a:latin typeface="Quicksand"/>
              <a:ea typeface="Quicksand"/>
              <a:cs typeface="Quicksand"/>
              <a:sym typeface="Quicksand"/>
            </a:endParaRPr>
          </a:p>
          <a:p>
            <a:pPr marL="914400" lvl="0" indent="0" algn="l" rtl="0">
              <a:lnSpc>
                <a:spcPct val="100000"/>
              </a:lnSpc>
              <a:spcBef>
                <a:spcPts val="518"/>
              </a:spcBef>
              <a:spcAft>
                <a:spcPts val="0"/>
              </a:spcAft>
              <a:buSzPct val="62772"/>
              <a:buNone/>
            </a:pPr>
            <a:endParaRPr sz="3700">
              <a:latin typeface="Quicksand"/>
              <a:ea typeface="Quicksand"/>
              <a:cs typeface="Quicksand"/>
              <a:sym typeface="Quicksand"/>
            </a:endParaRPr>
          </a:p>
          <a:p>
            <a:pPr marL="457200" lvl="0" indent="-327823" algn="l" rtl="0">
              <a:lnSpc>
                <a:spcPct val="100000"/>
              </a:lnSpc>
              <a:spcBef>
                <a:spcPts val="592"/>
              </a:spcBef>
              <a:spcAft>
                <a:spcPts val="0"/>
              </a:spcAft>
              <a:buSzPct val="63006"/>
              <a:buFont typeface="Quicksand"/>
              <a:buChar char="●"/>
            </a:pPr>
            <a:r>
              <a:rPr lang="en-US">
                <a:latin typeface="Quicksand"/>
                <a:ea typeface="Quicksand"/>
                <a:cs typeface="Quicksand"/>
                <a:sym typeface="Quicksand"/>
              </a:rPr>
              <a:t>Online Programs used to supplement the curriculum:</a:t>
            </a:r>
            <a:endParaRPr>
              <a:latin typeface="Quicksand"/>
              <a:ea typeface="Quicksand"/>
              <a:cs typeface="Quicksand"/>
              <a:sym typeface="Quicksand"/>
            </a:endParaRPr>
          </a:p>
          <a:p>
            <a:pPr marL="1143000" lvl="2" indent="-205739" algn="l" rtl="0">
              <a:lnSpc>
                <a:spcPct val="100000"/>
              </a:lnSpc>
              <a:spcBef>
                <a:spcPts val="444"/>
              </a:spcBef>
              <a:spcAft>
                <a:spcPts val="0"/>
              </a:spcAft>
              <a:buClr>
                <a:srgbClr val="FF0000"/>
              </a:buClr>
              <a:buSzPct val="100000"/>
              <a:buFont typeface="Quicksand"/>
              <a:buChar char="❏"/>
            </a:pPr>
            <a:r>
              <a:rPr lang="en-US">
                <a:solidFill>
                  <a:srgbClr val="FF0000"/>
                </a:solidFill>
                <a:latin typeface="Quicksand"/>
                <a:ea typeface="Quicksand"/>
                <a:cs typeface="Quicksand"/>
                <a:sym typeface="Quicksand"/>
              </a:rPr>
              <a:t>ALEKS </a:t>
            </a:r>
            <a:r>
              <a:rPr lang="en-US" sz="2000">
                <a:solidFill>
                  <a:srgbClr val="FF0000"/>
                </a:solidFill>
                <a:latin typeface="Quicksand"/>
                <a:ea typeface="Quicksand"/>
                <a:cs typeface="Quicksand"/>
                <a:sym typeface="Quicksand"/>
              </a:rPr>
              <a:t>(used for filling in learning gaps and to determine growth)</a:t>
            </a:r>
            <a:endParaRPr>
              <a:solidFill>
                <a:srgbClr val="FF0000"/>
              </a:solidFill>
              <a:latin typeface="Quicksand"/>
              <a:ea typeface="Quicksand"/>
              <a:cs typeface="Quicksand"/>
              <a:sym typeface="Quicksand"/>
            </a:endParaRPr>
          </a:p>
          <a:p>
            <a:pPr marL="1143000" lvl="2" indent="-205739" algn="l" rtl="0">
              <a:lnSpc>
                <a:spcPct val="100000"/>
              </a:lnSpc>
              <a:spcBef>
                <a:spcPts val="444"/>
              </a:spcBef>
              <a:spcAft>
                <a:spcPts val="0"/>
              </a:spcAft>
              <a:buClr>
                <a:srgbClr val="FF0000"/>
              </a:buClr>
              <a:buSzPct val="144000"/>
              <a:buFont typeface="Quicksand"/>
              <a:buChar char="❏"/>
            </a:pPr>
            <a:r>
              <a:rPr lang="en-US">
                <a:solidFill>
                  <a:srgbClr val="FF0000"/>
                </a:solidFill>
                <a:latin typeface="Quicksand"/>
                <a:ea typeface="Quicksand"/>
                <a:cs typeface="Quicksand"/>
                <a:sym typeface="Quicksand"/>
              </a:rPr>
              <a:t>IXL </a:t>
            </a:r>
            <a:r>
              <a:rPr lang="en-US" sz="2000">
                <a:solidFill>
                  <a:srgbClr val="FF0000"/>
                </a:solidFill>
                <a:latin typeface="Quicksand"/>
                <a:ea typeface="Quicksand"/>
                <a:cs typeface="Quicksand"/>
                <a:sym typeface="Quicksand"/>
              </a:rPr>
              <a:t>(used for filling in learning gaps and to determine growth)</a:t>
            </a:r>
            <a:endParaRPr sz="2000">
              <a:solidFill>
                <a:srgbClr val="FF0000"/>
              </a:solidFill>
              <a:latin typeface="Quicksand"/>
              <a:ea typeface="Quicksand"/>
              <a:cs typeface="Quicksand"/>
              <a:sym typeface="Quicksand"/>
            </a:endParaRPr>
          </a:p>
          <a:p>
            <a:pPr marL="1143000" lvl="2" indent="-186055" algn="l" rtl="0">
              <a:lnSpc>
                <a:spcPct val="100000"/>
              </a:lnSpc>
              <a:spcBef>
                <a:spcPts val="444"/>
              </a:spcBef>
              <a:spcAft>
                <a:spcPts val="0"/>
              </a:spcAft>
              <a:buClr>
                <a:srgbClr val="FF0000"/>
              </a:buClr>
              <a:buSzPct val="100000"/>
              <a:buFont typeface="Quicksand"/>
              <a:buChar char="❏"/>
            </a:pPr>
            <a:r>
              <a:rPr lang="en-US" sz="2000">
                <a:solidFill>
                  <a:srgbClr val="FF0000"/>
                </a:solidFill>
                <a:latin typeface="Quicksand"/>
                <a:ea typeface="Quicksand"/>
                <a:cs typeface="Quicksand"/>
                <a:sym typeface="Quicksand"/>
              </a:rPr>
              <a:t>Progress Learning</a:t>
            </a:r>
            <a:endParaRPr sz="2000">
              <a:solidFill>
                <a:srgbClr val="FF0000"/>
              </a:solidFill>
              <a:latin typeface="Quicksand"/>
              <a:ea typeface="Quicksand"/>
              <a:cs typeface="Quicksand"/>
              <a:sym typeface="Quicksand"/>
            </a:endParaRPr>
          </a:p>
        </p:txBody>
      </p:sp>
      <p:sp>
        <p:nvSpPr>
          <p:cNvPr id="118" name="Google Shape;118;p2"/>
          <p:cNvSpPr txBox="1"/>
          <p:nvPr/>
        </p:nvSpPr>
        <p:spPr>
          <a:xfrm>
            <a:off x="1524000" y="6183868"/>
            <a:ext cx="62484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a05c86069a_0_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latin typeface="Quicksand"/>
                <a:ea typeface="Quicksand"/>
                <a:cs typeface="Quicksand"/>
                <a:sym typeface="Quicksand"/>
              </a:rPr>
              <a:t>Informative Videos</a:t>
            </a:r>
            <a:endParaRPr>
              <a:latin typeface="Quicksand"/>
              <a:ea typeface="Quicksand"/>
              <a:cs typeface="Quicksand"/>
              <a:sym typeface="Quicksand"/>
            </a:endParaRPr>
          </a:p>
        </p:txBody>
      </p:sp>
      <p:sp>
        <p:nvSpPr>
          <p:cNvPr id="125" name="Google Shape;125;g2a05c86069a_0_2"/>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u="sng">
                <a:solidFill>
                  <a:schemeClr val="hlink"/>
                </a:solidFill>
                <a:latin typeface="Quicksand"/>
                <a:ea typeface="Quicksand"/>
                <a:cs typeface="Quicksand"/>
                <a:sym typeface="Quicksand"/>
                <a:hlinkClick r:id="rId3"/>
              </a:rPr>
              <a:t>McGraw Hill at Home</a:t>
            </a:r>
            <a:endParaRPr>
              <a:latin typeface="Quicksand"/>
              <a:ea typeface="Quicksand"/>
              <a:cs typeface="Quicksand"/>
              <a:sym typeface="Quicksand"/>
            </a:endParaRPr>
          </a:p>
          <a:p>
            <a:pPr marL="0" lvl="0" indent="0" algn="l" rtl="0">
              <a:spcBef>
                <a:spcPts val="360"/>
              </a:spcBef>
              <a:spcAft>
                <a:spcPts val="0"/>
              </a:spcAft>
              <a:buNone/>
            </a:pPr>
            <a:r>
              <a:rPr lang="en-US">
                <a:latin typeface="Quicksand"/>
                <a:ea typeface="Quicksand"/>
                <a:cs typeface="Quicksand"/>
                <a:sym typeface="Quicksand"/>
              </a:rPr>
              <a:t> </a:t>
            </a:r>
            <a:r>
              <a:rPr lang="en-US" u="sng">
                <a:solidFill>
                  <a:schemeClr val="hlink"/>
                </a:solidFill>
                <a:latin typeface="Quicksand"/>
                <a:ea typeface="Quicksand"/>
                <a:cs typeface="Quicksand"/>
                <a:sym typeface="Quicksand"/>
                <a:hlinkClick r:id="rId4"/>
              </a:rPr>
              <a:t>IXL at home</a:t>
            </a:r>
            <a:endParaRPr>
              <a:latin typeface="Quicksand"/>
              <a:ea typeface="Quicksand"/>
              <a:cs typeface="Quicksand"/>
              <a:sym typeface="Quicksand"/>
            </a:endParaRPr>
          </a:p>
          <a:p>
            <a:pPr marL="0" lvl="0" indent="0" algn="l" rtl="0">
              <a:spcBef>
                <a:spcPts val="360"/>
              </a:spcBef>
              <a:spcAft>
                <a:spcPts val="0"/>
              </a:spcAft>
              <a:buNone/>
            </a:pPr>
            <a:r>
              <a:rPr lang="en-US" u="sng">
                <a:solidFill>
                  <a:schemeClr val="hlink"/>
                </a:solidFill>
                <a:latin typeface="Quicksand"/>
                <a:ea typeface="Quicksand"/>
                <a:cs typeface="Quicksand"/>
                <a:sym typeface="Quicksand"/>
                <a:hlinkClick r:id="rId5"/>
              </a:rPr>
              <a:t>MAP Family Report</a:t>
            </a:r>
            <a:r>
              <a:rPr lang="en-US">
                <a:latin typeface="Quicksand"/>
                <a:ea typeface="Quicksand"/>
                <a:cs typeface="Quicksand"/>
                <a:sym typeface="Quicksand"/>
              </a:rPr>
              <a:t> </a:t>
            </a:r>
            <a:endParaRPr>
              <a:latin typeface="Quicksand"/>
              <a:ea typeface="Quicksand"/>
              <a:cs typeface="Quicksand"/>
              <a:sym typeface="Quicksand"/>
            </a:endParaRPr>
          </a:p>
          <a:p>
            <a:pPr marL="0" lvl="0" indent="0" algn="l" rtl="0">
              <a:spcBef>
                <a:spcPts val="360"/>
              </a:spcBef>
              <a:spcAft>
                <a:spcPts val="0"/>
              </a:spcAft>
              <a:buNone/>
            </a:pPr>
            <a:endParaRPr>
              <a:latin typeface="Quicksand"/>
              <a:ea typeface="Quicksand"/>
              <a:cs typeface="Quicksand"/>
              <a:sym typeface="Quicksand"/>
            </a:endParaRPr>
          </a:p>
          <a:p>
            <a:pPr marL="0" lvl="0" indent="0" algn="l" rtl="0">
              <a:spcBef>
                <a:spcPts val="360"/>
              </a:spcBef>
              <a:spcAft>
                <a:spcPts val="0"/>
              </a:spcAft>
              <a:buNone/>
            </a:pPr>
            <a:endParaRPr>
              <a:latin typeface="Quicksand"/>
              <a:ea typeface="Quicksand"/>
              <a:cs typeface="Quicksand"/>
              <a:sym typeface="Quicksand"/>
            </a:endParaRPr>
          </a:p>
          <a:p>
            <a:pPr marL="0" lvl="0" indent="0" algn="l" rtl="0">
              <a:spcBef>
                <a:spcPts val="360"/>
              </a:spcBef>
              <a:spcAft>
                <a:spcPts val="0"/>
              </a:spcAft>
              <a:buNone/>
            </a:pPr>
            <a:r>
              <a:rPr lang="en-US" u="sng">
                <a:solidFill>
                  <a:schemeClr val="hlink"/>
                </a:solidFill>
                <a:latin typeface="Quicksand"/>
                <a:ea typeface="Quicksand"/>
                <a:cs typeface="Quicksand"/>
                <a:sym typeface="Quicksand"/>
                <a:hlinkClick r:id="rId6"/>
              </a:rPr>
              <a:t>https://mms.miller.k12.ga.us/</a:t>
            </a:r>
            <a:r>
              <a:rPr lang="en-US">
                <a:latin typeface="Quicksand"/>
                <a:ea typeface="Quicksand"/>
                <a:cs typeface="Quicksand"/>
                <a:sym typeface="Quicksand"/>
              </a:rPr>
              <a:t> &gt;Staff &amp; Faculty&gt; Academic Coach’s Corner</a:t>
            </a:r>
            <a:endParaRPr>
              <a:latin typeface="Quicksand"/>
              <a:ea typeface="Quicksand"/>
              <a:cs typeface="Quicksand"/>
              <a:sym typeface="Quicksa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
          <p:cNvSpPr txBox="1">
            <a:spLocks noGrp="1"/>
          </p:cNvSpPr>
          <p:nvPr>
            <p:ph type="body" idx="1"/>
          </p:nvPr>
        </p:nvSpPr>
        <p:spPr>
          <a:xfrm>
            <a:off x="228600" y="1267600"/>
            <a:ext cx="8458200" cy="53490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rmAutofit fontScale="32500" lnSpcReduction="10000"/>
          </a:bodyPr>
          <a:lstStyle/>
          <a:p>
            <a:pPr marL="457200" lvl="0" indent="-315704" algn="l" rtl="0">
              <a:lnSpc>
                <a:spcPct val="115000"/>
              </a:lnSpc>
              <a:spcBef>
                <a:spcPts val="1800"/>
              </a:spcBef>
              <a:spcAft>
                <a:spcPts val="0"/>
              </a:spcAft>
              <a:buSzPct val="100000"/>
              <a:buChar char="•"/>
            </a:pPr>
            <a:r>
              <a:rPr lang="en-US" sz="4215" b="1">
                <a:highlight>
                  <a:schemeClr val="lt1"/>
                </a:highlight>
                <a:latin typeface="Arial"/>
                <a:ea typeface="Arial"/>
                <a:cs typeface="Arial"/>
                <a:sym typeface="Arial"/>
              </a:rPr>
              <a:t>ALEKS is a research-based, online learning program that offers course products for our math students. </a:t>
            </a:r>
            <a:endParaRPr sz="4215" b="1">
              <a:highlight>
                <a:schemeClr val="lt1"/>
              </a:highlight>
              <a:latin typeface="Arial"/>
              <a:ea typeface="Arial"/>
              <a:cs typeface="Arial"/>
              <a:sym typeface="Arial"/>
            </a:endParaRPr>
          </a:p>
          <a:p>
            <a:pPr marL="914400" lvl="1" indent="-297829" algn="l" rtl="0">
              <a:lnSpc>
                <a:spcPct val="115000"/>
              </a:lnSpc>
              <a:spcBef>
                <a:spcPts val="0"/>
              </a:spcBef>
              <a:spcAft>
                <a:spcPts val="0"/>
              </a:spcAft>
              <a:buSzPct val="100000"/>
              <a:buChar char="–"/>
            </a:pPr>
            <a:r>
              <a:rPr lang="en-US" sz="3350">
                <a:highlight>
                  <a:schemeClr val="lt1"/>
                </a:highlight>
                <a:latin typeface="Arial"/>
                <a:ea typeface="Arial"/>
                <a:cs typeface="Arial"/>
                <a:sym typeface="Arial"/>
              </a:rPr>
              <a:t>Rooted in 20 years of research and analytics, ALEKS is a proven, online learning platform that helps educators and parents understand each student's knowledge and learning progress in depth, and provides the individual support required for every student to achieve mastery.</a:t>
            </a:r>
            <a:endParaRPr sz="3350">
              <a:highlight>
                <a:schemeClr val="lt1"/>
              </a:highlight>
              <a:latin typeface="Arial"/>
              <a:ea typeface="Arial"/>
              <a:cs typeface="Arial"/>
              <a:sym typeface="Arial"/>
            </a:endParaRPr>
          </a:p>
          <a:p>
            <a:pPr marL="457200" lvl="0" indent="-315704" algn="l" rtl="0">
              <a:lnSpc>
                <a:spcPct val="115000"/>
              </a:lnSpc>
              <a:spcBef>
                <a:spcPts val="0"/>
              </a:spcBef>
              <a:spcAft>
                <a:spcPts val="0"/>
              </a:spcAft>
              <a:buSzPct val="100000"/>
              <a:buChar char="•"/>
            </a:pPr>
            <a:r>
              <a:rPr lang="en-US" sz="4215" b="1">
                <a:highlight>
                  <a:schemeClr val="lt1"/>
                </a:highlight>
                <a:latin typeface="Arial"/>
                <a:ea typeface="Arial"/>
                <a:cs typeface="Arial"/>
                <a:sym typeface="Arial"/>
              </a:rPr>
              <a:t>ALEKS is the most effective adaptive learning program.</a:t>
            </a:r>
            <a:endParaRPr sz="4215" b="1">
              <a:highlight>
                <a:schemeClr val="lt1"/>
              </a:highlight>
              <a:latin typeface="Arial"/>
              <a:ea typeface="Arial"/>
              <a:cs typeface="Arial"/>
              <a:sym typeface="Arial"/>
            </a:endParaRPr>
          </a:p>
          <a:p>
            <a:pPr marL="914400" lvl="1" indent="-301087" algn="l" rtl="0">
              <a:lnSpc>
                <a:spcPct val="115000"/>
              </a:lnSpc>
              <a:spcBef>
                <a:spcPts val="0"/>
              </a:spcBef>
              <a:spcAft>
                <a:spcPts val="0"/>
              </a:spcAft>
              <a:buSzPct val="100000"/>
              <a:buFont typeface="Arial"/>
              <a:buChar char="–"/>
            </a:pPr>
            <a:r>
              <a:rPr lang="en-US" sz="3507">
                <a:solidFill>
                  <a:srgbClr val="373A36"/>
                </a:solidFill>
                <a:latin typeface="Arial"/>
                <a:ea typeface="Arial"/>
                <a:cs typeface="Arial"/>
                <a:sym typeface="Arial"/>
              </a:rPr>
              <a:t>Constantly adapting to update each student’s knowledge state, ALEKS guides students to precisely what they are ready to learn at all times.</a:t>
            </a:r>
            <a:endParaRPr sz="3507">
              <a:solidFill>
                <a:srgbClr val="373A36"/>
              </a:solidFill>
              <a:latin typeface="Arial"/>
              <a:ea typeface="Arial"/>
              <a:cs typeface="Arial"/>
              <a:sym typeface="Arial"/>
            </a:endParaRPr>
          </a:p>
          <a:p>
            <a:pPr marL="914400" lvl="1" indent="-301087" algn="l" rtl="0">
              <a:lnSpc>
                <a:spcPct val="115000"/>
              </a:lnSpc>
              <a:spcBef>
                <a:spcPts val="0"/>
              </a:spcBef>
              <a:spcAft>
                <a:spcPts val="0"/>
              </a:spcAft>
              <a:buClr>
                <a:srgbClr val="373A36"/>
              </a:buClr>
              <a:buSzPct val="100000"/>
              <a:buFont typeface="Arial"/>
              <a:buChar char="–"/>
            </a:pPr>
            <a:r>
              <a:rPr lang="en-US" sz="3507">
                <a:solidFill>
                  <a:srgbClr val="373A36"/>
                </a:solidFill>
                <a:latin typeface="Arial"/>
                <a:ea typeface="Arial"/>
                <a:cs typeface="Arial"/>
                <a:sym typeface="Arial"/>
              </a:rPr>
              <a:t>ALEKS helps students master course topics through a continuous cycle of mastery, knowledge retention, and positive feedback. Each student begins a new course with a unique set of knowledge and prerequisite gaps to fill. By determining the student's baseline of knowledge, ALEKS creates an individual and dynamic path to success where students learn and then master topics. ALEKS has helped over 25,000,000 students and counting.</a:t>
            </a:r>
            <a:endParaRPr sz="3507">
              <a:solidFill>
                <a:srgbClr val="373A36"/>
              </a:solidFill>
              <a:latin typeface="Arial"/>
              <a:ea typeface="Arial"/>
              <a:cs typeface="Arial"/>
              <a:sym typeface="Arial"/>
            </a:endParaRPr>
          </a:p>
          <a:p>
            <a:pPr marL="457200" lvl="0" indent="-314339" algn="l" rtl="0">
              <a:lnSpc>
                <a:spcPct val="115000"/>
              </a:lnSpc>
              <a:spcBef>
                <a:spcPts val="0"/>
              </a:spcBef>
              <a:spcAft>
                <a:spcPts val="0"/>
              </a:spcAft>
              <a:buSzPct val="100000"/>
              <a:buChar char="•"/>
            </a:pPr>
            <a:r>
              <a:rPr lang="en-US" sz="4150" b="1">
                <a:solidFill>
                  <a:srgbClr val="373A36"/>
                </a:solidFill>
                <a:latin typeface="Arial"/>
                <a:ea typeface="Arial"/>
                <a:cs typeface="Arial"/>
                <a:sym typeface="Arial"/>
              </a:rPr>
              <a:t>ALEKS has patented a machine learning technology called ALEKS Insights to promptly alert educators to at risk students. </a:t>
            </a:r>
            <a:endParaRPr sz="4150" b="1">
              <a:solidFill>
                <a:srgbClr val="373A36"/>
              </a:solidFill>
              <a:latin typeface="Arial"/>
              <a:ea typeface="Arial"/>
              <a:cs typeface="Arial"/>
              <a:sym typeface="Arial"/>
            </a:endParaRPr>
          </a:p>
          <a:p>
            <a:pPr marL="914400" lvl="1" indent="-298767" algn="l" rtl="0">
              <a:lnSpc>
                <a:spcPct val="115000"/>
              </a:lnSpc>
              <a:spcBef>
                <a:spcPts val="0"/>
              </a:spcBef>
              <a:spcAft>
                <a:spcPts val="0"/>
              </a:spcAft>
              <a:buSzPct val="100000"/>
              <a:buFont typeface="Arial"/>
              <a:buChar char="–"/>
            </a:pPr>
            <a:r>
              <a:rPr lang="en-US" sz="3400">
                <a:solidFill>
                  <a:srgbClr val="373A36"/>
                </a:solidFill>
                <a:latin typeface="Arial"/>
                <a:ea typeface="Arial"/>
                <a:cs typeface="Arial"/>
                <a:sym typeface="Arial"/>
              </a:rPr>
              <a:t>ALEKS Insights provides email notification to instructors calling attention to students </a:t>
            </a:r>
            <a:endParaRPr sz="3400">
              <a:solidFill>
                <a:srgbClr val="373A36"/>
              </a:solidFill>
              <a:latin typeface="Arial"/>
              <a:ea typeface="Arial"/>
              <a:cs typeface="Arial"/>
              <a:sym typeface="Arial"/>
            </a:endParaRPr>
          </a:p>
          <a:p>
            <a:pPr marL="1371600" lvl="2" indent="-298767" algn="l" rtl="0">
              <a:lnSpc>
                <a:spcPct val="115000"/>
              </a:lnSpc>
              <a:spcBef>
                <a:spcPts val="0"/>
              </a:spcBef>
              <a:spcAft>
                <a:spcPts val="0"/>
              </a:spcAft>
              <a:buSzPct val="100000"/>
              <a:buChar char="•"/>
            </a:pPr>
            <a:r>
              <a:rPr lang="en-US" sz="3400">
                <a:solidFill>
                  <a:srgbClr val="373A36"/>
                </a:solidFill>
                <a:latin typeface="Arial"/>
                <a:ea typeface="Arial"/>
                <a:cs typeface="Arial"/>
                <a:sym typeface="Arial"/>
              </a:rPr>
              <a:t>(a) who are not succeeding</a:t>
            </a:r>
            <a:endParaRPr sz="3400">
              <a:solidFill>
                <a:srgbClr val="373A36"/>
              </a:solidFill>
              <a:latin typeface="Arial"/>
              <a:ea typeface="Arial"/>
              <a:cs typeface="Arial"/>
              <a:sym typeface="Arial"/>
            </a:endParaRPr>
          </a:p>
          <a:p>
            <a:pPr marL="1371600" lvl="2" indent="-298767" algn="l" rtl="0">
              <a:lnSpc>
                <a:spcPct val="115000"/>
              </a:lnSpc>
              <a:spcBef>
                <a:spcPts val="0"/>
              </a:spcBef>
              <a:spcAft>
                <a:spcPts val="0"/>
              </a:spcAft>
              <a:buSzPct val="100000"/>
              <a:buChar char="•"/>
            </a:pPr>
            <a:r>
              <a:rPr lang="en-US" sz="3400">
                <a:solidFill>
                  <a:srgbClr val="373A36"/>
                </a:solidFill>
                <a:latin typeface="Arial"/>
                <a:ea typeface="Arial"/>
                <a:cs typeface="Arial"/>
                <a:sym typeface="Arial"/>
              </a:rPr>
              <a:t>(b) who cease succeeding</a:t>
            </a:r>
            <a:endParaRPr sz="3400">
              <a:solidFill>
                <a:srgbClr val="373A36"/>
              </a:solidFill>
              <a:latin typeface="Arial"/>
              <a:ea typeface="Arial"/>
              <a:cs typeface="Arial"/>
              <a:sym typeface="Arial"/>
            </a:endParaRPr>
          </a:p>
          <a:p>
            <a:pPr marL="1371600" lvl="2" indent="-298767" algn="l" rtl="0">
              <a:lnSpc>
                <a:spcPct val="115000"/>
              </a:lnSpc>
              <a:spcBef>
                <a:spcPts val="0"/>
              </a:spcBef>
              <a:spcAft>
                <a:spcPts val="0"/>
              </a:spcAft>
              <a:buSzPct val="100000"/>
              <a:buChar char="•"/>
            </a:pPr>
            <a:r>
              <a:rPr lang="en-US" sz="3400">
                <a:solidFill>
                  <a:srgbClr val="373A36"/>
                </a:solidFill>
                <a:latin typeface="Arial"/>
                <a:ea typeface="Arial"/>
                <a:cs typeface="Arial"/>
                <a:sym typeface="Arial"/>
              </a:rPr>
              <a:t>(c) who are excessively procrastinating</a:t>
            </a:r>
            <a:endParaRPr sz="3400">
              <a:solidFill>
                <a:srgbClr val="373A36"/>
              </a:solidFill>
              <a:latin typeface="Arial"/>
              <a:ea typeface="Arial"/>
              <a:cs typeface="Arial"/>
              <a:sym typeface="Arial"/>
            </a:endParaRPr>
          </a:p>
          <a:p>
            <a:pPr marL="1371600" lvl="2" indent="-298767" algn="l" rtl="0">
              <a:lnSpc>
                <a:spcPct val="115000"/>
              </a:lnSpc>
              <a:spcBef>
                <a:spcPts val="0"/>
              </a:spcBef>
              <a:spcAft>
                <a:spcPts val="0"/>
              </a:spcAft>
              <a:buSzPct val="100000"/>
              <a:buChar char="•"/>
            </a:pPr>
            <a:r>
              <a:rPr lang="en-US" sz="3400">
                <a:solidFill>
                  <a:srgbClr val="373A36"/>
                </a:solidFill>
                <a:latin typeface="Arial"/>
                <a:ea typeface="Arial"/>
                <a:cs typeface="Arial"/>
                <a:sym typeface="Arial"/>
              </a:rPr>
              <a:t>(d) who are learning unrealistically fast. </a:t>
            </a:r>
            <a:endParaRPr sz="3400">
              <a:solidFill>
                <a:srgbClr val="373A36"/>
              </a:solidFill>
              <a:latin typeface="Arial"/>
              <a:ea typeface="Arial"/>
              <a:cs typeface="Arial"/>
              <a:sym typeface="Arial"/>
            </a:endParaRPr>
          </a:p>
          <a:p>
            <a:pPr marL="914400" lvl="1" indent="-298767" algn="l" rtl="0">
              <a:lnSpc>
                <a:spcPct val="115000"/>
              </a:lnSpc>
              <a:spcBef>
                <a:spcPts val="0"/>
              </a:spcBef>
              <a:spcAft>
                <a:spcPts val="0"/>
              </a:spcAft>
              <a:buSzPct val="100000"/>
              <a:buFont typeface="Arial"/>
              <a:buChar char="–"/>
            </a:pPr>
            <a:r>
              <a:rPr lang="en-US" sz="3400">
                <a:solidFill>
                  <a:srgbClr val="373A36"/>
                </a:solidFill>
                <a:latin typeface="Arial"/>
                <a:ea typeface="Arial"/>
                <a:cs typeface="Arial"/>
                <a:sym typeface="Arial"/>
              </a:rPr>
              <a:t>These  formative insights enable instructors to take timely action to help the students that need it the most.</a:t>
            </a:r>
            <a:endParaRPr sz="3400">
              <a:solidFill>
                <a:srgbClr val="373A36"/>
              </a:solidFill>
              <a:latin typeface="Arial"/>
              <a:ea typeface="Arial"/>
              <a:cs typeface="Arial"/>
              <a:sym typeface="Arial"/>
            </a:endParaRPr>
          </a:p>
          <a:p>
            <a:pPr marL="1371600" lvl="0" indent="0" algn="l" rtl="0">
              <a:lnSpc>
                <a:spcPct val="144444"/>
              </a:lnSpc>
              <a:spcBef>
                <a:spcPts val="1400"/>
              </a:spcBef>
              <a:spcAft>
                <a:spcPts val="0"/>
              </a:spcAft>
              <a:buSzPct val="162895"/>
              <a:buNone/>
            </a:pPr>
            <a:endParaRPr sz="3400">
              <a:solidFill>
                <a:srgbClr val="373A36"/>
              </a:solidFill>
              <a:latin typeface="Arial"/>
              <a:ea typeface="Arial"/>
              <a:cs typeface="Arial"/>
              <a:sym typeface="Arial"/>
            </a:endParaRPr>
          </a:p>
          <a:p>
            <a:pPr marL="992187" lvl="2" indent="0" algn="l" rtl="0">
              <a:lnSpc>
                <a:spcPct val="100000"/>
              </a:lnSpc>
              <a:spcBef>
                <a:spcPts val="1400"/>
              </a:spcBef>
              <a:spcAft>
                <a:spcPts val="0"/>
              </a:spcAft>
              <a:buClr>
                <a:schemeClr val="dk1"/>
              </a:buClr>
              <a:buSzPct val="100000"/>
              <a:buNone/>
            </a:pPr>
            <a:endParaRPr sz="4900">
              <a:highlight>
                <a:schemeClr val="lt1"/>
              </a:highlight>
            </a:endParaRPr>
          </a:p>
          <a:p>
            <a:pPr marL="1143000" lvl="2" indent="-165100" algn="l" rtl="0">
              <a:lnSpc>
                <a:spcPct val="100000"/>
              </a:lnSpc>
              <a:spcBef>
                <a:spcPts val="200"/>
              </a:spcBef>
              <a:spcAft>
                <a:spcPts val="0"/>
              </a:spcAft>
              <a:buClr>
                <a:schemeClr val="dk1"/>
              </a:buClr>
              <a:buSzPct val="100000"/>
              <a:buNone/>
            </a:pPr>
            <a:endParaRPr sz="4000"/>
          </a:p>
          <a:p>
            <a:pPr marL="0" lvl="0" indent="0" algn="l" rtl="0">
              <a:lnSpc>
                <a:spcPct val="100000"/>
              </a:lnSpc>
              <a:spcBef>
                <a:spcPts val="300"/>
              </a:spcBef>
              <a:spcAft>
                <a:spcPts val="0"/>
              </a:spcAft>
              <a:buClr>
                <a:schemeClr val="dk1"/>
              </a:buClr>
              <a:buSzPct val="100000"/>
              <a:buNone/>
            </a:pPr>
            <a:endParaRPr sz="6000"/>
          </a:p>
        </p:txBody>
      </p:sp>
      <p:sp>
        <p:nvSpPr>
          <p:cNvPr id="131" name="Google Shape;131;p3"/>
          <p:cNvSpPr txBox="1"/>
          <p:nvPr/>
        </p:nvSpPr>
        <p:spPr>
          <a:xfrm>
            <a:off x="952500" y="5546625"/>
            <a:ext cx="72390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The bottom line: ALEKS is a personalized way for students to learn at their own pace</a:t>
            </a:r>
            <a:r>
              <a:rPr lang="en-US" sz="2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32" name="Google Shape;132;p3"/>
          <p:cNvSpPr txBox="1"/>
          <p:nvPr/>
        </p:nvSpPr>
        <p:spPr>
          <a:xfrm>
            <a:off x="1981200" y="990600"/>
            <a:ext cx="49530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Calibri"/>
                <a:ea typeface="Calibri"/>
                <a:cs typeface="Calibri"/>
                <a:sym typeface="Calibri"/>
              </a:rPr>
              <a:t>Aligns to MCMS’ SIP Action of improving student proficiency in mathematics</a:t>
            </a:r>
            <a:endParaRPr sz="1200" b="0" i="1" u="none" strike="noStrike" cap="none">
              <a:solidFill>
                <a:schemeClr val="dk1"/>
              </a:solidFill>
              <a:latin typeface="Calibri"/>
              <a:ea typeface="Calibri"/>
              <a:cs typeface="Calibri"/>
              <a:sym typeface="Calibri"/>
            </a:endParaRPr>
          </a:p>
        </p:txBody>
      </p:sp>
      <p:sp>
        <p:nvSpPr>
          <p:cNvPr id="133" name="Google Shape;133;p3"/>
          <p:cNvSpPr txBox="1"/>
          <p:nvPr/>
        </p:nvSpPr>
        <p:spPr>
          <a:xfrm>
            <a:off x="2983200" y="171875"/>
            <a:ext cx="3177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34" name="Google Shape;134;p3"/>
          <p:cNvPicPr preferRelativeResize="0"/>
          <p:nvPr/>
        </p:nvPicPr>
        <p:blipFill rotWithShape="1">
          <a:blip r:embed="rId3">
            <a:alphaModFix/>
          </a:blip>
          <a:srcRect/>
          <a:stretch/>
        </p:blipFill>
        <p:spPr>
          <a:xfrm>
            <a:off x="2418050" y="171875"/>
            <a:ext cx="4076275" cy="818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p:nvPr/>
        </p:nvSpPr>
        <p:spPr>
          <a:xfrm>
            <a:off x="1059650" y="536350"/>
            <a:ext cx="6648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0" name="Google Shape;140;p5"/>
          <p:cNvSpPr txBox="1"/>
          <p:nvPr/>
        </p:nvSpPr>
        <p:spPr>
          <a:xfrm>
            <a:off x="10750" y="21500"/>
            <a:ext cx="9133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1" name="Google Shape;141;p5"/>
          <p:cNvSpPr txBox="1"/>
          <p:nvPr/>
        </p:nvSpPr>
        <p:spPr>
          <a:xfrm>
            <a:off x="78950" y="5585075"/>
            <a:ext cx="9009000" cy="6156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Students receive certificates and Facebook recognition when meeting 85% &amp; 100% program completion goals.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Upon 100% grade level program completion, students move to the next grade level program.</a:t>
            </a:r>
            <a:endParaRPr sz="1400" b="0" i="0" u="none" strike="noStrike" cap="none">
              <a:solidFill>
                <a:srgbClr val="000000"/>
              </a:solidFill>
              <a:latin typeface="Calibri"/>
              <a:ea typeface="Calibri"/>
              <a:cs typeface="Calibri"/>
              <a:sym typeface="Calibri"/>
            </a:endParaRPr>
          </a:p>
        </p:txBody>
      </p:sp>
      <p:pic>
        <p:nvPicPr>
          <p:cNvPr id="142" name="Google Shape;142;p5"/>
          <p:cNvPicPr preferRelativeResize="0"/>
          <p:nvPr/>
        </p:nvPicPr>
        <p:blipFill rotWithShape="1">
          <a:blip r:embed="rId3">
            <a:alphaModFix/>
          </a:blip>
          <a:srcRect/>
          <a:stretch/>
        </p:blipFill>
        <p:spPr>
          <a:xfrm>
            <a:off x="-50" y="0"/>
            <a:ext cx="9144001" cy="5659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g1d650db85c7_0_4"/>
          <p:cNvPicPr preferRelativeResize="0"/>
          <p:nvPr/>
        </p:nvPicPr>
        <p:blipFill rotWithShape="1">
          <a:blip r:embed="rId3">
            <a:alphaModFix/>
          </a:blip>
          <a:srcRect/>
          <a:stretch/>
        </p:blipFill>
        <p:spPr>
          <a:xfrm>
            <a:off x="152400" y="152400"/>
            <a:ext cx="2143125" cy="2143125"/>
          </a:xfrm>
          <a:prstGeom prst="rect">
            <a:avLst/>
          </a:prstGeom>
          <a:noFill/>
          <a:ln>
            <a:noFill/>
          </a:ln>
        </p:spPr>
      </p:pic>
      <p:sp>
        <p:nvSpPr>
          <p:cNvPr id="149" name="Google Shape;149;g1d650db85c7_0_4"/>
          <p:cNvSpPr txBox="1"/>
          <p:nvPr/>
        </p:nvSpPr>
        <p:spPr>
          <a:xfrm>
            <a:off x="2624850" y="300413"/>
            <a:ext cx="6423900" cy="184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Spectral"/>
                <a:ea typeface="Spectral"/>
                <a:cs typeface="Spectral"/>
                <a:sym typeface="Spectral"/>
              </a:rPr>
              <a:t>IXL is a personalized learning platform that is proven to improve learning outcomes for all students. IXL’s comprehensive K-12 curriculum, Real-Time Diagnostic, personalized guidance, and actionable Analytics work together seamlessly to give teachers everything they need to differentiate instruction and help students grow.</a:t>
            </a:r>
            <a:endParaRPr sz="1800" b="1" i="0" u="none" strike="noStrike" cap="none">
              <a:solidFill>
                <a:srgbClr val="000000"/>
              </a:solidFill>
              <a:latin typeface="Spectral"/>
              <a:ea typeface="Spectral"/>
              <a:cs typeface="Spectral"/>
              <a:sym typeface="Spectral"/>
            </a:endParaRPr>
          </a:p>
        </p:txBody>
      </p:sp>
      <p:sp>
        <p:nvSpPr>
          <p:cNvPr id="150" name="Google Shape;150;g1d650db85c7_0_4"/>
          <p:cNvSpPr txBox="1"/>
          <p:nvPr/>
        </p:nvSpPr>
        <p:spPr>
          <a:xfrm>
            <a:off x="49350" y="2516250"/>
            <a:ext cx="8999400" cy="36327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 </a:t>
            </a:r>
            <a:r>
              <a:rPr lang="en-US" sz="1400" b="0" i="0" u="none" strike="noStrike" cap="none">
                <a:solidFill>
                  <a:srgbClr val="000000"/>
                </a:solidFill>
                <a:latin typeface="Spectral"/>
                <a:ea typeface="Spectral"/>
                <a:cs typeface="Spectral"/>
                <a:sym typeface="Spectral"/>
              </a:rPr>
              <a:t>IXL offers comprehensive coverage of pre-K through 12th grade curriculum, with more than 8,500 skills aligned to the Common Core and all state standards. </a:t>
            </a:r>
            <a:endParaRPr sz="1400" b="0" i="0" u="none" strike="noStrike" cap="none">
              <a:solidFill>
                <a:srgbClr val="000000"/>
              </a:solidFill>
              <a:latin typeface="Spectral"/>
              <a:ea typeface="Spectral"/>
              <a:cs typeface="Spectral"/>
              <a:sym typeface="Spectr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Spectral"/>
                <a:ea typeface="Spectral"/>
                <a:cs typeface="Spectral"/>
                <a:sym typeface="Spectral"/>
              </a:rPr>
              <a:t> Each IXL skill automatically differentiates learning by generating questions based on students’ understanding of the material.</a:t>
            </a:r>
            <a:endParaRPr sz="1400" b="0" i="0" u="none" strike="noStrike" cap="none">
              <a:solidFill>
                <a:srgbClr val="000000"/>
              </a:solidFill>
              <a:latin typeface="Spectral"/>
              <a:ea typeface="Spectral"/>
              <a:cs typeface="Spectral"/>
              <a:sym typeface="Spectr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Spectral"/>
                <a:ea typeface="Spectral"/>
                <a:cs typeface="Spectral"/>
                <a:sym typeface="Spectral"/>
              </a:rPr>
              <a:t> The IXL Real-Time Diagnostic assesses students at a deep level, providing reliable insights on students’ grade level proficiency on key math and language arts strands. </a:t>
            </a:r>
            <a:endParaRPr sz="1400" b="0" i="0" u="none" strike="noStrike" cap="none">
              <a:solidFill>
                <a:srgbClr val="000000"/>
              </a:solidFill>
              <a:latin typeface="Spectral"/>
              <a:ea typeface="Spectral"/>
              <a:cs typeface="Spectral"/>
              <a:sym typeface="Spectr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Spectral"/>
                <a:ea typeface="Spectral"/>
                <a:cs typeface="Spectral"/>
                <a:sym typeface="Spectral"/>
              </a:rPr>
              <a:t> With this portrait of student knowledge always in hand, teachers can make smarter decisions about how to reach every student where they are.</a:t>
            </a:r>
            <a:endParaRPr sz="1400" b="0" i="0" u="none" strike="noStrike" cap="none">
              <a:solidFill>
                <a:srgbClr val="000000"/>
              </a:solidFill>
              <a:latin typeface="Spectral"/>
              <a:ea typeface="Spectral"/>
              <a:cs typeface="Spectral"/>
              <a:sym typeface="Spectr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Spectral"/>
                <a:ea typeface="Spectral"/>
                <a:cs typeface="Spectral"/>
                <a:sym typeface="Spectral"/>
              </a:rPr>
              <a:t>IXL uses insights from student work in the curriculum and the Real-Time Diagnostic to power personalized guidance for every learner. </a:t>
            </a:r>
            <a:endParaRPr sz="1400" b="0" i="0" u="none" strike="noStrike" cap="none">
              <a:solidFill>
                <a:srgbClr val="000000"/>
              </a:solidFill>
              <a:latin typeface="Spectral"/>
              <a:ea typeface="Spectral"/>
              <a:cs typeface="Spectral"/>
              <a:sym typeface="Spectr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Spectral"/>
                <a:ea typeface="Spectral"/>
                <a:cs typeface="Spectral"/>
                <a:sym typeface="Spectral"/>
              </a:rPr>
              <a:t>IXL’s personalized action plans seamlessly link students to the skills that will help them build on their current knowledge as well as remediate any gaps in understanding. </a:t>
            </a:r>
            <a:endParaRPr sz="1400" b="0" i="0" u="none" strike="noStrike" cap="none">
              <a:solidFill>
                <a:srgbClr val="000000"/>
              </a:solidFill>
              <a:latin typeface="Spectral"/>
              <a:ea typeface="Spectral"/>
              <a:cs typeface="Spectral"/>
              <a:sym typeface="Spectr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Spectral"/>
                <a:ea typeface="Spectral"/>
                <a:cs typeface="Spectral"/>
                <a:sym typeface="Spectral"/>
              </a:rPr>
              <a:t>IXL Analytics is an essential daily tool that helps teachers deliver data-driven instruction and support every student at the right level. </a:t>
            </a:r>
            <a:endParaRPr sz="1400" b="0" i="0" u="none" strike="noStrike" cap="none">
              <a:solidFill>
                <a:srgbClr val="000000"/>
              </a:solidFill>
              <a:latin typeface="Spectral"/>
              <a:ea typeface="Spectral"/>
              <a:cs typeface="Spectral"/>
              <a:sym typeface="Spectr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Spectral"/>
                <a:ea typeface="Spectral"/>
                <a:cs typeface="Spectral"/>
                <a:sym typeface="Spectral"/>
              </a:rPr>
              <a:t>Analytics uncovers insights that help teachers use their limited class time more effectively, respond to individual needs quicker, and ultimately make better instructional decisions every day.</a:t>
            </a:r>
            <a:endParaRPr sz="1400" b="0" i="0" u="none" strike="noStrike" cap="none">
              <a:solidFill>
                <a:srgbClr val="000000"/>
              </a:solidFill>
              <a:latin typeface="Spectral"/>
              <a:ea typeface="Spectral"/>
              <a:cs typeface="Spectral"/>
              <a:sym typeface="Spectral"/>
            </a:endParaRPr>
          </a:p>
        </p:txBody>
      </p:sp>
      <p:sp>
        <p:nvSpPr>
          <p:cNvPr id="151" name="Google Shape;151;g1d650db85c7_0_4"/>
          <p:cNvSpPr txBox="1"/>
          <p:nvPr/>
        </p:nvSpPr>
        <p:spPr>
          <a:xfrm>
            <a:off x="384825" y="6325150"/>
            <a:ext cx="82494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 </a:t>
            </a:r>
            <a:r>
              <a:rPr lang="en-US" sz="900" b="0" i="0" u="none" strike="noStrike" cap="none">
                <a:solidFill>
                  <a:srgbClr val="000000"/>
                </a:solidFill>
                <a:latin typeface="Calibri"/>
                <a:ea typeface="Calibri"/>
                <a:cs typeface="Calibri"/>
                <a:sym typeface="Calibri"/>
              </a:rPr>
              <a:t>Taken from </a:t>
            </a:r>
            <a:r>
              <a:rPr lang="en-US" sz="900" b="0" i="0" u="sng" strike="noStrike" cap="none">
                <a:solidFill>
                  <a:schemeClr val="hlink"/>
                </a:solidFill>
                <a:latin typeface="Calibri"/>
                <a:ea typeface="Calibri"/>
                <a:cs typeface="Calibri"/>
                <a:sym typeface="Calibri"/>
                <a:hlinkClick r:id="rId4"/>
              </a:rPr>
              <a:t>https://www.ixl.com/press/IXL-Product-Facts-Sheet.pdf</a:t>
            </a:r>
            <a:r>
              <a:rPr lang="en-US" sz="900" b="0" i="0" u="none" strike="noStrike" cap="none">
                <a:solidFill>
                  <a:srgbClr val="000000"/>
                </a:solidFill>
                <a:latin typeface="Calibri"/>
                <a:ea typeface="Calibri"/>
                <a:cs typeface="Calibri"/>
                <a:sym typeface="Calibri"/>
              </a:rPr>
              <a:t> </a:t>
            </a:r>
            <a:endParaRPr sz="9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1242</Words>
  <Application>Microsoft Office PowerPoint</Application>
  <PresentationFormat>On-screen Show (4:3)</PresentationFormat>
  <Paragraphs>149</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Comic Sans MS</vt:lpstr>
      <vt:lpstr>Impact</vt:lpstr>
      <vt:lpstr>Arial</vt:lpstr>
      <vt:lpstr>Spectral</vt:lpstr>
      <vt:lpstr>Lora</vt:lpstr>
      <vt:lpstr>Quicksand</vt:lpstr>
      <vt:lpstr>Calibri</vt:lpstr>
      <vt:lpstr>Lexend</vt:lpstr>
      <vt:lpstr>Office Theme</vt:lpstr>
      <vt:lpstr>PowerPoint Presentation</vt:lpstr>
      <vt:lpstr>PowerPoint Presentation</vt:lpstr>
      <vt:lpstr>MCMS</vt:lpstr>
      <vt:lpstr>PowerPoint Presentation</vt:lpstr>
      <vt:lpstr>MCMS CURRICULUM</vt:lpstr>
      <vt:lpstr>Informative Videos</vt:lpstr>
      <vt:lpstr>PowerPoint Presentation</vt:lpstr>
      <vt:lpstr>PowerPoint Presentation</vt:lpstr>
      <vt:lpstr>PowerPoint Presentation</vt:lpstr>
      <vt:lpstr>PowerPoint Presentation</vt:lpstr>
      <vt:lpstr>PowerPoint Presentation</vt:lpstr>
      <vt:lpstr>MAP ASSESSMENT</vt:lpstr>
      <vt:lpstr>PURPOSE MAP </vt:lpstr>
      <vt:lpstr>How does the MAP assessment work?</vt:lpstr>
      <vt:lpstr>Georgia Milestones Assessment</vt:lpstr>
      <vt:lpstr>Parent Resources for GMAS</vt:lpstr>
      <vt:lpstr>PowerPoint Presentation</vt:lpstr>
      <vt:lpstr>PowerPoint Presentation</vt:lpstr>
      <vt:lpstr>Family &amp; Community Engagement</vt:lpstr>
      <vt:lpstr>Infinite Campus- Parent Portal</vt:lpstr>
      <vt:lpstr>Infinite Campus for Parents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Watson</dc:creator>
  <cp:lastModifiedBy>Kristan Houston</cp:lastModifiedBy>
  <cp:revision>1</cp:revision>
  <dcterms:created xsi:type="dcterms:W3CDTF">2021-01-26T19:14:37Z</dcterms:created>
  <dcterms:modified xsi:type="dcterms:W3CDTF">2023-12-05T15:10:12Z</dcterms:modified>
</cp:coreProperties>
</file>